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3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2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3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7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5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85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0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70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4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5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2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7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3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1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6EEE8A-522C-478F-A1B8-1207F95A990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3CE61DB-A582-4093-BC25-0853211D2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8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23D1-91B3-FBF3-DAA7-436830807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909" y="2983571"/>
            <a:ext cx="5684518" cy="754025"/>
          </a:xfrm>
        </p:spPr>
        <p:txBody>
          <a:bodyPr>
            <a:normAutofit/>
          </a:bodyPr>
          <a:lstStyle/>
          <a:p>
            <a:r>
              <a:rPr lang="en-IN" sz="4400" dirty="0"/>
              <a:t>Twitter 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A4334-6C55-4743-2556-29DE0FED4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7543" y="1839449"/>
            <a:ext cx="2296884" cy="754025"/>
          </a:xfrm>
        </p:spPr>
        <p:txBody>
          <a:bodyPr/>
          <a:lstStyle/>
          <a:p>
            <a:r>
              <a:rPr lang="en-IN" dirty="0"/>
              <a:t>NLP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4AE9B-4939-7202-C348-E2A60C186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62743"/>
            <a:ext cx="3002280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492B-56B5-2383-B971-4D504725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BB44-DB00-84EE-301B-7509C1DE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29553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  <a:latin typeface="Lexend Deca"/>
              </a:rPr>
              <a:t>6000 people take to Twitter every minute to express an opinion, or share a piece of information however few number of these tweets can be problematic.</a:t>
            </a: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  <a:latin typeface="Lexend Deca"/>
            </a:endParaRP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  <a:latin typeface="Lexend Deca"/>
              </a:rPr>
              <a:t>By creating a sentiment analysis algorithm that can regulate problematic content on a social media platform like twitter could help to solve this problem.</a:t>
            </a: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  <a:latin typeface="Lexend Deca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FFFFFF"/>
                </a:solidFill>
                <a:effectLst/>
                <a:latin typeface="Lexend Deca"/>
              </a:rPr>
              <a:t>So the task is to develop a sentiment analysis algorithm to identify and flag problematic Tweets on Twitter.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01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8504-4E15-E8AE-97EA-0A3FAB62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5949" cy="575401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Getting started with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C0541-8BD7-944F-0B1A-741AFDBA4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3" t="37968" r="24786" b="40063"/>
          <a:stretch/>
        </p:blipFill>
        <p:spPr>
          <a:xfrm>
            <a:off x="1010193" y="1263333"/>
            <a:ext cx="8630195" cy="1636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6D60D-856C-7E7D-D79F-0270FC949762}"/>
              </a:ext>
            </a:extLst>
          </p:cNvPr>
          <p:cNvSpPr txBox="1"/>
          <p:nvPr/>
        </p:nvSpPr>
        <p:spPr>
          <a:xfrm>
            <a:off x="941115" y="3544298"/>
            <a:ext cx="92842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The dataset has total 6 columns, target, id, date, flag, user, text</a:t>
            </a:r>
          </a:p>
          <a:p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Target: This is the target column which has 2 labels 0, 4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id: This column contains the account ids of the twitter user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date: This column gives the information about the date &amp; time of the twit being posted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 flag: If any flag being tagged to the twit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user: The twitter handle of the user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text: It contains the twit’s text </a:t>
            </a:r>
          </a:p>
        </p:txBody>
      </p:sp>
    </p:spTree>
    <p:extLst>
      <p:ext uri="{BB962C8B-B14F-4D97-AF65-F5344CB8AC3E}">
        <p14:creationId xmlns:p14="http://schemas.microsoft.com/office/powerpoint/2010/main" val="249771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7324-7FFF-BED8-2A09-275BF927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en-IN" sz="3600" dirty="0"/>
              <a:t>Exploratory data analysis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1A0A-7BE5-F6A5-AEE7-76634538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750"/>
            <a:ext cx="6180909" cy="25112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are no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shape of dataset is (1600000, 6), which means it contains 6 columns and 1600000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No duplicate values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target column has 2 categorical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From the no. of count of the two classes, we conclude that this column is balanced</a:t>
            </a:r>
            <a:endParaRPr lang="en-IN" sz="2000" dirty="0"/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7FB0FE-3466-8D8B-A687-71C4E1D1B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4" t="25988" r="37665" b="12294"/>
          <a:stretch/>
        </p:blipFill>
        <p:spPr>
          <a:xfrm>
            <a:off x="7228113" y="1394088"/>
            <a:ext cx="4883921" cy="320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E513-E7F6-890D-BE26-529C2475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458097" cy="775698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 Pre-processing the text</a:t>
            </a:r>
            <a:endParaRPr lang="en-IN" sz="3200" b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15AF-27B3-37C1-11C5-CC3BCF16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22"/>
            <a:ext cx="10233800" cy="3658303"/>
          </a:xfrm>
        </p:spPr>
        <p:txBody>
          <a:bodyPr/>
          <a:lstStyle/>
          <a:p>
            <a:r>
              <a:rPr lang="en-IN" sz="2000" dirty="0"/>
              <a:t>Dropping unwanted columns 'id’, 'date’, 'flag’, 'user’</a:t>
            </a:r>
          </a:p>
          <a:p>
            <a:r>
              <a:rPr lang="en-IN" sz="2000" dirty="0"/>
              <a:t>Replacing class ‘4’ by ‘1’ in target variable for better understanding</a:t>
            </a:r>
          </a:p>
          <a:p>
            <a:r>
              <a:rPr lang="en-GB" sz="2000" dirty="0"/>
              <a:t>Case normalization &amp; removing numeric characters</a:t>
            </a:r>
            <a:endParaRPr lang="en-IN" sz="2000" dirty="0"/>
          </a:p>
          <a:p>
            <a:r>
              <a:rPr lang="en-IN" sz="2000" dirty="0"/>
              <a:t>Removing Unicode characters and numbers</a:t>
            </a:r>
          </a:p>
          <a:p>
            <a:r>
              <a:rPr lang="en-IN" sz="2000" dirty="0"/>
              <a:t>Removing stop words using NLTK</a:t>
            </a:r>
          </a:p>
          <a:p>
            <a:r>
              <a:rPr lang="en-IN" sz="2000" dirty="0"/>
              <a:t>Performing stemming</a:t>
            </a:r>
          </a:p>
          <a:p>
            <a:r>
              <a:rPr lang="en-IN" sz="2000" dirty="0"/>
              <a:t>Performing lemmatization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1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0EE2-B249-C273-EEC4-2E8019AB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811"/>
          </a:xfrm>
        </p:spPr>
        <p:txBody>
          <a:bodyPr>
            <a:normAutofit/>
          </a:bodyPr>
          <a:lstStyle/>
          <a:p>
            <a:r>
              <a:rPr lang="en-IN" sz="3200" b="1" dirty="0"/>
              <a:t>Visualization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46B8189-B4DF-6065-5800-D735E73DD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44" t="27814" r="12738" b="13782"/>
          <a:stretch/>
        </p:blipFill>
        <p:spPr>
          <a:xfrm>
            <a:off x="838200" y="1789567"/>
            <a:ext cx="4758235" cy="2335962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5A37A6-8264-A444-21AE-2181F8635CC0}"/>
              </a:ext>
            </a:extLst>
          </p:cNvPr>
          <p:cNvSpPr txBox="1">
            <a:spLocks/>
          </p:cNvSpPr>
          <p:nvPr/>
        </p:nvSpPr>
        <p:spPr>
          <a:xfrm>
            <a:off x="1256924" y="4210194"/>
            <a:ext cx="3920786" cy="348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latin typeface="Corbel" panose="020B0503020204020204" pitchFamily="34" charset="0"/>
              </a:rPr>
              <a:t>Word cloud for Positive Sentiments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672A82D-C4C0-7907-CB7D-6D93371BD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33" t="33095" r="13074" b="7958"/>
          <a:stretch/>
        </p:blipFill>
        <p:spPr>
          <a:xfrm>
            <a:off x="6531429" y="1789567"/>
            <a:ext cx="4534988" cy="23359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073E02-15FF-F75C-BCF7-A804E3546ED0}"/>
              </a:ext>
            </a:extLst>
          </p:cNvPr>
          <p:cNvSpPr txBox="1">
            <a:spLocks/>
          </p:cNvSpPr>
          <p:nvPr/>
        </p:nvSpPr>
        <p:spPr>
          <a:xfrm>
            <a:off x="6751570" y="4203819"/>
            <a:ext cx="3920786" cy="348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latin typeface="Corbel" panose="020B0503020204020204" pitchFamily="34" charset="0"/>
              </a:rPr>
              <a:t>Word cloud for Negative Sentiments</a:t>
            </a:r>
          </a:p>
        </p:txBody>
      </p:sp>
    </p:spTree>
    <p:extLst>
      <p:ext uri="{BB962C8B-B14F-4D97-AF65-F5344CB8AC3E}">
        <p14:creationId xmlns:p14="http://schemas.microsoft.com/office/powerpoint/2010/main" val="307687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949D-E557-A175-E195-AD69EF6C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>
            <a:normAutofit/>
          </a:bodyPr>
          <a:lstStyle/>
          <a:p>
            <a:r>
              <a:rPr lang="en-IN" sz="3200" b="1" dirty="0"/>
              <a:t>Preparing data for 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D9D0-9974-1695-B399-A70F9C23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53"/>
            <a:ext cx="102338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Tokenization</a:t>
            </a:r>
          </a:p>
          <a:p>
            <a:r>
              <a:rPr lang="en-GB" sz="2000" dirty="0"/>
              <a:t>Splitting the data into train &amp; test</a:t>
            </a:r>
          </a:p>
          <a:p>
            <a:r>
              <a:rPr lang="en-GB" sz="2000" dirty="0"/>
              <a:t>Using TF-IDF vectorizer method for transforming the text into feature vectors or machine readable format</a:t>
            </a:r>
          </a:p>
          <a:p>
            <a:r>
              <a:rPr lang="en-GB" sz="2000" dirty="0"/>
              <a:t> Model creations using 3 different algorithms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/>
              <a:t>Bernoulli Naïve Bayes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/>
              <a:t>Support Vector Machines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90021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79AC-1024-C71F-5AF3-44F9BB70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12"/>
            <a:ext cx="3873137" cy="625512"/>
          </a:xfrm>
        </p:spPr>
        <p:txBody>
          <a:bodyPr>
            <a:normAutofit/>
          </a:bodyPr>
          <a:lstStyle/>
          <a:p>
            <a:r>
              <a:rPr lang="en-IN" sz="3200" b="1" dirty="0"/>
              <a:t>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6C570C-E595-2F50-D5AB-6352D3835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025865"/>
              </p:ext>
            </p:extLst>
          </p:nvPr>
        </p:nvGraphicFramePr>
        <p:xfrm>
          <a:off x="557794" y="1367246"/>
          <a:ext cx="3805643" cy="150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695">
                  <a:extLst>
                    <a:ext uri="{9D8B030D-6E8A-4147-A177-3AD203B41FA5}">
                      <a16:colId xmlns:a16="http://schemas.microsoft.com/office/drawing/2014/main" val="2839326504"/>
                    </a:ext>
                  </a:extLst>
                </a:gridCol>
                <a:gridCol w="1166948">
                  <a:extLst>
                    <a:ext uri="{9D8B030D-6E8A-4147-A177-3AD203B41FA5}">
                      <a16:colId xmlns:a16="http://schemas.microsoft.com/office/drawing/2014/main" val="1505935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2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Bernoulli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194519"/>
                  </a:ext>
                </a:extLst>
              </a:tr>
              <a:tr h="390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1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29380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83A29-9675-9E48-E090-BF6AFE7D2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5" t="28489" r="41269" b="12727"/>
          <a:stretch/>
        </p:blipFill>
        <p:spPr>
          <a:xfrm>
            <a:off x="557794" y="3429000"/>
            <a:ext cx="3673266" cy="2908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EDD3D-2661-BE1C-481C-9F25BD74F52C}"/>
              </a:ext>
            </a:extLst>
          </p:cNvPr>
          <p:cNvSpPr txBox="1"/>
          <p:nvPr/>
        </p:nvSpPr>
        <p:spPr>
          <a:xfrm>
            <a:off x="1136893" y="6337662"/>
            <a:ext cx="2677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Bernoulli Naive Bayes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2370F-21CC-5766-9F8B-7D17F9A69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3" t="38222" r="41571" b="5651"/>
          <a:stretch/>
        </p:blipFill>
        <p:spPr>
          <a:xfrm>
            <a:off x="4480125" y="3429000"/>
            <a:ext cx="3673266" cy="2928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4C661-92C9-1805-DA76-92EFD9789CC5}"/>
              </a:ext>
            </a:extLst>
          </p:cNvPr>
          <p:cNvSpPr txBox="1"/>
          <p:nvPr/>
        </p:nvSpPr>
        <p:spPr>
          <a:xfrm>
            <a:off x="4989577" y="6320300"/>
            <a:ext cx="24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Support Vector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35B03-AC4F-CEC9-75C3-F455A9F0B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28" t="26412" r="41357" b="18095"/>
          <a:stretch/>
        </p:blipFill>
        <p:spPr>
          <a:xfrm>
            <a:off x="8402456" y="3429000"/>
            <a:ext cx="3673266" cy="29086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76C2C5-0E63-53DA-435E-994E327E2B74}"/>
              </a:ext>
            </a:extLst>
          </p:cNvPr>
          <p:cNvSpPr txBox="1"/>
          <p:nvPr/>
        </p:nvSpPr>
        <p:spPr>
          <a:xfrm>
            <a:off x="9399588" y="6337662"/>
            <a:ext cx="232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Logical Regression</a:t>
            </a:r>
          </a:p>
        </p:txBody>
      </p:sp>
    </p:spTree>
    <p:extLst>
      <p:ext uri="{BB962C8B-B14F-4D97-AF65-F5344CB8AC3E}">
        <p14:creationId xmlns:p14="http://schemas.microsoft.com/office/powerpoint/2010/main" val="247478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7625-84E4-6648-7394-27F4FD59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47011" cy="479605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Classification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27F93-62F3-3BB4-3A7E-BDCF895F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1" t="36445" r="51929" b="40825"/>
          <a:stretch/>
        </p:blipFill>
        <p:spPr>
          <a:xfrm>
            <a:off x="209005" y="1234443"/>
            <a:ext cx="3718560" cy="1558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6B9FB-B33A-DE31-5364-3966BF6B4397}"/>
              </a:ext>
            </a:extLst>
          </p:cNvPr>
          <p:cNvSpPr txBox="1"/>
          <p:nvPr/>
        </p:nvSpPr>
        <p:spPr>
          <a:xfrm>
            <a:off x="838200" y="2836829"/>
            <a:ext cx="2172364" cy="34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Bernoulli Naive Bayes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5E90B7-E474-F658-CF0E-80889CD28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57" t="45714" r="51643" b="31556"/>
          <a:stretch/>
        </p:blipFill>
        <p:spPr>
          <a:xfrm>
            <a:off x="4278088" y="1234443"/>
            <a:ext cx="3718560" cy="1558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E05A32-F5B5-57F6-5E38-AB896B6727A0}"/>
              </a:ext>
            </a:extLst>
          </p:cNvPr>
          <p:cNvSpPr txBox="1"/>
          <p:nvPr/>
        </p:nvSpPr>
        <p:spPr>
          <a:xfrm>
            <a:off x="5033334" y="2825937"/>
            <a:ext cx="24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Support Vector Machine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9C577-9BF9-1570-10B1-74E18C11A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00" t="33524" r="51286" b="43746"/>
          <a:stretch/>
        </p:blipFill>
        <p:spPr>
          <a:xfrm>
            <a:off x="8264436" y="1234443"/>
            <a:ext cx="3805646" cy="1558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BEB013-397C-BDDE-4792-9A41C9BE9403}"/>
              </a:ext>
            </a:extLst>
          </p:cNvPr>
          <p:cNvSpPr txBox="1"/>
          <p:nvPr/>
        </p:nvSpPr>
        <p:spPr>
          <a:xfrm>
            <a:off x="9329919" y="2836829"/>
            <a:ext cx="1956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Logical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1F822-7591-3557-48F2-DC25561C64F2}"/>
              </a:ext>
            </a:extLst>
          </p:cNvPr>
          <p:cNvSpPr txBox="1"/>
          <p:nvPr/>
        </p:nvSpPr>
        <p:spPr>
          <a:xfrm>
            <a:off x="609600" y="4650377"/>
            <a:ext cx="9701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Comparing all 3 models, we can observe,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SVM &amp; logistic regression have better accuracy than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look at the classification report, logistic regression is slightly better than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So, post hyper tunning the logistic regression, I think it can perform much better</a:t>
            </a:r>
          </a:p>
        </p:txBody>
      </p:sp>
    </p:spTree>
    <p:extLst>
      <p:ext uri="{BB962C8B-B14F-4D97-AF65-F5344CB8AC3E}">
        <p14:creationId xmlns:p14="http://schemas.microsoft.com/office/powerpoint/2010/main" val="40661116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3015</TotalTime>
  <Words>418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Lexend Deca</vt:lpstr>
      <vt:lpstr>Depth</vt:lpstr>
      <vt:lpstr>Twitter  Sentiment  Analysis</vt:lpstr>
      <vt:lpstr>Problem Statement</vt:lpstr>
      <vt:lpstr>Getting started with data</vt:lpstr>
      <vt:lpstr>Exploratory data analysis findings</vt:lpstr>
      <vt:lpstr> Pre-processing the text</vt:lpstr>
      <vt:lpstr>Visualization</vt:lpstr>
      <vt:lpstr>Preparing data for model creation</vt:lpstr>
      <vt:lpstr>Model Evaluation</vt:lpstr>
      <vt:lpstr>Classification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vaishali Nimbalkar</dc:creator>
  <cp:lastModifiedBy>vaishali Nimbalkar</cp:lastModifiedBy>
  <cp:revision>9</cp:revision>
  <dcterms:created xsi:type="dcterms:W3CDTF">2023-05-01T04:17:14Z</dcterms:created>
  <dcterms:modified xsi:type="dcterms:W3CDTF">2023-05-03T06:33:06Z</dcterms:modified>
</cp:coreProperties>
</file>