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>
        <p:scale>
          <a:sx n="60" d="100"/>
          <a:sy n="60" d="100"/>
        </p:scale>
        <p:origin x="756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\Downloads\project%20sql%20dashbord%20lates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\Downloads\project%20sql%20dashbord%20lates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\Downloads\project%20sql%20dashbord%20lates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sql dashbord latest.xlsx]Sheet1!PivotTable1</c:name>
    <c:fmtId val="1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8575" cap="rnd" cmpd="sng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28575" cap="rnd" cmpd="sng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 cmpd="sng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 cmpd="sng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28575" cap="rnd" cmpd="sng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</c:pivotFmts>
    <c:plotArea>
      <c:layout>
        <c:manualLayout>
          <c:layoutTarget val="inner"/>
          <c:xMode val="edge"/>
          <c:yMode val="edge"/>
          <c:x val="8.1318869259554949E-2"/>
          <c:y val="6.2767475035663337E-2"/>
          <c:w val="0.90758985496827316"/>
          <c:h val="0.80486009862176644"/>
        </c:manualLayout>
      </c:layout>
      <c:lineChart>
        <c:grouping val="stacked"/>
        <c:varyColors val="0"/>
        <c:ser>
          <c:idx val="0"/>
          <c:order val="0"/>
          <c:tx>
            <c:strRef>
              <c:f>Sheet1!$O$17</c:f>
              <c:strCache>
                <c:ptCount val="1"/>
                <c:pt idx="0">
                  <c:v>Sum of 2016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Sheet1!$N$18:$N$44</c:f>
              <c:strCache>
                <c:ptCount val="26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RO</c:v>
                </c:pt>
                <c:pt idx="20">
                  <c:v>RR</c:v>
                </c:pt>
                <c:pt idx="21">
                  <c:v>RS</c:v>
                </c:pt>
                <c:pt idx="22">
                  <c:v>SC</c:v>
                </c:pt>
                <c:pt idx="23">
                  <c:v>SE</c:v>
                </c:pt>
                <c:pt idx="24">
                  <c:v>SP</c:v>
                </c:pt>
                <c:pt idx="25">
                  <c:v>TO</c:v>
                </c:pt>
              </c:strCache>
            </c:strRef>
          </c:cat>
          <c:val>
            <c:numRef>
              <c:f>Sheet1!$O$18:$O$44</c:f>
              <c:numCache>
                <c:formatCode>General</c:formatCode>
                <c:ptCount val="26"/>
                <c:pt idx="0">
                  <c:v>0</c:v>
                </c:pt>
                <c:pt idx="1">
                  <c:v>76.599998474121094</c:v>
                </c:pt>
                <c:pt idx="2">
                  <c:v>0</c:v>
                </c:pt>
                <c:pt idx="3">
                  <c:v>0</c:v>
                </c:pt>
                <c:pt idx="4">
                  <c:v>321.01000213623001</c:v>
                </c:pt>
                <c:pt idx="5">
                  <c:v>1885.3800201416</c:v>
                </c:pt>
                <c:pt idx="6">
                  <c:v>1200.10998535156</c:v>
                </c:pt>
                <c:pt idx="7">
                  <c:v>991.80997467041004</c:v>
                </c:pt>
                <c:pt idx="8">
                  <c:v>1056.12002182007</c:v>
                </c:pt>
                <c:pt idx="9">
                  <c:v>998.85000228881802</c:v>
                </c:pt>
                <c:pt idx="10">
                  <c:v>4959.8199691772497</c:v>
                </c:pt>
                <c:pt idx="11">
                  <c:v>0</c:v>
                </c:pt>
                <c:pt idx="12">
                  <c:v>101.44000244140599</c:v>
                </c:pt>
                <c:pt idx="13">
                  <c:v>1283.0900039672899</c:v>
                </c:pt>
                <c:pt idx="14">
                  <c:v>74.739997863769503</c:v>
                </c:pt>
                <c:pt idx="15">
                  <c:v>1543.9499893188499</c:v>
                </c:pt>
                <c:pt idx="16">
                  <c:v>246.08999633789099</c:v>
                </c:pt>
                <c:pt idx="17">
                  <c:v>2599.9700069427499</c:v>
                </c:pt>
                <c:pt idx="18">
                  <c:v>8992.3100707530994</c:v>
                </c:pt>
                <c:pt idx="19">
                  <c:v>0</c:v>
                </c:pt>
                <c:pt idx="20">
                  <c:v>69.019996643066406</c:v>
                </c:pt>
                <c:pt idx="21">
                  <c:v>2898.1099708080301</c:v>
                </c:pt>
                <c:pt idx="22">
                  <c:v>2500.71995925903</c:v>
                </c:pt>
                <c:pt idx="23">
                  <c:v>345.92000579834001</c:v>
                </c:pt>
                <c:pt idx="24">
                  <c:v>13559.930032968499</c:v>
                </c:pt>
                <c:pt idx="2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7D-4442-803D-D3A7D9F07120}"/>
            </c:ext>
          </c:extLst>
        </c:ser>
        <c:ser>
          <c:idx val="1"/>
          <c:order val="1"/>
          <c:tx>
            <c:strRef>
              <c:f>Sheet1!$P$17</c:f>
              <c:strCache>
                <c:ptCount val="1"/>
                <c:pt idx="0">
                  <c:v>Sum of 2017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Sheet1!$N$18:$N$44</c:f>
              <c:strCache>
                <c:ptCount val="26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RO</c:v>
                </c:pt>
                <c:pt idx="20">
                  <c:v>RR</c:v>
                </c:pt>
                <c:pt idx="21">
                  <c:v>RS</c:v>
                </c:pt>
                <c:pt idx="22">
                  <c:v>SC</c:v>
                </c:pt>
                <c:pt idx="23">
                  <c:v>SE</c:v>
                </c:pt>
                <c:pt idx="24">
                  <c:v>SP</c:v>
                </c:pt>
                <c:pt idx="25">
                  <c:v>TO</c:v>
                </c:pt>
              </c:strCache>
            </c:strRef>
          </c:cat>
          <c:val>
            <c:numRef>
              <c:f>Sheet1!$P$18:$P$44</c:f>
              <c:numCache>
                <c:formatCode>General</c:formatCode>
                <c:ptCount val="26"/>
                <c:pt idx="0">
                  <c:v>11493.569892883301</c:v>
                </c:pt>
                <c:pt idx="1">
                  <c:v>47787.490167737</c:v>
                </c:pt>
                <c:pt idx="2">
                  <c:v>11022.8399820328</c:v>
                </c:pt>
                <c:pt idx="3">
                  <c:v>6162.02000427246</c:v>
                </c:pt>
                <c:pt idx="4">
                  <c:v>247736.430185884</c:v>
                </c:pt>
                <c:pt idx="5">
                  <c:v>121448.98999881699</c:v>
                </c:pt>
                <c:pt idx="6">
                  <c:v>142953.089738607</c:v>
                </c:pt>
                <c:pt idx="7">
                  <c:v>129572.02982811601</c:v>
                </c:pt>
                <c:pt idx="8">
                  <c:v>144871.93005609501</c:v>
                </c:pt>
                <c:pt idx="9">
                  <c:v>64856.100045681</c:v>
                </c:pt>
                <c:pt idx="10">
                  <c:v>783320.80009538296</c:v>
                </c:pt>
                <c:pt idx="11">
                  <c:v>57000.700327158003</c:v>
                </c:pt>
                <c:pt idx="12">
                  <c:v>82529.380220890002</c:v>
                </c:pt>
                <c:pt idx="13">
                  <c:v>94816.639956712694</c:v>
                </c:pt>
                <c:pt idx="14">
                  <c:v>54326.210047721899</c:v>
                </c:pt>
                <c:pt idx="15">
                  <c:v>126473.719722807</c:v>
                </c:pt>
                <c:pt idx="16">
                  <c:v>41009.210018158003</c:v>
                </c:pt>
                <c:pt idx="17">
                  <c:v>319538.91977052198</c:v>
                </c:pt>
                <c:pt idx="18">
                  <c:v>920431.05900759995</c:v>
                </c:pt>
                <c:pt idx="19">
                  <c:v>29418.2101354599</c:v>
                </c:pt>
                <c:pt idx="20">
                  <c:v>1894.15001296997</c:v>
                </c:pt>
                <c:pt idx="21">
                  <c:v>378630.479903117</c:v>
                </c:pt>
                <c:pt idx="22">
                  <c:v>245033.879865378</c:v>
                </c:pt>
                <c:pt idx="23">
                  <c:v>32867.860029816598</c:v>
                </c:pt>
                <c:pt idx="24">
                  <c:v>2349100.1895153001</c:v>
                </c:pt>
                <c:pt idx="25">
                  <c:v>27063.149936080001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7D-4442-803D-D3A7D9F07120}"/>
            </c:ext>
          </c:extLst>
        </c:ser>
        <c:ser>
          <c:idx val="2"/>
          <c:order val="2"/>
          <c:tx>
            <c:strRef>
              <c:f>Sheet1!$Q$17</c:f>
              <c:strCache>
                <c:ptCount val="1"/>
                <c:pt idx="0">
                  <c:v>Sum of 2018</c:v>
                </c:pt>
              </c:strCache>
            </c:strRef>
          </c:tx>
          <c:spPr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18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8575" cap="rnd" cmpd="sng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7D-4442-803D-D3A7D9F07120}"/>
              </c:ext>
            </c:extLst>
          </c:dPt>
          <c:cat>
            <c:strRef>
              <c:f>Sheet1!$N$18:$N$44</c:f>
              <c:strCache>
                <c:ptCount val="26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RO</c:v>
                </c:pt>
                <c:pt idx="20">
                  <c:v>RR</c:v>
                </c:pt>
                <c:pt idx="21">
                  <c:v>RS</c:v>
                </c:pt>
                <c:pt idx="22">
                  <c:v>SC</c:v>
                </c:pt>
                <c:pt idx="23">
                  <c:v>SE</c:v>
                </c:pt>
                <c:pt idx="24">
                  <c:v>SP</c:v>
                </c:pt>
                <c:pt idx="25">
                  <c:v>TO</c:v>
                </c:pt>
              </c:strCache>
            </c:strRef>
          </c:cat>
          <c:val>
            <c:numRef>
              <c:f>Sheet1!$Q$18:$Q$44</c:f>
              <c:numCache>
                <c:formatCode>General</c:formatCode>
                <c:ptCount val="26"/>
                <c:pt idx="0">
                  <c:v>8092.6799793243399</c:v>
                </c:pt>
                <c:pt idx="1">
                  <c:v>46331.700071811698</c:v>
                </c:pt>
                <c:pt idx="2">
                  <c:v>16573.340023696401</c:v>
                </c:pt>
                <c:pt idx="3">
                  <c:v>9979.7900428772009</c:v>
                </c:pt>
                <c:pt idx="4">
                  <c:v>343213.16011917603</c:v>
                </c:pt>
                <c:pt idx="5">
                  <c:v>143129.60041505101</c:v>
                </c:pt>
                <c:pt idx="6">
                  <c:v>201992.97001635999</c:v>
                </c:pt>
                <c:pt idx="7">
                  <c:v>187118.80998820101</c:v>
                </c:pt>
                <c:pt idx="8">
                  <c:v>188366.170367479</c:v>
                </c:pt>
                <c:pt idx="9">
                  <c:v>81952.340149402604</c:v>
                </c:pt>
                <c:pt idx="10">
                  <c:v>1030996.99001318</c:v>
                </c:pt>
                <c:pt idx="11">
                  <c:v>77420.840081214905</c:v>
                </c:pt>
                <c:pt idx="12">
                  <c:v>98810.900306940093</c:v>
                </c:pt>
                <c:pt idx="13">
                  <c:v>115927.81995225001</c:v>
                </c:pt>
                <c:pt idx="14">
                  <c:v>83433.699807643905</c:v>
                </c:pt>
                <c:pt idx="15">
                  <c:v>181056.91996240601</c:v>
                </c:pt>
                <c:pt idx="16">
                  <c:v>64016.870210647598</c:v>
                </c:pt>
                <c:pt idx="17">
                  <c:v>459780.66011196398</c:v>
                </c:pt>
                <c:pt idx="18">
                  <c:v>1126267.08021392</c:v>
                </c:pt>
                <c:pt idx="19">
                  <c:v>27557.4898118973</c:v>
                </c:pt>
                <c:pt idx="20">
                  <c:v>7076.3499870300302</c:v>
                </c:pt>
                <c:pt idx="21">
                  <c:v>480079.80983886099</c:v>
                </c:pt>
                <c:pt idx="22">
                  <c:v>347673.80021250201</c:v>
                </c:pt>
                <c:pt idx="23">
                  <c:v>37075.349845886201</c:v>
                </c:pt>
                <c:pt idx="24">
                  <c:v>3406421.1504623201</c:v>
                </c:pt>
                <c:pt idx="25">
                  <c:v>32944.219864368402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7D-4442-803D-D3A7D9F07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6369600"/>
        <c:axId val="1918965744"/>
      </c:lineChart>
      <c:catAx>
        <c:axId val="212636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965744"/>
        <c:crosses val="autoZero"/>
        <c:auto val="1"/>
        <c:lblAlgn val="ctr"/>
        <c:lblOffset val="100"/>
        <c:noMultiLvlLbl val="0"/>
      </c:catAx>
      <c:valAx>
        <c:axId val="191896574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369600"/>
        <c:crosses val="autoZero"/>
        <c:crossBetween val="between"/>
      </c:valAx>
      <c:spPr>
        <a:noFill/>
        <a:ln w="12700"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r"/>
      <c:layout>
        <c:manualLayout>
          <c:xMode val="edge"/>
          <c:yMode val="edge"/>
          <c:x val="0.17577644996785796"/>
          <c:y val="0.31572273823613467"/>
          <c:w val="0.20634930209552305"/>
          <c:h val="0.25463825581003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  <a:prstDash val="sysDash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>
                <a:solidFill>
                  <a:sysClr val="windowText" lastClr="000000"/>
                </a:solidFill>
              </a:rPr>
              <a:t>Count</a:t>
            </a:r>
            <a:r>
              <a:rPr lang="en-US" sz="1100" b="1" baseline="0">
                <a:solidFill>
                  <a:sysClr val="windowText" lastClr="000000"/>
                </a:solidFill>
              </a:rPr>
              <a:t> P</a:t>
            </a:r>
            <a:r>
              <a:rPr lang="en-US" sz="1100" b="1">
                <a:solidFill>
                  <a:sysClr val="windowText" lastClr="000000"/>
                </a:solidFill>
              </a:rPr>
              <a:t>ayment</a:t>
            </a:r>
            <a:r>
              <a:rPr lang="en-US" sz="1100" b="1" baseline="0">
                <a:solidFill>
                  <a:sysClr val="windowText" lastClr="000000"/>
                </a:solidFill>
              </a:rPr>
              <a:t> T</a:t>
            </a:r>
            <a:r>
              <a:rPr lang="en-US" sz="1100" b="1">
                <a:solidFill>
                  <a:sysClr val="windowText" lastClr="000000"/>
                </a:solidFill>
              </a:rPr>
              <a:t>ype</a:t>
            </a:r>
          </a:p>
        </c:rich>
      </c:tx>
      <c:layout>
        <c:manualLayout>
          <c:xMode val="edge"/>
          <c:yMode val="edge"/>
          <c:x val="0.38360009710931348"/>
          <c:y val="1.8574329983453732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2872358770146331"/>
          <c:y val="0.16608766240011699"/>
          <c:w val="0.51488120227310807"/>
          <c:h val="0.6753142204217305"/>
        </c:manualLayout>
      </c:layout>
      <c:pieChart>
        <c:varyColors val="1"/>
        <c:ser>
          <c:idx val="1"/>
          <c:order val="0"/>
          <c:tx>
            <c:strRef>
              <c:f>Sheet2!$C$12</c:f>
              <c:strCache>
                <c:ptCount val="1"/>
                <c:pt idx="0">
                  <c:v>count_payment_type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C783-4598-8210-8331113FF66E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1-C783-4598-8210-8331113FF66E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Sheet2!$B$13:$B$16</c:f>
              <c:strCache>
                <c:ptCount val="4"/>
                <c:pt idx="0">
                  <c:v>credit_card</c:v>
                </c:pt>
                <c:pt idx="1">
                  <c:v>boleto</c:v>
                </c:pt>
                <c:pt idx="2">
                  <c:v>voucher</c:v>
                </c:pt>
                <c:pt idx="3">
                  <c:v>debit_card</c:v>
                </c:pt>
              </c:strCache>
            </c:strRef>
          </c:cat>
          <c:val>
            <c:numRef>
              <c:f>Sheet2!$C$13:$C$16</c:f>
              <c:numCache>
                <c:formatCode>General</c:formatCode>
                <c:ptCount val="4"/>
                <c:pt idx="0">
                  <c:v>74579</c:v>
                </c:pt>
                <c:pt idx="1">
                  <c:v>19191</c:v>
                </c:pt>
                <c:pt idx="2">
                  <c:v>5493</c:v>
                </c:pt>
                <c:pt idx="3">
                  <c:v>1485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83-4598-8210-8331113FF66E}"/>
            </c:ext>
          </c:extLst>
        </c:ser>
        <c:ser>
          <c:idx val="0"/>
          <c:order val="1"/>
          <c:tx>
            <c:strRef>
              <c:f>Sheet2!$C$12</c:f>
              <c:strCache>
                <c:ptCount val="1"/>
                <c:pt idx="0">
                  <c:v>count_payment_type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783-4598-8210-8331113FF6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783-4598-8210-8331113FF6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C783-4598-8210-8331113FF6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C783-4598-8210-8331113FF6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Sheet2!$B$13:$B$16</c:f>
              <c:strCache>
                <c:ptCount val="4"/>
                <c:pt idx="0">
                  <c:v>credit_card</c:v>
                </c:pt>
                <c:pt idx="1">
                  <c:v>boleto</c:v>
                </c:pt>
                <c:pt idx="2">
                  <c:v>voucher</c:v>
                </c:pt>
                <c:pt idx="3">
                  <c:v>debit_card</c:v>
                </c:pt>
              </c:strCache>
            </c:strRef>
          </c:cat>
          <c:val>
            <c:numRef>
              <c:f>Sheet2!$C$13:$C$16</c:f>
              <c:numCache>
                <c:formatCode>General</c:formatCode>
                <c:ptCount val="4"/>
                <c:pt idx="0">
                  <c:v>74579</c:v>
                </c:pt>
                <c:pt idx="1">
                  <c:v>19191</c:v>
                </c:pt>
                <c:pt idx="2">
                  <c:v>5493</c:v>
                </c:pt>
                <c:pt idx="3">
                  <c:v>1485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783-4598-8210-8331113FF66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sql dashbord latest.xlsx]Sheet5!PivotTable1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CATEGORY-WISE SALES</a:t>
            </a:r>
          </a:p>
        </c:rich>
      </c:tx>
      <c:layout>
        <c:manualLayout>
          <c:xMode val="edge"/>
          <c:yMode val="edge"/>
          <c:x val="0.3219284097149938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592118095582299"/>
          <c:y val="7.3669493864061783E-2"/>
          <c:w val="0.68278904399805929"/>
          <c:h val="0.86656048420624832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Sheet5!$J$8</c:f>
              <c:strCache>
                <c:ptCount val="1"/>
                <c:pt idx="0">
                  <c:v>Sum of Num_order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Sheet5!$I$9:$I$79</c:f>
              <c:strCache>
                <c:ptCount val="71"/>
                <c:pt idx="0">
                  <c:v>agro_industry_and_commerce</c:v>
                </c:pt>
                <c:pt idx="1">
                  <c:v>air_conditioning</c:v>
                </c:pt>
                <c:pt idx="2">
                  <c:v>art</c:v>
                </c:pt>
                <c:pt idx="3">
                  <c:v>arts_and_craftmanship</c:v>
                </c:pt>
                <c:pt idx="4">
                  <c:v>audio</c:v>
                </c:pt>
                <c:pt idx="5">
                  <c:v>auto</c:v>
                </c:pt>
                <c:pt idx="6">
                  <c:v>baby</c:v>
                </c:pt>
                <c:pt idx="7">
                  <c:v>bed_bath_table</c:v>
                </c:pt>
                <c:pt idx="8">
                  <c:v>books_general_interest</c:v>
                </c:pt>
                <c:pt idx="9">
                  <c:v>books_imported</c:v>
                </c:pt>
                <c:pt idx="10">
                  <c:v>books_technical</c:v>
                </c:pt>
                <c:pt idx="11">
                  <c:v>cds_dvds_musicals</c:v>
                </c:pt>
                <c:pt idx="12">
                  <c:v>christmas_supplies</c:v>
                </c:pt>
                <c:pt idx="13">
                  <c:v>cine_photo</c:v>
                </c:pt>
                <c:pt idx="14">
                  <c:v>computers</c:v>
                </c:pt>
                <c:pt idx="15">
                  <c:v>computers_accessories</c:v>
                </c:pt>
                <c:pt idx="16">
                  <c:v>consoles_games</c:v>
                </c:pt>
                <c:pt idx="17">
                  <c:v>construction_tools_construction</c:v>
                </c:pt>
                <c:pt idx="18">
                  <c:v>construction_tools_lights</c:v>
                </c:pt>
                <c:pt idx="19">
                  <c:v>construction_tools_safety</c:v>
                </c:pt>
                <c:pt idx="20">
                  <c:v>cool_stuff</c:v>
                </c:pt>
                <c:pt idx="21">
                  <c:v>costruction_tools_garden</c:v>
                </c:pt>
                <c:pt idx="22">
                  <c:v>costruction_tools_tools</c:v>
                </c:pt>
                <c:pt idx="23">
                  <c:v>diapers_and_hygiene</c:v>
                </c:pt>
                <c:pt idx="24">
                  <c:v>drinks</c:v>
                </c:pt>
                <c:pt idx="25">
                  <c:v>dvds_blu_ray</c:v>
                </c:pt>
                <c:pt idx="26">
                  <c:v>electronics</c:v>
                </c:pt>
                <c:pt idx="27">
                  <c:v>fashio_female_clothing</c:v>
                </c:pt>
                <c:pt idx="28">
                  <c:v>fashion_bags_accessories</c:v>
                </c:pt>
                <c:pt idx="29">
                  <c:v>fashion_childrens_clothes</c:v>
                </c:pt>
                <c:pt idx="30">
                  <c:v>fashion_male_clothing</c:v>
                </c:pt>
                <c:pt idx="31">
                  <c:v>fashion_shoes</c:v>
                </c:pt>
                <c:pt idx="32">
                  <c:v>fashion_sport</c:v>
                </c:pt>
                <c:pt idx="33">
                  <c:v>fashion_underwear_beach</c:v>
                </c:pt>
                <c:pt idx="34">
                  <c:v>fixed_telephony</c:v>
                </c:pt>
                <c:pt idx="35">
                  <c:v>flowers</c:v>
                </c:pt>
                <c:pt idx="36">
                  <c:v>food</c:v>
                </c:pt>
                <c:pt idx="37">
                  <c:v>food_drink</c:v>
                </c:pt>
                <c:pt idx="38">
                  <c:v>furniture_bedroom</c:v>
                </c:pt>
                <c:pt idx="39">
                  <c:v>furniture_decor</c:v>
                </c:pt>
                <c:pt idx="40">
                  <c:v>furniture_living_room</c:v>
                </c:pt>
                <c:pt idx="41">
                  <c:v>furniture_mattress_and_upholstery</c:v>
                </c:pt>
                <c:pt idx="42">
                  <c:v>garden_tools</c:v>
                </c:pt>
                <c:pt idx="43">
                  <c:v>health_beauty</c:v>
                </c:pt>
                <c:pt idx="44">
                  <c:v>home_appliances</c:v>
                </c:pt>
                <c:pt idx="45">
                  <c:v>home_appliances_2</c:v>
                </c:pt>
                <c:pt idx="46">
                  <c:v>home_comfort_2</c:v>
                </c:pt>
                <c:pt idx="47">
                  <c:v>home_confort</c:v>
                </c:pt>
                <c:pt idx="48">
                  <c:v>home_construction</c:v>
                </c:pt>
                <c:pt idx="49">
                  <c:v>housewares</c:v>
                </c:pt>
                <c:pt idx="50">
                  <c:v>industry_commerce_and_business</c:v>
                </c:pt>
                <c:pt idx="51">
                  <c:v>kitchen_dining_laundry_garden_furniture</c:v>
                </c:pt>
                <c:pt idx="52">
                  <c:v>la_cuisine</c:v>
                </c:pt>
                <c:pt idx="53">
                  <c:v>luggage_accessories</c:v>
                </c:pt>
                <c:pt idx="54">
                  <c:v>market_place</c:v>
                </c:pt>
                <c:pt idx="55">
                  <c:v>music</c:v>
                </c:pt>
                <c:pt idx="56">
                  <c:v>musical_instruments</c:v>
                </c:pt>
                <c:pt idx="57">
                  <c:v>office_furniture</c:v>
                </c:pt>
                <c:pt idx="58">
                  <c:v>party_supplies</c:v>
                </c:pt>
                <c:pt idx="59">
                  <c:v>perfumery</c:v>
                </c:pt>
                <c:pt idx="60">
                  <c:v>pet_shop</c:v>
                </c:pt>
                <c:pt idx="61">
                  <c:v>security_and_services</c:v>
                </c:pt>
                <c:pt idx="62">
                  <c:v>signaling_and_security</c:v>
                </c:pt>
                <c:pt idx="63">
                  <c:v>small_appliances</c:v>
                </c:pt>
                <c:pt idx="64">
                  <c:v>small_appliances_home_oven_and_coffee</c:v>
                </c:pt>
                <c:pt idx="65">
                  <c:v>sports_leisure</c:v>
                </c:pt>
                <c:pt idx="66">
                  <c:v>stationery</c:v>
                </c:pt>
                <c:pt idx="67">
                  <c:v>tablets_printing_image</c:v>
                </c:pt>
                <c:pt idx="68">
                  <c:v>telephony</c:v>
                </c:pt>
                <c:pt idx="69">
                  <c:v>toys</c:v>
                </c:pt>
                <c:pt idx="70">
                  <c:v>watches_gifts</c:v>
                </c:pt>
              </c:strCache>
            </c:strRef>
          </c:cat>
          <c:val>
            <c:numRef>
              <c:f>Sheet5!$J$9:$J$79</c:f>
              <c:numCache>
                <c:formatCode>General</c:formatCode>
                <c:ptCount val="71"/>
                <c:pt idx="0">
                  <c:v>177</c:v>
                </c:pt>
                <c:pt idx="1">
                  <c:v>246</c:v>
                </c:pt>
                <c:pt idx="2">
                  <c:v>195</c:v>
                </c:pt>
                <c:pt idx="3">
                  <c:v>23</c:v>
                </c:pt>
                <c:pt idx="4">
                  <c:v>348</c:v>
                </c:pt>
                <c:pt idx="5">
                  <c:v>3809</c:v>
                </c:pt>
                <c:pt idx="6">
                  <c:v>2809</c:v>
                </c:pt>
                <c:pt idx="7">
                  <c:v>9272</c:v>
                </c:pt>
                <c:pt idx="8">
                  <c:v>495</c:v>
                </c:pt>
                <c:pt idx="9">
                  <c:v>50</c:v>
                </c:pt>
                <c:pt idx="10">
                  <c:v>256</c:v>
                </c:pt>
                <c:pt idx="11">
                  <c:v>12</c:v>
                </c:pt>
                <c:pt idx="12">
                  <c:v>125</c:v>
                </c:pt>
                <c:pt idx="13">
                  <c:v>63</c:v>
                </c:pt>
                <c:pt idx="14">
                  <c:v>177</c:v>
                </c:pt>
                <c:pt idx="15">
                  <c:v>6529</c:v>
                </c:pt>
                <c:pt idx="16">
                  <c:v>1018</c:v>
                </c:pt>
                <c:pt idx="17">
                  <c:v>736</c:v>
                </c:pt>
                <c:pt idx="18">
                  <c:v>242</c:v>
                </c:pt>
                <c:pt idx="19">
                  <c:v>159</c:v>
                </c:pt>
                <c:pt idx="20">
                  <c:v>3559</c:v>
                </c:pt>
                <c:pt idx="21">
                  <c:v>190</c:v>
                </c:pt>
                <c:pt idx="22">
                  <c:v>97</c:v>
                </c:pt>
                <c:pt idx="23">
                  <c:v>25</c:v>
                </c:pt>
                <c:pt idx="24">
                  <c:v>287</c:v>
                </c:pt>
                <c:pt idx="25">
                  <c:v>56</c:v>
                </c:pt>
                <c:pt idx="26">
                  <c:v>2517</c:v>
                </c:pt>
                <c:pt idx="27">
                  <c:v>36</c:v>
                </c:pt>
                <c:pt idx="28">
                  <c:v>1820</c:v>
                </c:pt>
                <c:pt idx="29">
                  <c:v>7</c:v>
                </c:pt>
                <c:pt idx="30">
                  <c:v>106</c:v>
                </c:pt>
                <c:pt idx="31">
                  <c:v>235</c:v>
                </c:pt>
                <c:pt idx="32">
                  <c:v>26</c:v>
                </c:pt>
                <c:pt idx="33">
                  <c:v>117</c:v>
                </c:pt>
                <c:pt idx="34">
                  <c:v>212</c:v>
                </c:pt>
                <c:pt idx="35">
                  <c:v>29</c:v>
                </c:pt>
                <c:pt idx="36">
                  <c:v>441</c:v>
                </c:pt>
                <c:pt idx="37">
                  <c:v>221</c:v>
                </c:pt>
                <c:pt idx="38">
                  <c:v>90</c:v>
                </c:pt>
                <c:pt idx="39">
                  <c:v>6307</c:v>
                </c:pt>
                <c:pt idx="40">
                  <c:v>414</c:v>
                </c:pt>
                <c:pt idx="41">
                  <c:v>37</c:v>
                </c:pt>
                <c:pt idx="42">
                  <c:v>3448</c:v>
                </c:pt>
                <c:pt idx="43">
                  <c:v>8647</c:v>
                </c:pt>
                <c:pt idx="44">
                  <c:v>747</c:v>
                </c:pt>
                <c:pt idx="45">
                  <c:v>227</c:v>
                </c:pt>
                <c:pt idx="46">
                  <c:v>24</c:v>
                </c:pt>
                <c:pt idx="47">
                  <c:v>392</c:v>
                </c:pt>
                <c:pt idx="48">
                  <c:v>483</c:v>
                </c:pt>
                <c:pt idx="49">
                  <c:v>5743</c:v>
                </c:pt>
                <c:pt idx="50">
                  <c:v>231</c:v>
                </c:pt>
                <c:pt idx="51">
                  <c:v>241</c:v>
                </c:pt>
                <c:pt idx="52">
                  <c:v>13</c:v>
                </c:pt>
                <c:pt idx="53">
                  <c:v>1019</c:v>
                </c:pt>
                <c:pt idx="54">
                  <c:v>274</c:v>
                </c:pt>
                <c:pt idx="55">
                  <c:v>38</c:v>
                </c:pt>
                <c:pt idx="56">
                  <c:v>611</c:v>
                </c:pt>
                <c:pt idx="57">
                  <c:v>1254</c:v>
                </c:pt>
                <c:pt idx="58">
                  <c:v>38</c:v>
                </c:pt>
                <c:pt idx="59">
                  <c:v>3086</c:v>
                </c:pt>
                <c:pt idx="60">
                  <c:v>1688</c:v>
                </c:pt>
                <c:pt idx="61">
                  <c:v>2</c:v>
                </c:pt>
                <c:pt idx="62">
                  <c:v>138</c:v>
                </c:pt>
                <c:pt idx="63">
                  <c:v>609</c:v>
                </c:pt>
                <c:pt idx="64">
                  <c:v>72</c:v>
                </c:pt>
                <c:pt idx="65">
                  <c:v>7529</c:v>
                </c:pt>
                <c:pt idx="66">
                  <c:v>2264</c:v>
                </c:pt>
                <c:pt idx="67">
                  <c:v>79</c:v>
                </c:pt>
                <c:pt idx="68">
                  <c:v>4093</c:v>
                </c:pt>
                <c:pt idx="69">
                  <c:v>3803</c:v>
                </c:pt>
                <c:pt idx="70">
                  <c:v>5493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A8-40FC-AEB7-EC3E0D4725BB}"/>
            </c:ext>
          </c:extLst>
        </c:ser>
        <c:ser>
          <c:idx val="1"/>
          <c:order val="1"/>
          <c:tx>
            <c:strRef>
              <c:f>Sheet5!$K$8</c:f>
              <c:strCache>
                <c:ptCount val="1"/>
                <c:pt idx="0">
                  <c:v>Sum of Revenue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Sheet5!$I$9:$I$79</c:f>
              <c:strCache>
                <c:ptCount val="71"/>
                <c:pt idx="0">
                  <c:v>agro_industry_and_commerce</c:v>
                </c:pt>
                <c:pt idx="1">
                  <c:v>air_conditioning</c:v>
                </c:pt>
                <c:pt idx="2">
                  <c:v>art</c:v>
                </c:pt>
                <c:pt idx="3">
                  <c:v>arts_and_craftmanship</c:v>
                </c:pt>
                <c:pt idx="4">
                  <c:v>audio</c:v>
                </c:pt>
                <c:pt idx="5">
                  <c:v>auto</c:v>
                </c:pt>
                <c:pt idx="6">
                  <c:v>baby</c:v>
                </c:pt>
                <c:pt idx="7">
                  <c:v>bed_bath_table</c:v>
                </c:pt>
                <c:pt idx="8">
                  <c:v>books_general_interest</c:v>
                </c:pt>
                <c:pt idx="9">
                  <c:v>books_imported</c:v>
                </c:pt>
                <c:pt idx="10">
                  <c:v>books_technical</c:v>
                </c:pt>
                <c:pt idx="11">
                  <c:v>cds_dvds_musicals</c:v>
                </c:pt>
                <c:pt idx="12">
                  <c:v>christmas_supplies</c:v>
                </c:pt>
                <c:pt idx="13">
                  <c:v>cine_photo</c:v>
                </c:pt>
                <c:pt idx="14">
                  <c:v>computers</c:v>
                </c:pt>
                <c:pt idx="15">
                  <c:v>computers_accessories</c:v>
                </c:pt>
                <c:pt idx="16">
                  <c:v>consoles_games</c:v>
                </c:pt>
                <c:pt idx="17">
                  <c:v>construction_tools_construction</c:v>
                </c:pt>
                <c:pt idx="18">
                  <c:v>construction_tools_lights</c:v>
                </c:pt>
                <c:pt idx="19">
                  <c:v>construction_tools_safety</c:v>
                </c:pt>
                <c:pt idx="20">
                  <c:v>cool_stuff</c:v>
                </c:pt>
                <c:pt idx="21">
                  <c:v>costruction_tools_garden</c:v>
                </c:pt>
                <c:pt idx="22">
                  <c:v>costruction_tools_tools</c:v>
                </c:pt>
                <c:pt idx="23">
                  <c:v>diapers_and_hygiene</c:v>
                </c:pt>
                <c:pt idx="24">
                  <c:v>drinks</c:v>
                </c:pt>
                <c:pt idx="25">
                  <c:v>dvds_blu_ray</c:v>
                </c:pt>
                <c:pt idx="26">
                  <c:v>electronics</c:v>
                </c:pt>
                <c:pt idx="27">
                  <c:v>fashio_female_clothing</c:v>
                </c:pt>
                <c:pt idx="28">
                  <c:v>fashion_bags_accessories</c:v>
                </c:pt>
                <c:pt idx="29">
                  <c:v>fashion_childrens_clothes</c:v>
                </c:pt>
                <c:pt idx="30">
                  <c:v>fashion_male_clothing</c:v>
                </c:pt>
                <c:pt idx="31">
                  <c:v>fashion_shoes</c:v>
                </c:pt>
                <c:pt idx="32">
                  <c:v>fashion_sport</c:v>
                </c:pt>
                <c:pt idx="33">
                  <c:v>fashion_underwear_beach</c:v>
                </c:pt>
                <c:pt idx="34">
                  <c:v>fixed_telephony</c:v>
                </c:pt>
                <c:pt idx="35">
                  <c:v>flowers</c:v>
                </c:pt>
                <c:pt idx="36">
                  <c:v>food</c:v>
                </c:pt>
                <c:pt idx="37">
                  <c:v>food_drink</c:v>
                </c:pt>
                <c:pt idx="38">
                  <c:v>furniture_bedroom</c:v>
                </c:pt>
                <c:pt idx="39">
                  <c:v>furniture_decor</c:v>
                </c:pt>
                <c:pt idx="40">
                  <c:v>furniture_living_room</c:v>
                </c:pt>
                <c:pt idx="41">
                  <c:v>furniture_mattress_and_upholstery</c:v>
                </c:pt>
                <c:pt idx="42">
                  <c:v>garden_tools</c:v>
                </c:pt>
                <c:pt idx="43">
                  <c:v>health_beauty</c:v>
                </c:pt>
                <c:pt idx="44">
                  <c:v>home_appliances</c:v>
                </c:pt>
                <c:pt idx="45">
                  <c:v>home_appliances_2</c:v>
                </c:pt>
                <c:pt idx="46">
                  <c:v>home_comfort_2</c:v>
                </c:pt>
                <c:pt idx="47">
                  <c:v>home_confort</c:v>
                </c:pt>
                <c:pt idx="48">
                  <c:v>home_construction</c:v>
                </c:pt>
                <c:pt idx="49">
                  <c:v>housewares</c:v>
                </c:pt>
                <c:pt idx="50">
                  <c:v>industry_commerce_and_business</c:v>
                </c:pt>
                <c:pt idx="51">
                  <c:v>kitchen_dining_laundry_garden_furniture</c:v>
                </c:pt>
                <c:pt idx="52">
                  <c:v>la_cuisine</c:v>
                </c:pt>
                <c:pt idx="53">
                  <c:v>luggage_accessories</c:v>
                </c:pt>
                <c:pt idx="54">
                  <c:v>market_place</c:v>
                </c:pt>
                <c:pt idx="55">
                  <c:v>music</c:v>
                </c:pt>
                <c:pt idx="56">
                  <c:v>musical_instruments</c:v>
                </c:pt>
                <c:pt idx="57">
                  <c:v>office_furniture</c:v>
                </c:pt>
                <c:pt idx="58">
                  <c:v>party_supplies</c:v>
                </c:pt>
                <c:pt idx="59">
                  <c:v>perfumery</c:v>
                </c:pt>
                <c:pt idx="60">
                  <c:v>pet_shop</c:v>
                </c:pt>
                <c:pt idx="61">
                  <c:v>security_and_services</c:v>
                </c:pt>
                <c:pt idx="62">
                  <c:v>signaling_and_security</c:v>
                </c:pt>
                <c:pt idx="63">
                  <c:v>small_appliances</c:v>
                </c:pt>
                <c:pt idx="64">
                  <c:v>small_appliances_home_oven_and_coffee</c:v>
                </c:pt>
                <c:pt idx="65">
                  <c:v>sports_leisure</c:v>
                </c:pt>
                <c:pt idx="66">
                  <c:v>stationery</c:v>
                </c:pt>
                <c:pt idx="67">
                  <c:v>tablets_printing_image</c:v>
                </c:pt>
                <c:pt idx="68">
                  <c:v>telephony</c:v>
                </c:pt>
                <c:pt idx="69">
                  <c:v>toys</c:v>
                </c:pt>
                <c:pt idx="70">
                  <c:v>watches_gifts</c:v>
                </c:pt>
              </c:strCache>
            </c:strRef>
          </c:cat>
          <c:val>
            <c:numRef>
              <c:f>Sheet5!$K$9:$K$79</c:f>
              <c:numCache>
                <c:formatCode>General</c:formatCode>
                <c:ptCount val="71"/>
                <c:pt idx="0">
                  <c:v>115632.240571737</c:v>
                </c:pt>
                <c:pt idx="1">
                  <c:v>88849.719514846802</c:v>
                </c:pt>
                <c:pt idx="2">
                  <c:v>28498.450101852399</c:v>
                </c:pt>
                <c:pt idx="3">
                  <c:v>2326.1699829101599</c:v>
                </c:pt>
                <c:pt idx="4">
                  <c:v>60181.000103652499</c:v>
                </c:pt>
                <c:pt idx="5">
                  <c:v>833610.84097957599</c:v>
                </c:pt>
                <c:pt idx="6">
                  <c:v>525553.21975737798</c:v>
                </c:pt>
                <c:pt idx="7">
                  <c:v>1692714.28101649</c:v>
                </c:pt>
                <c:pt idx="8">
                  <c:v>62763.039618015297</c:v>
                </c:pt>
                <c:pt idx="9">
                  <c:v>6443.1300163268997</c:v>
                </c:pt>
                <c:pt idx="10">
                  <c:v>24437.389919280999</c:v>
                </c:pt>
                <c:pt idx="11">
                  <c:v>1199.4300155639601</c:v>
                </c:pt>
                <c:pt idx="12">
                  <c:v>18893.399995326999</c:v>
                </c:pt>
                <c:pt idx="13">
                  <c:v>9242.8399746417999</c:v>
                </c:pt>
                <c:pt idx="14">
                  <c:v>274671.87938308698</c:v>
                </c:pt>
                <c:pt idx="15">
                  <c:v>1549252.4664978799</c:v>
                </c:pt>
                <c:pt idx="16">
                  <c:v>183804.18914103499</c:v>
                </c:pt>
                <c:pt idx="17">
                  <c:v>237873.480293512</c:v>
                </c:pt>
                <c:pt idx="18">
                  <c:v>70343.199922084794</c:v>
                </c:pt>
                <c:pt idx="19">
                  <c:v>60932.069730758703</c:v>
                </c:pt>
                <c:pt idx="20">
                  <c:v>744649.32019953395</c:v>
                </c:pt>
                <c:pt idx="21">
                  <c:v>41506.700105428703</c:v>
                </c:pt>
                <c:pt idx="22">
                  <c:v>21069.0700798035</c:v>
                </c:pt>
                <c:pt idx="23">
                  <c:v>4126.1699790954599</c:v>
                </c:pt>
                <c:pt idx="24">
                  <c:v>68909.730927467303</c:v>
                </c:pt>
                <c:pt idx="25">
                  <c:v>6416.9899609088898</c:v>
                </c:pt>
                <c:pt idx="26">
                  <c:v>245869.52988615399</c:v>
                </c:pt>
                <c:pt idx="27">
                  <c:v>4902.6699676513699</c:v>
                </c:pt>
                <c:pt idx="28">
                  <c:v>213517.16002512001</c:v>
                </c:pt>
                <c:pt idx="29">
                  <c:v>718.97999954223599</c:v>
                </c:pt>
                <c:pt idx="30">
                  <c:v>16723.4600930214</c:v>
                </c:pt>
                <c:pt idx="31">
                  <c:v>31755.929978370699</c:v>
                </c:pt>
                <c:pt idx="32">
                  <c:v>3605.8299751281702</c:v>
                </c:pt>
                <c:pt idx="33">
                  <c:v>12416.8199329376</c:v>
                </c:pt>
                <c:pt idx="34">
                  <c:v>192338.39017605799</c:v>
                </c:pt>
                <c:pt idx="35">
                  <c:v>2213.00998497009</c:v>
                </c:pt>
                <c:pt idx="36">
                  <c:v>45340.4501929283</c:v>
                </c:pt>
                <c:pt idx="37">
                  <c:v>26609.429930687002</c:v>
                </c:pt>
                <c:pt idx="38">
                  <c:v>30057.229896545399</c:v>
                </c:pt>
                <c:pt idx="39">
                  <c:v>1394466.93153299</c:v>
                </c:pt>
                <c:pt idx="40">
                  <c:v>134299.10999393501</c:v>
                </c:pt>
                <c:pt idx="41">
                  <c:v>5904.7500762939499</c:v>
                </c:pt>
                <c:pt idx="42">
                  <c:v>810614.93067382299</c:v>
                </c:pt>
                <c:pt idx="43">
                  <c:v>1620684.03971168</c:v>
                </c:pt>
                <c:pt idx="44">
                  <c:v>93843.619810581207</c:v>
                </c:pt>
                <c:pt idx="45">
                  <c:v>118854.060998917</c:v>
                </c:pt>
                <c:pt idx="46">
                  <c:v>1710.5400056839001</c:v>
                </c:pt>
                <c:pt idx="47">
                  <c:v>83694.010023236304</c:v>
                </c:pt>
                <c:pt idx="48">
                  <c:v>134616.24033400399</c:v>
                </c:pt>
                <c:pt idx="49">
                  <c:v>1069787.9703817</c:v>
                </c:pt>
                <c:pt idx="50">
                  <c:v>54916.570118904099</c:v>
                </c:pt>
                <c:pt idx="51">
                  <c:v>73406.1498060226</c:v>
                </c:pt>
                <c:pt idx="52">
                  <c:v>2913.53002166748</c:v>
                </c:pt>
                <c:pt idx="53">
                  <c:v>185054.2003887</c:v>
                </c:pt>
                <c:pt idx="54">
                  <c:v>44615.770268797904</c:v>
                </c:pt>
                <c:pt idx="55">
                  <c:v>6901.4299952983902</c:v>
                </c:pt>
                <c:pt idx="56">
                  <c:v>221118.16067552601</c:v>
                </c:pt>
                <c:pt idx="57">
                  <c:v>636124.876983881</c:v>
                </c:pt>
                <c:pt idx="58">
                  <c:v>5938.5400552749597</c:v>
                </c:pt>
                <c:pt idx="59">
                  <c:v>496263.59991465497</c:v>
                </c:pt>
                <c:pt idx="60">
                  <c:v>307716.36029317998</c:v>
                </c:pt>
                <c:pt idx="61">
                  <c:v>324.50999450683599</c:v>
                </c:pt>
                <c:pt idx="62">
                  <c:v>68263.590346336394</c:v>
                </c:pt>
                <c:pt idx="63">
                  <c:v>217024.01997712301</c:v>
                </c:pt>
                <c:pt idx="64">
                  <c:v>50281.650217056304</c:v>
                </c:pt>
                <c:pt idx="65">
                  <c:v>1349252.9292218899</c:v>
                </c:pt>
                <c:pt idx="66">
                  <c:v>308674.30952978099</c:v>
                </c:pt>
                <c:pt idx="67">
                  <c:v>10042.9300041199</c:v>
                </c:pt>
                <c:pt idx="68">
                  <c:v>469890.57076362701</c:v>
                </c:pt>
                <c:pt idx="69">
                  <c:v>603359.69960741105</c:v>
                </c:pt>
                <c:pt idx="70">
                  <c:v>1387046.3085610999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A8-40FC-AEB7-EC3E0D4725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025606623"/>
        <c:axId val="511540623"/>
        <c:axId val="0"/>
      </c:bar3DChart>
      <c:catAx>
        <c:axId val="1025606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540623"/>
        <c:crosses val="autoZero"/>
        <c:auto val="1"/>
        <c:lblAlgn val="ctr"/>
        <c:lblOffset val="100"/>
        <c:noMultiLvlLbl val="0"/>
      </c:catAx>
      <c:valAx>
        <c:axId val="5115406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60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774129958716085"/>
          <c:y val="8.3719991883768899E-2"/>
          <c:w val="0.2422587004128392"/>
          <c:h val="0.145502777581138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0.3553</cdr:x>
      <cdr:y>0.0749</cdr:y>
    </cdr:from>
    <cdr:to>
      <cdr:x>0.69974</cdr:x>
      <cdr:y>0.21452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E020EED-DE76-4484-A2F6-3D0F9D544112}"/>
            </a:ext>
          </a:extLst>
        </cdr:cNvPr>
        <cdr:cNvSpPr txBox="1"/>
      </cdr:nvSpPr>
      <cdr:spPr>
        <a:xfrm xmlns:a="http://schemas.openxmlformats.org/drawingml/2006/main">
          <a:off x="2061565" y="168519"/>
          <a:ext cx="1998579" cy="3141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/>
            <a:t>Sales for states over year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0.37586</cdr:x>
      <cdr:y>0.00558</cdr:y>
    </cdr:from>
    <cdr:to>
      <cdr:x>0.64154</cdr:x>
      <cdr:y>0.07621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1AF095B-83F7-436B-A70B-F1DEDFFA721F}"/>
            </a:ext>
          </a:extLst>
        </cdr:cNvPr>
        <cdr:cNvSpPr txBox="1"/>
      </cdr:nvSpPr>
      <cdr:spPr>
        <a:xfrm xmlns:a="http://schemas.openxmlformats.org/drawingml/2006/main">
          <a:off x="2320774" y="22679"/>
          <a:ext cx="1640418" cy="2872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b="1"/>
        </a:p>
      </cdr:txBody>
    </cdr:sp>
  </cdr:relSizeAnchor>
  <cdr:relSizeAnchor xmlns:cdr="http://schemas.openxmlformats.org/drawingml/2006/chartDrawing">
    <cdr:from>
      <cdr:x>0.37586</cdr:x>
      <cdr:y>0.00558</cdr:y>
    </cdr:from>
    <cdr:to>
      <cdr:x>0.64154</cdr:x>
      <cdr:y>0.07621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D1AF095B-83F7-436B-A70B-F1DEDFFA721F}"/>
            </a:ext>
          </a:extLst>
        </cdr:cNvPr>
        <cdr:cNvSpPr txBox="1"/>
      </cdr:nvSpPr>
      <cdr:spPr>
        <a:xfrm xmlns:a="http://schemas.openxmlformats.org/drawingml/2006/main">
          <a:off x="2320774" y="22679"/>
          <a:ext cx="1640418" cy="2872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b="1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B8A8-B570-4D07-9D31-AEF165CDA26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C968-9F12-4769-AA11-EF7720306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8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B8A8-B570-4D07-9D31-AEF165CDA26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C968-9F12-4769-AA11-EF772030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9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B8A8-B570-4D07-9D31-AEF165CDA26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C968-9F12-4769-AA11-EF772030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B8A8-B570-4D07-9D31-AEF165CDA26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C968-9F12-4769-AA11-EF772030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B8A8-B570-4D07-9D31-AEF165CDA26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C968-9F12-4769-AA11-EF7720306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3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B8A8-B570-4D07-9D31-AEF165CDA26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C968-9F12-4769-AA11-EF772030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2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B8A8-B570-4D07-9D31-AEF165CDA26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C968-9F12-4769-AA11-EF772030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3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B8A8-B570-4D07-9D31-AEF165CDA26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C968-9F12-4769-AA11-EF772030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2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B8A8-B570-4D07-9D31-AEF165CDA26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C968-9F12-4769-AA11-EF772030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4AB8A8-B570-4D07-9D31-AEF165CDA26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38C968-9F12-4769-AA11-EF772030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B8A8-B570-4D07-9D31-AEF165CDA26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C968-9F12-4769-AA11-EF772030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6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4AB8A8-B570-4D07-9D31-AEF165CDA26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38C968-9F12-4769-AA11-EF7720306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9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64CB036-FFAA-4B63-86F0-13DECB50C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02" y="284215"/>
            <a:ext cx="100584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analysis,  Brazilian E-commerce store  for the time period 2016-2018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EA2EB-DBFA-4328-BC7B-65B977A9CE86}"/>
              </a:ext>
            </a:extLst>
          </p:cNvPr>
          <p:cNvSpPr txBox="1"/>
          <p:nvPr/>
        </p:nvSpPr>
        <p:spPr>
          <a:xfrm>
            <a:off x="847502" y="1206137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9 datasets to play with and explore. The data model has been described in image below and it is </a:t>
            </a:r>
            <a:r>
              <a:rPr lang="en-US" dirty="0" err="1"/>
              <a:t>organised</a:t>
            </a:r>
            <a:r>
              <a:rPr lang="en-US" dirty="0"/>
              <a:t> and </a:t>
            </a:r>
            <a:r>
              <a:rPr lang="en-US" dirty="0" err="1"/>
              <a:t>Normalised</a:t>
            </a:r>
            <a:r>
              <a:rPr lang="en-US" dirty="0"/>
              <a:t> for each category.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0F959-F8CE-430F-98FD-F24A2D88D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" y="1976846"/>
            <a:ext cx="9379132" cy="42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6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9D6E825-73C1-4669-8DEB-9A7E1A9247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382646"/>
              </p:ext>
            </p:extLst>
          </p:nvPr>
        </p:nvGraphicFramePr>
        <p:xfrm>
          <a:off x="705394" y="1872343"/>
          <a:ext cx="10398035" cy="397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AF900E-4F4C-4804-9378-95B392A28EFD}"/>
              </a:ext>
            </a:extLst>
          </p:cNvPr>
          <p:cNvSpPr txBox="1"/>
          <p:nvPr/>
        </p:nvSpPr>
        <p:spPr>
          <a:xfrm>
            <a:off x="1149531" y="888274"/>
            <a:ext cx="9753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Sales for states over year in Brazilian E-commerce store</a:t>
            </a:r>
            <a:r>
              <a:rPr lang="en-US" altLang="en-US" b="1" dirty="0"/>
              <a:t>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3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22662E9-9943-4396-9156-9F51C9219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19219"/>
              </p:ext>
            </p:extLst>
          </p:nvPr>
        </p:nvGraphicFramePr>
        <p:xfrm>
          <a:off x="1881051" y="1402080"/>
          <a:ext cx="7872549" cy="475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A0E823B-4248-4A5F-A89A-82CFA5FE8D20}"/>
              </a:ext>
            </a:extLst>
          </p:cNvPr>
          <p:cNvSpPr txBox="1"/>
          <p:nvPr/>
        </p:nvSpPr>
        <p:spPr>
          <a:xfrm>
            <a:off x="1184366" y="566058"/>
            <a:ext cx="969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Count Payment Type </a:t>
            </a:r>
            <a:r>
              <a:rPr lang="en-US" sz="2800" b="1" dirty="0"/>
              <a:t>in Brazilian E-commerce store</a:t>
            </a:r>
            <a:r>
              <a:rPr lang="en-US" sz="2800" b="1" dirty="0">
                <a:solidFill>
                  <a:sysClr val="windowText" lastClr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359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1083FB0-4E10-4BA6-A33D-3E5AA2DE8A68}"/>
              </a:ext>
            </a:extLst>
          </p:cNvPr>
          <p:cNvSpPr txBox="1"/>
          <p:nvPr/>
        </p:nvSpPr>
        <p:spPr>
          <a:xfrm>
            <a:off x="590005" y="492211"/>
            <a:ext cx="11349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Top 2 States Increasing trend over the years in Brazilian E-commerce store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4B6787-04D4-479B-BEFE-2CF1AA7D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97" y="1567340"/>
            <a:ext cx="6174377" cy="406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7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644661-50A2-4E57-B786-1E502AE62C60}"/>
              </a:ext>
            </a:extLst>
          </p:cNvPr>
          <p:cNvSpPr txBox="1"/>
          <p:nvPr/>
        </p:nvSpPr>
        <p:spPr>
          <a:xfrm>
            <a:off x="583473" y="627018"/>
            <a:ext cx="1106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2 States Declining trend over the years in Brazilian E-commerce store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72B20-07F8-40E0-B5A5-98EFF6434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11" y="1576939"/>
            <a:ext cx="7088777" cy="426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6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E8449-D1DE-4C35-A475-55DEFE1E4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57" y="1762948"/>
            <a:ext cx="6818811" cy="42549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F8D308-1184-4DA3-8CE7-4F1D06E8B2D5}"/>
              </a:ext>
            </a:extLst>
          </p:cNvPr>
          <p:cNvSpPr txBox="1"/>
          <p:nvPr/>
        </p:nvSpPr>
        <p:spPr>
          <a:xfrm>
            <a:off x="714104" y="505097"/>
            <a:ext cx="94226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 Rating For Each State in Brazilian E-commerce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5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D10865B-C2F1-4492-964D-5B2DF8723C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231511"/>
              </p:ext>
            </p:extLst>
          </p:nvPr>
        </p:nvGraphicFramePr>
        <p:xfrm>
          <a:off x="1985554" y="1611086"/>
          <a:ext cx="8133806" cy="4289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C80782-D912-4FF6-BBC8-58B16F5399E3}"/>
              </a:ext>
            </a:extLst>
          </p:cNvPr>
          <p:cNvSpPr txBox="1"/>
          <p:nvPr/>
        </p:nvSpPr>
        <p:spPr>
          <a:xfrm>
            <a:off x="1018903" y="400594"/>
            <a:ext cx="95707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CATEGORY-WISE </a:t>
            </a:r>
            <a:r>
              <a:rPr lang="en-US" sz="2800" b="1" dirty="0"/>
              <a:t>Total</a:t>
            </a:r>
            <a:r>
              <a:rPr lang="en-US" sz="2400" b="1" dirty="0"/>
              <a:t> Revenue in Brazilian E-commerce store 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485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0CB338-B03D-423B-8259-C397C61B7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27" y="1657418"/>
            <a:ext cx="8565208" cy="4615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01BCB8-49D1-444E-B2DC-F88F56FD7DD9}"/>
              </a:ext>
            </a:extLst>
          </p:cNvPr>
          <p:cNvSpPr txBox="1"/>
          <p:nvPr/>
        </p:nvSpPr>
        <p:spPr>
          <a:xfrm>
            <a:off x="513807" y="585039"/>
            <a:ext cx="11443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/>
              <a:t>Delivery Interval (Estimated vs Actual) per Month data </a:t>
            </a:r>
            <a:r>
              <a:rPr lang="en-US" sz="2400" b="1" dirty="0"/>
              <a:t>in Brazilian E-commerce store</a:t>
            </a:r>
            <a:r>
              <a:rPr lang="en-US" altLang="en-US" sz="2400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113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121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Vashu</dc:creator>
  <cp:lastModifiedBy>Vashu</cp:lastModifiedBy>
  <cp:revision>7</cp:revision>
  <dcterms:created xsi:type="dcterms:W3CDTF">2022-05-27T15:01:40Z</dcterms:created>
  <dcterms:modified xsi:type="dcterms:W3CDTF">2022-05-27T17:04:42Z</dcterms:modified>
</cp:coreProperties>
</file>