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87B71-8C28-0540-A1A6-915F1A77ADCC}" v="24" dt="2021-02-13T16:32:04.051"/>
    <p1510:client id="{A8CDE005-23DA-B2A6-B521-2923308DFEC2}" v="3022" dt="2021-02-15T15:28:33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814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4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10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7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2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6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paper stacked">
            <a:extLst>
              <a:ext uri="{FF2B5EF4-FFF2-40B4-BE49-F238E27FC236}">
                <a16:creationId xmlns:a16="http://schemas.microsoft.com/office/drawing/2014/main" id="{737C072A-E4CE-44BD-AD9C-0D8352A08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718" r="-2" b="1088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Topic: </a:t>
            </a:r>
            <a:br>
              <a:rPr lang="en-US" b="1" dirty="0">
                <a:latin typeface="Times New Roman"/>
                <a:cs typeface="Times New Roman"/>
              </a:rPr>
            </a:br>
            <a:r>
              <a:rPr lang="en-US" b="1">
                <a:latin typeface="Times New Roman"/>
                <a:cs typeface="Times New Roman"/>
              </a:rPr>
              <a:t>Low light </a:t>
            </a:r>
            <a:r>
              <a:rPr lang="en-US" b="1" dirty="0">
                <a:latin typeface="Times New Roman"/>
                <a:cs typeface="Times New Roman"/>
              </a:rPr>
              <a:t>imagery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Team-Zion</a:t>
            </a:r>
          </a:p>
        </p:txBody>
      </p:sp>
    </p:spTree>
    <p:extLst>
      <p:ext uri="{BB962C8B-B14F-4D97-AF65-F5344CB8AC3E}">
        <p14:creationId xmlns:p14="http://schemas.microsoft.com/office/powerpoint/2010/main" val="129537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490158"/>
            <a:ext cx="8595360" cy="3689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Perform exposure correction using dual illumination estimation with help of GPU.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This improves on current CPU based implementations which don't give a real time performance.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Extend the exposure correction for videos.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spc="10">
                <a:latin typeface="Times New Roman"/>
                <a:cs typeface="Times New Roman"/>
              </a:rPr>
              <a:t>No solution exists for videos.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Experiment on interframe optimization.</a:t>
            </a: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Century Schoolbook" panose="02040604050505020304"/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715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General Methods for Image Enhancement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>
                <a:latin typeface="Times New Roman"/>
                <a:cs typeface="Times New Roman"/>
              </a:rPr>
              <a:t>Gray Transformation Methods</a:t>
            </a:r>
          </a:p>
          <a:p>
            <a:pPr marL="457200" indent="-457200"/>
            <a:r>
              <a:rPr lang="en-US">
                <a:latin typeface="Times New Roman"/>
                <a:cs typeface="Times New Roman"/>
              </a:rPr>
              <a:t>Histogram Equalization</a:t>
            </a:r>
          </a:p>
          <a:p>
            <a:pPr marL="457200" indent="-457200"/>
            <a:r>
              <a:rPr lang="en-US">
                <a:latin typeface="Times New Roman"/>
                <a:cs typeface="Times New Roman"/>
              </a:rPr>
              <a:t>Retinex Methods</a:t>
            </a:r>
          </a:p>
          <a:p>
            <a:pPr marL="457200" indent="-457200"/>
            <a:r>
              <a:rPr lang="en-US">
                <a:latin typeface="Times New Roman"/>
                <a:cs typeface="Times New Roman"/>
              </a:rPr>
              <a:t>Frequency-domain Methods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/>
            <a:r>
              <a:rPr lang="en-US">
                <a:latin typeface="Times New Roman"/>
                <a:cs typeface="Times New Roman"/>
              </a:rPr>
              <a:t>Image fusion methods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/>
            <a:r>
              <a:rPr lang="en-US">
                <a:latin typeface="Times New Roman"/>
                <a:cs typeface="Times New Roman"/>
              </a:rPr>
              <a:t>Defogging model methods</a:t>
            </a:r>
          </a:p>
          <a:p>
            <a:pPr marL="457200" indent="-457200"/>
            <a:r>
              <a:rPr lang="en-US">
                <a:latin typeface="Times New Roman"/>
                <a:cs typeface="Times New Roman"/>
              </a:rPr>
              <a:t>Machine Learning methods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711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Our Method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Dual Illumination Estimation for Robust Exposure Correction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A Retinex based method which uses illumination map estimation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>
                <a:latin typeface="Times New Roman"/>
                <a:cs typeface="Times New Roman"/>
              </a:rPr>
              <a:t>without considering a reflectance component.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Given an input image, we first invert the image.</a:t>
            </a:r>
            <a:endParaRPr lang="en-US" dirty="0">
              <a:latin typeface="Century Schoolbook" panose="02040604050505020304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On each, we perform illumination estimation to obtain the forward and reverse illuminations, from which we recover the intermediate under- and over-exposure </a:t>
            </a:r>
            <a:r>
              <a:rPr lang="en-US" dirty="0">
                <a:latin typeface="Times New Roman"/>
                <a:cs typeface="Times New Roman"/>
              </a:rPr>
              <a:t>corrected images.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The two intermediate exposure correction images together with the input image are fused into the desired image</a:t>
            </a:r>
            <a:r>
              <a:rPr lang="en-US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407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  <a:cs typeface="Times New Roman"/>
              </a:rPr>
              <a:t>Algorithmic Overview</a:t>
            </a:r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227830"/>
            <a:ext cx="5827472" cy="64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The equation we need to calculate: 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endParaRPr lang="en-US" dirty="0">
              <a:latin typeface="Century Schoolbook" panose="02040604050505020304"/>
              <a:cs typeface="Times New Roman"/>
            </a:endParaRPr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I – Original Normalised image</a:t>
            </a:r>
            <a:endParaRPr lang="en-US"/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I' - Desired Enhanced Image</a:t>
            </a:r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L – Single channel illumination map</a:t>
            </a:r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x - Pixel wise multiplication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The initial illumination map is calculated as follows: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Optimization Problem to be solved:</a:t>
            </a:r>
            <a:endParaRPr lang="en-US"/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                </a:t>
            </a:r>
            <a:r>
              <a:rPr lang="en-US" sz="1600">
                <a:latin typeface="Times New Roman"/>
                <a:cs typeface="Times New Roman"/>
              </a:rPr>
              <a:t>: Horizontal and vertical spatial derivatives</a:t>
            </a:r>
          </a:p>
          <a:p>
            <a:pPr marL="0" indent="0">
              <a:buNone/>
            </a:pPr>
            <a:r>
              <a:rPr lang="en-US" sz="1600">
                <a:latin typeface="Times New Roman"/>
                <a:cs typeface="Times New Roman"/>
              </a:rPr>
              <a:t>                              : Spatially varying smoothness weights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7D06443-EB6A-4830-9B16-B5CD8B00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628" y="699189"/>
            <a:ext cx="1630932" cy="485057"/>
          </a:xfrm>
          <a:prstGeom prst="rect">
            <a:avLst/>
          </a:pr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C4835FA-849E-4D23-B58C-638C170BE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91" y="3545164"/>
            <a:ext cx="2743200" cy="40341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8B6C829-9D39-46E8-BB9E-AD93C962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550" y="4968052"/>
            <a:ext cx="4566248" cy="475193"/>
          </a:xfrm>
          <a:prstGeom prst="rect">
            <a:avLst/>
          </a:prstGeom>
        </p:spPr>
      </p:pic>
      <p:pic>
        <p:nvPicPr>
          <p:cNvPr id="7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406E7F2-B44B-4D6C-9815-7FDCAE74C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62" y="5602407"/>
            <a:ext cx="848805" cy="297073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5D228E7C-81A0-407F-B4CA-524ECEFDD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703" y="6057091"/>
            <a:ext cx="1369084" cy="2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  <a:cs typeface="Times New Roman"/>
              </a:rPr>
              <a:t>Algorithmic</a:t>
            </a:r>
            <a:br>
              <a:rPr lang="en-US" sz="2800" b="1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2800" b="1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lang="en-US" sz="28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The same needs to be done for inverted image which is obtained by: I</a:t>
            </a:r>
            <a:r>
              <a:rPr lang="en-US" sz="2000" baseline="-25000">
                <a:latin typeface="Times New Roman"/>
                <a:cs typeface="Times New Roman"/>
              </a:rPr>
              <a:t>inv</a:t>
            </a:r>
            <a:r>
              <a:rPr lang="en-US" sz="2000">
                <a:latin typeface="Times New Roman"/>
                <a:cs typeface="Times New Roman"/>
              </a:rPr>
              <a:t>= 1 – I</a:t>
            </a:r>
            <a:endParaRPr lang="en-US" sz="2000"/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We obtain I' and I'</a:t>
            </a:r>
            <a:r>
              <a:rPr lang="en-US" sz="2000" baseline="-25000">
                <a:latin typeface="Times New Roman"/>
                <a:cs typeface="Times New Roman"/>
              </a:rPr>
              <a:t>inv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Do exposure fusion on original image, enhanced </a:t>
            </a:r>
            <a:r>
              <a:rPr lang="en-US" sz="2000">
                <a:latin typeface="Times New Roman"/>
                <a:cs typeface="Times New Roman"/>
              </a:rPr>
              <a:t>original image and enhanced inverted image.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Then, fuse the images together using the following formula: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94B87CE-465E-4744-8792-4AEDFDD0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61" y="4948639"/>
            <a:ext cx="3620218" cy="6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203810" cy="994883"/>
          </a:xfrm>
        </p:spPr>
        <p:txBody>
          <a:bodyPr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Timeline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202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15 March, 2021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Implementation for images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Benchmark done for existing CPU implementation and the built GPU one.</a:t>
            </a:r>
          </a:p>
          <a:p>
            <a:pPr marL="274320" lvl="1" indent="0">
              <a:buNone/>
            </a:pPr>
            <a:endParaRPr lang="en-US" spc="10" dirty="0">
              <a:solidFill>
                <a:srgbClr val="000000"/>
              </a:solidFill>
            </a:endParaRPr>
          </a:p>
          <a:p>
            <a:pPr lvl="1"/>
            <a:endParaRPr lang="en-US" spc="10" dirty="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FA1985-8DDA-44D1-980C-1315A713FB7C}"/>
              </a:ext>
            </a:extLst>
          </p:cNvPr>
          <p:cNvSpPr txBox="1">
            <a:spLocks/>
          </p:cNvSpPr>
          <p:nvPr/>
        </p:nvSpPr>
        <p:spPr>
          <a:xfrm>
            <a:off x="1256121" y="3030748"/>
            <a:ext cx="8595360" cy="785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30 March, 2021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Implementation for videos with frame-by-frame processing.</a:t>
            </a:r>
          </a:p>
          <a:p>
            <a:pPr marL="274320" lvl="1" indent="0">
              <a:buNone/>
            </a:pPr>
            <a:endParaRPr lang="en-US" spc="10" dirty="0">
              <a:solidFill>
                <a:srgbClr val="000000"/>
              </a:solidFill>
            </a:endParaRPr>
          </a:p>
          <a:p>
            <a:pPr lvl="1"/>
            <a:endParaRPr lang="en-US" spc="10" dirty="0">
              <a:solidFill>
                <a:srgbClr val="0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27EEB-6CEB-437D-B1D2-D7A3124BB9EB}"/>
              </a:ext>
            </a:extLst>
          </p:cNvPr>
          <p:cNvSpPr txBox="1">
            <a:spLocks/>
          </p:cNvSpPr>
          <p:nvPr/>
        </p:nvSpPr>
        <p:spPr>
          <a:xfrm>
            <a:off x="1241743" y="4080294"/>
            <a:ext cx="8595360" cy="1202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 April, 2021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Experimentation on interframe optimizations.</a:t>
            </a:r>
            <a:endParaRPr lang="en-US" spc="10" dirty="0">
              <a:solidFill>
                <a:srgbClr val="000000"/>
              </a:solidFill>
            </a:endParaRPr>
          </a:p>
          <a:p>
            <a:pPr lvl="1"/>
            <a:r>
              <a:rPr lang="en-US" spc="10">
                <a:solidFill>
                  <a:srgbClr val="000000"/>
                </a:solidFill>
              </a:rPr>
              <a:t>Add the optimizations that work well on all kinds of videos.</a:t>
            </a:r>
            <a:endParaRPr lang="en-US" spc="1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pc="10" dirty="0">
              <a:solidFill>
                <a:srgbClr val="000000"/>
              </a:solidFill>
            </a:endParaRPr>
          </a:p>
          <a:p>
            <a:pPr lvl="1"/>
            <a:endParaRPr lang="en-US" spc="1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Ch N V B Dattatreya (2020201011)</a:t>
            </a:r>
            <a:endParaRPr lang="en-US"/>
          </a:p>
          <a:p>
            <a:pPr marL="0" indent="0">
              <a:buNone/>
            </a:pPr>
            <a:r>
              <a:rPr lang="en-US"/>
              <a:t>Penukonda Sai Navya Sree (2020201033)</a:t>
            </a:r>
            <a:endParaRPr lang="en-US" dirty="0"/>
          </a:p>
          <a:p>
            <a:pPr marL="0" indent="0">
              <a:buNone/>
            </a:pPr>
            <a:r>
              <a:rPr lang="en-US"/>
              <a:t>Vaishali Singh (2020201070)</a:t>
            </a:r>
          </a:p>
          <a:p>
            <a:pPr marL="0" indent="0">
              <a:buNone/>
            </a:pPr>
            <a:r>
              <a:rPr lang="en-US"/>
              <a:t>Rahul Valluri (2020202007)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6983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31035-30E8-4290-82F8-386B0F2F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Thank You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57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Topic:  Low light imagery</vt:lpstr>
      <vt:lpstr>Objective</vt:lpstr>
      <vt:lpstr>General Methods for Image Enhancement</vt:lpstr>
      <vt:lpstr>Our Method</vt:lpstr>
      <vt:lpstr>Algorithmic Overview</vt:lpstr>
      <vt:lpstr>Algorithmic Overview</vt:lpstr>
      <vt:lpstr>Timeline</vt:lpstr>
      <vt:lpstr>Team members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imagery</dc:title>
  <dc:creator>Vaishali</dc:creator>
  <cp:revision>283</cp:revision>
  <dcterms:created xsi:type="dcterms:W3CDTF">2021-02-13T13:45:42Z</dcterms:created>
  <dcterms:modified xsi:type="dcterms:W3CDTF">2021-02-15T16:19:15Z</dcterms:modified>
</cp:coreProperties>
</file>