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74" d="100"/>
          <a:sy n="74" d="100"/>
        </p:scale>
        <p:origin x="11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E6A1B-3207-47C0-ADCF-BFCF5B679861}"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95339-720C-44F5-94E9-269345357156}" type="slidenum">
              <a:rPr lang="en-IN" smtClean="0"/>
              <a:t>‹#›</a:t>
            </a:fld>
            <a:endParaRPr lang="en-IN"/>
          </a:p>
        </p:txBody>
      </p:sp>
    </p:spTree>
    <p:extLst>
      <p:ext uri="{BB962C8B-B14F-4D97-AF65-F5344CB8AC3E}">
        <p14:creationId xmlns:p14="http://schemas.microsoft.com/office/powerpoint/2010/main" val="99651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795339-720C-44F5-94E9-269345357156}" type="slidenum">
              <a:rPr lang="en-IN" smtClean="0"/>
              <a:t>1</a:t>
            </a:fld>
            <a:endParaRPr lang="en-IN"/>
          </a:p>
        </p:txBody>
      </p:sp>
    </p:spTree>
    <p:extLst>
      <p:ext uri="{BB962C8B-B14F-4D97-AF65-F5344CB8AC3E}">
        <p14:creationId xmlns:p14="http://schemas.microsoft.com/office/powerpoint/2010/main" val="160437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00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87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710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4657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1243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954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37490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02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6188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15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390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329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11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034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9477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90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818284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orage.googleapis.com/tensorflow/tf-keras-datasets/imdb.np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3E2D-D3AB-67AC-F20F-7BBD30D0956F}"/>
              </a:ext>
            </a:extLst>
          </p:cNvPr>
          <p:cNvSpPr>
            <a:spLocks noGrp="1"/>
          </p:cNvSpPr>
          <p:nvPr>
            <p:ph type="ctrTitle"/>
          </p:nvPr>
        </p:nvSpPr>
        <p:spPr/>
        <p:txBody>
          <a:bodyPr/>
          <a:lstStyle/>
          <a:p>
            <a:r>
              <a:rPr lang="en-US" dirty="0"/>
              <a:t>A.VAISHALI   </a:t>
            </a:r>
            <a:endParaRPr lang="en-IN" dirty="0"/>
          </a:p>
        </p:txBody>
      </p:sp>
      <p:sp>
        <p:nvSpPr>
          <p:cNvPr id="3" name="Subtitle 2">
            <a:extLst>
              <a:ext uri="{FF2B5EF4-FFF2-40B4-BE49-F238E27FC236}">
                <a16:creationId xmlns:a16="http://schemas.microsoft.com/office/drawing/2014/main" id="{648BD17C-FF13-1E8B-CC03-C2FBC8F0CDD4}"/>
              </a:ext>
            </a:extLst>
          </p:cNvPr>
          <p:cNvSpPr>
            <a:spLocks noGrp="1"/>
          </p:cNvSpPr>
          <p:nvPr>
            <p:ph type="subTitle" idx="1"/>
          </p:nvPr>
        </p:nvSpPr>
        <p:spPr/>
        <p:txBody>
          <a:bodyPr>
            <a:normAutofit lnSpcReduction="10000"/>
          </a:bodyPr>
          <a:lstStyle/>
          <a:p>
            <a:r>
              <a:rPr lang="en-US" dirty="0"/>
              <a:t>BE-CSE </a:t>
            </a:r>
          </a:p>
          <a:p>
            <a:r>
              <a:rPr lang="en-US" dirty="0"/>
              <a:t>MAIL ID:vaishali21cse@gmail.com</a:t>
            </a:r>
          </a:p>
          <a:p>
            <a:r>
              <a:rPr lang="en-US" dirty="0"/>
              <a:t>NAAN MUDHALVAN ID:03B018C3793094B8DDF464B3B65FE7DC</a:t>
            </a:r>
            <a:endParaRPr lang="en-IN" dirty="0"/>
          </a:p>
        </p:txBody>
      </p:sp>
    </p:spTree>
    <p:extLst>
      <p:ext uri="{BB962C8B-B14F-4D97-AF65-F5344CB8AC3E}">
        <p14:creationId xmlns:p14="http://schemas.microsoft.com/office/powerpoint/2010/main" val="282012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73F2-CA0C-8EE1-8932-DFB9E782C678}"/>
              </a:ext>
            </a:extLst>
          </p:cNvPr>
          <p:cNvSpPr>
            <a:spLocks noGrp="1"/>
          </p:cNvSpPr>
          <p:nvPr>
            <p:ph type="title"/>
          </p:nvPr>
        </p:nvSpPr>
        <p:spPr/>
        <p:txBody>
          <a:bodyPr/>
          <a:lstStyle/>
          <a:p>
            <a:r>
              <a:rPr lang="en-US" dirty="0"/>
              <a:t>PROJECT TITLE:</a:t>
            </a:r>
            <a:endParaRPr lang="en-IN" dirty="0"/>
          </a:p>
        </p:txBody>
      </p:sp>
      <p:sp>
        <p:nvSpPr>
          <p:cNvPr id="3" name="Text Placeholder 2">
            <a:extLst>
              <a:ext uri="{FF2B5EF4-FFF2-40B4-BE49-F238E27FC236}">
                <a16:creationId xmlns:a16="http://schemas.microsoft.com/office/drawing/2014/main" id="{1DE834E8-DD3B-CD06-2D69-5E886C29B86B}"/>
              </a:ext>
            </a:extLst>
          </p:cNvPr>
          <p:cNvSpPr>
            <a:spLocks noGrp="1"/>
          </p:cNvSpPr>
          <p:nvPr>
            <p:ph type="body" idx="1"/>
          </p:nvPr>
        </p:nvSpPr>
        <p:spPr/>
        <p:txBody>
          <a:bodyPr/>
          <a:lstStyle/>
          <a:p>
            <a:r>
              <a:rPr lang="en-US" b="1" i="0" dirty="0">
                <a:solidFill>
                  <a:srgbClr val="ECECEC"/>
                </a:solidFill>
                <a:effectLst/>
                <a:latin typeface="Trebuchet MS" panose="020B0603020202020204" pitchFamily="34" charset="0"/>
              </a:rPr>
              <a:t>SENTIMENT ANALYSIS ON IMDb MOVIE REVIEWS USING RECURRENT NEURAL NETWORKS</a:t>
            </a:r>
            <a:endParaRPr lang="en-IN" dirty="0">
              <a:latin typeface="Trebuchet MS" panose="020B0603020202020204" pitchFamily="34" charset="0"/>
            </a:endParaRPr>
          </a:p>
        </p:txBody>
      </p:sp>
    </p:spTree>
    <p:extLst>
      <p:ext uri="{BB962C8B-B14F-4D97-AF65-F5344CB8AC3E}">
        <p14:creationId xmlns:p14="http://schemas.microsoft.com/office/powerpoint/2010/main" val="427444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29AD-563D-77CC-D67B-0197DF84E079}"/>
              </a:ext>
            </a:extLst>
          </p:cNvPr>
          <p:cNvSpPr>
            <a:spLocks noGrp="1"/>
          </p:cNvSpPr>
          <p:nvPr>
            <p:ph type="title"/>
          </p:nvPr>
        </p:nvSpPr>
        <p:spPr>
          <a:xfrm>
            <a:off x="677334" y="609600"/>
            <a:ext cx="8596668" cy="585216"/>
          </a:xfrm>
        </p:spPr>
        <p:txBody>
          <a:bodyPr>
            <a:normAutofit fontScale="90000"/>
          </a:bodyPr>
          <a:lstStyle/>
          <a:p>
            <a:r>
              <a:rPr lang="en-IN" dirty="0"/>
              <a:t>AGENDA:</a:t>
            </a:r>
          </a:p>
        </p:txBody>
      </p:sp>
      <p:sp>
        <p:nvSpPr>
          <p:cNvPr id="3" name="Content Placeholder 2">
            <a:extLst>
              <a:ext uri="{FF2B5EF4-FFF2-40B4-BE49-F238E27FC236}">
                <a16:creationId xmlns:a16="http://schemas.microsoft.com/office/drawing/2014/main" id="{58B6914E-D5F1-C487-08DD-1CE48A7F6D3B}"/>
              </a:ext>
            </a:extLst>
          </p:cNvPr>
          <p:cNvSpPr>
            <a:spLocks noGrp="1"/>
          </p:cNvSpPr>
          <p:nvPr>
            <p:ph idx="1"/>
          </p:nvPr>
        </p:nvSpPr>
        <p:spPr>
          <a:xfrm>
            <a:off x="677334" y="1719073"/>
            <a:ext cx="8596668" cy="3035807"/>
          </a:xfrm>
        </p:spPr>
        <p:txBody>
          <a:bodyPr>
            <a:noAutofit/>
          </a:bodyPr>
          <a:lstStyle/>
          <a:p>
            <a:r>
              <a:rPr lang="en-IN" sz="2000" i="0" dirty="0">
                <a:solidFill>
                  <a:srgbClr val="ECECEC"/>
                </a:solidFill>
                <a:effectLst/>
                <a:latin typeface="Trebuchet MS" panose="020B0603020202020204" pitchFamily="34" charset="0"/>
              </a:rPr>
              <a:t>Introduction</a:t>
            </a:r>
          </a:p>
          <a:p>
            <a:r>
              <a:rPr lang="en-IN" sz="2000" i="0" dirty="0">
                <a:solidFill>
                  <a:srgbClr val="ECECEC"/>
                </a:solidFill>
                <a:effectLst/>
                <a:latin typeface="Trebuchet MS" panose="020B0603020202020204" pitchFamily="34" charset="0"/>
              </a:rPr>
              <a:t>Dataset Exploration</a:t>
            </a:r>
            <a:endParaRPr lang="en-IN" sz="2000" dirty="0">
              <a:solidFill>
                <a:srgbClr val="ECECEC"/>
              </a:solidFill>
              <a:latin typeface="Trebuchet MS" panose="020B0603020202020204" pitchFamily="34" charset="0"/>
            </a:endParaRPr>
          </a:p>
          <a:p>
            <a:r>
              <a:rPr lang="en-IN" sz="2000" i="0" dirty="0">
                <a:solidFill>
                  <a:srgbClr val="ECECEC"/>
                </a:solidFill>
                <a:effectLst/>
                <a:latin typeface="Trebuchet MS" panose="020B0603020202020204" pitchFamily="34" charset="0"/>
              </a:rPr>
              <a:t>Model Architecture</a:t>
            </a:r>
          </a:p>
          <a:p>
            <a:r>
              <a:rPr lang="en-IN" sz="2000" i="0" dirty="0">
                <a:solidFill>
                  <a:srgbClr val="ECECEC"/>
                </a:solidFill>
                <a:effectLst/>
                <a:latin typeface="Trebuchet MS" panose="020B0603020202020204" pitchFamily="34" charset="0"/>
              </a:rPr>
              <a:t>Implementation</a:t>
            </a:r>
            <a:endParaRPr lang="en-IN" sz="2000" dirty="0">
              <a:solidFill>
                <a:srgbClr val="ECECEC"/>
              </a:solidFill>
              <a:latin typeface="Trebuchet MS" panose="020B0603020202020204" pitchFamily="34" charset="0"/>
            </a:endParaRPr>
          </a:p>
          <a:p>
            <a:r>
              <a:rPr lang="en-IN" sz="2000" i="0" dirty="0">
                <a:solidFill>
                  <a:srgbClr val="ECECEC"/>
                </a:solidFill>
                <a:effectLst/>
                <a:latin typeface="Trebuchet MS" panose="020B0603020202020204" pitchFamily="34" charset="0"/>
              </a:rPr>
              <a:t>Model Evaluation</a:t>
            </a:r>
          </a:p>
          <a:p>
            <a:r>
              <a:rPr lang="en-IN" sz="2000" i="0" dirty="0">
                <a:solidFill>
                  <a:srgbClr val="ECECEC"/>
                </a:solidFill>
                <a:effectLst/>
                <a:latin typeface="Trebuchet MS" panose="020B0603020202020204" pitchFamily="34" charset="0"/>
              </a:rPr>
              <a:t>Model Improvement and Experimentation</a:t>
            </a:r>
            <a:endParaRPr lang="en-IN" sz="2000" dirty="0">
              <a:solidFill>
                <a:srgbClr val="ECECEC"/>
              </a:solidFill>
              <a:latin typeface="Trebuchet MS" panose="020B0603020202020204" pitchFamily="34" charset="0"/>
            </a:endParaRPr>
          </a:p>
          <a:p>
            <a:r>
              <a:rPr lang="en-IN" sz="2000" i="0" dirty="0">
                <a:solidFill>
                  <a:srgbClr val="ECECEC"/>
                </a:solidFill>
                <a:effectLst/>
                <a:latin typeface="Trebuchet MS" panose="020B0603020202020204" pitchFamily="34" charset="0"/>
              </a:rPr>
              <a:t>Conclusion and Future Work</a:t>
            </a:r>
          </a:p>
        </p:txBody>
      </p:sp>
    </p:spTree>
    <p:extLst>
      <p:ext uri="{BB962C8B-B14F-4D97-AF65-F5344CB8AC3E}">
        <p14:creationId xmlns:p14="http://schemas.microsoft.com/office/powerpoint/2010/main" val="287602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BFAE-A091-F82C-BE33-972CEF61627E}"/>
              </a:ext>
            </a:extLst>
          </p:cNvPr>
          <p:cNvSpPr>
            <a:spLocks noGrp="1"/>
          </p:cNvSpPr>
          <p:nvPr>
            <p:ph type="title"/>
          </p:nvPr>
        </p:nvSpPr>
        <p:spPr>
          <a:xfrm>
            <a:off x="677334" y="609600"/>
            <a:ext cx="8596668" cy="719328"/>
          </a:xfrm>
        </p:spPr>
        <p:txBody>
          <a:bodyPr/>
          <a:lstStyle/>
          <a:p>
            <a:r>
              <a:rPr lang="en-IN" dirty="0"/>
              <a:t>PROBLEM STATEMENT:</a:t>
            </a:r>
          </a:p>
        </p:txBody>
      </p:sp>
      <p:sp>
        <p:nvSpPr>
          <p:cNvPr id="3" name="Content Placeholder 2">
            <a:extLst>
              <a:ext uri="{FF2B5EF4-FFF2-40B4-BE49-F238E27FC236}">
                <a16:creationId xmlns:a16="http://schemas.microsoft.com/office/drawing/2014/main" id="{C519C38F-5FC1-8D7E-90E7-FA958F509D6D}"/>
              </a:ext>
            </a:extLst>
          </p:cNvPr>
          <p:cNvSpPr>
            <a:spLocks noGrp="1"/>
          </p:cNvSpPr>
          <p:nvPr>
            <p:ph idx="1"/>
          </p:nvPr>
        </p:nvSpPr>
        <p:spPr>
          <a:xfrm>
            <a:off x="677334" y="1450849"/>
            <a:ext cx="8596668" cy="4590514"/>
          </a:xfrm>
        </p:spPr>
        <p:txBody>
          <a:bodyPr>
            <a:normAutofit/>
          </a:bodyPr>
          <a:lstStyle/>
          <a:p>
            <a:r>
              <a:rPr lang="en-US" sz="2000" b="0" i="0" dirty="0">
                <a:solidFill>
                  <a:srgbClr val="ECECEC"/>
                </a:solidFill>
                <a:effectLst/>
                <a:latin typeface="Trebuchet MS" panose="020B0603020202020204" pitchFamily="34" charset="0"/>
              </a:rPr>
              <a:t>In the realm of entertainment and media, understanding audience sentiment towards movies is crucial for filmmakers, studios, and critics alike. Sentiment analysis on movie reviews provides valuable insights into public opinion, aiding in decision-making processes ranging from film promotion strategies to content creation. However, manually analyzing a vast number of reviews is impractical, necessitating the development of automated sentiment analysis systems.</a:t>
            </a:r>
          </a:p>
          <a:p>
            <a:r>
              <a:rPr lang="en-US" sz="2000" b="0" i="0" dirty="0">
                <a:solidFill>
                  <a:srgbClr val="ECECEC"/>
                </a:solidFill>
                <a:effectLst/>
                <a:latin typeface="Trebuchet MS" panose="020B0603020202020204" pitchFamily="34" charset="0"/>
              </a:rPr>
              <a:t>The ultimate goal is to create a reliable sentiment analysis tool, dubbed "</a:t>
            </a:r>
            <a:r>
              <a:rPr lang="en-US" sz="2000" b="0" i="0" dirty="0" err="1">
                <a:solidFill>
                  <a:srgbClr val="ECECEC"/>
                </a:solidFill>
                <a:effectLst/>
                <a:latin typeface="Trebuchet MS" panose="020B0603020202020204" pitchFamily="34" charset="0"/>
              </a:rPr>
              <a:t>DeepFeel</a:t>
            </a:r>
            <a:r>
              <a:rPr lang="en-US" sz="2000" b="0" i="0" dirty="0">
                <a:solidFill>
                  <a:srgbClr val="ECECEC"/>
                </a:solidFill>
                <a:effectLst/>
                <a:latin typeface="Trebuchet MS" panose="020B0603020202020204" pitchFamily="34" charset="0"/>
              </a:rPr>
              <a:t>," which can assist stakeholders in the entertainment industry in gauging audience sentiment towards movies, facilitating informed decision-making processes and enhancing audience engagement strategies.</a:t>
            </a:r>
            <a:endParaRPr lang="en-IN" sz="2000" dirty="0">
              <a:latin typeface="Trebuchet MS" panose="020B0603020202020204" pitchFamily="34" charset="0"/>
            </a:endParaRPr>
          </a:p>
        </p:txBody>
      </p:sp>
    </p:spTree>
    <p:extLst>
      <p:ext uri="{BB962C8B-B14F-4D97-AF65-F5344CB8AC3E}">
        <p14:creationId xmlns:p14="http://schemas.microsoft.com/office/powerpoint/2010/main" val="106730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736D-3671-B35A-D7D9-A27436DC66A3}"/>
              </a:ext>
            </a:extLst>
          </p:cNvPr>
          <p:cNvSpPr>
            <a:spLocks noGrp="1"/>
          </p:cNvSpPr>
          <p:nvPr>
            <p:ph type="title"/>
          </p:nvPr>
        </p:nvSpPr>
        <p:spPr>
          <a:xfrm>
            <a:off x="677334" y="609600"/>
            <a:ext cx="8596668" cy="755904"/>
          </a:xfrm>
        </p:spPr>
        <p:txBody>
          <a:bodyPr/>
          <a:lstStyle/>
          <a:p>
            <a:r>
              <a:rPr lang="en-US" dirty="0"/>
              <a:t>THE END USERS ARE</a:t>
            </a:r>
            <a:r>
              <a:rPr lang="en-IN" dirty="0"/>
              <a:t>:</a:t>
            </a:r>
          </a:p>
        </p:txBody>
      </p:sp>
      <p:sp>
        <p:nvSpPr>
          <p:cNvPr id="3" name="Content Placeholder 2">
            <a:extLst>
              <a:ext uri="{FF2B5EF4-FFF2-40B4-BE49-F238E27FC236}">
                <a16:creationId xmlns:a16="http://schemas.microsoft.com/office/drawing/2014/main" id="{93463B66-9467-D423-DBB7-81A3BFC88C84}"/>
              </a:ext>
            </a:extLst>
          </p:cNvPr>
          <p:cNvSpPr>
            <a:spLocks noGrp="1"/>
          </p:cNvSpPr>
          <p:nvPr>
            <p:ph idx="1"/>
          </p:nvPr>
        </p:nvSpPr>
        <p:spPr>
          <a:xfrm>
            <a:off x="677334" y="1816609"/>
            <a:ext cx="8596668" cy="3011423"/>
          </a:xfrm>
        </p:spPr>
        <p:txBody>
          <a:bodyPr>
            <a:normAutofit/>
          </a:bodyPr>
          <a:lstStyle/>
          <a:p>
            <a:r>
              <a:rPr lang="en-IN" sz="2000" b="1" i="0" dirty="0">
                <a:solidFill>
                  <a:srgbClr val="ECECEC"/>
                </a:solidFill>
                <a:effectLst/>
                <a:latin typeface="Trebuchet MS" panose="020B0603020202020204" pitchFamily="34" charset="0"/>
              </a:rPr>
              <a:t>Filmmakers and Studios</a:t>
            </a:r>
          </a:p>
          <a:p>
            <a:r>
              <a:rPr lang="en-IN" sz="2000" b="1" i="0" dirty="0">
                <a:solidFill>
                  <a:srgbClr val="ECECEC"/>
                </a:solidFill>
                <a:effectLst/>
                <a:latin typeface="Trebuchet MS" panose="020B0603020202020204" pitchFamily="34" charset="0"/>
              </a:rPr>
              <a:t>Movie Critics and Reviewers</a:t>
            </a:r>
            <a:endParaRPr lang="en-IN" sz="2000" b="1" dirty="0">
              <a:solidFill>
                <a:srgbClr val="ECECEC"/>
              </a:solidFill>
              <a:latin typeface="Trebuchet MS" panose="020B0603020202020204" pitchFamily="34" charset="0"/>
            </a:endParaRPr>
          </a:p>
          <a:p>
            <a:r>
              <a:rPr lang="en-IN" sz="2000" b="1" i="0" dirty="0">
                <a:solidFill>
                  <a:srgbClr val="ECECEC"/>
                </a:solidFill>
                <a:effectLst/>
                <a:latin typeface="Trebuchet MS" panose="020B0603020202020204" pitchFamily="34" charset="0"/>
              </a:rPr>
              <a:t>Streaming Platforms</a:t>
            </a:r>
          </a:p>
          <a:p>
            <a:r>
              <a:rPr lang="en-IN" sz="2000" b="1" i="0" dirty="0">
                <a:solidFill>
                  <a:srgbClr val="ECECEC"/>
                </a:solidFill>
                <a:effectLst/>
                <a:latin typeface="Trebuchet MS" panose="020B0603020202020204" pitchFamily="34" charset="0"/>
              </a:rPr>
              <a:t>Market Researchers</a:t>
            </a:r>
            <a:endParaRPr lang="en-IN" sz="2000" b="1" dirty="0">
              <a:solidFill>
                <a:srgbClr val="ECECEC"/>
              </a:solidFill>
              <a:latin typeface="Trebuchet MS" panose="020B0603020202020204" pitchFamily="34" charset="0"/>
            </a:endParaRPr>
          </a:p>
          <a:p>
            <a:r>
              <a:rPr lang="en-IN" sz="2000" b="1" i="0" dirty="0">
                <a:solidFill>
                  <a:srgbClr val="ECECEC"/>
                </a:solidFill>
                <a:effectLst/>
                <a:latin typeface="Trebuchet MS" panose="020B0603020202020204" pitchFamily="34" charset="0"/>
              </a:rPr>
              <a:t>Academic Researchers</a:t>
            </a:r>
          </a:p>
          <a:p>
            <a:r>
              <a:rPr lang="en-IN" sz="2000" b="1" i="0" dirty="0">
                <a:solidFill>
                  <a:srgbClr val="ECECEC"/>
                </a:solidFill>
                <a:effectLst/>
                <a:latin typeface="Trebuchet MS" panose="020B0603020202020204" pitchFamily="34" charset="0"/>
              </a:rPr>
              <a:t>General Audience</a:t>
            </a:r>
            <a:endParaRPr lang="en-IN" sz="2000" dirty="0">
              <a:latin typeface="Trebuchet MS" panose="020B0603020202020204" pitchFamily="34" charset="0"/>
            </a:endParaRPr>
          </a:p>
        </p:txBody>
      </p:sp>
    </p:spTree>
    <p:extLst>
      <p:ext uri="{BB962C8B-B14F-4D97-AF65-F5344CB8AC3E}">
        <p14:creationId xmlns:p14="http://schemas.microsoft.com/office/powerpoint/2010/main" val="7243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436A-B174-3161-E83C-3F9BE6024438}"/>
              </a:ext>
            </a:extLst>
          </p:cNvPr>
          <p:cNvSpPr>
            <a:spLocks noGrp="1"/>
          </p:cNvSpPr>
          <p:nvPr>
            <p:ph type="title"/>
          </p:nvPr>
        </p:nvSpPr>
        <p:spPr>
          <a:xfrm>
            <a:off x="677334" y="609600"/>
            <a:ext cx="8596668" cy="743712"/>
          </a:xfrm>
        </p:spPr>
        <p:txBody>
          <a:bodyPr/>
          <a:lstStyle/>
          <a:p>
            <a:r>
              <a:rPr lang="en-US" dirty="0"/>
              <a:t>SOLUTION AND ITS VALUE PROPOSITION:</a:t>
            </a:r>
            <a:endParaRPr lang="en-IN" dirty="0"/>
          </a:p>
        </p:txBody>
      </p:sp>
      <p:sp>
        <p:nvSpPr>
          <p:cNvPr id="3" name="Content Placeholder 2">
            <a:extLst>
              <a:ext uri="{FF2B5EF4-FFF2-40B4-BE49-F238E27FC236}">
                <a16:creationId xmlns:a16="http://schemas.microsoft.com/office/drawing/2014/main" id="{799D561E-9E78-EFB4-EE51-A20323840BBA}"/>
              </a:ext>
            </a:extLst>
          </p:cNvPr>
          <p:cNvSpPr>
            <a:spLocks noGrp="1"/>
          </p:cNvSpPr>
          <p:nvPr>
            <p:ph idx="1"/>
          </p:nvPr>
        </p:nvSpPr>
        <p:spPr>
          <a:xfrm>
            <a:off x="677334" y="1353313"/>
            <a:ext cx="8596668" cy="3962399"/>
          </a:xfrm>
        </p:spPr>
        <p:txBody>
          <a:bodyPr/>
          <a:lstStyle/>
          <a:p>
            <a:pPr marL="0" indent="0" algn="l">
              <a:buNone/>
            </a:pPr>
            <a:r>
              <a:rPr lang="en-US" b="1" i="0" dirty="0">
                <a:solidFill>
                  <a:srgbClr val="ECECEC"/>
                </a:solidFill>
                <a:effectLst/>
                <a:latin typeface="Söhne"/>
              </a:rPr>
              <a:t>     SOLUTION:</a:t>
            </a:r>
          </a:p>
          <a:p>
            <a:pPr lvl="1"/>
            <a:r>
              <a:rPr lang="en-US" i="0" dirty="0">
                <a:solidFill>
                  <a:srgbClr val="ECECEC"/>
                </a:solidFill>
                <a:effectLst/>
                <a:latin typeface="Trebuchet MS" panose="020B0603020202020204" pitchFamily="34" charset="0"/>
              </a:rPr>
              <a:t>The solution to the "</a:t>
            </a:r>
            <a:r>
              <a:rPr lang="en-US" i="0" dirty="0" err="1">
                <a:solidFill>
                  <a:srgbClr val="ECECEC"/>
                </a:solidFill>
                <a:effectLst/>
                <a:latin typeface="Trebuchet MS" panose="020B0603020202020204" pitchFamily="34" charset="0"/>
              </a:rPr>
              <a:t>DeepFeel</a:t>
            </a:r>
            <a:r>
              <a:rPr lang="en-US" i="0" dirty="0">
                <a:solidFill>
                  <a:srgbClr val="ECECEC"/>
                </a:solidFill>
                <a:effectLst/>
                <a:latin typeface="Trebuchet MS" panose="020B0603020202020204" pitchFamily="34" charset="0"/>
              </a:rPr>
              <a:t>: Sentiment Analysis on IMDb Movie Reviews using Recurrent Neural Networks" project involves developing a robust sentiment analysis model capable of accurately classifying IMDb movie reviews as positive or negative. This solution utilizes recurrent neural networks (RNNs) to effectively.</a:t>
            </a:r>
          </a:p>
          <a:p>
            <a:pPr marL="0" indent="0" algn="l">
              <a:buNone/>
            </a:pPr>
            <a:r>
              <a:rPr lang="en-IN" b="1" i="0" dirty="0">
                <a:solidFill>
                  <a:srgbClr val="ECECEC"/>
                </a:solidFill>
                <a:effectLst/>
                <a:latin typeface="Söhne"/>
              </a:rPr>
              <a:t>      VALUE PROPOSITION:</a:t>
            </a:r>
            <a:endParaRPr lang="en-US" b="1" dirty="0">
              <a:solidFill>
                <a:srgbClr val="ECECEC"/>
              </a:solidFill>
              <a:latin typeface="Söhne"/>
            </a:endParaRPr>
          </a:p>
          <a:p>
            <a:pPr lvl="1"/>
            <a:r>
              <a:rPr lang="en-IN" b="1" i="0" dirty="0">
                <a:solidFill>
                  <a:srgbClr val="ECECEC"/>
                </a:solidFill>
                <a:effectLst/>
                <a:latin typeface="Trebuchet MS" panose="020B0603020202020204" pitchFamily="34" charset="0"/>
              </a:rPr>
              <a:t>Enhanced Decision Making</a:t>
            </a:r>
          </a:p>
          <a:p>
            <a:pPr lvl="1"/>
            <a:r>
              <a:rPr lang="en-IN" b="1" i="0" dirty="0">
                <a:solidFill>
                  <a:srgbClr val="ECECEC"/>
                </a:solidFill>
                <a:effectLst/>
                <a:latin typeface="Trebuchet MS" panose="020B0603020202020204" pitchFamily="34" charset="0"/>
              </a:rPr>
              <a:t>Time and Cost Savings</a:t>
            </a:r>
            <a:endParaRPr lang="en-IN" b="1" dirty="0">
              <a:solidFill>
                <a:srgbClr val="ECECEC"/>
              </a:solidFill>
              <a:latin typeface="Trebuchet MS" panose="020B0603020202020204" pitchFamily="34" charset="0"/>
            </a:endParaRPr>
          </a:p>
          <a:p>
            <a:pPr lvl="1"/>
            <a:r>
              <a:rPr lang="en-IN" b="1" i="0" dirty="0">
                <a:solidFill>
                  <a:srgbClr val="ECECEC"/>
                </a:solidFill>
                <a:effectLst/>
                <a:latin typeface="Trebuchet MS" panose="020B0603020202020204" pitchFamily="34" charset="0"/>
              </a:rPr>
              <a:t>Improved User Experience</a:t>
            </a:r>
          </a:p>
          <a:p>
            <a:pPr lvl="1"/>
            <a:r>
              <a:rPr lang="en-IN" b="1" i="0" dirty="0">
                <a:solidFill>
                  <a:srgbClr val="ECECEC"/>
                </a:solidFill>
                <a:effectLst/>
                <a:latin typeface="Trebuchet MS" panose="020B0603020202020204" pitchFamily="34" charset="0"/>
              </a:rPr>
              <a:t>Insights into Consumer </a:t>
            </a:r>
            <a:r>
              <a:rPr lang="en-IN" b="1" i="0" dirty="0" err="1">
                <a:solidFill>
                  <a:srgbClr val="ECECEC"/>
                </a:solidFill>
                <a:effectLst/>
                <a:latin typeface="Trebuchet MS" panose="020B0603020202020204" pitchFamily="34" charset="0"/>
              </a:rPr>
              <a:t>Behavior</a:t>
            </a:r>
            <a:endParaRPr lang="en-IN" b="1" dirty="0">
              <a:solidFill>
                <a:srgbClr val="ECECEC"/>
              </a:solidFill>
              <a:latin typeface="Trebuchet MS" panose="020B0603020202020204" pitchFamily="34" charset="0"/>
            </a:endParaRPr>
          </a:p>
          <a:p>
            <a:pPr lvl="1"/>
            <a:r>
              <a:rPr lang="en-IN" b="1" i="0" dirty="0">
                <a:solidFill>
                  <a:srgbClr val="ECECEC"/>
                </a:solidFill>
                <a:effectLst/>
                <a:latin typeface="Trebuchet MS" panose="020B0603020202020204" pitchFamily="34" charset="0"/>
              </a:rPr>
              <a:t>Research Advancements</a:t>
            </a:r>
            <a:endParaRPr lang="en-US" b="0" i="0" dirty="0">
              <a:solidFill>
                <a:srgbClr val="ECECEC"/>
              </a:solidFill>
              <a:effectLst/>
              <a:latin typeface="Söhne"/>
            </a:endParaRPr>
          </a:p>
        </p:txBody>
      </p:sp>
    </p:spTree>
    <p:extLst>
      <p:ext uri="{BB962C8B-B14F-4D97-AF65-F5344CB8AC3E}">
        <p14:creationId xmlns:p14="http://schemas.microsoft.com/office/powerpoint/2010/main" val="297475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AF87-7504-6CD9-55B4-98BAAC19875E}"/>
              </a:ext>
            </a:extLst>
          </p:cNvPr>
          <p:cNvSpPr>
            <a:spLocks noGrp="1"/>
          </p:cNvSpPr>
          <p:nvPr>
            <p:ph type="title"/>
          </p:nvPr>
        </p:nvSpPr>
        <p:spPr>
          <a:xfrm>
            <a:off x="677334" y="609600"/>
            <a:ext cx="8596668" cy="871470"/>
          </a:xfrm>
        </p:spPr>
        <p:txBody>
          <a:bodyPr>
            <a:normAutofit/>
          </a:bodyPr>
          <a:lstStyle/>
          <a:p>
            <a:r>
              <a:rPr lang="en-IN" dirty="0"/>
              <a:t>MODELLING:</a:t>
            </a:r>
          </a:p>
        </p:txBody>
      </p:sp>
      <p:sp>
        <p:nvSpPr>
          <p:cNvPr id="3" name="Content Placeholder 2">
            <a:extLst>
              <a:ext uri="{FF2B5EF4-FFF2-40B4-BE49-F238E27FC236}">
                <a16:creationId xmlns:a16="http://schemas.microsoft.com/office/drawing/2014/main" id="{FB96712F-B474-A533-7620-912CEDB41DD6}"/>
              </a:ext>
            </a:extLst>
          </p:cNvPr>
          <p:cNvSpPr>
            <a:spLocks noGrp="1"/>
          </p:cNvSpPr>
          <p:nvPr>
            <p:ph idx="1"/>
          </p:nvPr>
        </p:nvSpPr>
        <p:spPr>
          <a:xfrm>
            <a:off x="677334" y="1880616"/>
            <a:ext cx="8596668" cy="3252216"/>
          </a:xfrm>
        </p:spPr>
        <p:txBody>
          <a:bodyPr>
            <a:normAutofit fontScale="92500" lnSpcReduction="10000"/>
          </a:bodyPr>
          <a:lstStyle/>
          <a:p>
            <a:r>
              <a:rPr lang="en-IN" sz="2000" i="0" dirty="0">
                <a:solidFill>
                  <a:srgbClr val="ECECEC"/>
                </a:solidFill>
                <a:effectLst/>
                <a:latin typeface="Trebuchet MS" panose="020B0603020202020204" pitchFamily="34" charset="0"/>
              </a:rPr>
              <a:t>Embedding </a:t>
            </a:r>
            <a:r>
              <a:rPr lang="en-IN" sz="2000" i="0" dirty="0" err="1">
                <a:solidFill>
                  <a:srgbClr val="ECECEC"/>
                </a:solidFill>
                <a:effectLst/>
                <a:latin typeface="Trebuchet MS" panose="020B0603020202020204" pitchFamily="34" charset="0"/>
              </a:rPr>
              <a:t>Laye</a:t>
            </a:r>
            <a:endParaRPr lang="en-IN" sz="2000" i="0" dirty="0">
              <a:solidFill>
                <a:srgbClr val="ECECEC"/>
              </a:solidFill>
              <a:effectLst/>
              <a:latin typeface="Trebuchet MS" panose="020B0603020202020204" pitchFamily="34" charset="0"/>
            </a:endParaRPr>
          </a:p>
          <a:p>
            <a:r>
              <a:rPr lang="en-US" sz="2000" i="0" dirty="0">
                <a:solidFill>
                  <a:srgbClr val="ECECEC"/>
                </a:solidFill>
                <a:effectLst/>
                <a:latin typeface="Trebuchet MS" panose="020B0603020202020204" pitchFamily="34" charset="0"/>
              </a:rPr>
              <a:t>Recurrent Layers (LSTM or GRU)</a:t>
            </a:r>
            <a:endParaRPr lang="en-IN" sz="2000" dirty="0">
              <a:solidFill>
                <a:srgbClr val="ECECEC"/>
              </a:solidFill>
              <a:latin typeface="Trebuchet MS" panose="020B0603020202020204" pitchFamily="34" charset="0"/>
            </a:endParaRPr>
          </a:p>
          <a:p>
            <a:r>
              <a:rPr lang="en-IN" sz="2000" i="0" dirty="0">
                <a:solidFill>
                  <a:srgbClr val="ECECEC"/>
                </a:solidFill>
                <a:effectLst/>
                <a:latin typeface="Trebuchet MS" panose="020B0603020202020204" pitchFamily="34" charset="0"/>
              </a:rPr>
              <a:t>Dense Layer for Classification</a:t>
            </a:r>
          </a:p>
          <a:p>
            <a:r>
              <a:rPr lang="en-IN" sz="2000" i="0" dirty="0">
                <a:solidFill>
                  <a:srgbClr val="ECECEC"/>
                </a:solidFill>
                <a:effectLst/>
                <a:latin typeface="Trebuchet MS" panose="020B0603020202020204" pitchFamily="34" charset="0"/>
              </a:rPr>
              <a:t>Model Compilation</a:t>
            </a:r>
            <a:endParaRPr lang="en-IN" sz="2000" dirty="0">
              <a:solidFill>
                <a:srgbClr val="ECECEC"/>
              </a:solidFill>
              <a:latin typeface="Trebuchet MS" panose="020B0603020202020204" pitchFamily="34" charset="0"/>
            </a:endParaRPr>
          </a:p>
          <a:p>
            <a:r>
              <a:rPr lang="en-IN" sz="2000" i="0" dirty="0">
                <a:solidFill>
                  <a:srgbClr val="ECECEC"/>
                </a:solidFill>
                <a:effectLst/>
                <a:latin typeface="Trebuchet MS" panose="020B0603020202020204" pitchFamily="34" charset="0"/>
              </a:rPr>
              <a:t>Model Training</a:t>
            </a:r>
          </a:p>
          <a:p>
            <a:r>
              <a:rPr lang="en-IN" sz="2000" i="0" dirty="0">
                <a:solidFill>
                  <a:srgbClr val="ECECEC"/>
                </a:solidFill>
                <a:effectLst/>
                <a:latin typeface="Trebuchet MS" panose="020B0603020202020204" pitchFamily="34" charset="0"/>
              </a:rPr>
              <a:t>Evaluation and Validation</a:t>
            </a:r>
            <a:endParaRPr lang="en-IN" sz="2000" dirty="0">
              <a:solidFill>
                <a:srgbClr val="ECECEC"/>
              </a:solidFill>
              <a:latin typeface="Trebuchet MS" panose="020B0603020202020204" pitchFamily="34" charset="0"/>
            </a:endParaRPr>
          </a:p>
          <a:p>
            <a:r>
              <a:rPr lang="en-IN" sz="2000" i="0" dirty="0">
                <a:solidFill>
                  <a:srgbClr val="ECECEC"/>
                </a:solidFill>
                <a:effectLst/>
                <a:latin typeface="Trebuchet MS" panose="020B0603020202020204" pitchFamily="34" charset="0"/>
              </a:rPr>
              <a:t>Hyperparameter Tuning</a:t>
            </a:r>
          </a:p>
          <a:p>
            <a:r>
              <a:rPr lang="en-IN" sz="2000" b="1" i="0" dirty="0">
                <a:solidFill>
                  <a:srgbClr val="ECECEC"/>
                </a:solidFill>
                <a:effectLst/>
                <a:latin typeface="Söhne"/>
              </a:rPr>
              <a:t>Model Deployment</a:t>
            </a:r>
            <a:endParaRPr lang="en-IN" sz="2000" dirty="0">
              <a:latin typeface="Trebuchet MS" panose="020B0603020202020204" pitchFamily="34" charset="0"/>
            </a:endParaRPr>
          </a:p>
        </p:txBody>
      </p:sp>
    </p:spTree>
    <p:extLst>
      <p:ext uri="{BB962C8B-B14F-4D97-AF65-F5344CB8AC3E}">
        <p14:creationId xmlns:p14="http://schemas.microsoft.com/office/powerpoint/2010/main" val="58432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8D16-F026-A6A2-C653-96D9F76C694B}"/>
              </a:ext>
            </a:extLst>
          </p:cNvPr>
          <p:cNvSpPr>
            <a:spLocks noGrp="1"/>
          </p:cNvSpPr>
          <p:nvPr>
            <p:ph type="title"/>
          </p:nvPr>
        </p:nvSpPr>
        <p:spPr>
          <a:xfrm>
            <a:off x="677334" y="609600"/>
            <a:ext cx="8596668" cy="902208"/>
          </a:xfrm>
        </p:spPr>
        <p:txBody>
          <a:bodyPr/>
          <a:lstStyle/>
          <a:p>
            <a:r>
              <a:rPr lang="en-IN" dirty="0"/>
              <a:t>RESULTS:</a:t>
            </a:r>
          </a:p>
        </p:txBody>
      </p:sp>
      <p:sp>
        <p:nvSpPr>
          <p:cNvPr id="3" name="Content Placeholder 2">
            <a:extLst>
              <a:ext uri="{FF2B5EF4-FFF2-40B4-BE49-F238E27FC236}">
                <a16:creationId xmlns:a16="http://schemas.microsoft.com/office/drawing/2014/main" id="{E46C8C2A-172F-3706-6431-E78F18028F78}"/>
              </a:ext>
            </a:extLst>
          </p:cNvPr>
          <p:cNvSpPr>
            <a:spLocks noGrp="1"/>
          </p:cNvSpPr>
          <p:nvPr>
            <p:ph idx="1"/>
          </p:nvPr>
        </p:nvSpPr>
        <p:spPr>
          <a:xfrm>
            <a:off x="677334" y="1511808"/>
            <a:ext cx="8596668" cy="3880773"/>
          </a:xfrm>
        </p:spPr>
        <p:txBody>
          <a:bodyPr>
            <a:normAutofit fontScale="92500" lnSpcReduction="10000"/>
          </a:bodyPr>
          <a:lstStyle/>
          <a:p>
            <a:pPr marL="0" indent="0">
              <a:buNone/>
            </a:pPr>
            <a:r>
              <a:rPr lang="en-IN" b="0" i="0" dirty="0">
                <a:solidFill>
                  <a:srgbClr val="CCCCCC"/>
                </a:solidFill>
                <a:effectLst/>
                <a:latin typeface="Consolas" panose="020B0609020204030204" pitchFamily="49" charset="0"/>
              </a:rPr>
              <a:t>Downloading data from </a:t>
            </a:r>
            <a:r>
              <a:rPr lang="en-IN" b="0" i="0" dirty="0">
                <a:solidFill>
                  <a:srgbClr val="CCCCCC"/>
                </a:solidFill>
                <a:effectLst/>
                <a:latin typeface="Consolas" panose="020B0609020204030204" pitchFamily="49" charset="0"/>
                <a:hlinkClick r:id="rId2"/>
              </a:rPr>
              <a:t>https://storage.googleapis.com/tensorflow/tf-keras-datasets/imdb.npz</a:t>
            </a:r>
            <a:r>
              <a:rPr lang="en-IN" b="0" i="0" dirty="0">
                <a:solidFill>
                  <a:srgbClr val="CCCCCC"/>
                </a:solidFill>
                <a:effectLst/>
                <a:latin typeface="Consolas" panose="020B0609020204030204" pitchFamily="49" charset="0"/>
              </a:rPr>
              <a:t> 17464789/17464789 [==============================] - 0s 0us/step Epoch 1/5 196/196 [==============================] - 250s 1s/step - loss: 0.4387 - accuracy: 0.7854 - </a:t>
            </a:r>
            <a:r>
              <a:rPr lang="en-IN" b="0" i="0" dirty="0" err="1">
                <a:solidFill>
                  <a:srgbClr val="CCCCCC"/>
                </a:solidFill>
                <a:effectLst/>
                <a:latin typeface="Consolas" panose="020B0609020204030204" pitchFamily="49" charset="0"/>
              </a:rPr>
              <a:t>val_loss</a:t>
            </a:r>
            <a:r>
              <a:rPr lang="en-IN" b="0" i="0" dirty="0">
                <a:solidFill>
                  <a:srgbClr val="CCCCCC"/>
                </a:solidFill>
                <a:effectLst/>
                <a:latin typeface="Consolas" panose="020B0609020204030204" pitchFamily="49" charset="0"/>
              </a:rPr>
              <a:t>: 0.3272 - </a:t>
            </a:r>
            <a:r>
              <a:rPr lang="en-IN" b="0" i="0" dirty="0" err="1">
                <a:solidFill>
                  <a:srgbClr val="CCCCCC"/>
                </a:solidFill>
                <a:effectLst/>
                <a:latin typeface="Consolas" panose="020B0609020204030204" pitchFamily="49" charset="0"/>
              </a:rPr>
              <a:t>val_accuracy</a:t>
            </a:r>
            <a:r>
              <a:rPr lang="en-IN" b="0" i="0" dirty="0">
                <a:solidFill>
                  <a:srgbClr val="CCCCCC"/>
                </a:solidFill>
                <a:effectLst/>
                <a:latin typeface="Consolas" panose="020B0609020204030204" pitchFamily="49" charset="0"/>
              </a:rPr>
              <a:t>: 0.8601 Epoch 2/5 196/196 [==============================] - 248s 1s/step - loss: 0.2327 - accuracy: 0.9100 - </a:t>
            </a:r>
            <a:r>
              <a:rPr lang="en-IN" b="0" i="0" dirty="0" err="1">
                <a:solidFill>
                  <a:srgbClr val="CCCCCC"/>
                </a:solidFill>
                <a:effectLst/>
                <a:latin typeface="Consolas" panose="020B0609020204030204" pitchFamily="49" charset="0"/>
              </a:rPr>
              <a:t>val_loss</a:t>
            </a:r>
            <a:r>
              <a:rPr lang="en-IN" b="0" i="0" dirty="0">
                <a:solidFill>
                  <a:srgbClr val="CCCCCC"/>
                </a:solidFill>
                <a:effectLst/>
                <a:latin typeface="Consolas" panose="020B0609020204030204" pitchFamily="49" charset="0"/>
              </a:rPr>
              <a:t>: 0.3482 - </a:t>
            </a:r>
            <a:r>
              <a:rPr lang="en-IN" b="0" i="0" dirty="0" err="1">
                <a:solidFill>
                  <a:srgbClr val="CCCCCC"/>
                </a:solidFill>
                <a:effectLst/>
                <a:latin typeface="Consolas" panose="020B0609020204030204" pitchFamily="49" charset="0"/>
              </a:rPr>
              <a:t>val_accuracy</a:t>
            </a:r>
            <a:r>
              <a:rPr lang="en-IN" b="0" i="0" dirty="0">
                <a:solidFill>
                  <a:srgbClr val="CCCCCC"/>
                </a:solidFill>
                <a:effectLst/>
                <a:latin typeface="Consolas" panose="020B0609020204030204" pitchFamily="49" charset="0"/>
              </a:rPr>
              <a:t>: 0.8652 Epoch 3/5 196/196 [==============================] - 243s 1s/step - loss: 0.1765 - accuracy: 0.9350 - </a:t>
            </a:r>
            <a:r>
              <a:rPr lang="en-IN" b="0" i="0" dirty="0" err="1">
                <a:solidFill>
                  <a:srgbClr val="CCCCCC"/>
                </a:solidFill>
                <a:effectLst/>
                <a:latin typeface="Consolas" panose="020B0609020204030204" pitchFamily="49" charset="0"/>
              </a:rPr>
              <a:t>val_loss</a:t>
            </a:r>
            <a:r>
              <a:rPr lang="en-IN" b="0" i="0" dirty="0">
                <a:solidFill>
                  <a:srgbClr val="CCCCCC"/>
                </a:solidFill>
                <a:effectLst/>
                <a:latin typeface="Consolas" panose="020B0609020204030204" pitchFamily="49" charset="0"/>
              </a:rPr>
              <a:t>: 0.3362 - </a:t>
            </a:r>
            <a:r>
              <a:rPr lang="en-IN" b="0" i="0" dirty="0" err="1">
                <a:solidFill>
                  <a:srgbClr val="CCCCCC"/>
                </a:solidFill>
                <a:effectLst/>
                <a:latin typeface="Consolas" panose="020B0609020204030204" pitchFamily="49" charset="0"/>
              </a:rPr>
              <a:t>val_accuracy</a:t>
            </a:r>
            <a:r>
              <a:rPr lang="en-IN" b="0" i="0" dirty="0">
                <a:solidFill>
                  <a:srgbClr val="CCCCCC"/>
                </a:solidFill>
                <a:effectLst/>
                <a:latin typeface="Consolas" panose="020B0609020204030204" pitchFamily="49" charset="0"/>
              </a:rPr>
              <a:t>: 0.8667 Epoch 4/5 196/196 [==============================] - 244s 1s/step - loss: 0.1369 - accuracy: 0.9496 - </a:t>
            </a:r>
            <a:r>
              <a:rPr lang="en-IN" b="0" i="0" dirty="0" err="1">
                <a:solidFill>
                  <a:srgbClr val="CCCCCC"/>
                </a:solidFill>
                <a:effectLst/>
                <a:latin typeface="Consolas" panose="020B0609020204030204" pitchFamily="49" charset="0"/>
              </a:rPr>
              <a:t>val_loss</a:t>
            </a:r>
            <a:r>
              <a:rPr lang="en-IN" b="0" i="0" dirty="0">
                <a:solidFill>
                  <a:srgbClr val="CCCCCC"/>
                </a:solidFill>
                <a:effectLst/>
                <a:latin typeface="Consolas" panose="020B0609020204030204" pitchFamily="49" charset="0"/>
              </a:rPr>
              <a:t>: 0.3722 - </a:t>
            </a:r>
            <a:r>
              <a:rPr lang="en-IN" b="0" i="0" dirty="0" err="1">
                <a:solidFill>
                  <a:srgbClr val="CCCCCC"/>
                </a:solidFill>
                <a:effectLst/>
                <a:latin typeface="Consolas" panose="020B0609020204030204" pitchFamily="49" charset="0"/>
              </a:rPr>
              <a:t>val_accuracy</a:t>
            </a:r>
            <a:r>
              <a:rPr lang="en-IN" b="0" i="0" dirty="0">
                <a:solidFill>
                  <a:srgbClr val="CCCCCC"/>
                </a:solidFill>
                <a:effectLst/>
                <a:latin typeface="Consolas" panose="020B0609020204030204" pitchFamily="49" charset="0"/>
              </a:rPr>
              <a:t>: 0.8600 Epoch 5/5 196/196 [==============================] - 246s 1s/step - loss: 0.0972 - accuracy: 0.9656 - </a:t>
            </a:r>
            <a:r>
              <a:rPr lang="en-IN" b="0" i="0" dirty="0" err="1">
                <a:solidFill>
                  <a:srgbClr val="CCCCCC"/>
                </a:solidFill>
                <a:effectLst/>
                <a:latin typeface="Consolas" panose="020B0609020204030204" pitchFamily="49" charset="0"/>
              </a:rPr>
              <a:t>val_loss</a:t>
            </a:r>
            <a:r>
              <a:rPr lang="en-IN" b="0" i="0" dirty="0">
                <a:solidFill>
                  <a:srgbClr val="CCCCCC"/>
                </a:solidFill>
                <a:effectLst/>
                <a:latin typeface="Consolas" panose="020B0609020204030204" pitchFamily="49" charset="0"/>
              </a:rPr>
              <a:t>: 0.4198 - </a:t>
            </a:r>
            <a:r>
              <a:rPr lang="en-IN" b="0" i="0" dirty="0" err="1">
                <a:solidFill>
                  <a:srgbClr val="CCCCCC"/>
                </a:solidFill>
                <a:effectLst/>
                <a:latin typeface="Consolas" panose="020B0609020204030204" pitchFamily="49" charset="0"/>
              </a:rPr>
              <a:t>val_accuracy</a:t>
            </a:r>
            <a:r>
              <a:rPr lang="en-IN" b="0" i="0" dirty="0">
                <a:solidFill>
                  <a:srgbClr val="CCCCCC"/>
                </a:solidFill>
                <a:effectLst/>
                <a:latin typeface="Consolas" panose="020B0609020204030204" pitchFamily="49" charset="0"/>
              </a:rPr>
              <a:t>: 0.8544 782/782 [==============================] - 99s 126ms/step - loss: 0.4198 - accuracy: 0.8544 Test Accuracy: 0.8543599843978882</a:t>
            </a:r>
            <a:endParaRPr lang="en-IN" dirty="0"/>
          </a:p>
        </p:txBody>
      </p:sp>
    </p:spTree>
    <p:extLst>
      <p:ext uri="{BB962C8B-B14F-4D97-AF65-F5344CB8AC3E}">
        <p14:creationId xmlns:p14="http://schemas.microsoft.com/office/powerpoint/2010/main" val="7798129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147</TotalTime>
  <Words>479</Words>
  <Application>Microsoft Office PowerPoint</Application>
  <PresentationFormat>Widescreen</PresentationFormat>
  <Paragraphs>45</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Consolas</vt:lpstr>
      <vt:lpstr>Söhne</vt:lpstr>
      <vt:lpstr>Trebuchet MS</vt:lpstr>
      <vt:lpstr>Wingdings 3</vt:lpstr>
      <vt:lpstr>Facet</vt:lpstr>
      <vt:lpstr>A.VAISHALI   </vt:lpstr>
      <vt:lpstr>PROJECT TITLE:</vt:lpstr>
      <vt:lpstr>AGENDA:</vt:lpstr>
      <vt:lpstr>PROBLEM STATEMENT:</vt:lpstr>
      <vt:lpstr>THE END USERS ARE:</vt:lpstr>
      <vt:lpstr>SOLUTION AND ITS VALUE PROPOSITION: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A.VAISHALI</dc:title>
  <dc:creator>Vaishali A</dc:creator>
  <cp:lastModifiedBy>Vaishali A</cp:lastModifiedBy>
  <cp:revision>3</cp:revision>
  <dcterms:created xsi:type="dcterms:W3CDTF">2024-04-04T14:34:41Z</dcterms:created>
  <dcterms:modified xsi:type="dcterms:W3CDTF">2024-04-05T01:49:59Z</dcterms:modified>
</cp:coreProperties>
</file>