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Karangiya Vaishali </a:t>
            </a:r>
            <a:r>
              <a:rPr lang="en-US" sz="2000" b="1" dirty="0" err="1">
                <a:solidFill>
                  <a:schemeClr val="accent1">
                    <a:lumMod val="75000"/>
                  </a:schemeClr>
                </a:solidFill>
                <a:latin typeface="Arial"/>
                <a:cs typeface="Arial"/>
              </a:rPr>
              <a:t>Masaribhai</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Leelaben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Dashrathbhai</a:t>
            </a:r>
            <a:r>
              <a:rPr lang="en-US" sz="2000" b="1" dirty="0">
                <a:solidFill>
                  <a:schemeClr val="accent1">
                    <a:lumMod val="75000"/>
                  </a:schemeClr>
                </a:solidFill>
                <a:latin typeface="Arial"/>
                <a:cs typeface="Arial"/>
              </a:rPr>
              <a:t> Ramdas Patel Institute Of Technology &amp; Research</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AFEF55E-8524-D892-38D2-24C71C76F712}"/>
              </a:ext>
            </a:extLst>
          </p:cNvPr>
          <p:cNvSpPr>
            <a:spLocks noGrp="1" noChangeArrowheads="1"/>
          </p:cNvSpPr>
          <p:nvPr>
            <p:ph idx="1"/>
          </p:nvPr>
        </p:nvSpPr>
        <p:spPr bwMode="auto">
          <a:xfrm>
            <a:off x="581192" y="1561196"/>
            <a:ext cx="113701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Double-Layered Security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Combining steganography with passcode-based decryption for enhanced protection.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Concealment Optimization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Efficient algorithms to embed more data without compromising image quality.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Intelligent Data Hiding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Exploring adaptive methods to strengthen resistance against detection.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Multi-Platform Support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Ensuring compatibility across desktop, mobile, and web applications.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Communication Channels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Utilizing steganography for safe and private data exchange in real-time.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Data security is a critical challenge in digital communication, as conventional encryption methods can be easily targeted by attackers. This project, 'Secure Data Hiding in Images Using Steganography,' conceals sensitive information within image pixels, making the data undetectable to unauthorized users. The hidden message can only be accessed through a passcode-protected decryption process, ensuring secure and confidential data transmission.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dirty="0">
                <a:latin typeface="Times New Roman" panose="02020603050405020304" pitchFamily="18" charset="0"/>
                <a:cs typeface="Times New Roman" panose="02020603050405020304" pitchFamily="18" charset="0"/>
              </a:rPr>
              <a:t>Python : For implementing Steganography algorithm.</a:t>
            </a:r>
          </a:p>
          <a:p>
            <a:pPr marL="0" indent="0">
              <a:buNone/>
            </a:pPr>
            <a:r>
              <a:rPr lang="en-IN" sz="2400" dirty="0">
                <a:latin typeface="Times New Roman" panose="02020603050405020304" pitchFamily="18" charset="0"/>
                <a:cs typeface="Times New Roman" panose="02020603050405020304" pitchFamily="18" charset="0"/>
              </a:rPr>
              <a:t>OpenCV : For image Processing and pixel manipulation.</a:t>
            </a:r>
          </a:p>
          <a:p>
            <a:pPr marL="0" indent="0">
              <a:buNone/>
            </a:pPr>
            <a:r>
              <a:rPr lang="en-IN" sz="2400" dirty="0">
                <a:latin typeface="Times New Roman" panose="02020603050405020304" pitchFamily="18" charset="0"/>
                <a:cs typeface="Times New Roman" panose="02020603050405020304" pitchFamily="18" charset="0"/>
              </a:rPr>
              <a:t>OS Module : To handle file operations and open images.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8B49F883-44B4-C126-6E15-6CB0E369C4D0}"/>
              </a:ext>
            </a:extLst>
          </p:cNvPr>
          <p:cNvSpPr>
            <a:spLocks noGrp="1" noChangeArrowheads="1"/>
          </p:cNvSpPr>
          <p:nvPr>
            <p:ph idx="1"/>
          </p:nvPr>
        </p:nvSpPr>
        <p:spPr bwMode="auto">
          <a:xfrm>
            <a:off x="581191" y="2051025"/>
            <a:ext cx="1138621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Double-layered Security</a:t>
            </a:r>
            <a:r>
              <a:rPr lang="en-IN" sz="2400" dirty="0">
                <a:latin typeface="Times New Roman" panose="02020603050405020304" pitchFamily="18" charset="0"/>
                <a:cs typeface="Times New Roman" panose="02020603050405020304" pitchFamily="18" charset="0"/>
              </a:rPr>
              <a:t> – Combines steganography and passcode-based decryption for added protection.</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Hidden Data Embedding</a:t>
            </a:r>
            <a:r>
              <a:rPr lang="en-IN" sz="2400" dirty="0">
                <a:latin typeface="Times New Roman" panose="02020603050405020304" pitchFamily="18" charset="0"/>
                <a:cs typeface="Times New Roman" panose="02020603050405020304" pitchFamily="18" charset="0"/>
              </a:rPr>
              <a:t> – Conceals secret messages within image pixels without noticeable changes.</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User-controlled Encryption</a:t>
            </a:r>
            <a:r>
              <a:rPr lang="en-IN" sz="2400" dirty="0">
                <a:latin typeface="Times New Roman" panose="02020603050405020304" pitchFamily="18" charset="0"/>
                <a:cs typeface="Times New Roman" panose="02020603050405020304" pitchFamily="18" charset="0"/>
              </a:rPr>
              <a:t> – Offers flexibility to adjust how deeply data is hidden.</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Speed &amp; Efficiency</a:t>
            </a:r>
            <a:r>
              <a:rPr lang="en-IN" sz="2400" dirty="0">
                <a:latin typeface="Times New Roman" panose="02020603050405020304" pitchFamily="18" charset="0"/>
                <a:cs typeface="Times New Roman" panose="02020603050405020304" pitchFamily="18" charset="0"/>
              </a:rPr>
              <a:t> – Uses optimized algorithms for fast encryption and decryption.</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Practical Applications</a:t>
            </a:r>
            <a:r>
              <a:rPr lang="en-IN" sz="2400" dirty="0">
                <a:latin typeface="Times New Roman" panose="02020603050405020304" pitchFamily="18" charset="0"/>
                <a:cs typeface="Times New Roman" panose="02020603050405020304" pitchFamily="18" charset="0"/>
              </a:rPr>
              <a:t> – Ideal for secure communication, digital watermarking, and confidential data exchange.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6CCE5FE6-36F9-B0A1-5E9E-AB3A729679AE}"/>
              </a:ext>
            </a:extLst>
          </p:cNvPr>
          <p:cNvSpPr>
            <a:spLocks noGrp="1" noChangeArrowheads="1"/>
          </p:cNvSpPr>
          <p:nvPr>
            <p:ph idx="1"/>
          </p:nvPr>
        </p:nvSpPr>
        <p:spPr bwMode="auto">
          <a:xfrm>
            <a:off x="581192" y="2299860"/>
            <a:ext cx="114985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securely transmit confidential data and sensitive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&amp; Corporations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protecting trade secrets, contracts, and internal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safeguard information and sources from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securely share patient data and medical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private messaging and secure personal data exchange.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Artists &amp; Creators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embed watermarks and protect intellectual property.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748341" y="1292194"/>
            <a:ext cx="11029615" cy="4673324"/>
          </a:xfrm>
        </p:spPr>
        <p:txBody>
          <a:bodyPr/>
          <a:lstStyle/>
          <a:p>
            <a:pPr marL="0" indent="0">
              <a:buNone/>
            </a:pPr>
            <a:endParaRPr lang="en-US" dirty="0"/>
          </a:p>
          <a:p>
            <a:pPr marL="0" indent="0">
              <a:buNone/>
            </a:pPr>
            <a:endParaRPr lang="en-IN" dirty="0"/>
          </a:p>
          <a:p>
            <a:pPr marL="0" indent="0">
              <a:buNone/>
            </a:pPr>
            <a:endParaRPr lang="en-IN" dirty="0"/>
          </a:p>
          <a:p>
            <a:pPr marL="0" indent="0">
              <a:buNone/>
            </a:pPr>
            <a:r>
              <a:rPr lang="en-IN" dirty="0"/>
              <a:t>                                                                                                             </a:t>
            </a:r>
          </a:p>
          <a:p>
            <a:pPr marL="0" indent="0">
              <a:buNone/>
            </a:pPr>
            <a:r>
              <a:rPr lang="en-IN" dirty="0"/>
              <a:t>                                                                                                                                   Screenshot:2</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Screenshot:1                                                                        Screenshot:3(Output)</a:t>
            </a:r>
          </a:p>
        </p:txBody>
      </p:sp>
      <p:pic>
        <p:nvPicPr>
          <p:cNvPr id="5" name="Picture 4">
            <a:extLst>
              <a:ext uri="{FF2B5EF4-FFF2-40B4-BE49-F238E27FC236}">
                <a16:creationId xmlns:a16="http://schemas.microsoft.com/office/drawing/2014/main" id="{74E31656-DC59-E27E-D707-98B15A7EEE19}"/>
              </a:ext>
            </a:extLst>
          </p:cNvPr>
          <p:cNvPicPr>
            <a:picLocks noChangeAspect="1"/>
          </p:cNvPicPr>
          <p:nvPr/>
        </p:nvPicPr>
        <p:blipFill>
          <a:blip r:embed="rId2"/>
          <a:stretch>
            <a:fillRect/>
          </a:stretch>
        </p:blipFill>
        <p:spPr>
          <a:xfrm>
            <a:off x="176981" y="1232452"/>
            <a:ext cx="5791200" cy="3830413"/>
          </a:xfrm>
          <a:prstGeom prst="rect">
            <a:avLst/>
          </a:prstGeom>
        </p:spPr>
      </p:pic>
      <p:pic>
        <p:nvPicPr>
          <p:cNvPr id="7" name="Picture 6">
            <a:extLst>
              <a:ext uri="{FF2B5EF4-FFF2-40B4-BE49-F238E27FC236}">
                <a16:creationId xmlns:a16="http://schemas.microsoft.com/office/drawing/2014/main" id="{437224A6-5ADF-3FA0-EBDE-B2C4B315DADC}"/>
              </a:ext>
            </a:extLst>
          </p:cNvPr>
          <p:cNvPicPr>
            <a:picLocks noChangeAspect="1"/>
          </p:cNvPicPr>
          <p:nvPr/>
        </p:nvPicPr>
        <p:blipFill>
          <a:blip r:embed="rId3"/>
          <a:stretch>
            <a:fillRect/>
          </a:stretch>
        </p:blipFill>
        <p:spPr>
          <a:xfrm>
            <a:off x="6223821" y="1232452"/>
            <a:ext cx="5791199" cy="1727386"/>
          </a:xfrm>
          <a:prstGeom prst="rect">
            <a:avLst/>
          </a:prstGeom>
        </p:spPr>
      </p:pic>
      <p:pic>
        <p:nvPicPr>
          <p:cNvPr id="9" name="Picture 8">
            <a:extLst>
              <a:ext uri="{FF2B5EF4-FFF2-40B4-BE49-F238E27FC236}">
                <a16:creationId xmlns:a16="http://schemas.microsoft.com/office/drawing/2014/main" id="{FAD39194-E3E9-8A06-988B-918A9CBDFC83}"/>
              </a:ext>
            </a:extLst>
          </p:cNvPr>
          <p:cNvPicPr>
            <a:picLocks noChangeAspect="1"/>
          </p:cNvPicPr>
          <p:nvPr/>
        </p:nvPicPr>
        <p:blipFill>
          <a:blip r:embed="rId4"/>
          <a:stretch>
            <a:fillRect/>
          </a:stretch>
        </p:blipFill>
        <p:spPr>
          <a:xfrm>
            <a:off x="7510273" y="3559084"/>
            <a:ext cx="2597288" cy="183882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project, </a:t>
            </a:r>
            <a:r>
              <a:rPr lang="en-US" sz="2400" b="1" dirty="0">
                <a:latin typeface="Times New Roman" panose="02020603050405020304" pitchFamily="18" charset="0"/>
                <a:cs typeface="Times New Roman" panose="02020603050405020304" pitchFamily="18" charset="0"/>
              </a:rPr>
              <a:t>"Secure Data Hiding in Images Using Steganography,"</a:t>
            </a:r>
            <a:r>
              <a:rPr lang="en-US" sz="2400" dirty="0">
                <a:latin typeface="Times New Roman" panose="02020603050405020304" pitchFamily="18" charset="0"/>
                <a:cs typeface="Times New Roman" panose="02020603050405020304" pitchFamily="18" charset="0"/>
              </a:rPr>
              <a:t> provides a reliable method for securing sensitive information by embedding it within image pixels. The use of passcode-based decryption adds an extra layer of protection, ensuring that only authorized users can access the hidden data. The technique maintains image quality, operates efficiently, and supports real-world applications such as secure messaging, data protection, and digital watermarking. Overall, this project offers a practical and effective solution for enhancing data security in digital communication.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https://github.com/Vaishalikarangiya-30/Steganography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501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Vaishali Karangiya</cp:lastModifiedBy>
  <cp:revision>26</cp:revision>
  <dcterms:created xsi:type="dcterms:W3CDTF">2021-05-26T16:50:10Z</dcterms:created>
  <dcterms:modified xsi:type="dcterms:W3CDTF">2025-02-23T09:04:15Z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