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7" r:id="rId6"/>
    <p:sldId id="268" r:id="rId7"/>
    <p:sldId id="261" r:id="rId8"/>
    <p:sldId id="274" r:id="rId9"/>
    <p:sldId id="266" r:id="rId10"/>
    <p:sldId id="269" r:id="rId11"/>
    <p:sldId id="270" r:id="rId12"/>
    <p:sldId id="271" r:id="rId13"/>
    <p:sldId id="278" r:id="rId14"/>
    <p:sldId id="279" r:id="rId15"/>
    <p:sldId id="282" r:id="rId16"/>
    <p:sldId id="258" r:id="rId17"/>
    <p:sldId id="276" r:id="rId18"/>
    <p:sldId id="275" r:id="rId19"/>
    <p:sldId id="277" r:id="rId20"/>
    <p:sldId id="281"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89A4F0-F468-201E-A781-28341F064D11}" v="186" dt="2025-02-27T05:21:38.737"/>
    <p1510:client id="{492EB28A-F3A1-B35B-DA4C-271B6DA87F48}" v="198" dt="2025-02-27T07:59:43.352"/>
    <p1510:client id="{9A7F146A-FB73-89B7-6795-CC279BECC99E}" v="420" dt="2025-02-27T03:45:07.1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2/27/2025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A537D05-BD93-07B0-08DE-26C10A3A720F}"/>
              </a:ext>
            </a:extLst>
          </p:cNvPr>
          <p:cNvSpPr txBox="1"/>
          <p:nvPr/>
        </p:nvSpPr>
        <p:spPr>
          <a:xfrm>
            <a:off x="808638" y="386930"/>
            <a:ext cx="9236700" cy="118895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400" b="1" kern="1200">
                <a:solidFill>
                  <a:schemeClr val="tx1"/>
                </a:solidFill>
                <a:latin typeface="+mj-lt"/>
                <a:ea typeface="+mj-ea"/>
                <a:cs typeface="+mj-cs"/>
              </a:rPr>
              <a:t>Final  Project Presentation</a:t>
            </a:r>
          </a:p>
        </p:txBody>
      </p:sp>
      <p:grpSp>
        <p:nvGrpSpPr>
          <p:cNvPr id="34" name="Group 33">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5" name="Rectangle 34">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B5CD898-4618-DFBD-8036-9E50EAD8075D}"/>
              </a:ext>
            </a:extLst>
          </p:cNvPr>
          <p:cNvSpPr txBox="1"/>
          <p:nvPr/>
        </p:nvSpPr>
        <p:spPr>
          <a:xfrm>
            <a:off x="793660" y="2599509"/>
            <a:ext cx="10143668" cy="3435531"/>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400" b="1">
                <a:solidFill>
                  <a:schemeClr val="tx1"/>
                </a:solidFill>
              </a:rPr>
              <a:t>Credit Score Classification &amp; Prediction</a:t>
            </a:r>
            <a:endParaRPr lang="en-US" sz="2400">
              <a:solidFill>
                <a:schemeClr val="tx1"/>
              </a:solidFill>
            </a:endParaRPr>
          </a:p>
          <a:p>
            <a:pPr indent="-228600">
              <a:lnSpc>
                <a:spcPct val="90000"/>
              </a:lnSpc>
              <a:spcAft>
                <a:spcPts val="600"/>
              </a:spcAft>
              <a:buFont typeface="Arial" panose="020B0604020202020204" pitchFamily="34" charset="0"/>
              <a:buChar char="•"/>
            </a:pPr>
            <a:endParaRPr lang="en-US" sz="2400" b="1">
              <a:solidFill>
                <a:schemeClr val="tx1"/>
              </a:solidFill>
            </a:endParaRPr>
          </a:p>
          <a:p>
            <a:pPr indent="-228600">
              <a:lnSpc>
                <a:spcPct val="90000"/>
              </a:lnSpc>
              <a:spcAft>
                <a:spcPts val="600"/>
              </a:spcAft>
              <a:buFont typeface="Arial" panose="020B0604020202020204" pitchFamily="34" charset="0"/>
              <a:buChar char="•"/>
            </a:pPr>
            <a:r>
              <a:rPr lang="en-US" sz="2400" b="1">
                <a:solidFill>
                  <a:schemeClr val="tx1"/>
                </a:solidFill>
              </a:rPr>
              <a:t>Team Members:</a:t>
            </a:r>
          </a:p>
          <a:p>
            <a:pPr indent="-228600">
              <a:lnSpc>
                <a:spcPct val="90000"/>
              </a:lnSpc>
              <a:spcAft>
                <a:spcPts val="600"/>
              </a:spcAft>
              <a:buFont typeface="Arial" panose="020B0604020202020204" pitchFamily="34" charset="0"/>
              <a:buChar char="•"/>
            </a:pPr>
            <a:r>
              <a:rPr lang="en-US" sz="2400">
                <a:solidFill>
                  <a:schemeClr val="tx1"/>
                </a:solidFill>
              </a:rPr>
              <a:t>Vinothini, Apoorvan, Angel, Vaishali, Monish, Sakthivel</a:t>
            </a:r>
          </a:p>
          <a:p>
            <a:pPr indent="-228600">
              <a:lnSpc>
                <a:spcPct val="90000"/>
              </a:lnSpc>
              <a:spcAft>
                <a:spcPts val="600"/>
              </a:spcAft>
              <a:buFont typeface="Arial" panose="020B0604020202020204" pitchFamily="34" charset="0"/>
              <a:buChar char="•"/>
            </a:pPr>
            <a:endParaRPr lang="en-US" sz="2400">
              <a:solidFill>
                <a:schemeClr val="tx1"/>
              </a:solidFill>
            </a:endParaRPr>
          </a:p>
          <a:p>
            <a:pPr indent="-228600">
              <a:lnSpc>
                <a:spcPct val="90000"/>
              </a:lnSpc>
              <a:spcAft>
                <a:spcPts val="600"/>
              </a:spcAft>
              <a:buFont typeface="Arial" panose="020B0604020202020204" pitchFamily="34" charset="0"/>
              <a:buChar char="•"/>
            </a:pPr>
            <a:r>
              <a:rPr lang="en-US" sz="2400" b="1">
                <a:solidFill>
                  <a:schemeClr val="tx1"/>
                </a:solidFill>
              </a:rPr>
              <a:t>Research Supervisor:</a:t>
            </a:r>
          </a:p>
          <a:p>
            <a:pPr indent="-228600">
              <a:lnSpc>
                <a:spcPct val="90000"/>
              </a:lnSpc>
              <a:spcAft>
                <a:spcPts val="600"/>
              </a:spcAft>
              <a:buFont typeface="Arial" panose="020B0604020202020204" pitchFamily="34" charset="0"/>
              <a:buChar char="•"/>
            </a:pPr>
            <a:r>
              <a:rPr lang="en-US" sz="2400">
                <a:solidFill>
                  <a:schemeClr val="tx1"/>
                </a:solidFill>
              </a:rPr>
              <a:t>Mr. Ankush Bansal</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B8E24F5-FACB-2435-7ADA-CA6D17D12790}"/>
              </a:ext>
            </a:extLst>
          </p:cNvPr>
          <p:cNvSpPr txBox="1"/>
          <p:nvPr/>
        </p:nvSpPr>
        <p:spPr>
          <a:xfrm>
            <a:off x="1045028" y="2489984"/>
            <a:ext cx="9941319" cy="3652196"/>
          </a:xfrm>
          <a:prstGeom prst="rect">
            <a:avLst/>
          </a:prstGeom>
        </p:spPr>
        <p:txBody>
          <a:bodyPr vert="horz" lIns="91440" tIns="45720" rIns="91440" bIns="45720" rtlCol="0" anchor="ctr">
            <a:normAutofit/>
          </a:bodyPr>
          <a:lstStyle/>
          <a:p>
            <a:pPr>
              <a:lnSpc>
                <a:spcPct val="90000"/>
              </a:lnSpc>
              <a:spcAft>
                <a:spcPts val="600"/>
              </a:spcAft>
            </a:pPr>
            <a:r>
              <a:rPr lang="en-US" sz="1200" b="1" dirty="0"/>
              <a:t>Encoding Categorical Variables:</a:t>
            </a:r>
            <a:endParaRPr lang="en-US" sz="1200" dirty="0"/>
          </a:p>
          <a:p>
            <a:pPr>
              <a:lnSpc>
                <a:spcPct val="90000"/>
              </a:lnSpc>
              <a:spcAft>
                <a:spcPts val="600"/>
              </a:spcAft>
            </a:pPr>
            <a:br>
              <a:rPr lang="en-US" sz="1200" dirty="0"/>
            </a:br>
            <a:r>
              <a:rPr lang="en-US" sz="1200" dirty="0"/>
              <a:t>Categorical columns were encoded using Label Encoding, transforming them into numerical values compatible with machine learning models. Encoders were stored for future use (e.g., inverse transformation). The dataset was split into features (X) and target (y), with Credit Score as the target, ensuring relevant data for training.</a:t>
            </a:r>
          </a:p>
          <a:p>
            <a:pPr>
              <a:lnSpc>
                <a:spcPct val="90000"/>
              </a:lnSpc>
              <a:spcAft>
                <a:spcPts val="600"/>
              </a:spcAft>
            </a:pPr>
            <a:endParaRPr lang="en-US" sz="1100"/>
          </a:p>
          <a:p>
            <a:pPr>
              <a:lnSpc>
                <a:spcPct val="90000"/>
              </a:lnSpc>
              <a:spcAft>
                <a:spcPts val="600"/>
              </a:spcAft>
            </a:pPr>
            <a:r>
              <a:rPr lang="en-US" sz="1200" b="1" dirty="0"/>
              <a:t>Scaling:</a:t>
            </a:r>
          </a:p>
          <a:p>
            <a:pPr>
              <a:lnSpc>
                <a:spcPct val="90000"/>
              </a:lnSpc>
              <a:spcAft>
                <a:spcPts val="600"/>
              </a:spcAft>
            </a:pPr>
            <a:br>
              <a:rPr lang="en-US" sz="1100" dirty="0"/>
            </a:br>
            <a:r>
              <a:rPr lang="en-US" sz="1050" dirty="0"/>
              <a:t> </a:t>
            </a:r>
            <a:r>
              <a:rPr lang="en-US" sz="1200" dirty="0"/>
              <a:t> Irrelevant columns and significant outliers were handled to avoid distortion. </a:t>
            </a:r>
            <a:endParaRPr lang="en-US"/>
          </a:p>
          <a:p>
            <a:pPr>
              <a:lnSpc>
                <a:spcPct val="90000"/>
              </a:lnSpc>
              <a:spcAft>
                <a:spcPts val="600"/>
              </a:spcAft>
            </a:pPr>
            <a:r>
              <a:rPr lang="en-US" sz="1200" dirty="0"/>
              <a:t>  Scaling was applied in stages:</a:t>
            </a:r>
          </a:p>
          <a:p>
            <a:pPr marL="57150">
              <a:lnSpc>
                <a:spcPct val="90000"/>
              </a:lnSpc>
              <a:spcAft>
                <a:spcPts val="600"/>
              </a:spcAft>
            </a:pPr>
            <a:r>
              <a:rPr lang="en-US" sz="1200" dirty="0"/>
              <a:t>Before KNN Imputation: Scaled data ensured consistent imputation.</a:t>
            </a:r>
          </a:p>
          <a:p>
            <a:pPr marL="57150">
              <a:lnSpc>
                <a:spcPct val="90000"/>
              </a:lnSpc>
              <a:spcAft>
                <a:spcPts val="600"/>
              </a:spcAft>
            </a:pPr>
            <a:r>
              <a:rPr lang="en-US" sz="1200" dirty="0"/>
              <a:t>Visualization: Reversed scaling for clarity.</a:t>
            </a:r>
          </a:p>
          <a:p>
            <a:pPr marL="57150">
              <a:lnSpc>
                <a:spcPct val="90000"/>
              </a:lnSpc>
              <a:spcAft>
                <a:spcPts val="600"/>
              </a:spcAft>
            </a:pPr>
            <a:r>
              <a:rPr lang="en-US" sz="1200" dirty="0"/>
              <a:t>Model Building: Standardized features using </a:t>
            </a:r>
            <a:r>
              <a:rPr lang="en-US" sz="1200" err="1"/>
              <a:t>StandardScaler</a:t>
            </a:r>
            <a:r>
              <a:rPr lang="en-US" sz="1200" dirty="0"/>
              <a:t> (mean = 0, std = 1) to enhance model performance, especially for scale-sensitive algorithms.</a:t>
            </a:r>
          </a:p>
          <a:p>
            <a:pPr marL="57150">
              <a:lnSpc>
                <a:spcPct val="90000"/>
              </a:lnSpc>
              <a:spcAft>
                <a:spcPts val="600"/>
              </a:spcAft>
            </a:pPr>
            <a:r>
              <a:rPr lang="en-US" sz="1200" dirty="0"/>
              <a:t>After </a:t>
            </a:r>
            <a:r>
              <a:rPr lang="en-US" sz="1200" b="1" dirty="0"/>
              <a:t>Scaling</a:t>
            </a:r>
            <a:r>
              <a:rPr lang="en-US" sz="1200" dirty="0"/>
              <a:t>, the </a:t>
            </a:r>
            <a:r>
              <a:rPr lang="en-US" sz="1200" b="1" dirty="0"/>
              <a:t>multi collinearity</a:t>
            </a:r>
            <a:r>
              <a:rPr lang="en-US" sz="1200" dirty="0"/>
              <a:t> between the variables dropped to </a:t>
            </a:r>
            <a:r>
              <a:rPr lang="en-US" sz="1200" b="1" dirty="0"/>
              <a:t>&lt;5</a:t>
            </a:r>
            <a:r>
              <a:rPr lang="en-US" sz="1200" dirty="0"/>
              <a:t>.</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D49ADB8-9994-2CF3-D442-B7D58A7033A0}"/>
              </a:ext>
            </a:extLst>
          </p:cNvPr>
          <p:cNvSpPr txBox="1"/>
          <p:nvPr/>
        </p:nvSpPr>
        <p:spPr>
          <a:xfrm>
            <a:off x="1359773" y="1252487"/>
            <a:ext cx="33684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tx2">
                    <a:lumMod val="49000"/>
                    <a:lumOff val="51000"/>
                  </a:schemeClr>
                </a:solidFill>
              </a:rPr>
              <a:t>Encoding &amp; Scaling</a:t>
            </a:r>
          </a:p>
        </p:txBody>
      </p:sp>
    </p:spTree>
    <p:extLst>
      <p:ext uri="{BB962C8B-B14F-4D97-AF65-F5344CB8AC3E}">
        <p14:creationId xmlns:p14="http://schemas.microsoft.com/office/powerpoint/2010/main" val="1617211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E4AD4F5-D77C-B63C-18B3-6D59C6608935}"/>
              </a:ext>
            </a:extLst>
          </p:cNvPr>
          <p:cNvSpPr txBox="1"/>
          <p:nvPr/>
        </p:nvSpPr>
        <p:spPr>
          <a:xfrm>
            <a:off x="9267909" y="2023110"/>
            <a:ext cx="2469624" cy="28460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400" b="1" kern="1200" dirty="0">
                <a:solidFill>
                  <a:schemeClr val="tx2">
                    <a:lumMod val="49000"/>
                    <a:lumOff val="51000"/>
                  </a:schemeClr>
                </a:solidFill>
                <a:latin typeface="+mj-lt"/>
                <a:ea typeface="+mj-ea"/>
                <a:cs typeface="+mj-cs"/>
              </a:rPr>
              <a:t>Model Performance</a:t>
            </a:r>
          </a:p>
          <a:p>
            <a:pPr>
              <a:lnSpc>
                <a:spcPct val="90000"/>
              </a:lnSpc>
              <a:spcBef>
                <a:spcPct val="0"/>
              </a:spcBef>
              <a:spcAft>
                <a:spcPts val="600"/>
              </a:spcAft>
            </a:pPr>
            <a:endParaRPr lang="en-US" sz="3700" b="1" kern="1200">
              <a:solidFill>
                <a:schemeClr val="tx1"/>
              </a:solidFill>
              <a:latin typeface="+mj-lt"/>
              <a:ea typeface="+mj-ea"/>
              <a:cs typeface="+mj-cs"/>
            </a:endParaRPr>
          </a:p>
          <a:p>
            <a:pPr>
              <a:lnSpc>
                <a:spcPct val="90000"/>
              </a:lnSpc>
              <a:spcBef>
                <a:spcPct val="0"/>
              </a:spcBef>
              <a:spcAft>
                <a:spcPts val="600"/>
              </a:spcAft>
            </a:pPr>
            <a:endParaRPr lang="en-US" sz="3700" b="1" kern="1200">
              <a:solidFill>
                <a:schemeClr val="tx1"/>
              </a:solidFill>
              <a:latin typeface="+mj-lt"/>
              <a:ea typeface="+mj-ea"/>
              <a:cs typeface="+mj-cs"/>
            </a:endParaRPr>
          </a:p>
        </p:txBody>
      </p:sp>
      <p:sp>
        <p:nvSpPr>
          <p:cNvPr id="37" name="Rectangle 3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E86EF9F8-5D42-644A-6F35-F487ABC3B807}"/>
              </a:ext>
            </a:extLst>
          </p:cNvPr>
          <p:cNvGraphicFramePr>
            <a:graphicFrameLocks noGrp="1"/>
          </p:cNvGraphicFramePr>
          <p:nvPr>
            <p:extLst>
              <p:ext uri="{D42A27DB-BD31-4B8C-83A1-F6EECF244321}">
                <p14:modId xmlns:p14="http://schemas.microsoft.com/office/powerpoint/2010/main" val="1682807497"/>
              </p:ext>
            </p:extLst>
          </p:nvPr>
        </p:nvGraphicFramePr>
        <p:xfrm>
          <a:off x="499523" y="1187430"/>
          <a:ext cx="7584378" cy="3901380"/>
        </p:xfrm>
        <a:graphic>
          <a:graphicData uri="http://schemas.openxmlformats.org/drawingml/2006/table">
            <a:tbl>
              <a:tblPr bandRow="1">
                <a:tableStyleId>{5C22544A-7EE6-4342-B048-85BDC9FD1C3A}</a:tableStyleId>
              </a:tblPr>
              <a:tblGrid>
                <a:gridCol w="1030811">
                  <a:extLst>
                    <a:ext uri="{9D8B030D-6E8A-4147-A177-3AD203B41FA5}">
                      <a16:colId xmlns:a16="http://schemas.microsoft.com/office/drawing/2014/main" val="4115982549"/>
                    </a:ext>
                  </a:extLst>
                </a:gridCol>
                <a:gridCol w="742578">
                  <a:extLst>
                    <a:ext uri="{9D8B030D-6E8A-4147-A177-3AD203B41FA5}">
                      <a16:colId xmlns:a16="http://schemas.microsoft.com/office/drawing/2014/main" val="451930907"/>
                    </a:ext>
                  </a:extLst>
                </a:gridCol>
                <a:gridCol w="2556031">
                  <a:extLst>
                    <a:ext uri="{9D8B030D-6E8A-4147-A177-3AD203B41FA5}">
                      <a16:colId xmlns:a16="http://schemas.microsoft.com/office/drawing/2014/main" val="3992048658"/>
                    </a:ext>
                  </a:extLst>
                </a:gridCol>
                <a:gridCol w="1614252">
                  <a:extLst>
                    <a:ext uri="{9D8B030D-6E8A-4147-A177-3AD203B41FA5}">
                      <a16:colId xmlns:a16="http://schemas.microsoft.com/office/drawing/2014/main" val="82715607"/>
                    </a:ext>
                  </a:extLst>
                </a:gridCol>
                <a:gridCol w="1640706">
                  <a:extLst>
                    <a:ext uri="{9D8B030D-6E8A-4147-A177-3AD203B41FA5}">
                      <a16:colId xmlns:a16="http://schemas.microsoft.com/office/drawing/2014/main" val="273048082"/>
                    </a:ext>
                  </a:extLst>
                </a:gridCol>
              </a:tblGrid>
              <a:tr h="239995">
                <a:tc>
                  <a:txBody>
                    <a:bodyPr/>
                    <a:lstStyle/>
                    <a:p>
                      <a:r>
                        <a:rPr lang="en-US" sz="1100" b="1" dirty="0"/>
                        <a:t>Model</a:t>
                      </a:r>
                      <a:endParaRPr lang="en-US" sz="1100" dirty="0"/>
                    </a:p>
                  </a:txBody>
                  <a:tcPr marL="76189" marR="76189" marT="38094" marB="38094" anchor="ctr">
                    <a:lnL>
                      <a:noFill/>
                    </a:lnL>
                    <a:lnR>
                      <a:noFill/>
                    </a:lnR>
                    <a:lnT>
                      <a:noFill/>
                    </a:lnT>
                    <a:lnB>
                      <a:noFill/>
                    </a:lnB>
                    <a:noFill/>
                  </a:tcPr>
                </a:tc>
                <a:tc>
                  <a:txBody>
                    <a:bodyPr/>
                    <a:lstStyle/>
                    <a:p>
                      <a:r>
                        <a:rPr lang="en-US" sz="1000" b="1" dirty="0"/>
                        <a:t>Accuracy</a:t>
                      </a:r>
                      <a:endParaRPr lang="en-US" sz="1000" dirty="0"/>
                    </a:p>
                  </a:txBody>
                  <a:tcPr marL="76189" marR="76189" marT="38094" marB="38094" anchor="ctr">
                    <a:lnL>
                      <a:noFill/>
                    </a:lnL>
                    <a:lnR>
                      <a:noFill/>
                    </a:lnR>
                    <a:lnT>
                      <a:noFill/>
                    </a:lnT>
                    <a:lnB>
                      <a:noFill/>
                    </a:lnB>
                    <a:noFill/>
                  </a:tcPr>
                </a:tc>
                <a:tc>
                  <a:txBody>
                    <a:bodyPr/>
                    <a:lstStyle/>
                    <a:p>
                      <a:r>
                        <a:rPr lang="en-US" sz="1100" b="1" dirty="0"/>
                        <a:t>Performance Analysis</a:t>
                      </a:r>
                      <a:endParaRPr lang="en-US" sz="1100" dirty="0"/>
                    </a:p>
                  </a:txBody>
                  <a:tcPr marL="76189" marR="76189" marT="38094" marB="38094" anchor="ctr">
                    <a:lnL>
                      <a:noFill/>
                    </a:lnL>
                    <a:lnR>
                      <a:noFill/>
                    </a:lnR>
                    <a:lnT>
                      <a:noFill/>
                    </a:lnT>
                    <a:lnB>
                      <a:noFill/>
                    </a:lnB>
                    <a:noFill/>
                  </a:tcPr>
                </a:tc>
                <a:tc>
                  <a:txBody>
                    <a:bodyPr/>
                    <a:lstStyle/>
                    <a:p>
                      <a:r>
                        <a:rPr lang="en-US" sz="1100" b="1"/>
                        <a:t>Strengths</a:t>
                      </a:r>
                      <a:endParaRPr lang="en-US" sz="1100"/>
                    </a:p>
                  </a:txBody>
                  <a:tcPr marL="76189" marR="76189" marT="38094" marB="38094" anchor="ctr">
                    <a:lnL>
                      <a:noFill/>
                    </a:lnL>
                    <a:lnR>
                      <a:noFill/>
                    </a:lnR>
                    <a:lnT>
                      <a:noFill/>
                    </a:lnT>
                    <a:lnB>
                      <a:noFill/>
                    </a:lnB>
                    <a:noFill/>
                  </a:tcPr>
                </a:tc>
                <a:tc>
                  <a:txBody>
                    <a:bodyPr/>
                    <a:lstStyle/>
                    <a:p>
                      <a:r>
                        <a:rPr lang="en-US" sz="1100" b="1"/>
                        <a:t>Weaknesses</a:t>
                      </a:r>
                      <a:endParaRPr lang="en-US" sz="1100"/>
                    </a:p>
                  </a:txBody>
                  <a:tcPr marL="76189" marR="76189" marT="38094" marB="38094" anchor="ctr">
                    <a:lnL>
                      <a:noFill/>
                    </a:lnL>
                    <a:lnR>
                      <a:noFill/>
                    </a:lnR>
                    <a:lnT>
                      <a:noFill/>
                    </a:lnT>
                    <a:lnB>
                      <a:noFill/>
                    </a:lnB>
                    <a:noFill/>
                  </a:tcPr>
                </a:tc>
                <a:extLst>
                  <a:ext uri="{0D108BD9-81ED-4DB2-BD59-A6C34878D82A}">
                    <a16:rowId xmlns:a16="http://schemas.microsoft.com/office/drawing/2014/main" val="2323649624"/>
                  </a:ext>
                </a:extLst>
              </a:tr>
              <a:tr h="639987">
                <a:tc>
                  <a:txBody>
                    <a:bodyPr/>
                    <a:lstStyle/>
                    <a:p>
                      <a:r>
                        <a:rPr lang="en-US" sz="1100" b="1" dirty="0"/>
                        <a:t>Logistic Regression</a:t>
                      </a:r>
                      <a:endParaRPr lang="en-US" sz="1100" dirty="0"/>
                    </a:p>
                  </a:txBody>
                  <a:tcPr marL="76189" marR="76189" marT="38094" marB="38094" anchor="ctr">
                    <a:lnL>
                      <a:noFill/>
                    </a:lnL>
                    <a:lnR>
                      <a:noFill/>
                    </a:lnR>
                    <a:lnT>
                      <a:noFill/>
                    </a:lnT>
                    <a:lnB>
                      <a:noFill/>
                    </a:lnB>
                    <a:noFill/>
                  </a:tcPr>
                </a:tc>
                <a:tc>
                  <a:txBody>
                    <a:bodyPr/>
                    <a:lstStyle/>
                    <a:p>
                      <a:r>
                        <a:rPr lang="en-US" sz="1100" b="1"/>
                        <a:t>60%</a:t>
                      </a:r>
                      <a:endParaRPr lang="en-US" sz="1100"/>
                    </a:p>
                  </a:txBody>
                  <a:tcPr marL="76189" marR="76189" marT="38094" marB="38094" anchor="ctr">
                    <a:lnL>
                      <a:noFill/>
                    </a:lnL>
                    <a:lnR>
                      <a:noFill/>
                    </a:lnR>
                    <a:lnT>
                      <a:noFill/>
                    </a:lnT>
                    <a:lnB>
                      <a:noFill/>
                    </a:lnB>
                    <a:noFill/>
                  </a:tcPr>
                </a:tc>
                <a:tc>
                  <a:txBody>
                    <a:bodyPr/>
                    <a:lstStyle/>
                    <a:p>
                      <a:r>
                        <a:rPr lang="en-US" sz="1100"/>
                        <a:t>- Struggles with non-linear relationships. - Poor performance with features like Payment </a:t>
                      </a:r>
                      <a:r>
                        <a:rPr lang="en-US" sz="1100" err="1"/>
                        <a:t>Behaviour</a:t>
                      </a:r>
                      <a:r>
                        <a:rPr lang="en-US" sz="1100"/>
                        <a:t> &amp; Credit Utilization. - Affected by class imbalance.</a:t>
                      </a:r>
                    </a:p>
                  </a:txBody>
                  <a:tcPr marL="76189" marR="76189" marT="38094" marB="38094" anchor="ctr">
                    <a:lnL>
                      <a:noFill/>
                    </a:lnL>
                    <a:lnR>
                      <a:noFill/>
                    </a:lnR>
                    <a:lnT>
                      <a:noFill/>
                    </a:lnT>
                    <a:lnB>
                      <a:noFill/>
                    </a:lnB>
                    <a:noFill/>
                  </a:tcPr>
                </a:tc>
                <a:tc>
                  <a:txBody>
                    <a:bodyPr/>
                    <a:lstStyle/>
                    <a:p>
                      <a:r>
                        <a:rPr lang="en-US" sz="1100"/>
                        <a:t>- Simple and interpretable. - Computationally efficient.</a:t>
                      </a:r>
                    </a:p>
                  </a:txBody>
                  <a:tcPr marL="76189" marR="76189" marT="38094" marB="38094" anchor="ctr">
                    <a:lnL>
                      <a:noFill/>
                    </a:lnL>
                    <a:lnR>
                      <a:noFill/>
                    </a:lnR>
                    <a:lnT>
                      <a:noFill/>
                    </a:lnT>
                    <a:lnB>
                      <a:noFill/>
                    </a:lnB>
                    <a:noFill/>
                  </a:tcPr>
                </a:tc>
                <a:tc>
                  <a:txBody>
                    <a:bodyPr/>
                    <a:lstStyle/>
                    <a:p>
                      <a:r>
                        <a:rPr lang="en-US" sz="1100"/>
                        <a:t>- Assumes linear relationships. - Sensitive to imbalanced data.</a:t>
                      </a:r>
                    </a:p>
                  </a:txBody>
                  <a:tcPr marL="76189" marR="76189" marT="38094" marB="38094" anchor="ctr">
                    <a:lnL>
                      <a:noFill/>
                    </a:lnL>
                    <a:lnR>
                      <a:noFill/>
                    </a:lnR>
                    <a:lnT>
                      <a:noFill/>
                    </a:lnT>
                    <a:lnB>
                      <a:noFill/>
                    </a:lnB>
                    <a:noFill/>
                  </a:tcPr>
                </a:tc>
                <a:extLst>
                  <a:ext uri="{0D108BD9-81ED-4DB2-BD59-A6C34878D82A}">
                    <a16:rowId xmlns:a16="http://schemas.microsoft.com/office/drawing/2014/main" val="1397166288"/>
                  </a:ext>
                </a:extLst>
              </a:tr>
              <a:tr h="639987">
                <a:tc>
                  <a:txBody>
                    <a:bodyPr/>
                    <a:lstStyle/>
                    <a:p>
                      <a:r>
                        <a:rPr lang="en-US" sz="1100" b="1"/>
                        <a:t>Decision Tree Classifier</a:t>
                      </a:r>
                      <a:endParaRPr lang="en-US" sz="1100"/>
                    </a:p>
                  </a:txBody>
                  <a:tcPr marL="76189" marR="76189" marT="38094" marB="38094" anchor="ctr">
                    <a:lnL>
                      <a:noFill/>
                    </a:lnL>
                    <a:lnR>
                      <a:noFill/>
                    </a:lnR>
                    <a:lnT>
                      <a:noFill/>
                    </a:lnT>
                    <a:lnB>
                      <a:noFill/>
                    </a:lnB>
                    <a:noFill/>
                  </a:tcPr>
                </a:tc>
                <a:tc>
                  <a:txBody>
                    <a:bodyPr/>
                    <a:lstStyle/>
                    <a:p>
                      <a:r>
                        <a:rPr lang="en-US" sz="1100" b="1"/>
                        <a:t>70%</a:t>
                      </a:r>
                      <a:endParaRPr lang="en-US" sz="1100"/>
                    </a:p>
                  </a:txBody>
                  <a:tcPr marL="76189" marR="76189" marT="38094" marB="38094" anchor="ctr">
                    <a:lnL>
                      <a:noFill/>
                    </a:lnL>
                    <a:lnR>
                      <a:noFill/>
                    </a:lnR>
                    <a:lnT>
                      <a:noFill/>
                    </a:lnT>
                    <a:lnB>
                      <a:noFill/>
                    </a:lnB>
                    <a:noFill/>
                  </a:tcPr>
                </a:tc>
                <a:tc>
                  <a:txBody>
                    <a:bodyPr/>
                    <a:lstStyle/>
                    <a:p>
                      <a:r>
                        <a:rPr lang="en-US" sz="1100" dirty="0"/>
                        <a:t>- Captures non-linear relationships and feature interactions well. - Prone to overfitting with deeper trees.</a:t>
                      </a:r>
                    </a:p>
                  </a:txBody>
                  <a:tcPr marL="76189" marR="76189" marT="38094" marB="38094" anchor="ctr">
                    <a:lnL>
                      <a:noFill/>
                    </a:lnL>
                    <a:lnR>
                      <a:noFill/>
                    </a:lnR>
                    <a:lnT>
                      <a:noFill/>
                    </a:lnT>
                    <a:lnB>
                      <a:noFill/>
                    </a:lnB>
                    <a:noFill/>
                  </a:tcPr>
                </a:tc>
                <a:tc>
                  <a:txBody>
                    <a:bodyPr/>
                    <a:lstStyle/>
                    <a:p>
                      <a:r>
                        <a:rPr lang="en-US" sz="1100"/>
                        <a:t>- Provides interpretability and feature importance. - Handles non-linearity effectively.</a:t>
                      </a:r>
                    </a:p>
                  </a:txBody>
                  <a:tcPr marL="76189" marR="76189" marT="38094" marB="38094" anchor="ctr">
                    <a:lnL>
                      <a:noFill/>
                    </a:lnL>
                    <a:lnR>
                      <a:noFill/>
                    </a:lnR>
                    <a:lnT>
                      <a:noFill/>
                    </a:lnT>
                    <a:lnB>
                      <a:noFill/>
                    </a:lnB>
                    <a:noFill/>
                  </a:tcPr>
                </a:tc>
                <a:tc>
                  <a:txBody>
                    <a:bodyPr/>
                    <a:lstStyle/>
                    <a:p>
                      <a:r>
                        <a:rPr lang="en-US" sz="1100"/>
                        <a:t>- Overfits if not pruned or hyperparameter-tuned. - Sensitive to small data changes.</a:t>
                      </a:r>
                    </a:p>
                  </a:txBody>
                  <a:tcPr marL="76189" marR="76189" marT="38094" marB="38094" anchor="ctr">
                    <a:lnL>
                      <a:noFill/>
                    </a:lnL>
                    <a:lnR>
                      <a:noFill/>
                    </a:lnR>
                    <a:lnT>
                      <a:noFill/>
                    </a:lnT>
                    <a:lnB>
                      <a:noFill/>
                    </a:lnB>
                    <a:noFill/>
                  </a:tcPr>
                </a:tc>
                <a:extLst>
                  <a:ext uri="{0D108BD9-81ED-4DB2-BD59-A6C34878D82A}">
                    <a16:rowId xmlns:a16="http://schemas.microsoft.com/office/drawing/2014/main" val="3038180758"/>
                  </a:ext>
                </a:extLst>
              </a:tr>
              <a:tr h="639987">
                <a:tc>
                  <a:txBody>
                    <a:bodyPr/>
                    <a:lstStyle/>
                    <a:p>
                      <a:r>
                        <a:rPr lang="en-US" sz="1100" b="1"/>
                        <a:t>Random Forest Classifier</a:t>
                      </a:r>
                      <a:endParaRPr lang="en-US" sz="1100"/>
                    </a:p>
                  </a:txBody>
                  <a:tcPr marL="76189" marR="76189" marT="38094" marB="38094" anchor="ctr">
                    <a:lnL>
                      <a:noFill/>
                    </a:lnL>
                    <a:lnR>
                      <a:noFill/>
                    </a:lnR>
                    <a:lnT>
                      <a:noFill/>
                    </a:lnT>
                    <a:lnB>
                      <a:noFill/>
                    </a:lnB>
                    <a:noFill/>
                  </a:tcPr>
                </a:tc>
                <a:tc>
                  <a:txBody>
                    <a:bodyPr/>
                    <a:lstStyle/>
                    <a:p>
                      <a:r>
                        <a:rPr lang="en-US" sz="1100" b="1"/>
                        <a:t>67.5%</a:t>
                      </a:r>
                      <a:endParaRPr lang="en-US" sz="1100"/>
                    </a:p>
                  </a:txBody>
                  <a:tcPr marL="76189" marR="76189" marT="38094" marB="38094" anchor="ctr">
                    <a:lnL>
                      <a:noFill/>
                    </a:lnL>
                    <a:lnR>
                      <a:noFill/>
                    </a:lnR>
                    <a:lnT>
                      <a:noFill/>
                    </a:lnT>
                    <a:lnB>
                      <a:noFill/>
                    </a:lnB>
                    <a:noFill/>
                  </a:tcPr>
                </a:tc>
                <a:tc>
                  <a:txBody>
                    <a:bodyPr/>
                    <a:lstStyle/>
                    <a:p>
                      <a:r>
                        <a:rPr lang="en-US" sz="1100"/>
                        <a:t>- Good at capturing complex patterns and reducing overfitting. - Slight underfitting due to limited </a:t>
                      </a:r>
                      <a:r>
                        <a:rPr lang="en-US" sz="1100" err="1"/>
                        <a:t>max_depth</a:t>
                      </a:r>
                      <a:r>
                        <a:rPr lang="en-US" sz="1100"/>
                        <a:t>.</a:t>
                      </a:r>
                    </a:p>
                  </a:txBody>
                  <a:tcPr marL="76189" marR="76189" marT="38094" marB="38094" anchor="ctr">
                    <a:lnL>
                      <a:noFill/>
                    </a:lnL>
                    <a:lnR>
                      <a:noFill/>
                    </a:lnR>
                    <a:lnT>
                      <a:noFill/>
                    </a:lnT>
                    <a:lnB>
                      <a:noFill/>
                    </a:lnB>
                    <a:noFill/>
                  </a:tcPr>
                </a:tc>
                <a:tc>
                  <a:txBody>
                    <a:bodyPr/>
                    <a:lstStyle/>
                    <a:p>
                      <a:r>
                        <a:rPr lang="en-US" sz="1100"/>
                        <a:t>- Reduces overfitting through </a:t>
                      </a:r>
                      <a:r>
                        <a:rPr lang="en-US" sz="1100" err="1"/>
                        <a:t>ensembling</a:t>
                      </a:r>
                      <a:r>
                        <a:rPr lang="en-US" sz="1100"/>
                        <a:t>. - Provides feature importance insights.</a:t>
                      </a:r>
                    </a:p>
                  </a:txBody>
                  <a:tcPr marL="76189" marR="76189" marT="38094" marB="38094" anchor="ctr">
                    <a:lnL>
                      <a:noFill/>
                    </a:lnL>
                    <a:lnR>
                      <a:noFill/>
                    </a:lnR>
                    <a:lnT>
                      <a:noFill/>
                    </a:lnT>
                    <a:lnB>
                      <a:noFill/>
                    </a:lnB>
                    <a:noFill/>
                  </a:tcPr>
                </a:tc>
                <a:tc>
                  <a:txBody>
                    <a:bodyPr/>
                    <a:lstStyle/>
                    <a:p>
                      <a:r>
                        <a:rPr lang="en-US" sz="1100"/>
                        <a:t>- Computationally expensive for large datasets. - Requires tuning for optimal performance.</a:t>
                      </a:r>
                    </a:p>
                  </a:txBody>
                  <a:tcPr marL="76189" marR="76189" marT="38094" marB="38094" anchor="ctr">
                    <a:lnL>
                      <a:noFill/>
                    </a:lnL>
                    <a:lnR>
                      <a:noFill/>
                    </a:lnR>
                    <a:lnT>
                      <a:noFill/>
                    </a:lnT>
                    <a:lnB>
                      <a:noFill/>
                    </a:lnB>
                    <a:noFill/>
                  </a:tcPr>
                </a:tc>
                <a:extLst>
                  <a:ext uri="{0D108BD9-81ED-4DB2-BD59-A6C34878D82A}">
                    <a16:rowId xmlns:a16="http://schemas.microsoft.com/office/drawing/2014/main" val="1771184917"/>
                  </a:ext>
                </a:extLst>
              </a:tr>
              <a:tr h="639987">
                <a:tc>
                  <a:txBody>
                    <a:bodyPr/>
                    <a:lstStyle/>
                    <a:p>
                      <a:r>
                        <a:rPr lang="en-US" sz="1100" b="1" dirty="0"/>
                        <a:t>K-Nearest Neighbors (KNN)</a:t>
                      </a:r>
                      <a:endParaRPr lang="en-US" sz="1100" dirty="0"/>
                    </a:p>
                  </a:txBody>
                  <a:tcPr marL="76189" marR="76189" marT="38094" marB="38094" anchor="ctr">
                    <a:lnL>
                      <a:noFill/>
                    </a:lnL>
                    <a:lnR>
                      <a:noFill/>
                    </a:lnR>
                    <a:lnT>
                      <a:noFill/>
                    </a:lnT>
                    <a:lnB>
                      <a:noFill/>
                    </a:lnB>
                    <a:noFill/>
                  </a:tcPr>
                </a:tc>
                <a:tc>
                  <a:txBody>
                    <a:bodyPr/>
                    <a:lstStyle/>
                    <a:p>
                      <a:r>
                        <a:rPr lang="en-US" sz="1100" b="1" dirty="0"/>
                        <a:t>72%</a:t>
                      </a:r>
                      <a:endParaRPr lang="en-US" sz="1100" dirty="0"/>
                    </a:p>
                  </a:txBody>
                  <a:tcPr marL="76189" marR="76189" marT="38094" marB="38094" anchor="ctr">
                    <a:lnL>
                      <a:noFill/>
                    </a:lnL>
                    <a:lnR>
                      <a:noFill/>
                    </a:lnR>
                    <a:lnT>
                      <a:noFill/>
                    </a:lnT>
                    <a:lnB>
                      <a:noFill/>
                    </a:lnB>
                    <a:noFill/>
                  </a:tcPr>
                </a:tc>
                <a:tc>
                  <a:txBody>
                    <a:bodyPr/>
                    <a:lstStyle/>
                    <a:p>
                      <a:r>
                        <a:rPr lang="en-US" sz="1100" dirty="0"/>
                        <a:t>- Captures complex decision boundaries well. - Performance depends on the value of k and distance metric. It prone to overfitting</a:t>
                      </a:r>
                    </a:p>
                  </a:txBody>
                  <a:tcPr marL="76189" marR="76189" marT="38094" marB="38094" anchor="ctr">
                    <a:lnL>
                      <a:noFill/>
                    </a:lnL>
                    <a:lnR>
                      <a:noFill/>
                    </a:lnR>
                    <a:lnT>
                      <a:noFill/>
                    </a:lnT>
                    <a:lnB>
                      <a:noFill/>
                    </a:lnB>
                    <a:noFill/>
                  </a:tcPr>
                </a:tc>
                <a:tc>
                  <a:txBody>
                    <a:bodyPr/>
                    <a:lstStyle/>
                    <a:p>
                      <a:r>
                        <a:rPr lang="en-US" sz="1100" dirty="0"/>
                        <a:t>- Non-parametric and adaptable to various datasets. - Performs well with structured data.</a:t>
                      </a:r>
                    </a:p>
                  </a:txBody>
                  <a:tcPr marL="76189" marR="76189" marT="38094" marB="38094" anchor="ctr">
                    <a:lnL>
                      <a:noFill/>
                    </a:lnL>
                    <a:lnR>
                      <a:noFill/>
                    </a:lnR>
                    <a:lnT>
                      <a:noFill/>
                    </a:lnT>
                    <a:lnB>
                      <a:noFill/>
                    </a:lnB>
                    <a:noFill/>
                  </a:tcPr>
                </a:tc>
                <a:tc>
                  <a:txBody>
                    <a:bodyPr/>
                    <a:lstStyle/>
                    <a:p>
                      <a:r>
                        <a:rPr lang="en-US" sz="1100" dirty="0"/>
                        <a:t>- Computationally expensive for large datasets. - Sensitive to irrelevant features and noise.</a:t>
                      </a:r>
                    </a:p>
                  </a:txBody>
                  <a:tcPr marL="76189" marR="76189" marT="38094" marB="38094" anchor="ctr">
                    <a:lnL>
                      <a:noFill/>
                    </a:lnL>
                    <a:lnR>
                      <a:noFill/>
                    </a:lnR>
                    <a:lnT>
                      <a:noFill/>
                    </a:lnT>
                    <a:lnB>
                      <a:noFill/>
                    </a:lnB>
                    <a:noFill/>
                  </a:tcPr>
                </a:tc>
                <a:extLst>
                  <a:ext uri="{0D108BD9-81ED-4DB2-BD59-A6C34878D82A}">
                    <a16:rowId xmlns:a16="http://schemas.microsoft.com/office/drawing/2014/main" val="1492317646"/>
                  </a:ext>
                </a:extLst>
              </a:tr>
            </a:tbl>
          </a:graphicData>
        </a:graphic>
      </p:graphicFrame>
    </p:spTree>
    <p:extLst>
      <p:ext uri="{BB962C8B-B14F-4D97-AF65-F5344CB8AC3E}">
        <p14:creationId xmlns:p14="http://schemas.microsoft.com/office/powerpoint/2010/main" val="21375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B1D4985-B0DC-97A7-4475-8D0538C618F5}"/>
              </a:ext>
            </a:extLst>
          </p:cNvPr>
          <p:cNvSpPr txBox="1"/>
          <p:nvPr/>
        </p:nvSpPr>
        <p:spPr>
          <a:xfrm>
            <a:off x="1045028" y="2360645"/>
            <a:ext cx="9941319" cy="3781535"/>
          </a:xfrm>
          <a:prstGeom prst="rect">
            <a:avLst/>
          </a:prstGeom>
        </p:spPr>
        <p:txBody>
          <a:bodyPr vert="horz" lIns="91440" tIns="45720" rIns="91440" bIns="45720" rtlCol="0" anchor="ctr">
            <a:noAutofit/>
          </a:bodyPr>
          <a:lstStyle/>
          <a:p>
            <a:pPr>
              <a:lnSpc>
                <a:spcPct val="90000"/>
              </a:lnSpc>
              <a:spcAft>
                <a:spcPts val="600"/>
              </a:spcAft>
            </a:pPr>
            <a:endParaRPr lang="en-US" b="1" dirty="0"/>
          </a:p>
          <a:p>
            <a:pPr>
              <a:lnSpc>
                <a:spcPct val="90000"/>
              </a:lnSpc>
              <a:spcAft>
                <a:spcPts val="600"/>
              </a:spcAft>
            </a:pPr>
            <a:endParaRPr lang="en-US" dirty="0"/>
          </a:p>
          <a:p>
            <a:pPr>
              <a:lnSpc>
                <a:spcPct val="90000"/>
              </a:lnSpc>
              <a:spcAft>
                <a:spcPts val="600"/>
              </a:spcAft>
            </a:pPr>
            <a:r>
              <a:rPr lang="en-US" b="1" dirty="0"/>
              <a:t>Logistic Regression</a:t>
            </a:r>
          </a:p>
          <a:p>
            <a:pPr>
              <a:lnSpc>
                <a:spcPct val="90000"/>
              </a:lnSpc>
              <a:spcAft>
                <a:spcPts val="600"/>
              </a:spcAft>
            </a:pPr>
            <a:r>
              <a:rPr lang="en-US" dirty="0"/>
              <a:t>Improvements: Enhance feature engineering, address class imbalance with SMOTE, and use non-linear transformations.</a:t>
            </a:r>
          </a:p>
          <a:p>
            <a:pPr>
              <a:lnSpc>
                <a:spcPct val="90000"/>
              </a:lnSpc>
              <a:spcAft>
                <a:spcPts val="600"/>
              </a:spcAft>
            </a:pPr>
            <a:endParaRPr lang="en-US" dirty="0"/>
          </a:p>
          <a:p>
            <a:pPr>
              <a:lnSpc>
                <a:spcPct val="90000"/>
              </a:lnSpc>
              <a:spcAft>
                <a:spcPts val="600"/>
              </a:spcAft>
            </a:pPr>
            <a:r>
              <a:rPr lang="en-US" b="1" dirty="0"/>
              <a:t>Decision Tree Classifier</a:t>
            </a:r>
          </a:p>
          <a:p>
            <a:pPr>
              <a:lnSpc>
                <a:spcPct val="90000"/>
              </a:lnSpc>
              <a:spcAft>
                <a:spcPts val="600"/>
              </a:spcAft>
            </a:pPr>
            <a:r>
              <a:rPr lang="en-US" dirty="0"/>
              <a:t>Improvements: Tune hyperparameters, use ensemble methods (Random Forest/Gradient Boosting), and apply cross-validation.</a:t>
            </a:r>
          </a:p>
          <a:p>
            <a:pPr>
              <a:lnSpc>
                <a:spcPct val="90000"/>
              </a:lnSpc>
              <a:spcAft>
                <a:spcPts val="600"/>
              </a:spcAft>
            </a:pPr>
            <a:endParaRPr lang="en-US" dirty="0"/>
          </a:p>
          <a:p>
            <a:pPr>
              <a:lnSpc>
                <a:spcPct val="90000"/>
              </a:lnSpc>
              <a:spcAft>
                <a:spcPts val="600"/>
              </a:spcAft>
            </a:pPr>
            <a:r>
              <a:rPr lang="en-US" b="1" dirty="0"/>
              <a:t> Random Forest Classifier</a:t>
            </a:r>
          </a:p>
          <a:p>
            <a:pPr>
              <a:lnSpc>
                <a:spcPct val="90000"/>
              </a:lnSpc>
              <a:spcAft>
                <a:spcPts val="600"/>
              </a:spcAft>
            </a:pPr>
            <a:r>
              <a:rPr lang="en-US" dirty="0"/>
              <a:t>Improvements: Tune hyperparameters, explore </a:t>
            </a:r>
            <a:r>
              <a:rPr lang="en-US" dirty="0" err="1"/>
              <a:t>XGBoost</a:t>
            </a:r>
            <a:r>
              <a:rPr lang="en-US" dirty="0"/>
              <a:t>/</a:t>
            </a:r>
            <a:r>
              <a:rPr lang="en-US" dirty="0" err="1"/>
              <a:t>LightGBM</a:t>
            </a:r>
            <a:r>
              <a:rPr lang="en-US" dirty="0"/>
              <a:t>, and apply cross-validation.</a:t>
            </a:r>
          </a:p>
          <a:p>
            <a:pPr>
              <a:lnSpc>
                <a:spcPct val="90000"/>
              </a:lnSpc>
              <a:spcAft>
                <a:spcPts val="600"/>
              </a:spcAft>
            </a:pPr>
            <a:endParaRPr lang="en-US" dirty="0"/>
          </a:p>
          <a:p>
            <a:pPr>
              <a:lnSpc>
                <a:spcPct val="90000"/>
              </a:lnSpc>
              <a:spcAft>
                <a:spcPts val="600"/>
              </a:spcAft>
            </a:pPr>
            <a:r>
              <a:rPr lang="en-US" sz="1800" b="1" dirty="0"/>
              <a:t>K-Nearest Neighbors (KNN)</a:t>
            </a:r>
            <a:endParaRPr lang="en-US" dirty="0"/>
          </a:p>
          <a:p>
            <a:pPr>
              <a:lnSpc>
                <a:spcPct val="90000"/>
              </a:lnSpc>
              <a:spcAft>
                <a:spcPts val="600"/>
              </a:spcAft>
            </a:pPr>
            <a:r>
              <a:rPr lang="en-US" dirty="0"/>
              <a:t>Increase k to reduce overfitting, apply cross-validation, use feature selection and PCA, and optimize distance metrics for better generalization.</a:t>
            </a:r>
          </a:p>
          <a:p>
            <a:pPr indent="-228600">
              <a:lnSpc>
                <a:spcPct val="90000"/>
              </a:lnSpc>
              <a:spcAft>
                <a:spcPts val="600"/>
              </a:spcAft>
              <a:buFont typeface="Arial" panose="020B0604020202020204" pitchFamily="34" charset="0"/>
              <a:buChar char="•"/>
            </a:pPr>
            <a:endParaRPr lang="en-US" sz="1300" dirty="0"/>
          </a:p>
          <a:p>
            <a:pPr indent="-228600">
              <a:lnSpc>
                <a:spcPct val="90000"/>
              </a:lnSpc>
              <a:spcAft>
                <a:spcPts val="600"/>
              </a:spcAft>
              <a:buFont typeface="Arial" panose="020B0604020202020204" pitchFamily="34" charset="0"/>
              <a:buChar char="•"/>
            </a:pPr>
            <a:endParaRPr lang="en-US" sz="1300" dirty="0"/>
          </a:p>
          <a:p>
            <a:pPr indent="-228600">
              <a:lnSpc>
                <a:spcPct val="90000"/>
              </a:lnSpc>
              <a:spcAft>
                <a:spcPts val="600"/>
              </a:spcAft>
              <a:buFont typeface="Arial" panose="020B0604020202020204" pitchFamily="34" charset="0"/>
              <a:buChar char="•"/>
            </a:pPr>
            <a:endParaRPr lang="en-US" sz="1300" dirty="0"/>
          </a:p>
          <a:p>
            <a:pPr indent="-228600">
              <a:lnSpc>
                <a:spcPct val="90000"/>
              </a:lnSpc>
              <a:spcAft>
                <a:spcPts val="600"/>
              </a:spcAft>
              <a:buFont typeface="Arial" panose="020B0604020202020204" pitchFamily="34" charset="0"/>
              <a:buChar char="•"/>
            </a:pPr>
            <a:endParaRPr lang="en-US" sz="13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104CA91-3037-4EC9-2311-7CBB0A9DAE3B}"/>
              </a:ext>
            </a:extLst>
          </p:cNvPr>
          <p:cNvSpPr txBox="1"/>
          <p:nvPr/>
        </p:nvSpPr>
        <p:spPr>
          <a:xfrm>
            <a:off x="1474930" y="633509"/>
            <a:ext cx="461889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tx2">
                    <a:lumMod val="49000"/>
                    <a:lumOff val="51000"/>
                  </a:schemeClr>
                </a:solidFill>
              </a:rPr>
              <a:t>Model Evaluation &amp; Improvements</a:t>
            </a:r>
            <a:endParaRPr lang="en-US" sz="2400" dirty="0">
              <a:solidFill>
                <a:schemeClr val="tx2">
                  <a:lumMod val="49000"/>
                  <a:lumOff val="51000"/>
                </a:schemeClr>
              </a:solidFill>
            </a:endParaRPr>
          </a:p>
        </p:txBody>
      </p:sp>
    </p:spTree>
    <p:extLst>
      <p:ext uri="{BB962C8B-B14F-4D97-AF65-F5344CB8AC3E}">
        <p14:creationId xmlns:p14="http://schemas.microsoft.com/office/powerpoint/2010/main" val="1503335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table with text on it&#10;&#10;AI-generated content may be incorrect.">
            <a:extLst>
              <a:ext uri="{FF2B5EF4-FFF2-40B4-BE49-F238E27FC236}">
                <a16:creationId xmlns:a16="http://schemas.microsoft.com/office/drawing/2014/main" id="{2AE3957E-582E-6BFB-C73F-BFF4D1F1738F}"/>
              </a:ext>
            </a:extLst>
          </p:cNvPr>
          <p:cNvPicPr>
            <a:picLocks noChangeAspect="1"/>
          </p:cNvPicPr>
          <p:nvPr/>
        </p:nvPicPr>
        <p:blipFill>
          <a:blip r:embed="rId2"/>
          <a:stretch>
            <a:fillRect/>
          </a:stretch>
        </p:blipFill>
        <p:spPr>
          <a:xfrm>
            <a:off x="1304075" y="918546"/>
            <a:ext cx="7062885" cy="4979334"/>
          </a:xfrm>
          <a:prstGeom prst="rect">
            <a:avLst/>
          </a:prstGeom>
        </p:spPr>
      </p:pic>
    </p:spTree>
    <p:extLst>
      <p:ext uri="{BB962C8B-B14F-4D97-AF65-F5344CB8AC3E}">
        <p14:creationId xmlns:p14="http://schemas.microsoft.com/office/powerpoint/2010/main" val="1248707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table with text on it&#10;&#10;AI-generated content may be incorrect.">
            <a:extLst>
              <a:ext uri="{FF2B5EF4-FFF2-40B4-BE49-F238E27FC236}">
                <a16:creationId xmlns:a16="http://schemas.microsoft.com/office/drawing/2014/main" id="{C6F6AB6E-D24A-09FF-1A1E-B7D4DB185867}"/>
              </a:ext>
            </a:extLst>
          </p:cNvPr>
          <p:cNvPicPr>
            <a:picLocks noChangeAspect="1"/>
          </p:cNvPicPr>
          <p:nvPr/>
        </p:nvPicPr>
        <p:blipFill>
          <a:blip r:embed="rId2"/>
          <a:stretch>
            <a:fillRect/>
          </a:stretch>
        </p:blipFill>
        <p:spPr>
          <a:xfrm>
            <a:off x="1082351" y="643467"/>
            <a:ext cx="9414588" cy="5701774"/>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7578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2EC5BD-1910-5646-3627-8459F63F5C4B}"/>
              </a:ext>
            </a:extLst>
          </p:cNvPr>
          <p:cNvSpPr txBox="1"/>
          <p:nvPr/>
        </p:nvSpPr>
        <p:spPr>
          <a:xfrm>
            <a:off x="335903" y="503852"/>
            <a:ext cx="11495313" cy="5786199"/>
          </a:xfrm>
          <a:prstGeom prst="rect">
            <a:avLst/>
          </a:prstGeom>
          <a:noFill/>
        </p:spPr>
        <p:txBody>
          <a:bodyPr wrap="square">
            <a:spAutoFit/>
          </a:bodyPr>
          <a:lstStyle/>
          <a:p>
            <a:pPr marL="0" indent="0" algn="ctr">
              <a:buNone/>
            </a:pPr>
            <a:r>
              <a:rPr lang="en-IN" sz="2000" b="1" dirty="0">
                <a:solidFill>
                  <a:schemeClr val="accent1">
                    <a:lumMod val="60000"/>
                    <a:lumOff val="40000"/>
                  </a:schemeClr>
                </a:solidFill>
              </a:rPr>
              <a:t>Model Comparisons</a:t>
            </a:r>
          </a:p>
          <a:p>
            <a:pPr marL="0" indent="0">
              <a:buNone/>
            </a:pPr>
            <a:endParaRPr lang="en-IN" sz="1400" b="1" dirty="0"/>
          </a:p>
          <a:p>
            <a:pPr>
              <a:buFont typeface="+mj-lt"/>
              <a:buAutoNum type="arabicPeriod"/>
            </a:pPr>
            <a:r>
              <a:rPr lang="en-IN" sz="1400" b="1" dirty="0"/>
              <a:t>Random Forest</a:t>
            </a:r>
            <a:endParaRPr lang="en-IN" sz="1400" dirty="0"/>
          </a:p>
          <a:p>
            <a:pPr marL="742950" lvl="1" indent="-285750">
              <a:buFont typeface="+mj-lt"/>
              <a:buAutoNum type="arabicPeriod"/>
            </a:pPr>
            <a:r>
              <a:rPr lang="en-IN" sz="1400" dirty="0"/>
              <a:t>Features: 14 (85% importance)</a:t>
            </a:r>
          </a:p>
          <a:p>
            <a:pPr marL="742950" lvl="1" indent="-285750">
              <a:buFont typeface="+mj-lt"/>
              <a:buAutoNum type="arabicPeriod"/>
            </a:pPr>
            <a:r>
              <a:rPr lang="en-IN" sz="1400" dirty="0"/>
              <a:t>Accuracy: Train - 81.55%, Test - 75.76%</a:t>
            </a:r>
          </a:p>
          <a:p>
            <a:pPr marL="742950" lvl="1" indent="-285750">
              <a:buFont typeface="+mj-lt"/>
              <a:buAutoNum type="arabicPeriod"/>
            </a:pPr>
            <a:r>
              <a:rPr lang="en-IN" sz="1400" dirty="0"/>
              <a:t>Observation: Improved test accuracy from 67.5% but shows slight overfitting.</a:t>
            </a:r>
          </a:p>
          <a:p>
            <a:pPr>
              <a:buFont typeface="+mj-lt"/>
              <a:buAutoNum type="arabicPeriod"/>
            </a:pPr>
            <a:r>
              <a:rPr lang="en-IN" sz="1400" b="1" dirty="0"/>
              <a:t>KNN</a:t>
            </a:r>
            <a:endParaRPr lang="en-IN" sz="1400" dirty="0"/>
          </a:p>
          <a:p>
            <a:pPr marL="742950" lvl="1" indent="-285750">
              <a:buFont typeface="+mj-lt"/>
              <a:buAutoNum type="arabicPeriod"/>
            </a:pPr>
            <a:r>
              <a:rPr lang="en-IN" sz="1400" dirty="0"/>
              <a:t>Features: 8 (80% importance, mutual information)</a:t>
            </a:r>
          </a:p>
          <a:p>
            <a:pPr marL="742950" lvl="1" indent="-285750">
              <a:buFont typeface="+mj-lt"/>
              <a:buAutoNum type="arabicPeriod"/>
            </a:pPr>
            <a:r>
              <a:rPr lang="en-IN" sz="1400" dirty="0"/>
              <a:t>Accuracy: Train - 91.88%, Test - 77.93%</a:t>
            </a:r>
          </a:p>
          <a:p>
            <a:pPr marL="742950" lvl="1" indent="-285750">
              <a:buFont typeface="+mj-lt"/>
              <a:buAutoNum type="arabicPeriod"/>
            </a:pPr>
            <a:r>
              <a:rPr lang="en-IN" sz="1400" dirty="0"/>
              <a:t>Observation: High overfitting despite accuracy improvement.</a:t>
            </a:r>
          </a:p>
          <a:p>
            <a:pPr>
              <a:buFont typeface="+mj-lt"/>
              <a:buAutoNum type="arabicPeriod"/>
            </a:pPr>
            <a:r>
              <a:rPr lang="en-IN" sz="1400" b="1" dirty="0"/>
              <a:t>Decision Tree</a:t>
            </a:r>
            <a:endParaRPr lang="en-IN" sz="1400" dirty="0"/>
          </a:p>
          <a:p>
            <a:pPr marL="742950" lvl="1" indent="-285750">
              <a:buFont typeface="+mj-lt"/>
              <a:buAutoNum type="arabicPeriod"/>
            </a:pPr>
            <a:r>
              <a:rPr lang="en-IN" sz="1400" dirty="0"/>
              <a:t>Features: 9 (85% importance)</a:t>
            </a:r>
          </a:p>
          <a:p>
            <a:pPr marL="742950" lvl="1" indent="-285750">
              <a:buFont typeface="+mj-lt"/>
              <a:buAutoNum type="arabicPeriod"/>
            </a:pPr>
            <a:r>
              <a:rPr lang="en-IN" sz="1400" dirty="0"/>
              <a:t>Accuracy: Train - 75.92%, Test - 71.41%</a:t>
            </a:r>
          </a:p>
          <a:p>
            <a:pPr marL="742950" lvl="1" indent="-285750">
              <a:buFont typeface="+mj-lt"/>
              <a:buAutoNum type="arabicPeriod"/>
            </a:pPr>
            <a:r>
              <a:rPr lang="en-IN" sz="1400" dirty="0"/>
              <a:t>Observation: Improved generalization, less overfitting than KNN.</a:t>
            </a:r>
          </a:p>
          <a:p>
            <a:pPr>
              <a:buFont typeface="+mj-lt"/>
              <a:buAutoNum type="arabicPeriod"/>
            </a:pPr>
            <a:r>
              <a:rPr lang="en-IN" sz="1400" b="1" dirty="0" err="1"/>
              <a:t>XGBoost</a:t>
            </a:r>
            <a:endParaRPr lang="en-IN" sz="1400" dirty="0"/>
          </a:p>
          <a:p>
            <a:pPr marL="742950" lvl="1" indent="-285750">
              <a:buFont typeface="+mj-lt"/>
              <a:buAutoNum type="arabicPeriod"/>
            </a:pPr>
            <a:r>
              <a:rPr lang="en-IN" sz="1400" dirty="0"/>
              <a:t>Features: 9 (90% importance)</a:t>
            </a:r>
          </a:p>
          <a:p>
            <a:pPr marL="742950" lvl="1" indent="-285750">
              <a:buFont typeface="+mj-lt"/>
              <a:buAutoNum type="arabicPeriod"/>
            </a:pPr>
            <a:r>
              <a:rPr lang="en-IN" sz="1400" dirty="0"/>
              <a:t>Accuracy: Train - 71.58%, Test - 70.59%</a:t>
            </a:r>
          </a:p>
          <a:p>
            <a:pPr marL="742950" lvl="1" indent="-285750">
              <a:buFont typeface="+mj-lt"/>
              <a:buAutoNum type="arabicPeriod"/>
            </a:pPr>
            <a:r>
              <a:rPr lang="en-IN" sz="1400" dirty="0"/>
              <a:t>Observation: Strong regularization, lower accuracy than RF &amp; KNN.</a:t>
            </a:r>
          </a:p>
          <a:p>
            <a:pPr>
              <a:buFont typeface="+mj-lt"/>
              <a:buAutoNum type="arabicPeriod"/>
            </a:pPr>
            <a:r>
              <a:rPr lang="en-IN" sz="1400" b="1" dirty="0" err="1"/>
              <a:t>LightGBM</a:t>
            </a:r>
            <a:endParaRPr lang="en-IN" sz="1400" dirty="0"/>
          </a:p>
          <a:p>
            <a:pPr marL="742950" lvl="1" indent="-285750">
              <a:buFont typeface="+mj-lt"/>
              <a:buAutoNum type="arabicPeriod"/>
            </a:pPr>
            <a:r>
              <a:rPr lang="en-IN" sz="1400" dirty="0"/>
              <a:t>Features: 15 (85% importance)</a:t>
            </a:r>
          </a:p>
          <a:p>
            <a:pPr marL="742950" lvl="1" indent="-285750">
              <a:buFont typeface="+mj-lt"/>
              <a:buAutoNum type="arabicPeriod"/>
            </a:pPr>
            <a:r>
              <a:rPr lang="en-IN" sz="1400" dirty="0"/>
              <a:t>Accuracy: Train - 75.75%, Test - 72.16%</a:t>
            </a:r>
          </a:p>
          <a:p>
            <a:pPr marL="742950" lvl="1" indent="-285750">
              <a:buFont typeface="+mj-lt"/>
              <a:buAutoNum type="arabicPeriod"/>
            </a:pPr>
            <a:r>
              <a:rPr lang="en-IN" sz="1400" dirty="0"/>
              <a:t>Observation: Balanced precision &amp; recall, better stability than RF &amp; KNN.</a:t>
            </a:r>
          </a:p>
          <a:p>
            <a:pPr>
              <a:buFont typeface="+mj-lt"/>
              <a:buAutoNum type="arabicPeriod"/>
            </a:pPr>
            <a:r>
              <a:rPr lang="en-IN" sz="1400" b="1" dirty="0"/>
              <a:t>Stacking Classifier (Best Model)</a:t>
            </a:r>
            <a:endParaRPr lang="en-IN" sz="1400" dirty="0"/>
          </a:p>
          <a:p>
            <a:pPr marL="742950" lvl="1" indent="-285750">
              <a:buFont typeface="+mj-lt"/>
              <a:buAutoNum type="arabicPeriod"/>
            </a:pPr>
            <a:r>
              <a:rPr lang="en-IN" sz="1400" dirty="0"/>
              <a:t>Features: 19 (combined from all models)</a:t>
            </a:r>
          </a:p>
          <a:p>
            <a:pPr marL="742950" lvl="1" indent="-285750">
              <a:buFont typeface="+mj-lt"/>
              <a:buAutoNum type="arabicPeriod"/>
            </a:pPr>
            <a:r>
              <a:rPr lang="en-IN" sz="1400" dirty="0"/>
              <a:t>Accuracy: Train - 82.63%, Test - 77.19%</a:t>
            </a:r>
          </a:p>
          <a:p>
            <a:pPr marL="742950" lvl="1" indent="-285750">
              <a:buFont typeface="+mj-lt"/>
              <a:buAutoNum type="arabicPeriod"/>
            </a:pPr>
            <a:r>
              <a:rPr lang="en-IN" sz="1400" dirty="0"/>
              <a:t>Observation: Outperformed all models with minor overfitting</a:t>
            </a:r>
          </a:p>
        </p:txBody>
      </p:sp>
    </p:spTree>
    <p:extLst>
      <p:ext uri="{BB962C8B-B14F-4D97-AF65-F5344CB8AC3E}">
        <p14:creationId xmlns:p14="http://schemas.microsoft.com/office/powerpoint/2010/main" val="1740109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5CFA59-F80F-D8CD-EDD3-9A5B9B4426D0}"/>
              </a:ext>
            </a:extLst>
          </p:cNvPr>
          <p:cNvSpPr>
            <a:spLocks noGrp="1"/>
          </p:cNvSpPr>
          <p:nvPr>
            <p:ph idx="1"/>
          </p:nvPr>
        </p:nvSpPr>
        <p:spPr>
          <a:xfrm>
            <a:off x="464574" y="226142"/>
            <a:ext cx="10515600" cy="5911492"/>
          </a:xfrm>
        </p:spPr>
        <p:txBody>
          <a:bodyPr>
            <a:normAutofit lnSpcReduction="10000"/>
          </a:bodyPr>
          <a:lstStyle/>
          <a:p>
            <a:pPr marL="0" indent="0" algn="ctr">
              <a:buNone/>
            </a:pPr>
            <a:endParaRPr lang="en-US" sz="2200" b="1" dirty="0"/>
          </a:p>
          <a:p>
            <a:pPr marL="0" indent="0" algn="ctr">
              <a:buNone/>
            </a:pPr>
            <a:r>
              <a:rPr lang="en-US" sz="2200" b="1" dirty="0">
                <a:solidFill>
                  <a:schemeClr val="accent1">
                    <a:lumMod val="60000"/>
                    <a:lumOff val="40000"/>
                  </a:schemeClr>
                </a:solidFill>
              </a:rPr>
              <a:t>Performance Metrics Interpretation</a:t>
            </a:r>
          </a:p>
          <a:p>
            <a:pPr marL="0" indent="0" algn="just">
              <a:buNone/>
            </a:pPr>
            <a:r>
              <a:rPr lang="en-US" sz="1800" b="1" dirty="0">
                <a:latin typeface="Calibri" panose="020F0502020204030204" pitchFamily="34" charset="0"/>
                <a:ea typeface="Calibri" panose="020F0502020204030204" pitchFamily="34" charset="0"/>
                <a:cs typeface="Calibri" panose="020F0502020204030204" pitchFamily="34" charset="0"/>
              </a:rPr>
              <a:t>Log Loss</a:t>
            </a:r>
          </a:p>
          <a:p>
            <a:pPr algn="jus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Stacking Classifier (0.5423) had the lowest log loss, making it the most reliable in confidence of predictions.</a:t>
            </a:r>
          </a:p>
          <a:p>
            <a:pPr algn="jus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KNN (3.5171) had the worst log loss, indicating extreme overfitting.</a:t>
            </a:r>
          </a:p>
          <a:p>
            <a:pPr algn="just">
              <a:buFont typeface="Arial" panose="020B0604020202020204" pitchFamily="34" charset="0"/>
              <a:buChar char="•"/>
            </a:pPr>
            <a:r>
              <a:rPr lang="en-US" sz="1600" dirty="0" err="1">
                <a:latin typeface="Calibri" panose="020F0502020204030204" pitchFamily="34" charset="0"/>
                <a:ea typeface="Calibri" panose="020F0502020204030204" pitchFamily="34" charset="0"/>
                <a:cs typeface="Calibri" panose="020F0502020204030204" pitchFamily="34" charset="0"/>
              </a:rPr>
              <a:t>XGBoost</a:t>
            </a:r>
            <a:r>
              <a:rPr lang="en-US" sz="1600" dirty="0">
                <a:latin typeface="Calibri" panose="020F0502020204030204" pitchFamily="34" charset="0"/>
                <a:ea typeface="Calibri" panose="020F0502020204030204" pitchFamily="34" charset="0"/>
                <a:cs typeface="Calibri" panose="020F0502020204030204" pitchFamily="34" charset="0"/>
              </a:rPr>
              <a:t> (0.6506) had the highest log loss among boosting models, showing that its predictions were less confident.</a:t>
            </a:r>
          </a:p>
          <a:p>
            <a:pPr marL="0" indent="0" algn="just">
              <a:buNone/>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800" b="1" dirty="0">
                <a:latin typeface="Calibri" panose="020F0502020204030204" pitchFamily="34" charset="0"/>
                <a:ea typeface="Calibri" panose="020F0502020204030204" pitchFamily="34" charset="0"/>
                <a:cs typeface="Calibri" panose="020F0502020204030204" pitchFamily="34" charset="0"/>
              </a:rPr>
              <a:t>Precision &amp; Recall</a:t>
            </a:r>
          </a:p>
          <a:p>
            <a:pPr algn="jus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Stacking Classifier achieved the best balance (Precision: 77%, Recall: 77%), making it robust for generalization.</a:t>
            </a:r>
          </a:p>
          <a:p>
            <a:pPr algn="jus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KNN had the highest recall (78%) but suffered from significant overfitting, meaning it classified more positives but with less reliability.</a:t>
            </a:r>
          </a:p>
          <a:p>
            <a:pPr algn="jus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Decision Tree and </a:t>
            </a:r>
            <a:r>
              <a:rPr lang="en-US" sz="1600" dirty="0" err="1">
                <a:latin typeface="Calibri" panose="020F0502020204030204" pitchFamily="34" charset="0"/>
                <a:ea typeface="Calibri" panose="020F0502020204030204" pitchFamily="34" charset="0"/>
                <a:cs typeface="Calibri" panose="020F0502020204030204" pitchFamily="34" charset="0"/>
              </a:rPr>
              <a:t>XGBoost</a:t>
            </a:r>
            <a:r>
              <a:rPr lang="en-US" sz="1600" dirty="0">
                <a:latin typeface="Calibri" panose="020F0502020204030204" pitchFamily="34" charset="0"/>
                <a:ea typeface="Calibri" panose="020F0502020204030204" pitchFamily="34" charset="0"/>
                <a:cs typeface="Calibri" panose="020F0502020204030204" pitchFamily="34" charset="0"/>
              </a:rPr>
              <a:t> had lower recall (71%) but were more stable models with better generalization.</a:t>
            </a:r>
          </a:p>
          <a:p>
            <a:pPr marL="0" indent="0" algn="just">
              <a:buNone/>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800" b="1" dirty="0">
                <a:latin typeface="Calibri" panose="020F0502020204030204" pitchFamily="34" charset="0"/>
                <a:ea typeface="Calibri" panose="020F0502020204030204" pitchFamily="34" charset="0"/>
                <a:cs typeface="Calibri" panose="020F0502020204030204" pitchFamily="34" charset="0"/>
              </a:rPr>
              <a:t>F1-Score</a:t>
            </a:r>
          </a:p>
          <a:p>
            <a:pPr algn="jus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Stacking Classifier achieved the highest F1-score (77%), confirming its balanced trade-off between precision and recall.</a:t>
            </a:r>
          </a:p>
          <a:p>
            <a:pPr algn="jus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Decision Tree had the lowest F1-score (71%), indicating weaker generalization.</a:t>
            </a:r>
          </a:p>
          <a:p>
            <a:pPr algn="just">
              <a:buFont typeface="Arial" panose="020B0604020202020204" pitchFamily="34" charset="0"/>
              <a:buChar char="•"/>
            </a:pPr>
            <a:r>
              <a:rPr lang="en-US" sz="1600" dirty="0" err="1">
                <a:latin typeface="Calibri" panose="020F0502020204030204" pitchFamily="34" charset="0"/>
                <a:ea typeface="Calibri" panose="020F0502020204030204" pitchFamily="34" charset="0"/>
                <a:cs typeface="Calibri" panose="020F0502020204030204" pitchFamily="34" charset="0"/>
              </a:rPr>
              <a:t>XGBoost</a:t>
            </a:r>
            <a:r>
              <a:rPr lang="en-US" sz="1600" dirty="0">
                <a:latin typeface="Calibri" panose="020F0502020204030204" pitchFamily="34" charset="0"/>
                <a:ea typeface="Calibri" panose="020F0502020204030204" pitchFamily="34" charset="0"/>
                <a:cs typeface="Calibri" panose="020F0502020204030204" pitchFamily="34" charset="0"/>
              </a:rPr>
              <a:t> (71%), despite its strong regularization, struggled to maintain an optimal balance.</a:t>
            </a:r>
          </a:p>
          <a:p>
            <a:pPr marL="0" indent="0">
              <a:buNone/>
            </a:pPr>
            <a:endParaRPr lang="en-IN" dirty="0"/>
          </a:p>
        </p:txBody>
      </p:sp>
    </p:spTree>
    <p:extLst>
      <p:ext uri="{BB962C8B-B14F-4D97-AF65-F5344CB8AC3E}">
        <p14:creationId xmlns:p14="http://schemas.microsoft.com/office/powerpoint/2010/main" val="2322639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191EA5A-FE1D-650F-E8EA-F38B33B354EA}"/>
              </a:ext>
            </a:extLst>
          </p:cNvPr>
          <p:cNvSpPr txBox="1"/>
          <p:nvPr/>
        </p:nvSpPr>
        <p:spPr>
          <a:xfrm>
            <a:off x="9267909" y="2023110"/>
            <a:ext cx="2469624" cy="284607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2000" b="1" kern="1200" dirty="0">
                <a:solidFill>
                  <a:schemeClr val="accent1">
                    <a:lumMod val="60000"/>
                    <a:lumOff val="40000"/>
                  </a:schemeClr>
                </a:solidFill>
                <a:latin typeface="+mj-lt"/>
                <a:ea typeface="+mj-ea"/>
                <a:cs typeface="+mj-cs"/>
              </a:rPr>
              <a:t>Models and performance Evaluation Metrics</a:t>
            </a:r>
          </a:p>
        </p:txBody>
      </p:sp>
      <p:sp>
        <p:nvSpPr>
          <p:cNvPr id="10" name="Rectangle 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474BC89-6A68-45AB-DBF5-04AD2AFB420B}"/>
              </a:ext>
            </a:extLst>
          </p:cNvPr>
          <p:cNvPicPr>
            <a:picLocks noChangeAspect="1"/>
          </p:cNvPicPr>
          <p:nvPr/>
        </p:nvPicPr>
        <p:blipFill>
          <a:blip r:embed="rId2"/>
          <a:stretch>
            <a:fillRect/>
          </a:stretch>
        </p:blipFill>
        <p:spPr>
          <a:xfrm>
            <a:off x="531845" y="793102"/>
            <a:ext cx="7747481" cy="5262465"/>
          </a:xfrm>
          <a:prstGeom prst="rect">
            <a:avLst/>
          </a:prstGeom>
        </p:spPr>
      </p:pic>
    </p:spTree>
    <p:extLst>
      <p:ext uri="{BB962C8B-B14F-4D97-AF65-F5344CB8AC3E}">
        <p14:creationId xmlns:p14="http://schemas.microsoft.com/office/powerpoint/2010/main" val="3991037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2B816A0-69C2-9636-845C-F88BF0E38DE4}"/>
              </a:ext>
            </a:extLst>
          </p:cNvPr>
          <p:cNvSpPr txBox="1"/>
          <p:nvPr/>
        </p:nvSpPr>
        <p:spPr>
          <a:xfrm>
            <a:off x="686834" y="591344"/>
            <a:ext cx="3200400" cy="558561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kern="1200">
                <a:solidFill>
                  <a:schemeClr val="bg1"/>
                </a:solidFill>
                <a:latin typeface="+mj-lt"/>
                <a:ea typeface="+mj-ea"/>
                <a:cs typeface="+mj-cs"/>
              </a:rPr>
              <a:t>How to take it to production</a:t>
            </a:r>
            <a:endParaRPr lang="en-US" sz="4400" kern="1200">
              <a:solidFill>
                <a:schemeClr val="bg1"/>
              </a:solidFill>
              <a:latin typeface="+mj-lt"/>
              <a:ea typeface="+mj-ea"/>
              <a:cs typeface="+mj-cs"/>
            </a:endParaRPr>
          </a:p>
        </p:txBody>
      </p:sp>
      <p:sp>
        <p:nvSpPr>
          <p:cNvPr id="70" name="Arc 6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TextBox 43">
            <a:extLst>
              <a:ext uri="{FF2B5EF4-FFF2-40B4-BE49-F238E27FC236}">
                <a16:creationId xmlns:a16="http://schemas.microsoft.com/office/drawing/2014/main" id="{4079AC6E-F239-DF7B-A635-56C974CA146A}"/>
              </a:ext>
            </a:extLst>
          </p:cNvPr>
          <p:cNvSpPr txBox="1"/>
          <p:nvPr/>
        </p:nvSpPr>
        <p:spPr>
          <a:xfrm>
            <a:off x="4447308" y="591344"/>
            <a:ext cx="6906491" cy="558561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77500" lnSpcReduction="20000"/>
          </a:bodyPr>
          <a:lstStyle/>
          <a:p>
            <a:pPr>
              <a:lnSpc>
                <a:spcPct val="90000"/>
              </a:lnSpc>
              <a:spcAft>
                <a:spcPts val="600"/>
              </a:spcAft>
            </a:pPr>
            <a:r>
              <a:rPr lang="en-US" sz="1600" b="1"/>
              <a:t> 1. Seamless Model Deployment &amp; Integration</a:t>
            </a:r>
            <a:r>
              <a:rPr lang="en-US" sz="1600" dirty="0"/>
              <a:t>​</a:t>
            </a:r>
          </a:p>
          <a:p>
            <a:pPr marL="0" lvl="1">
              <a:lnSpc>
                <a:spcPct val="90000"/>
              </a:lnSpc>
              <a:spcAft>
                <a:spcPts val="600"/>
              </a:spcAft>
            </a:pPr>
            <a:r>
              <a:rPr lang="en-US" sz="1600"/>
              <a:t>       Integrate the credit score classification model with banking systems to enable real-time and historical     data analysis.​</a:t>
            </a:r>
          </a:p>
          <a:p>
            <a:pPr marL="0" lvl="1">
              <a:lnSpc>
                <a:spcPct val="90000"/>
              </a:lnSpc>
              <a:spcAft>
                <a:spcPts val="600"/>
              </a:spcAft>
            </a:pPr>
            <a:r>
              <a:rPr lang="en-US" sz="1600"/>
              <a:t>Set up scalable cloud or on-premises infrastructure to handle large data volumes and transactions efficiently.​</a:t>
            </a:r>
          </a:p>
          <a:p>
            <a:pPr>
              <a:lnSpc>
                <a:spcPct val="90000"/>
              </a:lnSpc>
              <a:spcAft>
                <a:spcPts val="600"/>
              </a:spcAft>
            </a:pPr>
            <a:r>
              <a:rPr lang="en-US" sz="1600" b="1"/>
              <a:t>2. Enhancing Banking Operations</a:t>
            </a:r>
            <a:r>
              <a:rPr lang="en-US" sz="1600"/>
              <a:t>​</a:t>
            </a:r>
          </a:p>
          <a:p>
            <a:pPr marL="0" lvl="1">
              <a:lnSpc>
                <a:spcPct val="90000"/>
              </a:lnSpc>
              <a:spcAft>
                <a:spcPts val="600"/>
              </a:spcAft>
            </a:pPr>
            <a:r>
              <a:rPr lang="en-US" sz="1600"/>
              <a:t>Automate loan approvals with instant creditworthiness assessments, reducing processing time and costs.​</a:t>
            </a:r>
          </a:p>
          <a:p>
            <a:pPr marL="0" lvl="1">
              <a:lnSpc>
                <a:spcPct val="90000"/>
              </a:lnSpc>
              <a:spcAft>
                <a:spcPts val="600"/>
              </a:spcAft>
            </a:pPr>
            <a:r>
              <a:rPr lang="en-US" sz="1600"/>
              <a:t>Improve risk management by accurately predicting defaults, helping banks optimize lending strategies.​</a:t>
            </a:r>
          </a:p>
          <a:p>
            <a:pPr>
              <a:lnSpc>
                <a:spcPct val="90000"/>
              </a:lnSpc>
              <a:spcAft>
                <a:spcPts val="600"/>
              </a:spcAft>
            </a:pPr>
            <a:r>
              <a:rPr lang="en-US" sz="1600" b="1"/>
              <a:t>3. Regulatory Compliance &amp; Model Validation</a:t>
            </a:r>
            <a:r>
              <a:rPr lang="en-US" sz="1600"/>
              <a:t>​</a:t>
            </a:r>
          </a:p>
          <a:p>
            <a:pPr marL="0" lvl="1">
              <a:lnSpc>
                <a:spcPct val="90000"/>
              </a:lnSpc>
              <a:spcAft>
                <a:spcPts val="600"/>
              </a:spcAft>
            </a:pPr>
            <a:r>
              <a:rPr lang="en-US" sz="1600"/>
              <a:t>Ensure adherence to financial regulations by maintaining transparency and fairness in credit decisions.​</a:t>
            </a:r>
          </a:p>
          <a:p>
            <a:pPr marL="0" lvl="1">
              <a:lnSpc>
                <a:spcPct val="90000"/>
              </a:lnSpc>
              <a:spcAft>
                <a:spcPts val="600"/>
              </a:spcAft>
            </a:pPr>
            <a:r>
              <a:rPr lang="en-US" sz="1600"/>
              <a:t>Conduct independent validation and rigorous testing to detect biases and ensure model reliability.​</a:t>
            </a:r>
          </a:p>
          <a:p>
            <a:pPr>
              <a:lnSpc>
                <a:spcPct val="90000"/>
              </a:lnSpc>
              <a:spcAft>
                <a:spcPts val="600"/>
              </a:spcAft>
            </a:pPr>
            <a:r>
              <a:rPr lang="en-US" sz="1600" b="1"/>
              <a:t>4. API Development &amp; System Integration</a:t>
            </a:r>
            <a:r>
              <a:rPr lang="en-US" sz="1600"/>
              <a:t>​</a:t>
            </a:r>
          </a:p>
          <a:p>
            <a:pPr marL="0" lvl="1">
              <a:lnSpc>
                <a:spcPct val="90000"/>
              </a:lnSpc>
              <a:spcAft>
                <a:spcPts val="600"/>
              </a:spcAft>
            </a:pPr>
            <a:r>
              <a:rPr lang="en-US" sz="1600"/>
              <a:t>Develop secure APIs to allow various banking applications to interact with the model for real-time credit scoring.​</a:t>
            </a:r>
          </a:p>
          <a:p>
            <a:pPr marL="0" lvl="1">
              <a:lnSpc>
                <a:spcPct val="90000"/>
              </a:lnSpc>
              <a:spcAft>
                <a:spcPts val="600"/>
              </a:spcAft>
            </a:pPr>
            <a:r>
              <a:rPr lang="en-US" sz="1600"/>
              <a:t>Ensure smooth integration with existing banking software to provide seamless and efficient decision-making.​</a:t>
            </a:r>
          </a:p>
          <a:p>
            <a:pPr>
              <a:lnSpc>
                <a:spcPct val="90000"/>
              </a:lnSpc>
              <a:spcAft>
                <a:spcPts val="600"/>
              </a:spcAft>
            </a:pPr>
            <a:r>
              <a:rPr lang="en-US" sz="1600" b="1"/>
              <a:t>5. Continuous Monitoring &amp; Improvement</a:t>
            </a:r>
            <a:r>
              <a:rPr lang="en-US" sz="1600"/>
              <a:t>​</a:t>
            </a:r>
          </a:p>
          <a:p>
            <a:pPr marL="0" lvl="1">
              <a:lnSpc>
                <a:spcPct val="90000"/>
              </a:lnSpc>
              <a:spcAft>
                <a:spcPts val="600"/>
              </a:spcAft>
            </a:pPr>
            <a:r>
              <a:rPr lang="en-US" sz="1600"/>
              <a:t>Implement real-time monitoring to track model performance and detect any drifts in accuracy.​</a:t>
            </a:r>
          </a:p>
          <a:p>
            <a:pPr marL="0" lvl="1">
              <a:lnSpc>
                <a:spcPct val="90000"/>
              </a:lnSpc>
              <a:spcAft>
                <a:spcPts val="600"/>
              </a:spcAft>
            </a:pPr>
            <a:r>
              <a:rPr lang="en-US" sz="1600"/>
              <a:t>Regularly retrain the model with updated data to adapt to changing customer behaviors and market conditions.​</a:t>
            </a:r>
          </a:p>
          <a:p>
            <a:pPr>
              <a:lnSpc>
                <a:spcPct val="90000"/>
              </a:lnSpc>
              <a:spcAft>
                <a:spcPts val="600"/>
              </a:spcAft>
            </a:pPr>
            <a:r>
              <a:rPr lang="en-US" sz="1600" b="1"/>
              <a:t>6. Customer &amp; Staff Engagement</a:t>
            </a:r>
            <a:r>
              <a:rPr lang="en-US" sz="1600"/>
              <a:t>​</a:t>
            </a:r>
          </a:p>
          <a:p>
            <a:pPr marL="0" lvl="1">
              <a:lnSpc>
                <a:spcPct val="90000"/>
              </a:lnSpc>
              <a:spcAft>
                <a:spcPts val="600"/>
              </a:spcAft>
            </a:pPr>
            <a:r>
              <a:rPr lang="en-US" sz="1600"/>
              <a:t>Train banking staff to effectively utilize the system, ensuring smooth adoption.​</a:t>
            </a:r>
          </a:p>
          <a:p>
            <a:pPr marL="0" lvl="1">
              <a:lnSpc>
                <a:spcPct val="90000"/>
              </a:lnSpc>
              <a:spcAft>
                <a:spcPts val="600"/>
              </a:spcAft>
            </a:pPr>
            <a:r>
              <a:rPr lang="en-US" sz="1600"/>
              <a:t>Provide transparency to customers regarding how their credit scores are assessed, fostering trust in the process.​</a:t>
            </a:r>
          </a:p>
          <a:p>
            <a:pPr>
              <a:lnSpc>
                <a:spcPct val="90000"/>
              </a:lnSpc>
              <a:spcAft>
                <a:spcPts val="600"/>
              </a:spcAft>
            </a:pPr>
            <a:r>
              <a:rPr lang="en-US" sz="1600" b="1"/>
              <a:t>7. Personalized Financial Services &amp; Customer Experience</a:t>
            </a:r>
            <a:r>
              <a:rPr lang="en-US" sz="1600"/>
              <a:t>​</a:t>
            </a:r>
          </a:p>
          <a:p>
            <a:pPr marL="0" lvl="1">
              <a:lnSpc>
                <a:spcPct val="90000"/>
              </a:lnSpc>
              <a:spcAft>
                <a:spcPts val="600"/>
              </a:spcAft>
            </a:pPr>
            <a:r>
              <a:rPr lang="en-US" sz="1600"/>
              <a:t>Offer tailored financial products and credit options based on customers’ credit profiles.​</a:t>
            </a:r>
          </a:p>
          <a:p>
            <a:pPr marL="0" lvl="1">
              <a:lnSpc>
                <a:spcPct val="90000"/>
              </a:lnSpc>
              <a:spcAft>
                <a:spcPts val="600"/>
              </a:spcAft>
            </a:pPr>
            <a:r>
              <a:rPr lang="en-US" sz="1600"/>
              <a:t>Improve customer satisfaction by providing proactive credit score improvement suggestions and financial guidance</a:t>
            </a:r>
            <a:r>
              <a:rPr lang="en-US" sz="1000"/>
              <a:t>.</a:t>
            </a:r>
          </a:p>
        </p:txBody>
      </p:sp>
    </p:spTree>
    <p:extLst>
      <p:ext uri="{BB962C8B-B14F-4D97-AF65-F5344CB8AC3E}">
        <p14:creationId xmlns:p14="http://schemas.microsoft.com/office/powerpoint/2010/main" val="3742286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13E1D78-F701-8BD3-FA81-C6E8D142AAA7}"/>
              </a:ext>
            </a:extLst>
          </p:cNvPr>
          <p:cNvSpPr txBox="1"/>
          <p:nvPr/>
        </p:nvSpPr>
        <p:spPr>
          <a:xfrm>
            <a:off x="1043631" y="809898"/>
            <a:ext cx="9942716" cy="155448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800" kern="1200">
                <a:solidFill>
                  <a:schemeClr val="tx1"/>
                </a:solidFill>
                <a:latin typeface="+mj-lt"/>
                <a:ea typeface="+mj-ea"/>
                <a:cs typeface="+mj-cs"/>
              </a:rPr>
              <a:t>Any follow-up potential capstone project problems</a:t>
            </a:r>
          </a:p>
        </p:txBody>
      </p:sp>
      <p:sp>
        <p:nvSpPr>
          <p:cNvPr id="2" name="TextBox 1">
            <a:extLst>
              <a:ext uri="{FF2B5EF4-FFF2-40B4-BE49-F238E27FC236}">
                <a16:creationId xmlns:a16="http://schemas.microsoft.com/office/drawing/2014/main" id="{C6DE98DB-476B-A35E-3FE4-FF1C09602D4C}"/>
              </a:ext>
            </a:extLst>
          </p:cNvPr>
          <p:cNvSpPr txBox="1"/>
          <p:nvPr/>
        </p:nvSpPr>
        <p:spPr>
          <a:xfrm>
            <a:off x="1045028" y="3017522"/>
            <a:ext cx="9941319" cy="312465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28600" indent="-228600">
              <a:lnSpc>
                <a:spcPct val="90000"/>
              </a:lnSpc>
              <a:spcAft>
                <a:spcPts val="600"/>
              </a:spcAft>
              <a:buFont typeface="Arial" panose="020B0604020202020204" pitchFamily="34" charset="0"/>
              <a:buChar char="•"/>
            </a:pPr>
            <a:r>
              <a:rPr lang="en-US" sz="1500" b="1"/>
              <a:t>Bias &amp; Fairness in Credit Scoring Models</a:t>
            </a:r>
            <a:r>
              <a:rPr lang="en-US" sz="1500"/>
              <a:t>​</a:t>
            </a:r>
          </a:p>
          <a:p>
            <a:pPr indent="-228600">
              <a:lnSpc>
                <a:spcPct val="90000"/>
              </a:lnSpc>
              <a:spcAft>
                <a:spcPts val="600"/>
              </a:spcAft>
              <a:buFont typeface="Arial" panose="020B0604020202020204" pitchFamily="34" charset="0"/>
              <a:buChar char="•"/>
            </a:pPr>
            <a:r>
              <a:rPr lang="en-US" sz="1500"/>
              <a:t>Investigate </a:t>
            </a:r>
            <a:r>
              <a:rPr lang="en-US" sz="1500" b="1"/>
              <a:t>bias in credit classification</a:t>
            </a:r>
            <a:r>
              <a:rPr lang="en-US" sz="1500"/>
              <a:t> models related to demographic features such as age, gender, and occupation.​</a:t>
            </a:r>
          </a:p>
          <a:p>
            <a:pPr marL="228600" indent="-228600">
              <a:lnSpc>
                <a:spcPct val="90000"/>
              </a:lnSpc>
              <a:spcAft>
                <a:spcPts val="600"/>
              </a:spcAft>
              <a:buFont typeface="Arial" panose="020B0604020202020204" pitchFamily="34" charset="0"/>
              <a:buChar char="•"/>
            </a:pPr>
            <a:r>
              <a:rPr lang="en-US" sz="1500" b="1"/>
              <a:t>Real-Time Credit Scoring with Streaming Data</a:t>
            </a:r>
            <a:r>
              <a:rPr lang="en-US" sz="1500"/>
              <a:t>​</a:t>
            </a:r>
          </a:p>
          <a:p>
            <a:pPr indent="-228600">
              <a:lnSpc>
                <a:spcPct val="90000"/>
              </a:lnSpc>
              <a:spcAft>
                <a:spcPts val="600"/>
              </a:spcAft>
              <a:buFont typeface="Arial" panose="020B0604020202020204" pitchFamily="34" charset="0"/>
              <a:buChar char="•"/>
            </a:pPr>
            <a:r>
              <a:rPr lang="en-US" sz="1500"/>
              <a:t>Instead of relying on static datasets, integrate </a:t>
            </a:r>
            <a:r>
              <a:rPr lang="en-US" sz="1500" b="1"/>
              <a:t>real-time financial.</a:t>
            </a:r>
            <a:r>
              <a:rPr lang="en-US" sz="1500"/>
              <a:t>​</a:t>
            </a:r>
          </a:p>
          <a:p>
            <a:pPr marL="228600" indent="-228600">
              <a:lnSpc>
                <a:spcPct val="90000"/>
              </a:lnSpc>
              <a:spcAft>
                <a:spcPts val="600"/>
              </a:spcAft>
              <a:buFont typeface="Arial" panose="020B0604020202020204" pitchFamily="34" charset="0"/>
              <a:buChar char="•"/>
            </a:pPr>
            <a:r>
              <a:rPr lang="en-US" sz="1500" b="1"/>
              <a:t>Alternative Data for Credit Scoring (Social &amp; Behavioral Insights)</a:t>
            </a:r>
            <a:r>
              <a:rPr lang="en-US" sz="1500"/>
              <a:t>​</a:t>
            </a:r>
          </a:p>
          <a:p>
            <a:pPr indent="-228600">
              <a:lnSpc>
                <a:spcPct val="90000"/>
              </a:lnSpc>
              <a:spcAft>
                <a:spcPts val="600"/>
              </a:spcAft>
              <a:buFont typeface="Arial" panose="020B0604020202020204" pitchFamily="34" charset="0"/>
              <a:buChar char="•"/>
            </a:pPr>
            <a:r>
              <a:rPr lang="en-US" sz="1500"/>
              <a:t>Many individuals lack formal credit histories, making traditional scoring models ineffective.​</a:t>
            </a:r>
          </a:p>
          <a:p>
            <a:pPr marL="228600" indent="-228600">
              <a:lnSpc>
                <a:spcPct val="90000"/>
              </a:lnSpc>
              <a:spcAft>
                <a:spcPts val="600"/>
              </a:spcAft>
              <a:buFont typeface="Arial" panose="020B0604020202020204" pitchFamily="34" charset="0"/>
              <a:buChar char="•"/>
            </a:pPr>
            <a:r>
              <a:rPr lang="en-US" sz="1500" b="1"/>
              <a:t>Credit Default Prediction &amp; Loan Risk Assessment</a:t>
            </a:r>
            <a:r>
              <a:rPr lang="en-US" sz="1500"/>
              <a:t>​</a:t>
            </a:r>
          </a:p>
          <a:p>
            <a:pPr indent="-228600">
              <a:lnSpc>
                <a:spcPct val="90000"/>
              </a:lnSpc>
              <a:spcAft>
                <a:spcPts val="600"/>
              </a:spcAft>
              <a:buFont typeface="Arial" panose="020B0604020202020204" pitchFamily="34" charset="0"/>
              <a:buChar char="•"/>
            </a:pPr>
            <a:r>
              <a:rPr lang="en-US" sz="1500"/>
              <a:t>Instead of just classifying credit scores, build a model to </a:t>
            </a:r>
            <a:r>
              <a:rPr lang="en-US" sz="1500" b="1"/>
              <a:t>predict credit default risk</a:t>
            </a:r>
            <a:r>
              <a:rPr lang="en-US" sz="1500"/>
              <a:t> for loans using time-series data.​</a:t>
            </a:r>
          </a:p>
          <a:p>
            <a:pPr marL="228600" indent="-228600">
              <a:lnSpc>
                <a:spcPct val="90000"/>
              </a:lnSpc>
              <a:spcAft>
                <a:spcPts val="600"/>
              </a:spcAft>
              <a:buFont typeface="Arial" panose="020B0604020202020204" pitchFamily="34" charset="0"/>
              <a:buChar char="•"/>
            </a:pPr>
            <a:r>
              <a:rPr lang="en-US" sz="1500" b="1"/>
              <a:t>Fraud Detection in Credit Transactions</a:t>
            </a:r>
            <a:r>
              <a:rPr lang="en-US" sz="1500"/>
              <a:t>​</a:t>
            </a:r>
          </a:p>
          <a:p>
            <a:pPr indent="-228600">
              <a:lnSpc>
                <a:spcPct val="90000"/>
              </a:lnSpc>
              <a:spcAft>
                <a:spcPts val="600"/>
              </a:spcAft>
              <a:buFont typeface="Arial" panose="020B0604020202020204" pitchFamily="34" charset="0"/>
              <a:buChar char="•"/>
            </a:pPr>
            <a:r>
              <a:rPr lang="en-US" sz="1500"/>
              <a:t>Extend your project to detect </a:t>
            </a:r>
            <a:r>
              <a:rPr lang="en-US" sz="1500" b="1"/>
              <a:t>anomalous financial activities</a:t>
            </a:r>
            <a:r>
              <a:rPr lang="en-US" sz="1500"/>
              <a:t> that indicate </a:t>
            </a:r>
            <a:r>
              <a:rPr lang="en-US" sz="1500" b="1"/>
              <a:t>fraudulent behavior.</a:t>
            </a:r>
            <a:r>
              <a:rPr lang="en-US" sz="1500"/>
              <a:t>​</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582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0" name="Rectangle 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2088B22-D4A0-F3BF-22EB-C9C7EF7FC83A}"/>
              </a:ext>
            </a:extLst>
          </p:cNvPr>
          <p:cNvSpPr txBox="1"/>
          <p:nvPr/>
        </p:nvSpPr>
        <p:spPr>
          <a:xfrm>
            <a:off x="839874" y="2792830"/>
            <a:ext cx="9941319" cy="312465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endParaRPr lang="en-US" sz="1300" b="1" dirty="0"/>
          </a:p>
          <a:p>
            <a:pPr>
              <a:lnSpc>
                <a:spcPct val="90000"/>
              </a:lnSpc>
              <a:spcAft>
                <a:spcPts val="600"/>
              </a:spcAft>
            </a:pPr>
            <a:endParaRPr lang="en-US" b="1" dirty="0"/>
          </a:p>
          <a:p>
            <a:pPr>
              <a:lnSpc>
                <a:spcPct val="90000"/>
              </a:lnSpc>
              <a:spcAft>
                <a:spcPts val="600"/>
              </a:spcAft>
            </a:pPr>
            <a:r>
              <a:rPr lang="en-US" b="1" dirty="0"/>
              <a:t>Problem Statement:</a:t>
            </a:r>
            <a:br>
              <a:rPr lang="en-US" dirty="0"/>
            </a:br>
            <a:r>
              <a:rPr lang="en-US" dirty="0"/>
              <a:t>Traditional credit scoring models rely mainly on financial data and lack behavioral insights, leading to lower predictive accuracy.</a:t>
            </a:r>
          </a:p>
          <a:p>
            <a:pPr>
              <a:lnSpc>
                <a:spcPct val="90000"/>
              </a:lnSpc>
              <a:spcAft>
                <a:spcPts val="600"/>
              </a:spcAft>
            </a:pPr>
            <a:br>
              <a:rPr lang="en-US" dirty="0"/>
            </a:br>
            <a:r>
              <a:rPr lang="en-US" b="1" dirty="0"/>
              <a:t>Objective: </a:t>
            </a:r>
            <a:r>
              <a:rPr lang="en-US" dirty="0"/>
              <a:t>Utilize machine learning techniques to enhance credit score classification accuracy and automate decision-making.</a:t>
            </a:r>
          </a:p>
          <a:p>
            <a:pPr>
              <a:lnSpc>
                <a:spcPct val="90000"/>
              </a:lnSpc>
              <a:spcAft>
                <a:spcPts val="600"/>
              </a:spcAft>
            </a:pPr>
            <a:r>
              <a:rPr lang="en-US" dirty="0"/>
              <a:t> </a:t>
            </a:r>
          </a:p>
          <a:p>
            <a:pPr>
              <a:lnSpc>
                <a:spcPct val="90000"/>
              </a:lnSpc>
              <a:spcAft>
                <a:spcPts val="600"/>
              </a:spcAft>
            </a:pPr>
            <a:r>
              <a:rPr lang="en-US" b="1" dirty="0"/>
              <a:t>Business Impact:</a:t>
            </a:r>
            <a:endParaRPr lang="en-US" dirty="0"/>
          </a:p>
          <a:p>
            <a:pPr marL="285750" indent="-285750">
              <a:lnSpc>
                <a:spcPct val="90000"/>
              </a:lnSpc>
              <a:spcAft>
                <a:spcPts val="600"/>
              </a:spcAft>
              <a:buFont typeface="Arial"/>
              <a:buChar char="•"/>
            </a:pPr>
            <a:r>
              <a:rPr lang="en-US" dirty="0"/>
              <a:t>Enhances financial risk assessment</a:t>
            </a:r>
          </a:p>
          <a:p>
            <a:pPr marL="285750" indent="-285750">
              <a:lnSpc>
                <a:spcPct val="90000"/>
              </a:lnSpc>
              <a:spcAft>
                <a:spcPts val="600"/>
              </a:spcAft>
              <a:buFont typeface="Arial"/>
              <a:buChar char="•"/>
            </a:pPr>
            <a:r>
              <a:rPr lang="en-US" dirty="0"/>
              <a:t>Reduces manual processing time</a:t>
            </a:r>
          </a:p>
          <a:p>
            <a:pPr marL="285750" indent="-285750">
              <a:lnSpc>
                <a:spcPct val="90000"/>
              </a:lnSpc>
              <a:spcAft>
                <a:spcPts val="600"/>
              </a:spcAft>
              <a:buFont typeface="Arial"/>
              <a:buChar char="•"/>
            </a:pPr>
            <a:r>
              <a:rPr lang="en-US" dirty="0"/>
              <a:t>Improves decision-making in loan approvals</a:t>
            </a:r>
          </a:p>
          <a:p>
            <a:pPr indent="-228600">
              <a:lnSpc>
                <a:spcPct val="90000"/>
              </a:lnSpc>
              <a:spcAft>
                <a:spcPts val="600"/>
              </a:spcAft>
              <a:buFont typeface="Arial" panose="020B0604020202020204" pitchFamily="34" charset="0"/>
              <a:buChar char="•"/>
            </a:pPr>
            <a:endParaRPr lang="en-US" sz="1300"/>
          </a:p>
        </p:txBody>
      </p:sp>
      <p:cxnSp>
        <p:nvCxnSpPr>
          <p:cNvPr id="16" name="Straight Connector 1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52C8053-1E08-AC50-B22E-33AA1827B893}"/>
              </a:ext>
            </a:extLst>
          </p:cNvPr>
          <p:cNvSpPr txBox="1"/>
          <p:nvPr/>
        </p:nvSpPr>
        <p:spPr>
          <a:xfrm>
            <a:off x="1197708" y="1314938"/>
            <a:ext cx="596704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tx2">
                    <a:lumMod val="49000"/>
                    <a:lumOff val="51000"/>
                  </a:schemeClr>
                </a:solidFill>
              </a:rPr>
              <a:t>Introduction to the Problem Statement</a:t>
            </a:r>
            <a:endParaRPr lang="en-US" sz="2400" dirty="0">
              <a:solidFill>
                <a:schemeClr val="tx2">
                  <a:lumMod val="49000"/>
                  <a:lumOff val="51000"/>
                </a:schemeClr>
              </a:solidFill>
            </a:endParaRPr>
          </a:p>
        </p:txBody>
      </p:sp>
    </p:spTree>
    <p:extLst>
      <p:ext uri="{BB962C8B-B14F-4D97-AF65-F5344CB8AC3E}">
        <p14:creationId xmlns:p14="http://schemas.microsoft.com/office/powerpoint/2010/main" val="2914350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A2E1F5C-9EA5-D92C-8C53-B325FA5B6D02}"/>
              </a:ext>
            </a:extLst>
          </p:cNvPr>
          <p:cNvSpPr txBox="1"/>
          <p:nvPr/>
        </p:nvSpPr>
        <p:spPr>
          <a:xfrm>
            <a:off x="793660" y="2196098"/>
            <a:ext cx="10143668" cy="400703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1200" dirty="0"/>
          </a:p>
          <a:p>
            <a:pPr indent="-228600">
              <a:lnSpc>
                <a:spcPct val="90000"/>
              </a:lnSpc>
              <a:spcAft>
                <a:spcPts val="600"/>
              </a:spcAft>
              <a:buFont typeface="Arial" panose="020B0604020202020204" pitchFamily="34" charset="0"/>
              <a:buChar char="•"/>
            </a:pPr>
            <a:r>
              <a:rPr lang="en-US" sz="1200" b="1"/>
              <a:t>Best Model</a:t>
            </a:r>
            <a:r>
              <a:rPr lang="en-US" sz="1200"/>
              <a:t>: After evaluating multiple classifiers, Stacking Ensemble (Decision Tree, XGBoost, LightGBM) with Random Forest as the meta-model delivered the best performance with the highest accuracy and generalization.</a:t>
            </a:r>
          </a:p>
          <a:p>
            <a:pPr indent="-228600">
              <a:lnSpc>
                <a:spcPct val="90000"/>
              </a:lnSpc>
              <a:spcAft>
                <a:spcPts val="600"/>
              </a:spcAft>
              <a:buFont typeface="Arial" panose="020B0604020202020204" pitchFamily="34" charset="0"/>
              <a:buChar char="•"/>
            </a:pPr>
            <a:r>
              <a:rPr lang="en-US" sz="1200" b="1"/>
              <a:t>Performance Improvement:</a:t>
            </a:r>
            <a:r>
              <a:rPr lang="en-US" sz="1200"/>
              <a:t> Stacking improved predictions by combining the strengths of multiple models, effectively reducing bias and variance while enhancing model robustness.</a:t>
            </a:r>
          </a:p>
          <a:p>
            <a:pPr indent="-228600">
              <a:lnSpc>
                <a:spcPct val="90000"/>
              </a:lnSpc>
              <a:spcAft>
                <a:spcPts val="600"/>
              </a:spcAft>
              <a:buFont typeface="Arial" panose="020B0604020202020204" pitchFamily="34" charset="0"/>
              <a:buChar char="•"/>
            </a:pPr>
            <a:r>
              <a:rPr lang="en-US" sz="1200" b="1"/>
              <a:t>Feature Importance Analysis</a:t>
            </a:r>
            <a:r>
              <a:rPr lang="en-US" sz="1200"/>
              <a:t>: Feature importance was calculated using Random Forest, XGBoost, LightGBM, and Decision Tree, identifying the most significant features. Irrelevant features were removed to improve efficiency, reduce overfitting, and enhance interpretability.</a:t>
            </a:r>
          </a:p>
          <a:p>
            <a:pPr indent="-228600">
              <a:lnSpc>
                <a:spcPct val="90000"/>
              </a:lnSpc>
              <a:spcAft>
                <a:spcPts val="600"/>
              </a:spcAft>
              <a:buFont typeface="Arial" panose="020B0604020202020204" pitchFamily="34" charset="0"/>
              <a:buChar char="•"/>
            </a:pPr>
            <a:r>
              <a:rPr lang="en-US" sz="1200" b="1"/>
              <a:t>Hyperparameter Tuning:</a:t>
            </a:r>
            <a:r>
              <a:rPr lang="en-US" sz="1200"/>
              <a:t> We applied RandomizedSearchCV to optimize key parameters, fine-tuning model performance and ensuring the best combination of hyperparameters for higher accuracy and stability.</a:t>
            </a:r>
          </a:p>
          <a:p>
            <a:pPr indent="-228600">
              <a:lnSpc>
                <a:spcPct val="90000"/>
              </a:lnSpc>
              <a:spcAft>
                <a:spcPts val="600"/>
              </a:spcAft>
              <a:buFont typeface="Arial" panose="020B0604020202020204" pitchFamily="34" charset="0"/>
              <a:buChar char="•"/>
            </a:pPr>
            <a:r>
              <a:rPr lang="en-US" sz="1200" b="1"/>
              <a:t>Deployment Strategy:</a:t>
            </a:r>
          </a:p>
          <a:p>
            <a:pPr indent="-228600">
              <a:lnSpc>
                <a:spcPct val="90000"/>
              </a:lnSpc>
              <a:spcAft>
                <a:spcPts val="600"/>
              </a:spcAft>
              <a:buFont typeface="Arial" panose="020B0604020202020204" pitchFamily="34" charset="0"/>
              <a:buChar char="•"/>
            </a:pPr>
            <a:r>
              <a:rPr lang="en-US" sz="1200"/>
              <a:t>The final model was serialized using joblib/ONNX for efficient storage and loading.</a:t>
            </a:r>
          </a:p>
          <a:p>
            <a:pPr indent="-228600">
              <a:lnSpc>
                <a:spcPct val="90000"/>
              </a:lnSpc>
              <a:spcAft>
                <a:spcPts val="600"/>
              </a:spcAft>
              <a:buFont typeface="Arial" panose="020B0604020202020204" pitchFamily="34" charset="0"/>
              <a:buChar char="•"/>
            </a:pPr>
            <a:r>
              <a:rPr lang="en-US" sz="1200"/>
              <a:t>It was prepared for real-time inference via Flask or FastAPI, ensuring smooth deployment.</a:t>
            </a:r>
          </a:p>
          <a:p>
            <a:pPr indent="-228600">
              <a:lnSpc>
                <a:spcPct val="90000"/>
              </a:lnSpc>
              <a:spcAft>
                <a:spcPts val="600"/>
              </a:spcAft>
              <a:buFont typeface="Arial" panose="020B0604020202020204" pitchFamily="34" charset="0"/>
              <a:buChar char="•"/>
            </a:pPr>
            <a:r>
              <a:rPr lang="en-US" sz="1200" b="1"/>
              <a:t>Scalability &amp; Production Readiness:</a:t>
            </a:r>
            <a:r>
              <a:rPr lang="en-US" sz="1200"/>
              <a:t> The model is optimized for real-world applications, making it scalable and ready for production integration in automated decision-making systems.</a:t>
            </a:r>
          </a:p>
          <a:p>
            <a:pPr indent="-228600">
              <a:lnSpc>
                <a:spcPct val="90000"/>
              </a:lnSpc>
              <a:spcAft>
                <a:spcPts val="600"/>
              </a:spcAft>
              <a:buFont typeface="Arial" panose="020B0604020202020204" pitchFamily="34" charset="0"/>
              <a:buChar char="•"/>
            </a:pPr>
            <a:r>
              <a:rPr lang="en-US" sz="1200" b="1"/>
              <a:t>Limitations:</a:t>
            </a:r>
            <a:r>
              <a:rPr lang="en-US" sz="1200"/>
              <a:t> Stacking provides higher accuracy but comes with increased computational cost compared to individual models. Efficient resource management is required for deployment.</a:t>
            </a:r>
          </a:p>
          <a:p>
            <a:pPr indent="-228600">
              <a:lnSpc>
                <a:spcPct val="90000"/>
              </a:lnSpc>
              <a:spcAft>
                <a:spcPts val="600"/>
              </a:spcAft>
              <a:buFont typeface="Arial" panose="020B0604020202020204" pitchFamily="34" charset="0"/>
              <a:buChar char="•"/>
            </a:pPr>
            <a:r>
              <a:rPr lang="en-US" sz="1200" b="1"/>
              <a:t>Next Steps:</a:t>
            </a:r>
            <a:r>
              <a:rPr lang="en-US" sz="1200"/>
              <a:t> Future improvements include continuous model monitoring, deployment optimization in a cloud environment, and exploring deep learning techniques for further enhancements</a:t>
            </a:r>
            <a:r>
              <a:rPr lang="en-US" sz="1000"/>
              <a:t>.</a:t>
            </a:r>
          </a:p>
          <a:p>
            <a:pPr indent="-228600">
              <a:lnSpc>
                <a:spcPct val="90000"/>
              </a:lnSpc>
              <a:spcAft>
                <a:spcPts val="600"/>
              </a:spcAft>
              <a:buFont typeface="Arial" panose="020B0604020202020204" pitchFamily="34" charset="0"/>
              <a:buChar char="•"/>
            </a:pPr>
            <a:endParaRPr lang="en-US" sz="1000"/>
          </a:p>
        </p:txBody>
      </p:sp>
      <p:sp>
        <p:nvSpPr>
          <p:cNvPr id="2" name="TextBox 1">
            <a:extLst>
              <a:ext uri="{FF2B5EF4-FFF2-40B4-BE49-F238E27FC236}">
                <a16:creationId xmlns:a16="http://schemas.microsoft.com/office/drawing/2014/main" id="{B593D59B-1264-D6B0-BFA7-ABCC6AE1D1B5}"/>
              </a:ext>
            </a:extLst>
          </p:cNvPr>
          <p:cNvSpPr txBox="1"/>
          <p:nvPr/>
        </p:nvSpPr>
        <p:spPr>
          <a:xfrm>
            <a:off x="546035" y="490031"/>
            <a:ext cx="653842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a:solidFill>
                  <a:schemeClr val="accent1">
                    <a:lumMod val="40000"/>
                    <a:lumOff val="60000"/>
                  </a:schemeClr>
                </a:solidFill>
              </a:rPr>
              <a:t>Conclusion</a:t>
            </a:r>
          </a:p>
        </p:txBody>
      </p:sp>
    </p:spTree>
    <p:extLst>
      <p:ext uri="{BB962C8B-B14F-4D97-AF65-F5344CB8AC3E}">
        <p14:creationId xmlns:p14="http://schemas.microsoft.com/office/powerpoint/2010/main" val="2475363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Arc 2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phic 5" descr="Smiling Face with No Fill">
            <a:extLst>
              <a:ext uri="{FF2B5EF4-FFF2-40B4-BE49-F238E27FC236}">
                <a16:creationId xmlns:a16="http://schemas.microsoft.com/office/drawing/2014/main" id="{A96AACE3-0C32-E237-C95D-0565878839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 name="TextBox 1">
            <a:extLst>
              <a:ext uri="{FF2B5EF4-FFF2-40B4-BE49-F238E27FC236}">
                <a16:creationId xmlns:a16="http://schemas.microsoft.com/office/drawing/2014/main" id="{AAE74F12-CA79-EE94-5D0E-E9E64DA4EDEB}"/>
              </a:ext>
            </a:extLst>
          </p:cNvPr>
          <p:cNvSpPr txBox="1"/>
          <p:nvPr/>
        </p:nvSpPr>
        <p:spPr>
          <a:xfrm>
            <a:off x="5894962" y="1984443"/>
            <a:ext cx="5458838" cy="4192520"/>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endParaRPr lang="en-US" sz="3600" dirty="0">
              <a:solidFill>
                <a:schemeClr val="tx1"/>
              </a:solidFill>
            </a:endParaRPr>
          </a:p>
          <a:p>
            <a:pPr>
              <a:lnSpc>
                <a:spcPct val="90000"/>
              </a:lnSpc>
              <a:spcAft>
                <a:spcPts val="600"/>
              </a:spcAft>
            </a:pPr>
            <a:endParaRPr lang="en-US" sz="3600" dirty="0">
              <a:solidFill>
                <a:schemeClr val="tx1"/>
              </a:solidFill>
            </a:endParaRPr>
          </a:p>
          <a:p>
            <a:pPr>
              <a:lnSpc>
                <a:spcPct val="90000"/>
              </a:lnSpc>
              <a:spcAft>
                <a:spcPts val="600"/>
              </a:spcAft>
            </a:pPr>
            <a:r>
              <a:rPr lang="en-US" sz="3600" dirty="0">
                <a:solidFill>
                  <a:schemeClr val="tx1"/>
                </a:solidFill>
              </a:rPr>
              <a:t>                 Thank you !</a:t>
            </a:r>
            <a:endParaRPr lang="en-US" dirty="0">
              <a:solidFill>
                <a:schemeClr val="tx1"/>
              </a:solidFill>
            </a:endParaRPr>
          </a:p>
        </p:txBody>
      </p:sp>
    </p:spTree>
    <p:extLst>
      <p:ext uri="{BB962C8B-B14F-4D97-AF65-F5344CB8AC3E}">
        <p14:creationId xmlns:p14="http://schemas.microsoft.com/office/powerpoint/2010/main" val="2278531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0" name="Rectangle 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78BAAFD-7EF7-0060-5B20-A4F78444A410}"/>
              </a:ext>
            </a:extLst>
          </p:cNvPr>
          <p:cNvSpPr txBox="1"/>
          <p:nvPr/>
        </p:nvSpPr>
        <p:spPr>
          <a:xfrm>
            <a:off x="957105" y="2870983"/>
            <a:ext cx="9941319" cy="312465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endParaRPr lang="en-US" sz="800" b="1"/>
          </a:p>
          <a:p>
            <a:pPr indent="-228600">
              <a:lnSpc>
                <a:spcPct val="90000"/>
              </a:lnSpc>
              <a:spcAft>
                <a:spcPts val="600"/>
              </a:spcAft>
              <a:buFont typeface="Arial" panose="020B0604020202020204" pitchFamily="34" charset="0"/>
              <a:buChar char="•"/>
            </a:pPr>
            <a:endParaRPr lang="en-US" sz="800" b="1" dirty="0"/>
          </a:p>
          <a:p>
            <a:pPr>
              <a:lnSpc>
                <a:spcPct val="90000"/>
              </a:lnSpc>
              <a:spcAft>
                <a:spcPts val="600"/>
              </a:spcAft>
            </a:pPr>
            <a:endParaRPr lang="en-US" sz="1400" b="1" dirty="0"/>
          </a:p>
          <a:p>
            <a:pPr marL="114300">
              <a:lnSpc>
                <a:spcPct val="90000"/>
              </a:lnSpc>
              <a:spcAft>
                <a:spcPts val="600"/>
              </a:spcAft>
            </a:pPr>
            <a:r>
              <a:rPr lang="en-US" sz="1600" b="1" dirty="0"/>
              <a:t>Dataset Overview:</a:t>
            </a:r>
            <a:r>
              <a:rPr lang="en-US" sz="1600" dirty="0"/>
              <a:t> 100,000 rows, 28 variables, covering 12,500 customers over 8 months.</a:t>
            </a:r>
          </a:p>
          <a:p>
            <a:pPr marL="114300">
              <a:lnSpc>
                <a:spcPct val="90000"/>
              </a:lnSpc>
              <a:spcAft>
                <a:spcPts val="600"/>
              </a:spcAft>
            </a:pPr>
            <a:r>
              <a:rPr lang="en-US" sz="1600" b="1" dirty="0"/>
              <a:t>Feature Categories:</a:t>
            </a:r>
            <a:endParaRPr lang="en-US" sz="1600" dirty="0"/>
          </a:p>
          <a:p>
            <a:pPr marL="857250" lvl="1" indent="-285750">
              <a:lnSpc>
                <a:spcPct val="90000"/>
              </a:lnSpc>
              <a:spcAft>
                <a:spcPts val="600"/>
              </a:spcAft>
              <a:buFont typeface="Arial"/>
              <a:buChar char="•"/>
            </a:pPr>
            <a:r>
              <a:rPr lang="en-US" sz="1600" dirty="0"/>
              <a:t>Demographic: Age, Occupation</a:t>
            </a:r>
          </a:p>
          <a:p>
            <a:pPr marL="857250" lvl="1" indent="-285750">
              <a:lnSpc>
                <a:spcPct val="90000"/>
              </a:lnSpc>
              <a:spcAft>
                <a:spcPts val="600"/>
              </a:spcAft>
              <a:buFont typeface="Arial"/>
              <a:buChar char="•"/>
            </a:pPr>
            <a:r>
              <a:rPr lang="en-US" sz="1600" dirty="0"/>
              <a:t>Financial: Annual Income, </a:t>
            </a:r>
            <a:r>
              <a:rPr lang="en-US" sz="1600" err="1"/>
              <a:t>Num_Bank_Accounts</a:t>
            </a:r>
            <a:r>
              <a:rPr lang="en-US" sz="1600" dirty="0"/>
              <a:t>, </a:t>
            </a:r>
            <a:r>
              <a:rPr lang="en-US" sz="1600" err="1"/>
              <a:t>Interest_Rate</a:t>
            </a:r>
            <a:r>
              <a:rPr lang="en-US" sz="1600" dirty="0"/>
              <a:t>, </a:t>
            </a:r>
            <a:r>
              <a:rPr lang="en-US" sz="1600" err="1"/>
              <a:t>Monthly_Balance</a:t>
            </a:r>
            <a:r>
              <a:rPr lang="en-US" sz="1600" dirty="0"/>
              <a:t> </a:t>
            </a:r>
            <a:r>
              <a:rPr lang="en-US" sz="1600" err="1"/>
              <a:t>etc</a:t>
            </a:r>
            <a:endParaRPr lang="en-US" sz="1600" dirty="0"/>
          </a:p>
          <a:p>
            <a:pPr marL="857250" lvl="1" indent="-285750">
              <a:lnSpc>
                <a:spcPct val="90000"/>
              </a:lnSpc>
              <a:spcAft>
                <a:spcPts val="600"/>
              </a:spcAft>
              <a:buFont typeface="Arial"/>
              <a:buChar char="•"/>
            </a:pPr>
            <a:r>
              <a:rPr lang="en-US" sz="1600" dirty="0"/>
              <a:t>Behavioral: Payment History, </a:t>
            </a:r>
            <a:r>
              <a:rPr lang="en-US" sz="1600" err="1"/>
              <a:t>Num_Credit_Inquiries</a:t>
            </a:r>
            <a:r>
              <a:rPr lang="en-US" sz="1600" dirty="0"/>
              <a:t>, </a:t>
            </a:r>
            <a:r>
              <a:rPr lang="en-US" sz="1600" err="1"/>
              <a:t>Total_EMI_per_month</a:t>
            </a:r>
            <a:r>
              <a:rPr lang="en-US" sz="1600" dirty="0"/>
              <a:t>, </a:t>
            </a:r>
            <a:r>
              <a:rPr lang="en-US" sz="1600" err="1"/>
              <a:t>etc</a:t>
            </a:r>
            <a:endParaRPr lang="en-US" sz="1600" dirty="0"/>
          </a:p>
          <a:p>
            <a:pPr marL="514350" lvl="1">
              <a:lnSpc>
                <a:spcPct val="90000"/>
              </a:lnSpc>
              <a:spcAft>
                <a:spcPts val="600"/>
              </a:spcAft>
            </a:pPr>
            <a:endParaRPr lang="en-US" sz="1600" dirty="0"/>
          </a:p>
          <a:p>
            <a:pPr marL="114300">
              <a:lnSpc>
                <a:spcPct val="90000"/>
              </a:lnSpc>
              <a:spcAft>
                <a:spcPts val="600"/>
              </a:spcAft>
            </a:pPr>
            <a:r>
              <a:rPr lang="en-US" sz="1600" b="1" dirty="0"/>
              <a:t>Target Variable:</a:t>
            </a:r>
            <a:r>
              <a:rPr lang="en-US" sz="1600" dirty="0"/>
              <a:t> Credit Score (Good, Standard, Poor)</a:t>
            </a:r>
          </a:p>
          <a:p>
            <a:pPr>
              <a:lnSpc>
                <a:spcPct val="90000"/>
              </a:lnSpc>
              <a:spcAft>
                <a:spcPts val="600"/>
              </a:spcAft>
            </a:pPr>
            <a:endParaRPr lang="en-US" sz="1600" dirty="0"/>
          </a:p>
          <a:p>
            <a:pPr>
              <a:lnSpc>
                <a:spcPct val="90000"/>
              </a:lnSpc>
              <a:spcAft>
                <a:spcPts val="600"/>
              </a:spcAft>
            </a:pPr>
            <a:r>
              <a:rPr lang="en-US" sz="1600" b="1" dirty="0"/>
              <a:t>Project Life Cycle:</a:t>
            </a:r>
          </a:p>
          <a:p>
            <a:pPr>
              <a:lnSpc>
                <a:spcPct val="90000"/>
              </a:lnSpc>
              <a:spcAft>
                <a:spcPts val="600"/>
              </a:spcAft>
            </a:pPr>
            <a:r>
              <a:rPr lang="en-US" sz="1600" dirty="0"/>
              <a:t> Data Collection → Preprocessing → Exploratory Data Analysis (EDA) → Model Building → Model Evaluation</a:t>
            </a:r>
          </a:p>
          <a:p>
            <a:pPr>
              <a:lnSpc>
                <a:spcPct val="90000"/>
              </a:lnSpc>
              <a:spcAft>
                <a:spcPts val="600"/>
              </a:spcAft>
            </a:pPr>
            <a:endParaRPr lang="en-US" sz="1600" dirty="0"/>
          </a:p>
          <a:p>
            <a:pPr>
              <a:lnSpc>
                <a:spcPct val="90000"/>
              </a:lnSpc>
              <a:spcAft>
                <a:spcPts val="600"/>
              </a:spcAft>
            </a:pPr>
            <a:r>
              <a:rPr lang="en-US" sz="1600" b="1" dirty="0"/>
              <a:t>Methodology:</a:t>
            </a:r>
            <a:r>
              <a:rPr lang="en-US" sz="1600" dirty="0"/>
              <a:t> Supervised Learning (Classification)</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800"/>
          </a:p>
        </p:txBody>
      </p:sp>
      <p:cxnSp>
        <p:nvCxnSpPr>
          <p:cNvPr id="16" name="Straight Connector 1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4082DC3-1CEE-17F6-0AD0-A51F1122B443}"/>
              </a:ext>
            </a:extLst>
          </p:cNvPr>
          <p:cNvSpPr txBox="1"/>
          <p:nvPr/>
        </p:nvSpPr>
        <p:spPr>
          <a:xfrm>
            <a:off x="1041400" y="1314938"/>
            <a:ext cx="592796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tx2">
                    <a:lumMod val="49000"/>
                    <a:lumOff val="51000"/>
                  </a:schemeClr>
                </a:solidFill>
              </a:rPr>
              <a:t>Dataset &amp; Domain &amp; Project Life Cycle</a:t>
            </a:r>
            <a:endParaRPr lang="en-US" sz="2400" dirty="0">
              <a:solidFill>
                <a:schemeClr val="tx2">
                  <a:lumMod val="49000"/>
                  <a:lumOff val="51000"/>
                </a:schemeClr>
              </a:solidFill>
            </a:endParaRPr>
          </a:p>
        </p:txBody>
      </p:sp>
    </p:spTree>
    <p:extLst>
      <p:ext uri="{BB962C8B-B14F-4D97-AF65-F5344CB8AC3E}">
        <p14:creationId xmlns:p14="http://schemas.microsoft.com/office/powerpoint/2010/main" val="3768221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1ED67F7-C689-4DCA-B9D1-8D1FC8EF3A47}"/>
              </a:ext>
            </a:extLst>
          </p:cNvPr>
          <p:cNvSpPr txBox="1"/>
          <p:nvPr/>
        </p:nvSpPr>
        <p:spPr>
          <a:xfrm>
            <a:off x="589560" y="856180"/>
            <a:ext cx="4560584" cy="112806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400" b="1" dirty="0">
                <a:solidFill>
                  <a:schemeClr val="tx2">
                    <a:lumMod val="49000"/>
                    <a:lumOff val="51000"/>
                  </a:schemeClr>
                </a:solidFill>
                <a:latin typeface="+mj-lt"/>
                <a:ea typeface="+mj-ea"/>
                <a:cs typeface="+mj-cs"/>
              </a:rPr>
              <a:t>Data Cleaning &amp; Preprocessing</a:t>
            </a:r>
          </a:p>
          <a:p>
            <a:pPr>
              <a:lnSpc>
                <a:spcPct val="90000"/>
              </a:lnSpc>
              <a:spcBef>
                <a:spcPct val="0"/>
              </a:spcBef>
              <a:spcAft>
                <a:spcPts val="600"/>
              </a:spcAft>
            </a:pPr>
            <a:endParaRPr lang="en-US" sz="3400">
              <a:latin typeface="+mj-lt"/>
              <a:ea typeface="+mj-ea"/>
              <a:cs typeface="+mj-cs"/>
            </a:endParaRPr>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14C3775-4FF9-F5EE-4788-0ACD0056B673}"/>
              </a:ext>
            </a:extLst>
          </p:cNvPr>
          <p:cNvPicPr>
            <a:picLocks noChangeAspect="1"/>
          </p:cNvPicPr>
          <p:nvPr/>
        </p:nvPicPr>
        <p:blipFill>
          <a:blip r:embed="rId2"/>
          <a:srcRect t="18282" r="-1" b="17254"/>
          <a:stretch/>
        </p:blipFill>
        <p:spPr>
          <a:xfrm>
            <a:off x="751250" y="2235430"/>
            <a:ext cx="4399640" cy="3862296"/>
          </a:xfrm>
          <a:prstGeom prst="rect">
            <a:avLst/>
          </a:prstGeom>
        </p:spPr>
      </p:pic>
      <p:sp>
        <p:nvSpPr>
          <p:cNvPr id="5" name="TextBox 4">
            <a:extLst>
              <a:ext uri="{FF2B5EF4-FFF2-40B4-BE49-F238E27FC236}">
                <a16:creationId xmlns:a16="http://schemas.microsoft.com/office/drawing/2014/main" id="{A5FA28F2-FFB2-FE16-0A47-71E2B861CA37}"/>
              </a:ext>
            </a:extLst>
          </p:cNvPr>
          <p:cNvSpPr txBox="1"/>
          <p:nvPr/>
        </p:nvSpPr>
        <p:spPr>
          <a:xfrm>
            <a:off x="5818554" y="513862"/>
            <a:ext cx="5804416"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Arial"/>
              </a:rPr>
              <a:t>Handling Missing Values</a:t>
            </a:r>
            <a:r>
              <a:rPr lang="en-US" dirty="0">
                <a:cs typeface="Arial"/>
              </a:rPr>
              <a:t>​</a:t>
            </a:r>
            <a:endParaRPr lang="en-US" dirty="0"/>
          </a:p>
          <a:p>
            <a:pPr marL="228600" indent="-228600">
              <a:buFont typeface="Arial,Sans-Serif"/>
              <a:buChar char="•"/>
            </a:pPr>
            <a:r>
              <a:rPr lang="en-US" dirty="0">
                <a:cs typeface="Arial"/>
              </a:rPr>
              <a:t>The dataset had missing values in critical features such as </a:t>
            </a:r>
            <a:r>
              <a:rPr lang="en-US" dirty="0" err="1">
                <a:cs typeface="Arial"/>
              </a:rPr>
              <a:t>annual_income</a:t>
            </a:r>
            <a:r>
              <a:rPr lang="en-US" dirty="0">
                <a:cs typeface="Arial"/>
              </a:rPr>
              <a:t>, </a:t>
            </a:r>
            <a:r>
              <a:rPr lang="en-US" dirty="0" err="1">
                <a:cs typeface="Arial"/>
              </a:rPr>
              <a:t>monthly_inhand_salary</a:t>
            </a:r>
            <a:r>
              <a:rPr lang="en-US" dirty="0">
                <a:cs typeface="Arial"/>
              </a:rPr>
              <a:t>, </a:t>
            </a:r>
            <a:r>
              <a:rPr lang="en-US" dirty="0" err="1">
                <a:cs typeface="Arial"/>
              </a:rPr>
              <a:t>no_of_loans</a:t>
            </a:r>
            <a:r>
              <a:rPr lang="en-US" dirty="0">
                <a:cs typeface="Arial"/>
              </a:rPr>
              <a:t>, </a:t>
            </a:r>
            <a:r>
              <a:rPr lang="en-US" dirty="0" err="1">
                <a:cs typeface="Arial"/>
              </a:rPr>
              <a:t>etc</a:t>
            </a:r>
            <a:r>
              <a:rPr lang="en-US" dirty="0">
                <a:cs typeface="Arial"/>
              </a:rPr>
              <a:t> which are essential for credit score prediction. To handle this, we used the K-Nearest Neighbors (KNN) Imputer, which identifies the k-nearest neighbors based on feature similarity and imputes missing values with a weighted average from those neighbors.​</a:t>
            </a:r>
          </a:p>
          <a:p>
            <a:pPr marL="228600" indent="-228600">
              <a:buFont typeface="Arial,Sans-Serif"/>
              <a:buChar char="•"/>
            </a:pPr>
            <a:r>
              <a:rPr lang="en-US" dirty="0">
                <a:cs typeface="Arial"/>
              </a:rPr>
              <a:t>Why KNN?​</a:t>
            </a:r>
          </a:p>
          <a:p>
            <a:pPr marL="742950" lvl="1" indent="-228600">
              <a:buFont typeface="Arial,Sans-Serif"/>
              <a:buChar char="•"/>
            </a:pPr>
            <a:r>
              <a:rPr lang="en-US" dirty="0">
                <a:cs typeface="Arial"/>
              </a:rPr>
              <a:t>Preserves relationships between variables.​</a:t>
            </a:r>
          </a:p>
          <a:p>
            <a:pPr marL="742950" lvl="1" indent="-228600">
              <a:buFont typeface="Arial,Sans-Serif"/>
              <a:buChar char="•"/>
            </a:pPr>
            <a:r>
              <a:rPr lang="en-US" dirty="0">
                <a:cs typeface="Arial"/>
              </a:rPr>
              <a:t>Ideal for clustered financial data.​</a:t>
            </a:r>
          </a:p>
          <a:p>
            <a:pPr marL="742950" lvl="1" indent="-228600">
              <a:buFont typeface="Arial,Sans-Serif"/>
              <a:buChar char="•"/>
            </a:pPr>
            <a:r>
              <a:rPr lang="en-US" dirty="0">
                <a:cs typeface="Arial"/>
              </a:rPr>
              <a:t>Reduces bias compared to mean/median imputation.​</a:t>
            </a:r>
          </a:p>
          <a:p>
            <a:pPr marL="228600" indent="-228600">
              <a:buFont typeface="Arial,Sans-Serif"/>
              <a:buChar char="•"/>
            </a:pPr>
            <a:r>
              <a:rPr lang="en-US" dirty="0">
                <a:cs typeface="Arial"/>
              </a:rPr>
              <a:t>After applying KNN, the dataset was reviewed to ensure:​</a:t>
            </a:r>
          </a:p>
          <a:p>
            <a:pPr marL="742950" lvl="1" indent="-228600">
              <a:buFont typeface="Arial,Sans-Serif"/>
              <a:buChar char="•"/>
            </a:pPr>
            <a:r>
              <a:rPr lang="en-US" dirty="0">
                <a:cs typeface="Arial"/>
              </a:rPr>
              <a:t>No missing values remained.​</a:t>
            </a:r>
          </a:p>
          <a:p>
            <a:pPr marL="742950" lvl="1" indent="-228600">
              <a:buFont typeface="Arial,Sans-Serif"/>
              <a:buChar char="•"/>
            </a:pPr>
            <a:r>
              <a:rPr lang="en-US" dirty="0">
                <a:cs typeface="Arial"/>
              </a:rPr>
              <a:t>The imputed values aligned with expected patterns.</a:t>
            </a:r>
          </a:p>
        </p:txBody>
      </p:sp>
    </p:spTree>
    <p:extLst>
      <p:ext uri="{BB962C8B-B14F-4D97-AF65-F5344CB8AC3E}">
        <p14:creationId xmlns:p14="http://schemas.microsoft.com/office/powerpoint/2010/main" val="2060756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474166B-7CF0-449B-8B3C-C6695F1F4F5C}"/>
              </a:ext>
            </a:extLst>
          </p:cNvPr>
          <p:cNvSpPr txBox="1"/>
          <p:nvPr/>
        </p:nvSpPr>
        <p:spPr>
          <a:xfrm>
            <a:off x="645064" y="525982"/>
            <a:ext cx="4282983" cy="120036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400" b="1" kern="1200" dirty="0">
                <a:solidFill>
                  <a:schemeClr val="tx2">
                    <a:lumMod val="49000"/>
                    <a:lumOff val="51000"/>
                  </a:schemeClr>
                </a:solidFill>
                <a:latin typeface="+mj-lt"/>
                <a:ea typeface="+mj-ea"/>
                <a:cs typeface="+mj-cs"/>
              </a:rPr>
              <a:t>Outlier Detection &amp; Handling</a:t>
            </a:r>
          </a:p>
          <a:p>
            <a:pPr>
              <a:lnSpc>
                <a:spcPct val="90000"/>
              </a:lnSpc>
              <a:spcBef>
                <a:spcPct val="0"/>
              </a:spcBef>
              <a:spcAft>
                <a:spcPts val="600"/>
              </a:spcAft>
            </a:pPr>
            <a:endParaRPr lang="en-US" sz="3600" kern="1200">
              <a:solidFill>
                <a:schemeClr val="tx1"/>
              </a:solidFill>
              <a:latin typeface="+mj-lt"/>
              <a:ea typeface="+mj-ea"/>
              <a:cs typeface="+mj-cs"/>
            </a:endParaRPr>
          </a:p>
        </p:txBody>
      </p:sp>
      <p:sp>
        <p:nvSpPr>
          <p:cNvPr id="14" name="Rectangle 1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9F8FBD3-4F62-A2CF-5E6A-6267F4EB3490}"/>
              </a:ext>
            </a:extLst>
          </p:cNvPr>
          <p:cNvPicPr>
            <a:picLocks noChangeAspect="1"/>
          </p:cNvPicPr>
          <p:nvPr/>
        </p:nvPicPr>
        <p:blipFill>
          <a:blip r:embed="rId2"/>
          <a:stretch>
            <a:fillRect/>
          </a:stretch>
        </p:blipFill>
        <p:spPr>
          <a:xfrm>
            <a:off x="292276" y="2205273"/>
            <a:ext cx="5159096" cy="2898429"/>
          </a:xfrm>
          <a:prstGeom prst="rect">
            <a:avLst/>
          </a:prstGeom>
        </p:spPr>
      </p:pic>
      <p:sp>
        <p:nvSpPr>
          <p:cNvPr id="2" name="TextBox 1">
            <a:extLst>
              <a:ext uri="{FF2B5EF4-FFF2-40B4-BE49-F238E27FC236}">
                <a16:creationId xmlns:a16="http://schemas.microsoft.com/office/drawing/2014/main" id="{1087BD54-F339-7C2D-BA4E-DBFD6DEEF7E7}"/>
              </a:ext>
            </a:extLst>
          </p:cNvPr>
          <p:cNvSpPr txBox="1"/>
          <p:nvPr/>
        </p:nvSpPr>
        <p:spPr>
          <a:xfrm>
            <a:off x="5867400" y="523630"/>
            <a:ext cx="5673968" cy="5293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a:p>
            <a:pPr marL="228600" indent="-228600">
              <a:buFont typeface="Arial,Sans-Serif"/>
              <a:buChar char="•"/>
            </a:pPr>
            <a:r>
              <a:rPr lang="en-US" sz="1600" dirty="0">
                <a:cs typeface="Arial"/>
              </a:rPr>
              <a:t>Outliers were detected using the Interquartile Range (IQR) method, flagging values that lie beyond 1.5 times the IQR from the first and third quartiles. Box plots and histograms were also used for visual validation.​</a:t>
            </a:r>
          </a:p>
          <a:p>
            <a:endParaRPr lang="en-US" sz="1600" dirty="0">
              <a:cs typeface="Arial"/>
            </a:endParaRPr>
          </a:p>
          <a:p>
            <a:pPr marL="228600" indent="-228600">
              <a:buFont typeface="Arial,Sans-Serif"/>
              <a:buChar char="•"/>
            </a:pPr>
            <a:r>
              <a:rPr lang="en-US" sz="1600" dirty="0">
                <a:cs typeface="Arial"/>
              </a:rPr>
              <a:t>Outliers found in:​</a:t>
            </a:r>
          </a:p>
          <a:p>
            <a:pPr marL="742950" lvl="1" indent="-228600">
              <a:buFont typeface="Arial,Sans-Serif"/>
              <a:buChar char="•"/>
            </a:pPr>
            <a:r>
              <a:rPr lang="en-US" sz="1600" dirty="0">
                <a:cs typeface="Arial"/>
              </a:rPr>
              <a:t>Non-financial columns (e.g., Age, Number of Loans): Data entry errors like Age = 1000,200 </a:t>
            </a:r>
            <a:r>
              <a:rPr lang="en-US" sz="1600" err="1">
                <a:cs typeface="Arial"/>
              </a:rPr>
              <a:t>etc</a:t>
            </a:r>
            <a:r>
              <a:rPr lang="en-US" sz="1600" dirty="0">
                <a:cs typeface="Arial"/>
              </a:rPr>
              <a:t>​</a:t>
            </a:r>
          </a:p>
          <a:p>
            <a:pPr marL="742950" lvl="1" indent="-228600">
              <a:buFont typeface="Arial,Sans-Serif"/>
              <a:buChar char="•"/>
            </a:pPr>
            <a:r>
              <a:rPr lang="en-US" sz="1600" dirty="0">
                <a:cs typeface="Arial"/>
              </a:rPr>
              <a:t>Financial columns (e.g., Credit Utilization, Outstanding Debt): Extreme debt or utilization values.​</a:t>
            </a:r>
          </a:p>
          <a:p>
            <a:pPr marL="0" lvl="1"/>
            <a:endParaRPr lang="en-US" sz="1600" dirty="0">
              <a:cs typeface="Arial"/>
            </a:endParaRPr>
          </a:p>
          <a:p>
            <a:r>
              <a:rPr lang="en-US" sz="1600" dirty="0">
                <a:cs typeface="Arial"/>
              </a:rPr>
              <a:t>   </a:t>
            </a:r>
          </a:p>
          <a:p>
            <a:r>
              <a:rPr lang="en-US" sz="1600" dirty="0">
                <a:cs typeface="Arial"/>
              </a:rPr>
              <a:t>To handle outliers, a two-pronged approach was applied:​</a:t>
            </a:r>
            <a:endParaRPr lang="en-US" dirty="0"/>
          </a:p>
          <a:p>
            <a:pPr marL="228600" indent="-228600">
              <a:buFont typeface="Arial,Sans-Serif"/>
              <a:buChar char="•"/>
            </a:pPr>
            <a:endParaRPr lang="en-US" sz="1600" dirty="0">
              <a:cs typeface="Arial"/>
            </a:endParaRPr>
          </a:p>
          <a:p>
            <a:pPr marL="285750" indent="-228600">
              <a:buFont typeface="Arial,Sans-Serif"/>
              <a:buChar char="•"/>
            </a:pPr>
            <a:r>
              <a:rPr lang="en-US" sz="1600" dirty="0">
                <a:cs typeface="Arial"/>
              </a:rPr>
              <a:t>Imputation for non-financial outliers: Extreme values were replaced by </a:t>
            </a:r>
            <a:r>
              <a:rPr lang="en-US" sz="1600" err="1">
                <a:cs typeface="Arial"/>
              </a:rPr>
              <a:t>NaN</a:t>
            </a:r>
            <a:r>
              <a:rPr lang="en-US" sz="1600" dirty="0">
                <a:cs typeface="Arial"/>
              </a:rPr>
              <a:t> and imputed using KNN.​</a:t>
            </a:r>
          </a:p>
          <a:p>
            <a:pPr marL="285750" indent="-228600">
              <a:buFont typeface="Arial,Sans-Serif"/>
              <a:buChar char="•"/>
            </a:pPr>
            <a:r>
              <a:rPr lang="en-US" sz="1600" dirty="0">
                <a:cs typeface="Arial"/>
              </a:rPr>
              <a:t>Retention of financial outliers: These were kept to capture valuable insights into high-risk customer behavior.​</a:t>
            </a:r>
          </a:p>
          <a:p>
            <a:pPr marL="285750" indent="-228600">
              <a:buFont typeface="Arial,Sans-Serif"/>
              <a:buChar char="•"/>
            </a:pPr>
            <a:r>
              <a:rPr lang="en-US" sz="1600" dirty="0">
                <a:cs typeface="Arial"/>
              </a:rPr>
              <a:t>This ensured meaningful data was preserved without compromising dataset consistency.</a:t>
            </a:r>
          </a:p>
        </p:txBody>
      </p:sp>
    </p:spTree>
    <p:extLst>
      <p:ext uri="{BB962C8B-B14F-4D97-AF65-F5344CB8AC3E}">
        <p14:creationId xmlns:p14="http://schemas.microsoft.com/office/powerpoint/2010/main" val="4079037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862E52F-D562-2D7F-558D-D9E12DF5B7CD}"/>
              </a:ext>
            </a:extLst>
          </p:cNvPr>
          <p:cNvSpPr txBox="1"/>
          <p:nvPr/>
        </p:nvSpPr>
        <p:spPr>
          <a:xfrm>
            <a:off x="645064" y="525982"/>
            <a:ext cx="4282983" cy="120036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400" b="1" kern="1200" dirty="0">
                <a:solidFill>
                  <a:schemeClr val="tx2">
                    <a:lumMod val="49000"/>
                    <a:lumOff val="51000"/>
                  </a:schemeClr>
                </a:solidFill>
                <a:latin typeface="+mj-lt"/>
                <a:ea typeface="+mj-ea"/>
                <a:cs typeface="+mj-cs"/>
              </a:rPr>
              <a:t>Invalid &amp; Inconsistent Values</a:t>
            </a:r>
          </a:p>
          <a:p>
            <a:pPr>
              <a:lnSpc>
                <a:spcPct val="90000"/>
              </a:lnSpc>
              <a:spcBef>
                <a:spcPct val="0"/>
              </a:spcBef>
              <a:spcAft>
                <a:spcPts val="600"/>
              </a:spcAft>
            </a:pPr>
            <a:endParaRPr lang="en-US" sz="3600" kern="1200">
              <a:solidFill>
                <a:schemeClr val="tx1"/>
              </a:solidFill>
              <a:latin typeface="+mj-lt"/>
              <a:ea typeface="+mj-ea"/>
              <a:cs typeface="+mj-cs"/>
            </a:endParaRPr>
          </a:p>
        </p:txBody>
      </p:sp>
      <p:sp>
        <p:nvSpPr>
          <p:cNvPr id="26" name="Rectangle 2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E01A8BD-73DA-BF54-9298-052251329A04}"/>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700" b="1"/>
          </a:p>
          <a:p>
            <a:pPr marL="285750" indent="-228600" fontAlgn="base">
              <a:lnSpc>
                <a:spcPct val="90000"/>
              </a:lnSpc>
              <a:spcBef>
                <a:spcPct val="0"/>
              </a:spcBef>
              <a:spcAft>
                <a:spcPts val="600"/>
              </a:spcAft>
              <a:buFont typeface="Arial" panose="020B0604020202020204" pitchFamily="34" charset="0"/>
              <a:buChar char="•"/>
            </a:pPr>
            <a:br>
              <a:rPr lang="en-US" altLang="en-US" sz="700" i="0" u="none" strike="noStrike" cap="none" normalizeH="0" baseline="0" dirty="0">
                <a:ln>
                  <a:noFill/>
                </a:ln>
                <a:effectLst/>
              </a:rPr>
            </a:br>
            <a:endParaRPr lang="en-US" sz="700"/>
          </a:p>
          <a:p>
            <a:pPr indent="-228600">
              <a:lnSpc>
                <a:spcPct val="90000"/>
              </a:lnSpc>
              <a:spcAft>
                <a:spcPts val="600"/>
              </a:spcAft>
              <a:buFont typeface="Arial" panose="020B0604020202020204" pitchFamily="34" charset="0"/>
              <a:buChar char="•"/>
            </a:pPr>
            <a:endParaRPr lang="en-US" sz="700"/>
          </a:p>
        </p:txBody>
      </p:sp>
      <p:sp>
        <p:nvSpPr>
          <p:cNvPr id="27" name="Rectangle 2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B889926-9B4D-374F-AABC-F8FD6C90CD4D}"/>
              </a:ext>
            </a:extLst>
          </p:cNvPr>
          <p:cNvPicPr>
            <a:picLocks noChangeAspect="1"/>
          </p:cNvPicPr>
          <p:nvPr/>
        </p:nvPicPr>
        <p:blipFill>
          <a:blip r:embed="rId2"/>
          <a:stretch>
            <a:fillRect/>
          </a:stretch>
        </p:blipFill>
        <p:spPr>
          <a:xfrm>
            <a:off x="611999" y="2027955"/>
            <a:ext cx="4324264" cy="3516836"/>
          </a:xfrm>
          <a:prstGeom prst="rect">
            <a:avLst/>
          </a:prstGeom>
        </p:spPr>
      </p:pic>
      <p:sp>
        <p:nvSpPr>
          <p:cNvPr id="5" name="TextBox 4">
            <a:extLst>
              <a:ext uri="{FF2B5EF4-FFF2-40B4-BE49-F238E27FC236}">
                <a16:creationId xmlns:a16="http://schemas.microsoft.com/office/drawing/2014/main" id="{D9995DB0-3E7C-BE9A-A852-8BB477132C0C}"/>
              </a:ext>
            </a:extLst>
          </p:cNvPr>
          <p:cNvSpPr txBox="1"/>
          <p:nvPr/>
        </p:nvSpPr>
        <p:spPr>
          <a:xfrm>
            <a:off x="6004169" y="816708"/>
            <a:ext cx="5752123"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cs typeface="Arial"/>
              </a:rPr>
              <a:t>Several invalid and inconsistent values were found across numeric and categorical features. After that we </a:t>
            </a:r>
            <a:r>
              <a:rPr lang="en-US" sz="1400" b="1" dirty="0">
                <a:cs typeface="Arial"/>
              </a:rPr>
              <a:t>binned </a:t>
            </a:r>
            <a:r>
              <a:rPr lang="en-US" sz="1400" dirty="0">
                <a:cs typeface="Arial"/>
              </a:rPr>
              <a:t>Age and Monthly balance as Balance group for better performance.</a:t>
            </a:r>
            <a:endParaRPr lang="en-US" dirty="0">
              <a:cs typeface="Arial"/>
            </a:endParaRPr>
          </a:p>
          <a:p>
            <a:r>
              <a:rPr lang="en-US" sz="1400" b="1" dirty="0">
                <a:cs typeface="Arial"/>
              </a:rPr>
              <a:t>Key actions taken:</a:t>
            </a:r>
            <a:r>
              <a:rPr lang="en-US" sz="1400" dirty="0">
                <a:cs typeface="Arial"/>
              </a:rPr>
              <a:t>​</a:t>
            </a:r>
            <a:endParaRPr lang="en-US"/>
          </a:p>
          <a:p>
            <a:pPr marL="742950" lvl="1" indent="-228600">
              <a:buFont typeface="Arial,Sans-Serif"/>
              <a:buChar char="•"/>
            </a:pPr>
            <a:r>
              <a:rPr lang="en-US" sz="1400" dirty="0">
                <a:cs typeface="Arial"/>
              </a:rPr>
              <a:t>Replaced invalid characters in numeric columns with appropriate values.​</a:t>
            </a:r>
          </a:p>
          <a:p>
            <a:pPr marL="742950" lvl="1" indent="-228600">
              <a:buFont typeface="Arial,Sans-Serif"/>
              <a:buChar char="•"/>
            </a:pPr>
            <a:r>
              <a:rPr lang="en-US" sz="1400" dirty="0">
                <a:cs typeface="Arial"/>
              </a:rPr>
              <a:t>Standardized categorical values by removing inconsistent symbols.​</a:t>
            </a:r>
          </a:p>
          <a:p>
            <a:pPr marL="742950" lvl="1" indent="-228600">
              <a:buFont typeface="Arial,Sans-Serif"/>
              <a:buChar char="•"/>
            </a:pPr>
            <a:r>
              <a:rPr lang="en-US" sz="1400" dirty="0">
                <a:cs typeface="Arial"/>
              </a:rPr>
              <a:t>Validated numeric fields to ensure they contained valid numeric values.​</a:t>
            </a:r>
          </a:p>
          <a:p>
            <a:pPr marL="742950" lvl="1" indent="-228600">
              <a:buFont typeface="Arial,Sans-Serif"/>
              <a:buChar char="•"/>
            </a:pPr>
            <a:r>
              <a:rPr lang="en-US" sz="1400" dirty="0">
                <a:cs typeface="Arial"/>
              </a:rPr>
              <a:t>This process ensured a clean dataset ready for analysis without errors or inconsistencies.​</a:t>
            </a:r>
            <a:endParaRPr lang="en-US"/>
          </a:p>
          <a:p>
            <a:r>
              <a:rPr lang="en-US" sz="1400" b="1" dirty="0">
                <a:cs typeface="Arial"/>
              </a:rPr>
              <a:t>Data Cleaning Challenges</a:t>
            </a:r>
            <a:r>
              <a:rPr lang="en-US" sz="1400" dirty="0">
                <a:cs typeface="Arial"/>
              </a:rPr>
              <a:t>​</a:t>
            </a:r>
          </a:p>
          <a:p>
            <a:pPr marL="285750" indent="-228600">
              <a:buFont typeface="Arial,Sans-Serif"/>
              <a:buChar char="•"/>
            </a:pPr>
            <a:r>
              <a:rPr lang="en-US" sz="1400" dirty="0">
                <a:cs typeface="Arial"/>
              </a:rPr>
              <a:t>Missing Values: Accurate imputation for features with varied distributions.​</a:t>
            </a:r>
          </a:p>
          <a:p>
            <a:pPr marL="285750" indent="-228600">
              <a:buFont typeface="Arial,Sans-Serif"/>
              <a:buChar char="•"/>
            </a:pPr>
            <a:r>
              <a:rPr lang="en-US" sz="1400" dirty="0">
                <a:cs typeface="Arial"/>
              </a:rPr>
              <a:t>Extreme Values: Balancing correction of non-financial features with preserving insights from financial data.​</a:t>
            </a:r>
          </a:p>
          <a:p>
            <a:pPr marL="285750" indent="-228600">
              <a:buFont typeface="Arial,Sans-Serif"/>
              <a:buChar char="•"/>
            </a:pPr>
            <a:r>
              <a:rPr lang="en-US" sz="1400" dirty="0">
                <a:cs typeface="Arial"/>
              </a:rPr>
              <a:t>Invalid Values: Detecting and replacing malformed entries with careful column analysis.​</a:t>
            </a:r>
          </a:p>
          <a:p>
            <a:pPr marL="285750" indent="-228600">
              <a:buFont typeface="Arial,Sans-Serif"/>
              <a:buChar char="•"/>
            </a:pPr>
            <a:r>
              <a:rPr lang="en-US" sz="1400" dirty="0">
                <a:cs typeface="Arial"/>
              </a:rPr>
              <a:t>Outliers: Deciding which outliers to treat versus retain, based on their relevance.</a:t>
            </a:r>
          </a:p>
        </p:txBody>
      </p:sp>
    </p:spTree>
    <p:extLst>
      <p:ext uri="{BB962C8B-B14F-4D97-AF65-F5344CB8AC3E}">
        <p14:creationId xmlns:p14="http://schemas.microsoft.com/office/powerpoint/2010/main" val="3760916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22" name="Rectangle 21">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6A723F2-8CD5-87D8-8000-B84C31228560}"/>
              </a:ext>
            </a:extLst>
          </p:cNvPr>
          <p:cNvSpPr txBox="1"/>
          <p:nvPr/>
        </p:nvSpPr>
        <p:spPr>
          <a:xfrm>
            <a:off x="1352940" y="829380"/>
            <a:ext cx="8192276" cy="503024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85000" lnSpcReduction="20000"/>
          </a:bodyPr>
          <a:lstStyle/>
          <a:p>
            <a:pPr indent="-228600">
              <a:lnSpc>
                <a:spcPct val="90000"/>
              </a:lnSpc>
              <a:spcAft>
                <a:spcPts val="600"/>
              </a:spcAft>
              <a:buFont typeface="Arial" panose="020B0604020202020204" pitchFamily="34" charset="0"/>
              <a:buChar char="•"/>
            </a:pPr>
            <a:r>
              <a:rPr lang="en-US" sz="2400" b="1" dirty="0">
                <a:solidFill>
                  <a:schemeClr val="tx2">
                    <a:lumMod val="49000"/>
                    <a:lumOff val="51000"/>
                  </a:schemeClr>
                </a:solidFill>
              </a:rPr>
              <a:t> Exploratory Data Analysis (EDA)</a:t>
            </a:r>
          </a:p>
          <a:p>
            <a:pPr indent="-228600">
              <a:lnSpc>
                <a:spcPct val="90000"/>
              </a:lnSpc>
              <a:spcAft>
                <a:spcPts val="600"/>
              </a:spcAft>
              <a:buFont typeface="Arial" panose="020B0604020202020204" pitchFamily="34" charset="0"/>
              <a:buChar char="•"/>
            </a:pPr>
            <a:endParaRPr lang="en-US" sz="1050" b="1" dirty="0"/>
          </a:p>
          <a:p>
            <a:pPr algn="just">
              <a:lnSpc>
                <a:spcPct val="150000"/>
              </a:lnSpc>
            </a:pPr>
            <a:r>
              <a:rPr lang="en-US" sz="1900" b="1" dirty="0">
                <a:latin typeface="Calibri" panose="020F0502020204030204" pitchFamily="34" charset="0"/>
                <a:ea typeface="Calibri" panose="020F0502020204030204" pitchFamily="34" charset="0"/>
                <a:cs typeface="Calibri" panose="020F0502020204030204" pitchFamily="34" charset="0"/>
              </a:rPr>
              <a:t>Univariate Analysis:</a:t>
            </a:r>
          </a:p>
          <a:p>
            <a:pPr algn="just">
              <a:lnSpc>
                <a:spcPct val="150000"/>
              </a:lnSpc>
            </a:pPr>
            <a:r>
              <a:rPr lang="en-US" sz="1600" b="1" dirty="0">
                <a:latin typeface="Calibri" panose="020F0502020204030204" pitchFamily="34" charset="0"/>
                <a:ea typeface="Calibri" panose="020F0502020204030204" pitchFamily="34" charset="0"/>
                <a:cs typeface="Calibri" panose="020F0502020204030204" pitchFamily="34" charset="0"/>
              </a:rPr>
              <a:t>Histograms &amp; Density Plots:</a:t>
            </a:r>
            <a:r>
              <a:rPr lang="en-US" sz="1600" dirty="0">
                <a:latin typeface="Calibri" panose="020F0502020204030204" pitchFamily="34" charset="0"/>
                <a:ea typeface="Calibri" panose="020F0502020204030204" pitchFamily="34" charset="0"/>
                <a:cs typeface="Calibri" panose="020F0502020204030204" pitchFamily="34" charset="0"/>
              </a:rPr>
              <a:t> Show right-skewed distributions for salary and credit utilization.</a:t>
            </a:r>
          </a:p>
          <a:p>
            <a:pPr algn="just">
              <a:lnSpc>
                <a:spcPct val="150000"/>
              </a:lnSpc>
            </a:pPr>
            <a:r>
              <a:rPr lang="en-US" sz="1600" b="1" dirty="0">
                <a:latin typeface="Calibri" panose="020F0502020204030204" pitchFamily="34" charset="0"/>
                <a:ea typeface="Calibri" panose="020F0502020204030204" pitchFamily="34" charset="0"/>
                <a:cs typeface="Calibri" panose="020F0502020204030204" pitchFamily="34" charset="0"/>
              </a:rPr>
              <a:t>Box Plots:</a:t>
            </a:r>
            <a:r>
              <a:rPr lang="en-US" sz="1600" dirty="0">
                <a:latin typeface="Calibri" panose="020F0502020204030204" pitchFamily="34" charset="0"/>
                <a:ea typeface="Calibri" panose="020F0502020204030204" pitchFamily="34" charset="0"/>
                <a:cs typeface="Calibri" panose="020F0502020204030204" pitchFamily="34" charset="0"/>
              </a:rPr>
              <a:t> Identify outliers in Annual Income, Outstanding Debt, and Credit Utilization.</a:t>
            </a:r>
          </a:p>
          <a:p>
            <a:pPr algn="just">
              <a:lnSpc>
                <a:spcPct val="150000"/>
              </a:lnSpc>
            </a:pPr>
            <a:r>
              <a:rPr lang="en-US" sz="1600" b="1" dirty="0">
                <a:latin typeface="Calibri" panose="020F0502020204030204" pitchFamily="34" charset="0"/>
                <a:ea typeface="Calibri" panose="020F0502020204030204" pitchFamily="34" charset="0"/>
                <a:cs typeface="Calibri" panose="020F0502020204030204" pitchFamily="34" charset="0"/>
              </a:rPr>
              <a:t>Pie Charts:</a:t>
            </a:r>
            <a:r>
              <a:rPr lang="en-US" sz="1600" dirty="0">
                <a:latin typeface="Calibri" panose="020F0502020204030204" pitchFamily="34" charset="0"/>
                <a:ea typeface="Calibri" panose="020F0502020204030204" pitchFamily="34" charset="0"/>
                <a:cs typeface="Calibri" panose="020F0502020204030204" pitchFamily="34" charset="0"/>
              </a:rPr>
              <a:t> Credit Mix shows most individuals fall under Standard (45.8%).</a:t>
            </a:r>
          </a:p>
          <a:p>
            <a:pPr algn="just">
              <a:lnSpc>
                <a:spcPct val="150000"/>
              </a:lnSpc>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US" sz="1900" b="1" dirty="0">
                <a:latin typeface="Calibri" panose="020F0502020204030204" pitchFamily="34" charset="0"/>
                <a:ea typeface="Calibri" panose="020F0502020204030204" pitchFamily="34" charset="0"/>
                <a:cs typeface="Calibri" panose="020F0502020204030204" pitchFamily="34" charset="0"/>
              </a:rPr>
              <a:t>Bivariate Analysis:</a:t>
            </a:r>
          </a:p>
          <a:p>
            <a:pPr algn="just">
              <a:lnSpc>
                <a:spcPct val="150000"/>
              </a:lnSpc>
            </a:pPr>
            <a:r>
              <a:rPr lang="en-US" sz="1600" b="1" dirty="0">
                <a:latin typeface="Calibri" panose="020F0502020204030204" pitchFamily="34" charset="0"/>
                <a:ea typeface="Calibri" panose="020F0502020204030204" pitchFamily="34" charset="0"/>
                <a:cs typeface="Calibri" panose="020F0502020204030204" pitchFamily="34" charset="0"/>
              </a:rPr>
              <a:t>Scatter Plots:</a:t>
            </a:r>
            <a:r>
              <a:rPr lang="en-US" sz="1600" dirty="0">
                <a:latin typeface="Calibri" panose="020F0502020204030204" pitchFamily="34" charset="0"/>
                <a:ea typeface="Calibri" panose="020F0502020204030204" pitchFamily="34" charset="0"/>
                <a:cs typeface="Calibri" panose="020F0502020204030204" pitchFamily="34" charset="0"/>
              </a:rPr>
              <a:t> Annual Income clusters indicate salary bands.</a:t>
            </a:r>
          </a:p>
          <a:p>
            <a:pPr algn="just">
              <a:lnSpc>
                <a:spcPct val="150000"/>
              </a:lnSpc>
            </a:pPr>
            <a:r>
              <a:rPr lang="en-US" sz="1600" b="1" dirty="0">
                <a:latin typeface="Calibri" panose="020F0502020204030204" pitchFamily="34" charset="0"/>
                <a:ea typeface="Calibri" panose="020F0502020204030204" pitchFamily="34" charset="0"/>
                <a:cs typeface="Calibri" panose="020F0502020204030204" pitchFamily="34" charset="0"/>
              </a:rPr>
              <a:t>Bar Plots:</a:t>
            </a:r>
            <a:r>
              <a:rPr lang="en-US" sz="1600" dirty="0">
                <a:latin typeface="Calibri" panose="020F0502020204030204" pitchFamily="34" charset="0"/>
                <a:ea typeface="Calibri" panose="020F0502020204030204" pitchFamily="34" charset="0"/>
                <a:cs typeface="Calibri" panose="020F0502020204030204" pitchFamily="34" charset="0"/>
              </a:rPr>
              <a:t> Poor credit scores linked to higher loans.</a:t>
            </a:r>
          </a:p>
          <a:p>
            <a:pPr algn="just">
              <a:lnSpc>
                <a:spcPct val="150000"/>
              </a:lnSpc>
            </a:pPr>
            <a:r>
              <a:rPr lang="en-US" sz="1600" b="1" dirty="0">
                <a:latin typeface="Calibri" panose="020F0502020204030204" pitchFamily="34" charset="0"/>
                <a:ea typeface="Calibri" panose="020F0502020204030204" pitchFamily="34" charset="0"/>
                <a:cs typeface="Calibri" panose="020F0502020204030204" pitchFamily="34" charset="0"/>
              </a:rPr>
              <a:t>Histograms:</a:t>
            </a:r>
            <a:r>
              <a:rPr lang="en-US" sz="1600" dirty="0">
                <a:latin typeface="Calibri" panose="020F0502020204030204" pitchFamily="34" charset="0"/>
                <a:ea typeface="Calibri" panose="020F0502020204030204" pitchFamily="34" charset="0"/>
                <a:cs typeface="Calibri" panose="020F0502020204030204" pitchFamily="34" charset="0"/>
              </a:rPr>
              <a:t> More than ten credit inquiries often correlate with Poor credit scores.</a:t>
            </a:r>
          </a:p>
          <a:p>
            <a:pPr algn="just">
              <a:lnSpc>
                <a:spcPct val="150000"/>
              </a:lnSpc>
            </a:pPr>
            <a:r>
              <a:rPr lang="en-US" sz="1600" b="1" dirty="0">
                <a:latin typeface="Calibri" panose="020F0502020204030204" pitchFamily="34" charset="0"/>
                <a:ea typeface="Calibri" panose="020F0502020204030204" pitchFamily="34" charset="0"/>
                <a:cs typeface="Calibri" panose="020F0502020204030204" pitchFamily="34" charset="0"/>
              </a:rPr>
              <a:t>Count Plots:</a:t>
            </a:r>
            <a:r>
              <a:rPr lang="en-US" sz="1600" dirty="0">
                <a:latin typeface="Calibri" panose="020F0502020204030204" pitchFamily="34" charset="0"/>
                <a:ea typeface="Calibri" panose="020F0502020204030204" pitchFamily="34" charset="0"/>
                <a:cs typeface="Calibri" panose="020F0502020204030204" pitchFamily="34" charset="0"/>
              </a:rPr>
              <a:t> Credit Mix influences credit score classification.</a:t>
            </a:r>
          </a:p>
          <a:p>
            <a:pPr algn="just">
              <a:lnSpc>
                <a:spcPct val="150000"/>
              </a:lnSpc>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US" sz="1900" b="1" dirty="0">
                <a:latin typeface="Calibri" panose="020F0502020204030204" pitchFamily="34" charset="0"/>
                <a:ea typeface="Calibri" panose="020F0502020204030204" pitchFamily="34" charset="0"/>
                <a:cs typeface="Calibri" panose="020F0502020204030204" pitchFamily="34" charset="0"/>
              </a:rPr>
              <a:t>Multivariate Analysis:</a:t>
            </a:r>
          </a:p>
          <a:p>
            <a:pPr algn="just">
              <a:lnSpc>
                <a:spcPct val="150000"/>
              </a:lnSpc>
            </a:pPr>
            <a:r>
              <a:rPr lang="en-US" sz="1600" b="1" dirty="0">
                <a:latin typeface="Calibri" panose="020F0502020204030204" pitchFamily="34" charset="0"/>
                <a:ea typeface="Calibri" panose="020F0502020204030204" pitchFamily="34" charset="0"/>
                <a:cs typeface="Calibri" panose="020F0502020204030204" pitchFamily="34" charset="0"/>
              </a:rPr>
              <a:t>Heatmaps:</a:t>
            </a:r>
            <a:r>
              <a:rPr lang="en-US" sz="1600" dirty="0">
                <a:latin typeface="Calibri" panose="020F0502020204030204" pitchFamily="34" charset="0"/>
                <a:ea typeface="Calibri" panose="020F0502020204030204" pitchFamily="34" charset="0"/>
                <a:cs typeface="Calibri" panose="020F0502020204030204" pitchFamily="34" charset="0"/>
              </a:rPr>
              <a:t> Higher salaries correlate with better credit scores.</a:t>
            </a:r>
          </a:p>
          <a:p>
            <a:pPr algn="just">
              <a:lnSpc>
                <a:spcPct val="150000"/>
              </a:lnSpc>
            </a:pPr>
            <a:r>
              <a:rPr lang="en-US" sz="1600" b="1" dirty="0">
                <a:latin typeface="Calibri" panose="020F0502020204030204" pitchFamily="34" charset="0"/>
                <a:ea typeface="Calibri" panose="020F0502020204030204" pitchFamily="34" charset="0"/>
                <a:cs typeface="Calibri" panose="020F0502020204030204" pitchFamily="34" charset="0"/>
              </a:rPr>
              <a:t>Bar Plots:</a:t>
            </a:r>
            <a:r>
              <a:rPr lang="en-US" sz="1600" dirty="0">
                <a:latin typeface="Calibri" panose="020F0502020204030204" pitchFamily="34" charset="0"/>
                <a:ea typeface="Calibri" panose="020F0502020204030204" pitchFamily="34" charset="0"/>
                <a:cs typeface="Calibri" panose="020F0502020204030204" pitchFamily="34" charset="0"/>
              </a:rPr>
              <a:t> Outstanding debt is consistently higher for Poor credit scores.</a:t>
            </a:r>
          </a:p>
          <a:p>
            <a:pPr algn="just">
              <a:lnSpc>
                <a:spcPct val="150000"/>
              </a:lnSpc>
            </a:pPr>
            <a:r>
              <a:rPr lang="en-US" sz="1600" b="1" dirty="0">
                <a:latin typeface="Calibri" panose="020F0502020204030204" pitchFamily="34" charset="0"/>
                <a:ea typeface="Calibri" panose="020F0502020204030204" pitchFamily="34" charset="0"/>
                <a:cs typeface="Calibri" panose="020F0502020204030204" pitchFamily="34" charset="0"/>
              </a:rPr>
              <a:t>Count Plots:</a:t>
            </a:r>
            <a:r>
              <a:rPr lang="en-US" sz="1600" dirty="0">
                <a:latin typeface="Calibri" panose="020F0502020204030204" pitchFamily="34" charset="0"/>
                <a:ea typeface="Calibri" panose="020F0502020204030204" pitchFamily="34" charset="0"/>
                <a:cs typeface="Calibri" panose="020F0502020204030204" pitchFamily="34" charset="0"/>
              </a:rPr>
              <a:t> Payment behavior impacts debt levels and credit scores.</a:t>
            </a:r>
          </a:p>
          <a:p>
            <a:pPr lvl="1" indent="-228600">
              <a:lnSpc>
                <a:spcPct val="90000"/>
              </a:lnSpc>
              <a:spcAft>
                <a:spcPts val="600"/>
              </a:spcAft>
              <a:buFont typeface="Arial" panose="020B0604020202020204" pitchFamily="34" charset="0"/>
              <a:buChar char="•"/>
            </a:pPr>
            <a:endParaRPr lang="en-US" sz="800" dirty="0"/>
          </a:p>
        </p:txBody>
      </p:sp>
    </p:spTree>
    <p:extLst>
      <p:ext uri="{BB962C8B-B14F-4D97-AF65-F5344CB8AC3E}">
        <p14:creationId xmlns:p14="http://schemas.microsoft.com/office/powerpoint/2010/main" val="787049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B24272-2824-7FED-E6B1-FD8A60E5A4A1}"/>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29E880D-558D-9E70-1305-21A65BB87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73705627-1128-BB9C-D423-83CDDDF9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22" name="Rectangle 21">
              <a:extLst>
                <a:ext uri="{FF2B5EF4-FFF2-40B4-BE49-F238E27FC236}">
                  <a16:creationId xmlns:a16="http://schemas.microsoft.com/office/drawing/2014/main" id="{96758E2B-CAD5-6DA9-A9E9-9400687D93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49F6684E-1078-716E-FFD8-8539C0BBA1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7C897678-60A9-EDD5-E088-FCCBD8459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3122C5-BCA2-C8C0-2376-B050EA54F4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A9295236-41F9-7171-43DE-CBE3F3A93DEE}"/>
              </a:ext>
            </a:extLst>
          </p:cNvPr>
          <p:cNvSpPr>
            <a:spLocks noChangeArrowheads="1"/>
          </p:cNvSpPr>
          <p:nvPr/>
        </p:nvSpPr>
        <p:spPr bwMode="auto">
          <a:xfrm>
            <a:off x="5348835" y="585413"/>
            <a:ext cx="666640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0" name="Rectangle 3">
            <a:extLst>
              <a:ext uri="{FF2B5EF4-FFF2-40B4-BE49-F238E27FC236}">
                <a16:creationId xmlns:a16="http://schemas.microsoft.com/office/drawing/2014/main" id="{60193E4E-6206-29A4-6F10-BECCBEEDA572}"/>
              </a:ext>
            </a:extLst>
          </p:cNvPr>
          <p:cNvSpPr>
            <a:spLocks noChangeArrowheads="1"/>
          </p:cNvSpPr>
          <p:nvPr/>
        </p:nvSpPr>
        <p:spPr bwMode="auto">
          <a:xfrm>
            <a:off x="6138831" y="4822211"/>
            <a:ext cx="508641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Arial"/>
              <a:buChar char="•"/>
            </a:pPr>
            <a:endParaRPr lang="en-US" sz="1200" i="0" u="none" strike="noStrike" cap="none" normalizeH="0" baseline="0" dirty="0">
              <a:ln>
                <a:noFill/>
              </a:ln>
              <a:effectLst/>
            </a:endParaRPr>
          </a:p>
        </p:txBody>
      </p:sp>
      <p:pic>
        <p:nvPicPr>
          <p:cNvPr id="6" name="Picture 5" descr="A pie chart with different colored circles&#10;&#10;AI-generated content may be incorrect.">
            <a:extLst>
              <a:ext uri="{FF2B5EF4-FFF2-40B4-BE49-F238E27FC236}">
                <a16:creationId xmlns:a16="http://schemas.microsoft.com/office/drawing/2014/main" id="{986FA168-B781-DC7A-C13C-B53C1645D156}"/>
              </a:ext>
            </a:extLst>
          </p:cNvPr>
          <p:cNvPicPr>
            <a:picLocks noChangeAspect="1"/>
          </p:cNvPicPr>
          <p:nvPr/>
        </p:nvPicPr>
        <p:blipFill>
          <a:blip r:embed="rId2"/>
          <a:stretch>
            <a:fillRect/>
          </a:stretch>
        </p:blipFill>
        <p:spPr>
          <a:xfrm>
            <a:off x="1386088" y="4092325"/>
            <a:ext cx="3834893" cy="2067486"/>
          </a:xfrm>
          <a:prstGeom prst="rect">
            <a:avLst/>
          </a:prstGeom>
        </p:spPr>
      </p:pic>
      <p:pic>
        <p:nvPicPr>
          <p:cNvPr id="8" name="Picture 7">
            <a:extLst>
              <a:ext uri="{FF2B5EF4-FFF2-40B4-BE49-F238E27FC236}">
                <a16:creationId xmlns:a16="http://schemas.microsoft.com/office/drawing/2014/main" id="{230F164C-3DA4-4FC5-02A5-3E7D16F2B497}"/>
              </a:ext>
            </a:extLst>
          </p:cNvPr>
          <p:cNvPicPr>
            <a:picLocks noChangeAspect="1"/>
          </p:cNvPicPr>
          <p:nvPr/>
        </p:nvPicPr>
        <p:blipFill>
          <a:blip r:embed="rId3"/>
          <a:stretch>
            <a:fillRect/>
          </a:stretch>
        </p:blipFill>
        <p:spPr>
          <a:xfrm>
            <a:off x="361939" y="185788"/>
            <a:ext cx="5124460" cy="3817045"/>
          </a:xfrm>
          <a:prstGeom prst="rect">
            <a:avLst/>
          </a:prstGeom>
        </p:spPr>
      </p:pic>
      <p:pic>
        <p:nvPicPr>
          <p:cNvPr id="9" name="Picture 8">
            <a:extLst>
              <a:ext uri="{FF2B5EF4-FFF2-40B4-BE49-F238E27FC236}">
                <a16:creationId xmlns:a16="http://schemas.microsoft.com/office/drawing/2014/main" id="{E66D37F0-4A8D-E444-7F6D-9595FE5CC372}"/>
              </a:ext>
            </a:extLst>
          </p:cNvPr>
          <p:cNvPicPr>
            <a:picLocks noChangeAspect="1"/>
          </p:cNvPicPr>
          <p:nvPr/>
        </p:nvPicPr>
        <p:blipFill rotWithShape="1">
          <a:blip r:embed="rId4"/>
          <a:srcRect l="1662"/>
          <a:stretch/>
        </p:blipFill>
        <p:spPr bwMode="auto">
          <a:xfrm>
            <a:off x="5936420" y="2878918"/>
            <a:ext cx="5086412" cy="3576587"/>
          </a:xfrm>
          <a:prstGeom prst="rect">
            <a:avLst/>
          </a:prstGeom>
          <a:ln>
            <a:noFill/>
          </a:ln>
          <a:extLst>
            <a:ext uri="{53640926-AAD7-44D8-BBD7-CCE9431645EC}">
              <a14:shadowObscured xmlns:a14="http://schemas.microsoft.com/office/drawing/2010/main"/>
            </a:ext>
          </a:extLst>
        </p:spPr>
      </p:pic>
      <p:pic>
        <p:nvPicPr>
          <p:cNvPr id="2" name="Picture 1" descr="A graph of different colored bars&#10;&#10;AI-generated content may be incorrect.">
            <a:extLst>
              <a:ext uri="{FF2B5EF4-FFF2-40B4-BE49-F238E27FC236}">
                <a16:creationId xmlns:a16="http://schemas.microsoft.com/office/drawing/2014/main" id="{3A6FEF63-B9CA-9248-23D8-499F89B92128}"/>
              </a:ext>
            </a:extLst>
          </p:cNvPr>
          <p:cNvPicPr>
            <a:picLocks noChangeAspect="1"/>
          </p:cNvPicPr>
          <p:nvPr/>
        </p:nvPicPr>
        <p:blipFill>
          <a:blip r:embed="rId5"/>
          <a:stretch>
            <a:fillRect/>
          </a:stretch>
        </p:blipFill>
        <p:spPr>
          <a:xfrm>
            <a:off x="5484249" y="477620"/>
            <a:ext cx="3091972" cy="2197144"/>
          </a:xfrm>
          <a:prstGeom prst="rect">
            <a:avLst/>
          </a:prstGeom>
        </p:spPr>
      </p:pic>
      <p:pic>
        <p:nvPicPr>
          <p:cNvPr id="3" name="Picture 2" descr="A graph with purple lines&#10;&#10;AI-generated content may be incorrect.">
            <a:extLst>
              <a:ext uri="{FF2B5EF4-FFF2-40B4-BE49-F238E27FC236}">
                <a16:creationId xmlns:a16="http://schemas.microsoft.com/office/drawing/2014/main" id="{295213D0-6E83-3257-9814-730E5CC7F9D1}"/>
              </a:ext>
            </a:extLst>
          </p:cNvPr>
          <p:cNvPicPr>
            <a:picLocks noChangeAspect="1"/>
          </p:cNvPicPr>
          <p:nvPr/>
        </p:nvPicPr>
        <p:blipFill>
          <a:blip r:embed="rId6"/>
          <a:stretch>
            <a:fillRect/>
          </a:stretch>
        </p:blipFill>
        <p:spPr>
          <a:xfrm>
            <a:off x="8473842" y="628197"/>
            <a:ext cx="3295129" cy="1967370"/>
          </a:xfrm>
          <a:prstGeom prst="rect">
            <a:avLst/>
          </a:prstGeom>
        </p:spPr>
      </p:pic>
    </p:spTree>
    <p:extLst>
      <p:ext uri="{BB962C8B-B14F-4D97-AF65-F5344CB8AC3E}">
        <p14:creationId xmlns:p14="http://schemas.microsoft.com/office/powerpoint/2010/main" val="255446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134EF0A-610F-5A11-201D-7C68E3BF13E3}"/>
              </a:ext>
            </a:extLst>
          </p:cNvPr>
          <p:cNvSpPr txBox="1"/>
          <p:nvPr/>
        </p:nvSpPr>
        <p:spPr>
          <a:xfrm>
            <a:off x="891352" y="2550663"/>
            <a:ext cx="10143668" cy="3435531"/>
          </a:xfrm>
          <a:prstGeom prst="rect">
            <a:avLst/>
          </a:prstGeom>
        </p:spPr>
        <p:txBody>
          <a:bodyPr vert="horz" lIns="91440" tIns="45720" rIns="91440" bIns="45720" rtlCol="0" anchor="ctr">
            <a:normAutofit/>
          </a:bodyPr>
          <a:lstStyle/>
          <a:p>
            <a:pPr>
              <a:lnSpc>
                <a:spcPct val="90000"/>
              </a:lnSpc>
              <a:spcAft>
                <a:spcPts val="600"/>
              </a:spcAft>
            </a:pPr>
            <a:endParaRPr lang="en-US" sz="1300" b="1" dirty="0"/>
          </a:p>
          <a:p>
            <a:pPr>
              <a:lnSpc>
                <a:spcPct val="90000"/>
              </a:lnSpc>
              <a:spcAft>
                <a:spcPts val="600"/>
              </a:spcAft>
            </a:pPr>
            <a:r>
              <a:rPr lang="en-US" sz="1300" b="1" dirty="0"/>
              <a:t>  ANOVA Test (Num vs Cat):</a:t>
            </a:r>
            <a:endParaRPr lang="en-US" sz="1300" dirty="0"/>
          </a:p>
          <a:p>
            <a:pPr marL="342900" indent="-228600">
              <a:lnSpc>
                <a:spcPct val="90000"/>
              </a:lnSpc>
              <a:spcAft>
                <a:spcPts val="600"/>
              </a:spcAft>
              <a:buFont typeface="Arial" panose="020B0604020202020204" pitchFamily="34" charset="0"/>
              <a:buChar char="•"/>
            </a:pPr>
            <a:r>
              <a:rPr lang="en-US" sz="1300" dirty="0"/>
              <a:t>Identifies significant differences in financial indicators across credit score categories</a:t>
            </a:r>
          </a:p>
          <a:p>
            <a:pPr marL="342900" indent="-228600">
              <a:lnSpc>
                <a:spcPct val="90000"/>
              </a:lnSpc>
              <a:spcAft>
                <a:spcPts val="600"/>
              </a:spcAft>
              <a:buFont typeface="Arial" panose="020B0604020202020204" pitchFamily="34" charset="0"/>
              <a:buChar char="•"/>
            </a:pPr>
            <a:r>
              <a:rPr lang="en-US" sz="1300" dirty="0"/>
              <a:t>Rejected null hypothesis, confirming numerical predictors impact credit score</a:t>
            </a:r>
          </a:p>
          <a:p>
            <a:pPr indent="-228600">
              <a:lnSpc>
                <a:spcPct val="90000"/>
              </a:lnSpc>
              <a:spcAft>
                <a:spcPts val="600"/>
              </a:spcAft>
              <a:buFont typeface="Arial" panose="020B0604020202020204" pitchFamily="34" charset="0"/>
              <a:buChar char="•"/>
            </a:pPr>
            <a:endParaRPr lang="en-US" sz="1300"/>
          </a:p>
          <a:p>
            <a:pPr>
              <a:lnSpc>
                <a:spcPct val="90000"/>
              </a:lnSpc>
              <a:spcAft>
                <a:spcPts val="600"/>
              </a:spcAft>
            </a:pPr>
            <a:r>
              <a:rPr lang="en-US" sz="1300" b="1" dirty="0"/>
              <a:t>  Chi-Square Test (Cat vs Cat):</a:t>
            </a:r>
            <a:endParaRPr lang="en-US" sz="1300" dirty="0"/>
          </a:p>
          <a:p>
            <a:pPr marL="342900" indent="-228600">
              <a:lnSpc>
                <a:spcPct val="90000"/>
              </a:lnSpc>
              <a:spcAft>
                <a:spcPts val="600"/>
              </a:spcAft>
              <a:buFont typeface="Arial" panose="020B0604020202020204" pitchFamily="34" charset="0"/>
              <a:buChar char="•"/>
            </a:pPr>
            <a:r>
              <a:rPr lang="en-US" sz="1300" dirty="0"/>
              <a:t>Examined associations between categorical variables and credit score</a:t>
            </a:r>
          </a:p>
          <a:p>
            <a:pPr marL="342900" indent="-228600">
              <a:lnSpc>
                <a:spcPct val="90000"/>
              </a:lnSpc>
              <a:spcAft>
                <a:spcPts val="600"/>
              </a:spcAft>
              <a:buFont typeface="Arial" panose="020B0604020202020204" pitchFamily="34" charset="0"/>
              <a:buChar char="•"/>
            </a:pPr>
            <a:r>
              <a:rPr lang="en-US" sz="1300" dirty="0"/>
              <a:t>Confirmed significant relationships, justifying feature selection</a:t>
            </a:r>
          </a:p>
          <a:p>
            <a:pPr indent="-228600">
              <a:lnSpc>
                <a:spcPct val="90000"/>
              </a:lnSpc>
              <a:spcAft>
                <a:spcPts val="600"/>
              </a:spcAft>
              <a:buFont typeface="Arial" panose="020B0604020202020204" pitchFamily="34" charset="0"/>
              <a:buChar char="•"/>
            </a:pPr>
            <a:endParaRPr lang="en-US" sz="1300" b="1" dirty="0"/>
          </a:p>
          <a:p>
            <a:pPr>
              <a:lnSpc>
                <a:spcPct val="90000"/>
              </a:lnSpc>
              <a:spcAft>
                <a:spcPts val="600"/>
              </a:spcAft>
            </a:pPr>
            <a:r>
              <a:rPr lang="en-US" sz="1300" b="1" dirty="0"/>
              <a:t> Variance Inflation Factor (VIF) Analysis:</a:t>
            </a:r>
            <a:endParaRPr lang="en-US" sz="1300" dirty="0"/>
          </a:p>
          <a:p>
            <a:pPr marL="342900" indent="-228600">
              <a:lnSpc>
                <a:spcPct val="90000"/>
              </a:lnSpc>
              <a:spcAft>
                <a:spcPts val="600"/>
              </a:spcAft>
              <a:buFont typeface="Arial" panose="020B0604020202020204" pitchFamily="34" charset="0"/>
              <a:buChar char="•"/>
            </a:pPr>
            <a:r>
              <a:rPr lang="en-US" sz="1300" dirty="0"/>
              <a:t>Identified highly correlated variables (e.g., Credit Utilization Ratio, </a:t>
            </a:r>
            <a:r>
              <a:rPr lang="en-US" sz="1300" dirty="0" err="1"/>
              <a:t>Num_Credit_Cards</a:t>
            </a:r>
            <a:r>
              <a:rPr lang="en-US" sz="1300" dirty="0"/>
              <a:t>)</a:t>
            </a:r>
          </a:p>
          <a:p>
            <a:pPr marL="342900" indent="-228600">
              <a:lnSpc>
                <a:spcPct val="90000"/>
              </a:lnSpc>
              <a:spcAft>
                <a:spcPts val="600"/>
              </a:spcAft>
              <a:buFont typeface="Arial" panose="020B0604020202020204" pitchFamily="34" charset="0"/>
              <a:buChar char="•"/>
            </a:pPr>
            <a:r>
              <a:rPr lang="en-US" sz="1300" dirty="0"/>
              <a:t>Retained multicollinear features for further analysis instead of removal</a:t>
            </a:r>
          </a:p>
        </p:txBody>
      </p:sp>
      <p:sp>
        <p:nvSpPr>
          <p:cNvPr id="2" name="TextBox 1">
            <a:extLst>
              <a:ext uri="{FF2B5EF4-FFF2-40B4-BE49-F238E27FC236}">
                <a16:creationId xmlns:a16="http://schemas.microsoft.com/office/drawing/2014/main" id="{C6CDC31C-B7C6-7524-2085-B304DE8A8400}"/>
              </a:ext>
            </a:extLst>
          </p:cNvPr>
          <p:cNvSpPr txBox="1"/>
          <p:nvPr/>
        </p:nvSpPr>
        <p:spPr>
          <a:xfrm>
            <a:off x="2711938" y="875323"/>
            <a:ext cx="701235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tx2">
                    <a:lumMod val="49000"/>
                    <a:lumOff val="51000"/>
                  </a:schemeClr>
                </a:solidFill>
              </a:rPr>
              <a:t>Hypothesis Testing &amp; Multicollinearity Analysis</a:t>
            </a:r>
            <a:endParaRPr lang="en-US" sz="2400" dirty="0">
              <a:solidFill>
                <a:schemeClr val="tx2">
                  <a:lumMod val="49000"/>
                  <a:lumOff val="51000"/>
                </a:schemeClr>
              </a:solidFill>
            </a:endParaRPr>
          </a:p>
        </p:txBody>
      </p:sp>
    </p:spTree>
    <p:extLst>
      <p:ext uri="{BB962C8B-B14F-4D97-AF65-F5344CB8AC3E}">
        <p14:creationId xmlns:p14="http://schemas.microsoft.com/office/powerpoint/2010/main" val="3141756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454</TotalTime>
  <Words>2346</Words>
  <Application>Microsoft Office PowerPoint</Application>
  <PresentationFormat>Widescreen</PresentationFormat>
  <Paragraphs>247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Aptos Display</vt:lpstr>
      <vt:lpstr>Arial</vt:lpstr>
      <vt:lpstr>Arial,Sans-Serif</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Angel Elsa Thomas</cp:lastModifiedBy>
  <cp:revision>574</cp:revision>
  <dcterms:created xsi:type="dcterms:W3CDTF">2025-02-03T09:12:39Z</dcterms:created>
  <dcterms:modified xsi:type="dcterms:W3CDTF">2025-02-27T09:30:34Z</dcterms:modified>
</cp:coreProperties>
</file>