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611" r:id="rId1"/>
  </p:sldMasterIdLst>
  <p:notesMasterIdLst>
    <p:notesMasterId r:id="rId32"/>
  </p:notesMasterIdLst>
  <p:sldIdLst>
    <p:sldId id="260" r:id="rId2"/>
    <p:sldId id="262" r:id="rId3"/>
    <p:sldId id="261" r:id="rId4"/>
    <p:sldId id="256" r:id="rId5"/>
    <p:sldId id="259" r:id="rId6"/>
    <p:sldId id="282" r:id="rId7"/>
    <p:sldId id="283" r:id="rId8"/>
    <p:sldId id="257" r:id="rId9"/>
    <p:sldId id="258" r:id="rId10"/>
    <p:sldId id="265" r:id="rId11"/>
    <p:sldId id="269" r:id="rId12"/>
    <p:sldId id="279" r:id="rId13"/>
    <p:sldId id="281" r:id="rId14"/>
    <p:sldId id="280" r:id="rId15"/>
    <p:sldId id="272" r:id="rId16"/>
    <p:sldId id="266" r:id="rId17"/>
    <p:sldId id="289" r:id="rId18"/>
    <p:sldId id="284" r:id="rId19"/>
    <p:sldId id="273" r:id="rId20"/>
    <p:sldId id="285" r:id="rId21"/>
    <p:sldId id="274" r:id="rId22"/>
    <p:sldId id="290" r:id="rId23"/>
    <p:sldId id="286" r:id="rId24"/>
    <p:sldId id="276" r:id="rId25"/>
    <p:sldId id="291" r:id="rId26"/>
    <p:sldId id="287" r:id="rId27"/>
    <p:sldId id="275" r:id="rId28"/>
    <p:sldId id="263" r:id="rId29"/>
    <p:sldId id="264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7EBBFC-8759-4899-B771-AB091D60A6D7}">
          <p14:sldIdLst>
            <p14:sldId id="260"/>
            <p14:sldId id="262"/>
            <p14:sldId id="261"/>
            <p14:sldId id="256"/>
            <p14:sldId id="259"/>
            <p14:sldId id="282"/>
            <p14:sldId id="283"/>
            <p14:sldId id="257"/>
            <p14:sldId id="258"/>
            <p14:sldId id="265"/>
            <p14:sldId id="269"/>
            <p14:sldId id="279"/>
            <p14:sldId id="281"/>
            <p14:sldId id="280"/>
            <p14:sldId id="272"/>
            <p14:sldId id="266"/>
            <p14:sldId id="289"/>
            <p14:sldId id="284"/>
            <p14:sldId id="273"/>
            <p14:sldId id="285"/>
            <p14:sldId id="274"/>
            <p14:sldId id="290"/>
            <p14:sldId id="286"/>
            <p14:sldId id="276"/>
            <p14:sldId id="291"/>
            <p14:sldId id="287"/>
            <p14:sldId id="275"/>
            <p14:sldId id="263"/>
            <p14:sldId id="264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26" autoAdjust="0"/>
    <p:restoredTop sz="94660"/>
  </p:normalViewPr>
  <p:slideViewPr>
    <p:cSldViewPr snapToGrid="0">
      <p:cViewPr>
        <p:scale>
          <a:sx n="50" d="100"/>
          <a:sy n="50" d="100"/>
        </p:scale>
        <p:origin x="1194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3E622-964E-40CE-9BC6-14BF6B0E9BE2}" type="datetimeFigureOut">
              <a:rPr lang="en-IN" smtClean="0"/>
              <a:t>07-05-2024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4AFEF-3404-4CCF-92B5-7D320890C9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215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1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038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7923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2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66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380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7988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77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603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22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95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4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76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999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484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826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Relationship Id="rId22" Type="http://schemas.openxmlformats.org/officeDocument/2006/relationships/image" Target="../media/image5.png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5/7/2024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728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612" r:id="rId1"/>
    <p:sldLayoutId id="2147484613" r:id="rId2"/>
    <p:sldLayoutId id="2147484614" r:id="rId3"/>
    <p:sldLayoutId id="2147484615" r:id="rId4"/>
    <p:sldLayoutId id="2147484616" r:id="rId5"/>
    <p:sldLayoutId id="2147484617" r:id="rId6"/>
    <p:sldLayoutId id="2147484618" r:id="rId7"/>
    <p:sldLayoutId id="2147484619" r:id="rId8"/>
    <p:sldLayoutId id="2147484620" r:id="rId9"/>
    <p:sldLayoutId id="2147484621" r:id="rId10"/>
    <p:sldLayoutId id="2147484622" r:id="rId11"/>
    <p:sldLayoutId id="2147484623" r:id="rId12"/>
    <p:sldLayoutId id="2147484624" r:id="rId13"/>
    <p:sldLayoutId id="2147484625" r:id="rId14"/>
    <p:sldLayoutId id="2147484626" r:id="rId15"/>
    <p:sldLayoutId id="2147484627" r:id="rId16"/>
    <p:sldLayoutId id="21474846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7.jpe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 /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 /><Relationship Id="rId2" Type="http://schemas.openxmlformats.org/officeDocument/2006/relationships/image" Target="../media/image30.jpg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119468"/>
            <a:ext cx="10673204" cy="1966632"/>
          </a:xfrm>
        </p:spPr>
        <p:txBody>
          <a:bodyPr>
            <a:noAutofit/>
          </a:bodyPr>
          <a:lstStyle/>
          <a:p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DESIGN AND IMPLEMENTATION OF</a:t>
            </a:r>
            <a:b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</a:br>
            <a:r>
              <a:rPr lang="en-IN" sz="4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       QUAD NOTCH UWB ANTENNA            </a:t>
            </a:r>
            <a:endParaRPr lang="en-US" sz="44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701" y="3086100"/>
            <a:ext cx="11071614" cy="4071668"/>
          </a:xfrm>
        </p:spPr>
        <p:txBody>
          <a:bodyPr>
            <a:normAutofit/>
          </a:bodyPr>
          <a:lstStyle/>
          <a:p>
            <a:pPr marL="0" lvl="0" indent="0" algn="ctr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IN" sz="2400" b="1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GUIDED BY</a:t>
            </a:r>
          </a:p>
          <a:p>
            <a:pPr marL="0" lvl="0" indent="0" algn="ctr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IN" sz="2400" dirty="0" err="1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Mr.S.KULASEKARAPANDIAN</a:t>
            </a:r>
            <a:r>
              <a:rPr lang="en-IN" sz="240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 </a:t>
            </a:r>
          </a:p>
          <a:p>
            <a:pPr marL="0" lvl="0" indent="0" algn="ctr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IN" sz="2400" b="1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TEAM MEMBERS</a:t>
            </a:r>
          </a:p>
          <a:p>
            <a:pPr marL="0" lvl="0" indent="0" algn="ctr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IN" sz="2400" dirty="0" err="1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Ms.M.SHEEREEN</a:t>
            </a:r>
            <a:r>
              <a:rPr lang="en-IN" sz="240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 NISMA(810020106082)</a:t>
            </a:r>
          </a:p>
          <a:p>
            <a:pPr marL="0" lvl="0" indent="0" algn="ctr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IN" sz="2400" dirty="0" err="1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Ms.M.VAISHALI</a:t>
            </a:r>
            <a:r>
              <a:rPr lang="en-IN" sz="240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(810020106091)</a:t>
            </a:r>
          </a:p>
          <a:p>
            <a:pPr marL="0" lvl="0" indent="0" algn="ctr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IN" sz="2400" dirty="0" err="1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Mr.Y.GOWTHAM</a:t>
            </a:r>
            <a:r>
              <a:rPr lang="en-IN" sz="240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 KUMAR(810020106303)</a:t>
            </a:r>
          </a:p>
          <a:p>
            <a:pPr marL="36900" indent="0">
              <a:buNone/>
            </a:pPr>
            <a:r>
              <a:rPr lang="en-IN" b="1" dirty="0"/>
              <a:t>                   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11157530" y="6210300"/>
            <a:ext cx="691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58010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  <a:latin typeface="Rockwell" panose="02060603020205020403" pitchFamily="18" charset="0"/>
              </a:rPr>
              <a:t>                  BLOCK DIAGRAM 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8F94456-2FC5-7C81-1907-E4255A44A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667" t="19833" r="31128" b="40386"/>
          <a:stretch/>
        </p:blipFill>
        <p:spPr>
          <a:xfrm>
            <a:off x="3015054" y="2274840"/>
            <a:ext cx="2323789" cy="3020784"/>
          </a:xfrm>
        </p:spPr>
      </p:pic>
      <p:sp>
        <p:nvSpPr>
          <p:cNvPr id="7" name="TextBox 6"/>
          <p:cNvSpPr txBox="1"/>
          <p:nvPr/>
        </p:nvSpPr>
        <p:spPr>
          <a:xfrm>
            <a:off x="3213463" y="1815737"/>
            <a:ext cx="1854926" cy="42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20000"/>
              </a:lnSpc>
              <a:spcBef>
                <a:spcPts val="1000"/>
              </a:spcBef>
            </a:pPr>
            <a:r>
              <a:rPr lang="en-IN" sz="2000" dirty="0">
                <a:solidFill>
                  <a:srgbClr val="92D050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FRONT VIEW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6858003" y="1820685"/>
            <a:ext cx="2116182" cy="39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20000"/>
              </a:lnSpc>
              <a:spcBef>
                <a:spcPts val="1000"/>
              </a:spcBef>
            </a:pPr>
            <a:r>
              <a:rPr lang="en-IN" dirty="0">
                <a:solidFill>
                  <a:srgbClr val="92D050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BACK VIEW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E93454-6F7D-0C20-F4BA-720D2A0036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903" t="20993" r="30740" b="39366"/>
          <a:stretch/>
        </p:blipFill>
        <p:spPr>
          <a:xfrm>
            <a:off x="6157068" y="2216243"/>
            <a:ext cx="2398193" cy="30793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991850" y="5810250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767714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42" t="19763" r="27258" b="27783"/>
          <a:stretch/>
        </p:blipFill>
        <p:spPr>
          <a:xfrm>
            <a:off x="1681925" y="1736585"/>
            <a:ext cx="3122023" cy="294156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52" t="21915" r="33247" b="35120"/>
          <a:stretch/>
        </p:blipFill>
        <p:spPr>
          <a:xfrm>
            <a:off x="7032813" y="1642455"/>
            <a:ext cx="2396420" cy="30953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 flipH="1">
            <a:off x="1863306" y="250167"/>
            <a:ext cx="9997768" cy="151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lnSpc>
                <a:spcPct val="120000"/>
              </a:lnSpc>
              <a:spcBef>
                <a:spcPts val="1000"/>
              </a:spcBef>
            </a:pPr>
            <a:r>
              <a:rPr lang="en-IN" sz="2400" b="1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                    </a:t>
            </a:r>
            <a:r>
              <a:rPr lang="en-IN" sz="4200" b="1" dirty="0">
                <a:solidFill>
                  <a:srgbClr val="92D050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BASIC STRUCTURE   </a:t>
            </a:r>
          </a:p>
          <a:p>
            <a:pPr lvl="0" defTabSz="914400">
              <a:lnSpc>
                <a:spcPct val="120000"/>
              </a:lnSpc>
              <a:spcBef>
                <a:spcPts val="1000"/>
              </a:spcBef>
            </a:pPr>
            <a:r>
              <a:rPr lang="en-IN" sz="2400" b="1" dirty="0">
                <a:solidFill>
                  <a:prstClr val="white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         </a:t>
            </a:r>
            <a:r>
              <a:rPr lang="en-IN" sz="2800" dirty="0">
                <a:solidFill>
                  <a:srgbClr val="92D050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PATCH    </a:t>
            </a:r>
            <a:r>
              <a:rPr lang="en-IN" sz="2800" b="1" dirty="0">
                <a:solidFill>
                  <a:srgbClr val="00B0F0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                            </a:t>
            </a:r>
            <a:r>
              <a:rPr lang="en-IN" sz="2800" dirty="0" err="1">
                <a:solidFill>
                  <a:srgbClr val="92D050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PATCH</a:t>
            </a:r>
            <a:r>
              <a:rPr lang="en-IN" sz="2800" dirty="0">
                <a:solidFill>
                  <a:srgbClr val="92D050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 WITH CPW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B9073C-672B-FF2E-42E7-6AAE5F52FCA0}"/>
              </a:ext>
            </a:extLst>
          </p:cNvPr>
          <p:cNvSpPr txBox="1"/>
          <p:nvPr/>
        </p:nvSpPr>
        <p:spPr>
          <a:xfrm>
            <a:off x="1681925" y="5043411"/>
            <a:ext cx="14239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SHAPES USED TO FORM PATCH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Rockwell" panose="02060603020205020403" pitchFamily="18" charset="0"/>
              </a:rPr>
              <a:t>Rectangle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Rockwell" panose="02060603020205020403" pitchFamily="18" charset="0"/>
              </a:rPr>
              <a:t>Triangle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Rockwell" panose="02060603020205020403" pitchFamily="18" charset="0"/>
              </a:rPr>
              <a:t>Half ellipse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29900" y="5867400"/>
            <a:ext cx="139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8251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46C0F-42CB-2AB2-6FBC-378161A0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92D050"/>
                </a:solidFill>
                <a:latin typeface="Rockwell" panose="02060603020205020403" pitchFamily="18" charset="0"/>
              </a:rPr>
              <a:t>DIMENSIONS OF BASIC STRUCTURES</a:t>
            </a:r>
            <a:br>
              <a:rPr lang="en-US" b="1" dirty="0">
                <a:solidFill>
                  <a:srgbClr val="92D050"/>
                </a:solidFill>
                <a:latin typeface="Rockwell" panose="02060603020205020403" pitchFamily="18" charset="0"/>
              </a:rPr>
            </a:br>
            <a:r>
              <a:rPr lang="en-US" b="1" dirty="0">
                <a:solidFill>
                  <a:srgbClr val="92D050"/>
                </a:solidFill>
                <a:latin typeface="Rockwell" panose="02060603020205020403" pitchFamily="18" charset="0"/>
              </a:rPr>
              <a:t>                                (in mm)</a:t>
            </a:r>
            <a:endParaRPr lang="en-IN" b="1" dirty="0">
              <a:solidFill>
                <a:srgbClr val="92D05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4BA0D-67CD-3B1C-8CCE-8A2C39864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489" y="1925274"/>
            <a:ext cx="4234983" cy="4162623"/>
          </a:xfrm>
        </p:spPr>
        <p:txBody>
          <a:bodyPr>
            <a:normAutofit fontScale="62500" lnSpcReduction="20000"/>
          </a:bodyPr>
          <a:lstStyle/>
          <a:p>
            <a:pPr marL="36900" indent="0">
              <a:buNone/>
            </a:pPr>
            <a:endParaRPr lang="en-US" sz="3200" b="1" dirty="0">
              <a:solidFill>
                <a:srgbClr val="00B050"/>
              </a:solidFill>
            </a:endParaRPr>
          </a:p>
          <a:p>
            <a:pPr marL="36900" indent="0">
              <a:buNone/>
            </a:pPr>
            <a:r>
              <a:rPr lang="en-US" sz="3200" b="1" dirty="0">
                <a:solidFill>
                  <a:srgbClr val="00B050"/>
                </a:solidFill>
                <a:latin typeface="Rockwell" panose="02060603020205020403" pitchFamily="18" charset="0"/>
              </a:rPr>
              <a:t>DIMENSIONS OF PATCH</a:t>
            </a:r>
            <a:r>
              <a:rPr lang="en-US" sz="3200" b="1" dirty="0">
                <a:latin typeface="Rockwell" panose="02060603020205020403" pitchFamily="18" charset="0"/>
              </a:rPr>
              <a:t>:                                                                                                       </a:t>
            </a:r>
          </a:p>
          <a:p>
            <a:endParaRPr lang="en-US" sz="3200" b="1" dirty="0">
              <a:latin typeface="Rockwell" panose="02060603020205020403" pitchFamily="18" charset="0"/>
            </a:endParaRPr>
          </a:p>
          <a:p>
            <a:r>
              <a:rPr lang="en-US" sz="3200" b="1" dirty="0">
                <a:latin typeface="Rockwell" panose="02060603020205020403" pitchFamily="18" charset="0"/>
              </a:rPr>
              <a:t>HALF ELLIPSE:</a:t>
            </a:r>
          </a:p>
          <a:p>
            <a:pPr marL="36900" indent="0">
              <a:buNone/>
            </a:pPr>
            <a:r>
              <a:rPr lang="en-US" sz="3200" dirty="0">
                <a:latin typeface="Rockwell" panose="02060603020205020403" pitchFamily="18" charset="0"/>
              </a:rPr>
              <a:t>         MAJOR RADIUS</a:t>
            </a:r>
            <a:r>
              <a:rPr lang="en-US" sz="3200" dirty="0">
                <a:latin typeface="Rockwell" panose="02060603020205020403" pitchFamily="18" charset="0"/>
                <a:sym typeface="Wingdings" panose="05000000000000000000" pitchFamily="2" charset="2"/>
              </a:rPr>
              <a:t>15</a:t>
            </a:r>
            <a:r>
              <a:rPr lang="en-US" sz="3200" dirty="0">
                <a:latin typeface="Rockwell" panose="02060603020205020403" pitchFamily="18" charset="0"/>
              </a:rPr>
              <a:t>     </a:t>
            </a:r>
          </a:p>
          <a:p>
            <a:r>
              <a:rPr lang="en-US" sz="3200" b="1" dirty="0">
                <a:latin typeface="Rockwell" panose="02060603020205020403" pitchFamily="18" charset="0"/>
              </a:rPr>
              <a:t>TRIANGLE:</a:t>
            </a:r>
          </a:p>
          <a:p>
            <a:pPr marL="36900" indent="0">
              <a:buNone/>
            </a:pPr>
            <a:r>
              <a:rPr lang="en-US" sz="3200" dirty="0">
                <a:latin typeface="Rockwell" panose="02060603020205020403" pitchFamily="18" charset="0"/>
              </a:rPr>
              <a:t>          HEIGHT</a:t>
            </a:r>
            <a:r>
              <a:rPr lang="en-US" sz="3200" dirty="0">
                <a:latin typeface="Rockwell" panose="02060603020205020403" pitchFamily="18" charset="0"/>
                <a:sym typeface="Wingdings" panose="05000000000000000000" pitchFamily="2" charset="2"/>
              </a:rPr>
              <a:t>6.6</a:t>
            </a:r>
          </a:p>
          <a:p>
            <a:pPr marL="36900" indent="0">
              <a:buNone/>
            </a:pPr>
            <a:r>
              <a:rPr lang="en-US" sz="3200" dirty="0">
                <a:latin typeface="Rockwell" panose="02060603020205020403" pitchFamily="18" charset="0"/>
              </a:rPr>
              <a:t>          BASE LENGTH</a:t>
            </a:r>
            <a:r>
              <a:rPr lang="en-US" sz="3200" dirty="0">
                <a:latin typeface="Rockwell" panose="02060603020205020403" pitchFamily="18" charset="0"/>
                <a:sym typeface="Wingdings" panose="05000000000000000000" pitchFamily="2" charset="2"/>
              </a:rPr>
              <a:t>13.2</a:t>
            </a:r>
            <a:endParaRPr lang="en-US" sz="3200" dirty="0">
              <a:latin typeface="Rockwell" panose="02060603020205020403" pitchFamily="18" charset="0"/>
            </a:endParaRPr>
          </a:p>
          <a:p>
            <a:r>
              <a:rPr lang="en-US" sz="3200" b="1" dirty="0">
                <a:latin typeface="Rockwell" panose="02060603020205020403" pitchFamily="18" charset="0"/>
              </a:rPr>
              <a:t>RECTANGLE:</a:t>
            </a:r>
          </a:p>
          <a:p>
            <a:pPr marL="36900" indent="0">
              <a:buNone/>
            </a:pPr>
            <a:r>
              <a:rPr lang="en-US" sz="3200" dirty="0">
                <a:latin typeface="Rockwell" panose="02060603020205020403" pitchFamily="18" charset="0"/>
              </a:rPr>
              <a:t>           LENGTH</a:t>
            </a:r>
            <a:r>
              <a:rPr lang="en-US" sz="3200" dirty="0">
                <a:latin typeface="Rockwell" panose="02060603020205020403" pitchFamily="18" charset="0"/>
                <a:sym typeface="Wingdings" panose="05000000000000000000" pitchFamily="2" charset="2"/>
              </a:rPr>
              <a:t>5.17</a:t>
            </a:r>
          </a:p>
          <a:p>
            <a:pPr marL="36900" indent="0">
              <a:buNone/>
            </a:pPr>
            <a:r>
              <a:rPr lang="en-US" sz="3200" dirty="0">
                <a:latin typeface="Rockwell" panose="02060603020205020403" pitchFamily="18" charset="0"/>
              </a:rPr>
              <a:t>           BREADTH</a:t>
            </a:r>
            <a:r>
              <a:rPr lang="en-US" sz="3200" dirty="0">
                <a:latin typeface="Rockwell" panose="02060603020205020403" pitchFamily="18" charset="0"/>
                <a:sym typeface="Wingdings" panose="05000000000000000000" pitchFamily="2" charset="2"/>
              </a:rPr>
              <a:t>28.62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CF7EF-F6BB-73ED-1715-0F7D442980E8}"/>
              </a:ext>
            </a:extLst>
          </p:cNvPr>
          <p:cNvSpPr txBox="1"/>
          <p:nvPr/>
        </p:nvSpPr>
        <p:spPr>
          <a:xfrm>
            <a:off x="5848350" y="1853248"/>
            <a:ext cx="674585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buNone/>
            </a:pPr>
            <a:endParaRPr lang="en-US" sz="2800" b="1" dirty="0">
              <a:solidFill>
                <a:srgbClr val="00B050"/>
              </a:solidFill>
            </a:endParaRPr>
          </a:p>
          <a:p>
            <a:pPr marL="3690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Rockwell" panose="02060603020205020403" pitchFamily="18" charset="0"/>
              </a:rPr>
              <a:t>DIMENSIONS OF COPLANAR WAVEGUIDE</a:t>
            </a:r>
            <a:r>
              <a:rPr lang="en-IN" sz="2000" b="1" dirty="0">
                <a:latin typeface="Rockwell" panose="02060603020205020403" pitchFamily="18" charset="0"/>
              </a:rPr>
              <a:t>:</a:t>
            </a:r>
          </a:p>
          <a:p>
            <a:endParaRPr lang="en-IN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Rockwell" panose="02060603020205020403" pitchFamily="18" charset="0"/>
              </a:rPr>
              <a:t>GROUND:</a:t>
            </a:r>
          </a:p>
          <a:p>
            <a:pPr marL="36900" indent="0">
              <a:buNone/>
            </a:pPr>
            <a:r>
              <a:rPr lang="en-IN" sz="2000" dirty="0">
                <a:latin typeface="Rockwell" panose="02060603020205020403" pitchFamily="18" charset="0"/>
              </a:rPr>
              <a:t>            LENGTH</a:t>
            </a:r>
            <a:r>
              <a:rPr lang="en-IN" sz="2000" dirty="0">
                <a:latin typeface="Rockwell" panose="02060603020205020403" pitchFamily="18" charset="0"/>
                <a:sym typeface="Wingdings" panose="05000000000000000000" pitchFamily="2" charset="2"/>
              </a:rPr>
              <a:t>17.19</a:t>
            </a:r>
          </a:p>
          <a:p>
            <a:pPr marL="36900" indent="0">
              <a:buNone/>
            </a:pPr>
            <a:r>
              <a:rPr lang="en-IN" sz="2000" dirty="0">
                <a:latin typeface="Rockwell" panose="02060603020205020403" pitchFamily="18" charset="0"/>
                <a:sym typeface="Wingdings" panose="05000000000000000000" pitchFamily="2" charset="2"/>
              </a:rPr>
              <a:t>            BREADTH13.2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Rockwell" panose="02060603020205020403" pitchFamily="18" charset="0"/>
              </a:rPr>
              <a:t>STRIP:</a:t>
            </a:r>
          </a:p>
          <a:p>
            <a:pPr marL="36900" indent="0">
              <a:buNone/>
            </a:pPr>
            <a:r>
              <a:rPr lang="en-US" sz="2000" dirty="0">
                <a:latin typeface="Rockwell" panose="02060603020205020403" pitchFamily="18" charset="0"/>
              </a:rPr>
              <a:t>           LENGTH</a:t>
            </a:r>
            <a:r>
              <a:rPr lang="en-US" sz="2000" dirty="0">
                <a:latin typeface="Rockwell" panose="02060603020205020403" pitchFamily="18" charset="0"/>
                <a:sym typeface="Wingdings" panose="05000000000000000000" pitchFamily="2" charset="2"/>
              </a:rPr>
              <a:t>17.96</a:t>
            </a:r>
          </a:p>
          <a:p>
            <a:pPr marL="36900" indent="0">
              <a:buNone/>
            </a:pPr>
            <a:r>
              <a:rPr lang="en-US" sz="2000" dirty="0">
                <a:latin typeface="Rockwell" panose="02060603020205020403" pitchFamily="18" charset="0"/>
                <a:sym typeface="Wingdings" panose="05000000000000000000" pitchFamily="2" charset="2"/>
              </a:rPr>
              <a:t>           BREADTH3</a:t>
            </a:r>
            <a:endParaRPr lang="en-IN" sz="2000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0834" y="6087897"/>
            <a:ext cx="1779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2579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D94A5-36C9-508B-0A8D-47E92D87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  <a:latin typeface="Rockwell" panose="02060603020205020403" pitchFamily="18" charset="0"/>
              </a:rPr>
              <a:t>               NOTCH STRUCTURES</a:t>
            </a:r>
            <a:endParaRPr lang="en-IN" b="1" dirty="0">
              <a:solidFill>
                <a:srgbClr val="92D05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F1033-CF8E-838A-97B9-C2C9C5CF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830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Rockwell" panose="02060603020205020403" pitchFamily="18" charset="0"/>
              </a:rPr>
              <a:t>U SHAPED SLIT                                                       </a:t>
            </a:r>
            <a:r>
              <a:rPr lang="en-US" b="1" dirty="0">
                <a:latin typeface="Rockwell" panose="02060603020205020403" pitchFamily="18" charset="0"/>
              </a:rPr>
              <a:t>SPLIT RING RESONATOR</a:t>
            </a:r>
          </a:p>
          <a:p>
            <a:endParaRPr lang="en-US" b="1" dirty="0">
              <a:latin typeface="Rockwell" panose="02060603020205020403" pitchFamily="18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>
                <a:latin typeface="Rockwell" panose="02060603020205020403" pitchFamily="18" charset="0"/>
              </a:rPr>
              <a:t>RECTANGULAR SLOT                                         </a:t>
            </a:r>
            <a:r>
              <a:rPr lang="en-US" b="1" dirty="0">
                <a:latin typeface="Rockwell" panose="02060603020205020403" pitchFamily="18" charset="0"/>
              </a:rPr>
              <a:t>MUSHROOM STRUCTURE</a:t>
            </a:r>
          </a:p>
          <a:p>
            <a:endParaRPr lang="en-US" dirty="0"/>
          </a:p>
          <a:p>
            <a:endParaRPr lang="en-US" dirty="0"/>
          </a:p>
          <a:p>
            <a:pPr marL="2877600" lvl="8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FDB61F-8B10-C7D3-A2E7-31DEF8A7FE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807" t="30204" r="27051" b="43745"/>
          <a:stretch/>
        </p:blipFill>
        <p:spPr>
          <a:xfrm>
            <a:off x="1345721" y="2692857"/>
            <a:ext cx="1808916" cy="1749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1D6436-A969-B10B-2AD4-D7532DBFEC8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70" t="31312" r="15943" b="63528"/>
          <a:stretch/>
        </p:blipFill>
        <p:spPr>
          <a:xfrm>
            <a:off x="1063923" y="5676181"/>
            <a:ext cx="3278039" cy="353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F4C47C-BDA0-C4EE-112B-9840EA89B1B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618" t="44400" r="29740" b="41883"/>
          <a:stretch/>
        </p:blipFill>
        <p:spPr>
          <a:xfrm>
            <a:off x="7588342" y="2753241"/>
            <a:ext cx="1733695" cy="17497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24BC5E-7DAE-B91C-B2BE-A20305E627C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6216" t="43658" r="39778" b="44389"/>
          <a:stretch/>
        </p:blipFill>
        <p:spPr>
          <a:xfrm>
            <a:off x="7781027" y="5443268"/>
            <a:ext cx="1708030" cy="819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803923-0092-B4B8-EDC8-2F9EF43A8DF3}"/>
              </a:ext>
            </a:extLst>
          </p:cNvPr>
          <p:cNvSpPr txBox="1"/>
          <p:nvPr/>
        </p:nvSpPr>
        <p:spPr>
          <a:xfrm>
            <a:off x="1063922" y="1215840"/>
            <a:ext cx="32780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Rockwell" panose="02060603020205020403" pitchFamily="18" charset="0"/>
              </a:rPr>
              <a:t>     </a:t>
            </a:r>
            <a:r>
              <a:rPr lang="en-IN" sz="2400" b="1" dirty="0">
                <a:latin typeface="Rockwell" panose="02060603020205020403" pitchFamily="18" charset="0"/>
              </a:rPr>
              <a:t>FRONT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50F7E-6055-9318-47DE-11F551F07B6B}"/>
              </a:ext>
            </a:extLst>
          </p:cNvPr>
          <p:cNvSpPr txBox="1"/>
          <p:nvPr/>
        </p:nvSpPr>
        <p:spPr>
          <a:xfrm>
            <a:off x="8257811" y="1262006"/>
            <a:ext cx="24624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Rockwell" panose="02060603020205020403" pitchFamily="18" charset="0"/>
              </a:rPr>
              <a:t>BACK SIDE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44250" y="602986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792468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9E52-80E1-D09B-F611-94AEDBAE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45684"/>
            <a:ext cx="10001951" cy="1400530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92D050"/>
                </a:solidFill>
                <a:latin typeface="Rockwell" panose="02060603020205020403" pitchFamily="18" charset="0"/>
              </a:rPr>
              <a:t>    DIMENSIONS OF NOTCH STRUCTURES</a:t>
            </a:r>
            <a:br>
              <a:rPr lang="en-IN" sz="3600" b="1" dirty="0">
                <a:solidFill>
                  <a:srgbClr val="92D050"/>
                </a:solidFill>
                <a:latin typeface="Rockwell" panose="02060603020205020403" pitchFamily="18" charset="0"/>
              </a:rPr>
            </a:br>
            <a:r>
              <a:rPr lang="en-IN" sz="3600" b="1" dirty="0">
                <a:solidFill>
                  <a:srgbClr val="92D050"/>
                </a:solidFill>
                <a:latin typeface="Rockwell" panose="02060603020205020403" pitchFamily="18" charset="0"/>
              </a:rPr>
              <a:t>                                   (in mm)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AF464-9431-6D76-FD21-4CAFE0888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628" y="2216989"/>
            <a:ext cx="4288198" cy="3577158"/>
          </a:xfrm>
        </p:spPr>
        <p:txBody>
          <a:bodyPr>
            <a:normAutofit fontScale="40000" lnSpcReduction="20000"/>
          </a:bodyPr>
          <a:lstStyle/>
          <a:p>
            <a:pPr marL="36900" indent="0">
              <a:buNone/>
            </a:pPr>
            <a:r>
              <a:rPr lang="en-US" sz="5600" b="1" dirty="0">
                <a:solidFill>
                  <a:srgbClr val="92D050"/>
                </a:solidFill>
                <a:latin typeface="Rockwell" panose="02060603020205020403" pitchFamily="18" charset="0"/>
              </a:rPr>
              <a:t>1.U SHAPED SLIT:</a:t>
            </a:r>
          </a:p>
          <a:p>
            <a:pPr marL="36900" indent="0">
              <a:buNone/>
            </a:pPr>
            <a:r>
              <a:rPr lang="en-US" sz="5600" b="1" dirty="0">
                <a:latin typeface="Calisto MT" panose="02040603050505030304" pitchFamily="18" charset="0"/>
              </a:rPr>
              <a:t>       LENGTH</a:t>
            </a:r>
            <a:r>
              <a:rPr lang="en-US" sz="5600" b="1" dirty="0">
                <a:latin typeface="Calisto MT" panose="02040603050505030304" pitchFamily="18" charset="0"/>
                <a:sym typeface="Wingdings" panose="05000000000000000000" pitchFamily="2" charset="2"/>
              </a:rPr>
              <a:t>8.45</a:t>
            </a:r>
          </a:p>
          <a:p>
            <a:pPr marL="36900" indent="0">
              <a:buNone/>
            </a:pPr>
            <a:r>
              <a:rPr lang="en-US" sz="5600" b="1" dirty="0">
                <a:latin typeface="Calisto MT" panose="02040603050505030304" pitchFamily="18" charset="0"/>
                <a:sym typeface="Wingdings" panose="05000000000000000000" pitchFamily="2" charset="2"/>
              </a:rPr>
              <a:t>       BREADTH7.99</a:t>
            </a:r>
          </a:p>
          <a:p>
            <a:pPr marL="36900" indent="0">
              <a:buNone/>
            </a:pPr>
            <a:r>
              <a:rPr lang="en-US" sz="5600" b="1" dirty="0">
                <a:latin typeface="Calisto MT" panose="02040603050505030304" pitchFamily="18" charset="0"/>
                <a:sym typeface="Wingdings" panose="05000000000000000000" pitchFamily="2" charset="2"/>
              </a:rPr>
              <a:t>       WIDTH0.4</a:t>
            </a:r>
          </a:p>
          <a:p>
            <a:pPr marL="36900" indent="0">
              <a:buNone/>
            </a:pPr>
            <a:endParaRPr lang="en-US" sz="5600" b="1" dirty="0">
              <a:latin typeface="Calisto MT" panose="02040603050505030304" pitchFamily="18" charset="0"/>
            </a:endParaRPr>
          </a:p>
          <a:p>
            <a:pPr marL="36900" indent="0">
              <a:buNone/>
            </a:pPr>
            <a:r>
              <a:rPr lang="en-US" sz="5600" b="1" dirty="0">
                <a:solidFill>
                  <a:srgbClr val="92D050"/>
                </a:solidFill>
                <a:latin typeface="Rockwell" panose="02060603020205020403" pitchFamily="18" charset="0"/>
              </a:rPr>
              <a:t>2.RECTANGULAR SLOT :</a:t>
            </a:r>
          </a:p>
          <a:p>
            <a:pPr marL="36900" indent="0">
              <a:buNone/>
            </a:pPr>
            <a:r>
              <a:rPr lang="en-US" sz="5600" b="1" dirty="0">
                <a:latin typeface="Calisto MT" panose="02040603050505030304" pitchFamily="18" charset="0"/>
              </a:rPr>
              <a:t>       LENGTH</a:t>
            </a:r>
            <a:r>
              <a:rPr lang="en-US" sz="5600" b="1" dirty="0">
                <a:latin typeface="Calisto MT" panose="02040603050505030304" pitchFamily="18" charset="0"/>
                <a:sym typeface="Wingdings" panose="05000000000000000000" pitchFamily="2" charset="2"/>
              </a:rPr>
              <a:t>15</a:t>
            </a:r>
          </a:p>
          <a:p>
            <a:pPr marL="36900" indent="0">
              <a:buNone/>
            </a:pPr>
            <a:r>
              <a:rPr lang="en-US" sz="5600" b="1" dirty="0">
                <a:latin typeface="Calisto MT" panose="02040603050505030304" pitchFamily="18" charset="0"/>
                <a:sym typeface="Wingdings" panose="05000000000000000000" pitchFamily="2" charset="2"/>
              </a:rPr>
              <a:t>       BREADTH1</a:t>
            </a:r>
            <a:endParaRPr lang="en-US" sz="5600" b="1" dirty="0">
              <a:latin typeface="Calisto MT" panose="02040603050505030304" pitchFamily="18" charset="0"/>
            </a:endParaRPr>
          </a:p>
          <a:p>
            <a:pPr marL="36900" indent="0">
              <a:buNone/>
            </a:pPr>
            <a:r>
              <a:rPr lang="en-US" sz="4800" dirty="0">
                <a:latin typeface="Calisto MT" panose="02040603050505030304" pitchFamily="18" charset="0"/>
                <a:sym typeface="Wingdings" panose="05000000000000000000" pitchFamily="2" charset="2"/>
              </a:rPr>
              <a:t>       </a:t>
            </a:r>
            <a:endParaRPr lang="en-US" sz="4800" dirty="0">
              <a:latin typeface="Calisto MT" panose="02040603050505030304" pitchFamily="18" charset="0"/>
            </a:endParaRPr>
          </a:p>
          <a:p>
            <a:pPr marL="3690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877098-E2C2-D858-09B5-E0166B090E74}"/>
              </a:ext>
            </a:extLst>
          </p:cNvPr>
          <p:cNvSpPr txBox="1"/>
          <p:nvPr/>
        </p:nvSpPr>
        <p:spPr>
          <a:xfrm>
            <a:off x="5730815" y="1928076"/>
            <a:ext cx="64611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900" indent="0">
              <a:buNone/>
            </a:pPr>
            <a:r>
              <a:rPr lang="en-US" sz="2400" b="1" dirty="0">
                <a:solidFill>
                  <a:srgbClr val="92D050"/>
                </a:solidFill>
                <a:latin typeface="Rockwell" panose="02060603020205020403" pitchFamily="18" charset="0"/>
              </a:rPr>
              <a:t>3.SPLIT RING RESONATOR:</a:t>
            </a:r>
          </a:p>
          <a:p>
            <a:pPr marL="36900" indent="0">
              <a:buNone/>
            </a:pPr>
            <a:r>
              <a:rPr lang="en-US" sz="2400" b="1" dirty="0">
                <a:latin typeface="Rockwell" panose="02060603020205020403" pitchFamily="18" charset="0"/>
              </a:rPr>
              <a:t>        </a:t>
            </a:r>
            <a:r>
              <a:rPr lang="en-US" sz="2400" b="1" dirty="0">
                <a:latin typeface="Calisto MT" panose="02040603050505030304" pitchFamily="18" charset="0"/>
              </a:rPr>
              <a:t>LENGTH OF THE SQUARE</a:t>
            </a:r>
            <a:r>
              <a:rPr lang="en-US" sz="2400" b="1" dirty="0">
                <a:latin typeface="Calisto MT" panose="02040603050505030304" pitchFamily="18" charset="0"/>
                <a:sym typeface="Wingdings" panose="05000000000000000000" pitchFamily="2" charset="2"/>
              </a:rPr>
              <a:t>4.2</a:t>
            </a:r>
          </a:p>
          <a:p>
            <a:pPr marL="36900" indent="0">
              <a:buNone/>
            </a:pPr>
            <a:r>
              <a:rPr lang="en-US" sz="2400" b="1" dirty="0">
                <a:latin typeface="Calisto MT" panose="02040603050505030304" pitchFamily="18" charset="0"/>
              </a:rPr>
              <a:t>        Cr</a:t>
            </a:r>
            <a:r>
              <a:rPr lang="en-US" sz="2400" b="1" dirty="0">
                <a:latin typeface="Calisto MT" panose="02040603050505030304" pitchFamily="18" charset="0"/>
                <a:sym typeface="Wingdings" panose="05000000000000000000" pitchFamily="2" charset="2"/>
              </a:rPr>
              <a:t>0.6</a:t>
            </a:r>
          </a:p>
          <a:p>
            <a:pPr marL="36900" indent="0">
              <a:buNone/>
            </a:pPr>
            <a:r>
              <a:rPr lang="en-US" sz="2400" b="1" dirty="0">
                <a:latin typeface="Calisto MT" panose="02040603050505030304" pitchFamily="18" charset="0"/>
              </a:rPr>
              <a:t>        dr</a:t>
            </a:r>
            <a:r>
              <a:rPr lang="en-US" sz="2400" b="1" dirty="0">
                <a:latin typeface="Calisto MT" panose="02040603050505030304" pitchFamily="18" charset="0"/>
                <a:sym typeface="Wingdings" panose="05000000000000000000" pitchFamily="2" charset="2"/>
              </a:rPr>
              <a:t>0.3</a:t>
            </a:r>
          </a:p>
          <a:p>
            <a:pPr marL="36900" indent="0">
              <a:buNone/>
            </a:pPr>
            <a:r>
              <a:rPr lang="en-US" sz="2400" b="1" dirty="0">
                <a:latin typeface="Calisto MT" panose="02040603050505030304" pitchFamily="18" charset="0"/>
                <a:sym typeface="Wingdings" panose="05000000000000000000" pitchFamily="2" charset="2"/>
              </a:rPr>
              <a:t>        S0.5</a:t>
            </a:r>
          </a:p>
          <a:p>
            <a:pPr marL="36900" indent="0">
              <a:buNone/>
            </a:pPr>
            <a:r>
              <a:rPr lang="en-US" sz="2400" b="1" dirty="0">
                <a:latin typeface="Calisto MT" panose="02040603050505030304" pitchFamily="18" charset="0"/>
              </a:rPr>
              <a:t>        gr</a:t>
            </a:r>
            <a:r>
              <a:rPr lang="en-US" sz="2400" b="1" dirty="0">
                <a:latin typeface="Calisto MT" panose="02040603050505030304" pitchFamily="18" charset="0"/>
                <a:sym typeface="Wingdings" panose="05000000000000000000" pitchFamily="2" charset="2"/>
              </a:rPr>
              <a:t>0.7</a:t>
            </a:r>
            <a:endParaRPr lang="en-US" sz="2400" b="1" dirty="0">
              <a:latin typeface="Calisto MT" panose="02040603050505030304" pitchFamily="18" charset="0"/>
            </a:endParaRPr>
          </a:p>
          <a:p>
            <a:pPr marL="36900" indent="0">
              <a:buNone/>
            </a:pPr>
            <a:endParaRPr lang="en-US" sz="2400" b="1" dirty="0">
              <a:solidFill>
                <a:srgbClr val="92D050"/>
              </a:solidFill>
              <a:latin typeface="Rockwell" panose="02060603020205020403" pitchFamily="18" charset="0"/>
            </a:endParaRPr>
          </a:p>
          <a:p>
            <a:pPr marL="36900" indent="0">
              <a:buNone/>
            </a:pPr>
            <a:r>
              <a:rPr lang="en-US" sz="2400" b="1" dirty="0">
                <a:solidFill>
                  <a:srgbClr val="92D050"/>
                </a:solidFill>
                <a:latin typeface="Rockwell" panose="02060603020205020403" pitchFamily="18" charset="0"/>
              </a:rPr>
              <a:t>4.MUSHROOM STRUCTURE:</a:t>
            </a:r>
          </a:p>
          <a:p>
            <a:pPr marL="36900" indent="0">
              <a:buNone/>
            </a:pPr>
            <a:r>
              <a:rPr lang="en-US" sz="2400" b="1" dirty="0">
                <a:latin typeface="Calisto MT" panose="02040603050505030304" pitchFamily="18" charset="0"/>
              </a:rPr>
              <a:t>       LENGTH OF THE SQUARE</a:t>
            </a:r>
            <a:r>
              <a:rPr lang="en-US" sz="2400" b="1" dirty="0">
                <a:latin typeface="Calisto MT" panose="02040603050505030304" pitchFamily="18" charset="0"/>
                <a:sym typeface="Wingdings" panose="05000000000000000000" pitchFamily="2" charset="2"/>
              </a:rPr>
              <a:t>4.5</a:t>
            </a:r>
          </a:p>
          <a:p>
            <a:pPr marL="36900" indent="0">
              <a:buNone/>
            </a:pPr>
            <a:r>
              <a:rPr lang="en-US" sz="2400" b="1" dirty="0">
                <a:latin typeface="Calisto MT" panose="02040603050505030304" pitchFamily="18" charset="0"/>
                <a:sym typeface="Wingdings" panose="05000000000000000000" pitchFamily="2" charset="2"/>
              </a:rPr>
              <a:t>       RADIUS OF CYLINDER0.2</a:t>
            </a:r>
          </a:p>
          <a:p>
            <a:pPr marL="36900" indent="0">
              <a:buNone/>
            </a:pPr>
            <a:r>
              <a:rPr lang="en-US" sz="2400" b="1" dirty="0">
                <a:latin typeface="Calisto MT" panose="02040603050505030304" pitchFamily="18" charset="0"/>
                <a:sym typeface="Wingdings" panose="05000000000000000000" pitchFamily="2" charset="2"/>
              </a:rPr>
              <a:t>       HEIGHT OF CYLINDER1.6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326" y="2975427"/>
            <a:ext cx="1730837" cy="14224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63300" y="6083060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679660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6556" y="764710"/>
            <a:ext cx="10096848" cy="74854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Rockwell" panose="02060603020205020403" pitchFamily="18" charset="0"/>
              </a:rPr>
              <a:t>                              </a:t>
            </a:r>
            <a:r>
              <a:rPr lang="en-US" sz="4400" b="1" dirty="0">
                <a:solidFill>
                  <a:srgbClr val="92D050"/>
                </a:solidFill>
                <a:latin typeface="Rockwell" panose="02060603020205020403" pitchFamily="18" charset="0"/>
              </a:rPr>
              <a:t>SUB-BLOCKS </a:t>
            </a:r>
            <a:br>
              <a:rPr lang="en-US" b="1" dirty="0">
                <a:latin typeface="Rockwell" panose="02060603020205020403" pitchFamily="18" charset="0"/>
              </a:rPr>
            </a:br>
            <a:br>
              <a:rPr lang="en-US" b="1" dirty="0">
                <a:latin typeface="Rockwell" panose="02060603020205020403" pitchFamily="18" charset="0"/>
              </a:rPr>
            </a:br>
            <a:r>
              <a:rPr lang="en-US" b="1" dirty="0">
                <a:latin typeface="Rockwell" panose="02060603020205020403" pitchFamily="18" charset="0"/>
              </a:rPr>
              <a:t>    </a:t>
            </a:r>
            <a:r>
              <a:rPr lang="en-US" sz="3100" b="1" dirty="0">
                <a:solidFill>
                  <a:srgbClr val="92D050"/>
                </a:solidFill>
                <a:latin typeface="Rockwell" panose="02060603020205020403" pitchFamily="18" charset="0"/>
              </a:rPr>
              <a:t>BASIC UWB ANTENNA WITH SIMULATED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41" t="30738" r="35580" b="35114"/>
          <a:stretch/>
        </p:blipFill>
        <p:spPr>
          <a:xfrm>
            <a:off x="705395" y="2669198"/>
            <a:ext cx="2207622" cy="273421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7" t="20067" r="260" b="28653"/>
          <a:stretch/>
        </p:blipFill>
        <p:spPr>
          <a:xfrm>
            <a:off x="3286663" y="2586326"/>
            <a:ext cx="8817429" cy="28999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55D2AC-BABB-F9CC-6A15-EBAE03644E6F}"/>
              </a:ext>
            </a:extLst>
          </p:cNvPr>
          <p:cNvSpPr txBox="1"/>
          <p:nvPr/>
        </p:nvSpPr>
        <p:spPr>
          <a:xfrm>
            <a:off x="2913017" y="5710686"/>
            <a:ext cx="6912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</a:t>
            </a:r>
            <a:r>
              <a:rPr lang="en-US" sz="2800" b="1" dirty="0"/>
              <a:t>adiating range</a:t>
            </a:r>
            <a:r>
              <a:rPr lang="en-US" sz="2800" b="1" dirty="0">
                <a:sym typeface="Wingdings" panose="05000000000000000000" pitchFamily="2" charset="2"/>
              </a:rPr>
              <a:t>2.6 to 13GHZ</a:t>
            </a:r>
            <a:endParaRPr lang="en-IN" sz="28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062520-9563-1477-4C51-0A96D7C40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8764" y="449845"/>
            <a:ext cx="641273" cy="6297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957578" y="6357016"/>
            <a:ext cx="21465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15</a:t>
            </a:r>
          </a:p>
        </p:txBody>
      </p:sp>
    </p:spTree>
    <p:extLst>
      <p:ext uri="{BB962C8B-B14F-4D97-AF65-F5344CB8AC3E}">
        <p14:creationId xmlns:p14="http://schemas.microsoft.com/office/powerpoint/2010/main" val="3977171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23283"/>
            <a:ext cx="10908452" cy="9399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92D050"/>
                </a:solidFill>
                <a:latin typeface="Rockwell" panose="02060603020205020403" pitchFamily="18" charset="0"/>
              </a:rPr>
              <a:t>    </a:t>
            </a:r>
            <a:r>
              <a:rPr lang="en-US" sz="3600" b="1" dirty="0">
                <a:solidFill>
                  <a:srgbClr val="92D050"/>
                </a:solidFill>
                <a:latin typeface="Rockwell" panose="02060603020205020403" pitchFamily="18" charset="0"/>
              </a:rPr>
              <a:t>SIMULATED RESULTS OF NOTCH STRUCTURES</a:t>
            </a:r>
            <a:br>
              <a:rPr lang="en-US" sz="3600" dirty="0">
                <a:solidFill>
                  <a:srgbClr val="00B0F0"/>
                </a:solidFill>
                <a:latin typeface="Calisto MT" panose="02040603050505030304" pitchFamily="18" charset="0"/>
              </a:rPr>
            </a:br>
            <a:br>
              <a:rPr lang="en-US" sz="3600" b="1" dirty="0">
                <a:solidFill>
                  <a:srgbClr val="00B0F0"/>
                </a:solidFill>
                <a:latin typeface="Rockwell" panose="02060603020205020403" pitchFamily="18" charset="0"/>
              </a:rPr>
            </a:br>
            <a:r>
              <a:rPr lang="en-US" sz="3600" b="1" dirty="0">
                <a:solidFill>
                  <a:srgbClr val="00B0F0"/>
                </a:solidFill>
                <a:latin typeface="Rockwell" panose="02060603020205020403" pitchFamily="18" charset="0"/>
              </a:rPr>
              <a:t>          </a:t>
            </a:r>
            <a:r>
              <a:rPr lang="en-US" sz="3600" b="1" dirty="0">
                <a:solidFill>
                  <a:schemeClr val="tx1"/>
                </a:solidFill>
                <a:latin typeface="Rockwell" panose="02060603020205020403" pitchFamily="18" charset="0"/>
              </a:rPr>
              <a:t>U-SHAPED SLIT WITH SIMULATED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08" t="19793" r="29067" b="33805"/>
          <a:stretch/>
        </p:blipFill>
        <p:spPr>
          <a:xfrm>
            <a:off x="273962" y="2223068"/>
            <a:ext cx="2391108" cy="31671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69" t="16834" b="27728"/>
          <a:stretch/>
        </p:blipFill>
        <p:spPr>
          <a:xfrm>
            <a:off x="3070649" y="2238884"/>
            <a:ext cx="8981356" cy="3151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5C3C6A-D983-B77A-CDD3-F5826BD472DD}"/>
              </a:ext>
            </a:extLst>
          </p:cNvPr>
          <p:cNvSpPr txBox="1"/>
          <p:nvPr/>
        </p:nvSpPr>
        <p:spPr>
          <a:xfrm>
            <a:off x="2058904" y="5787460"/>
            <a:ext cx="80635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B050"/>
                </a:solidFill>
                <a:latin typeface="Rockwell" panose="02060603020205020403" pitchFamily="18" charset="0"/>
              </a:rPr>
              <a:t>NOTCH BAND </a:t>
            </a:r>
            <a:r>
              <a:rPr lang="en-IN" sz="2800" b="1" dirty="0">
                <a:latin typeface="Rockwell" panose="02060603020205020403" pitchFamily="18" charset="0"/>
              </a:rPr>
              <a:t>C BAND</a:t>
            </a:r>
            <a:r>
              <a:rPr lang="en-IN" sz="2800" b="1" dirty="0">
                <a:latin typeface="Rockwell" panose="02060603020205020403" pitchFamily="18" charset="0"/>
                <a:sym typeface="Wingdings" panose="05000000000000000000" pitchFamily="2" charset="2"/>
              </a:rPr>
              <a:t>3.7 TO 4.2GHZ</a:t>
            </a:r>
            <a:endParaRPr lang="en-IN" sz="2800" b="1" dirty="0">
              <a:latin typeface="Rockwell" panose="020606030202050204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468100" y="6096000"/>
            <a:ext cx="58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848047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293" y="652388"/>
            <a:ext cx="9404723" cy="1400530"/>
          </a:xfrm>
        </p:spPr>
        <p:txBody>
          <a:bodyPr/>
          <a:lstStyle/>
          <a:p>
            <a:r>
              <a:rPr lang="en-US" sz="4000" b="1" dirty="0">
                <a:solidFill>
                  <a:srgbClr val="92D050"/>
                </a:solidFill>
                <a:latin typeface="Rockwell" panose="02060603020205020403" pitchFamily="18" charset="0"/>
              </a:rPr>
              <a:t>RESONANT FREQUENCY </a:t>
            </a:r>
            <a:r>
              <a:rPr lang="en-US" sz="4000" b="1" dirty="0" err="1">
                <a:solidFill>
                  <a:srgbClr val="92D050"/>
                </a:solidFill>
                <a:latin typeface="Rockwell" panose="02060603020205020403" pitchFamily="18" charset="0"/>
              </a:rPr>
              <a:t>fr</a:t>
            </a:r>
            <a:r>
              <a:rPr lang="en-US" sz="4000" b="1" dirty="0">
                <a:solidFill>
                  <a:srgbClr val="92D050"/>
                </a:solidFill>
                <a:latin typeface="Rockwell" panose="02060603020205020403" pitchFamily="18" charset="0"/>
              </a:rPr>
              <a:t> OF THE  </a:t>
            </a:r>
            <a:br>
              <a:rPr lang="en-US" sz="4000" b="1" dirty="0">
                <a:solidFill>
                  <a:srgbClr val="92D050"/>
                </a:solidFill>
                <a:latin typeface="Rockwell" panose="02060603020205020403" pitchFamily="18" charset="0"/>
              </a:rPr>
            </a:br>
            <a:r>
              <a:rPr lang="en-US" sz="4000" b="1" dirty="0">
                <a:solidFill>
                  <a:srgbClr val="92D050"/>
                </a:solidFill>
                <a:latin typeface="Rockwell" panose="02060603020205020403" pitchFamily="18" charset="0"/>
              </a:rPr>
              <a:t>U-SHAPED SLIT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293" y="2052918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      </a:t>
            </a:r>
          </a:p>
          <a:p>
            <a:pPr marL="0" indent="0">
              <a:buNone/>
            </a:pPr>
            <a:r>
              <a:rPr lang="en-US" sz="2400" b="1" dirty="0">
                <a:latin typeface="Rockwell" panose="02060603020205020403" pitchFamily="18" charset="0"/>
              </a:rPr>
              <a:t>                      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fr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= (c/2(L1+L2+W)) (√2/€r+1)</a:t>
            </a:r>
          </a:p>
          <a:p>
            <a:pPr marL="0" indent="0">
              <a:buNone/>
            </a:pPr>
            <a:r>
              <a:rPr lang="en-US" sz="2400" b="1" dirty="0">
                <a:latin typeface="Rockwell" panose="02060603020205020403" pitchFamily="18" charset="0"/>
              </a:rPr>
              <a:t>                       where ,</a:t>
            </a:r>
          </a:p>
          <a:p>
            <a:pPr marL="0" indent="0">
              <a:buNone/>
            </a:pPr>
            <a:r>
              <a:rPr lang="en-US" sz="2400" b="1" dirty="0">
                <a:latin typeface="Rockwell" panose="02060603020205020403" pitchFamily="18" charset="0"/>
              </a:rPr>
              <a:t>                       </a:t>
            </a:r>
            <a:r>
              <a:rPr lang="en-US" sz="2400" b="1" dirty="0" err="1">
                <a:latin typeface="Rockwell" panose="02060603020205020403" pitchFamily="18" charset="0"/>
              </a:rPr>
              <a:t>fr</a:t>
            </a:r>
            <a:r>
              <a:rPr lang="en-US" sz="2400" b="1" dirty="0">
                <a:latin typeface="Rockwell" panose="02060603020205020403" pitchFamily="18" charset="0"/>
              </a:rPr>
              <a:t>=resonant frequency</a:t>
            </a:r>
          </a:p>
          <a:p>
            <a:pPr marL="0" indent="0">
              <a:buNone/>
            </a:pPr>
            <a:r>
              <a:rPr lang="en-US" sz="2400" b="1" dirty="0">
                <a:latin typeface="Rockwell" panose="02060603020205020403" pitchFamily="18" charset="0"/>
              </a:rPr>
              <a:t>                       c = 3x10^8 m/s</a:t>
            </a:r>
          </a:p>
          <a:p>
            <a:pPr marL="0" indent="0">
              <a:buNone/>
            </a:pPr>
            <a:r>
              <a:rPr lang="en-US" sz="2400" b="1" dirty="0">
                <a:latin typeface="Rockwell" panose="02060603020205020403" pitchFamily="18" charset="0"/>
              </a:rPr>
              <a:t>                       €r=4.4</a:t>
            </a:r>
          </a:p>
          <a:p>
            <a:pPr marL="0" indent="0">
              <a:buNone/>
            </a:pPr>
            <a:r>
              <a:rPr lang="en-US" sz="2400" b="1" dirty="0">
                <a:latin typeface="Rockwell" panose="02060603020205020403" pitchFamily="18" charset="0"/>
              </a:rPr>
              <a:t>                       L1=length of one arm of the slit </a:t>
            </a:r>
          </a:p>
          <a:p>
            <a:pPr marL="0" indent="0">
              <a:buNone/>
            </a:pPr>
            <a:r>
              <a:rPr lang="en-US" sz="2400" b="1" dirty="0">
                <a:latin typeface="Rockwell" panose="02060603020205020403" pitchFamily="18" charset="0"/>
              </a:rPr>
              <a:t>                       L2=length of another arm of the slit</a:t>
            </a:r>
          </a:p>
          <a:p>
            <a:pPr marL="0" indent="0">
              <a:buNone/>
            </a:pPr>
            <a:r>
              <a:rPr lang="en-US" sz="2400" b="1" dirty="0">
                <a:latin typeface="Rockwell" panose="02060603020205020403" pitchFamily="18" charset="0"/>
              </a:rPr>
              <a:t>                       W=Width of the slit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01400" y="6248399"/>
            <a:ext cx="723900" cy="38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51173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40" y="452718"/>
            <a:ext cx="9404723" cy="140053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Rockwell" panose="02060603020205020403" pitchFamily="18" charset="0"/>
              </a:rPr>
              <a:t>RESULTS OF U- SHAPED SLIT FOR VARIOUS DIMENSIONS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521071"/>
            <a:ext cx="8947150" cy="3258895"/>
          </a:xfrm>
        </p:spPr>
      </p:pic>
      <p:sp>
        <p:nvSpPr>
          <p:cNvPr id="7" name="TextBox 6"/>
          <p:cNvSpPr txBox="1"/>
          <p:nvPr/>
        </p:nvSpPr>
        <p:spPr>
          <a:xfrm>
            <a:off x="10050463" y="2749913"/>
            <a:ext cx="1963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-&gt;Slit Width=0.3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0463" y="3024921"/>
            <a:ext cx="1912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-&gt;Slit Width=0.4</a:t>
            </a:r>
          </a:p>
          <a:p>
            <a:r>
              <a:rPr lang="en-US" dirty="0"/>
              <a:t>-&gt;Slit Width=0.5</a:t>
            </a:r>
          </a:p>
        </p:txBody>
      </p:sp>
      <p:sp>
        <p:nvSpPr>
          <p:cNvPr id="9" name="TextBox 8"/>
          <p:cNvSpPr txBox="1"/>
          <p:nvPr/>
        </p:nvSpPr>
        <p:spPr>
          <a:xfrm flipH="1">
            <a:off x="10416562" y="2402023"/>
            <a:ext cx="123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 mm)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15700" y="5962650"/>
            <a:ext cx="87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197604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2FEFF-6FFA-1CFD-2610-F86D1DE5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92D050"/>
                </a:solidFill>
                <a:latin typeface="Calisto MT" panose="02040603050505030304" pitchFamily="18" charset="0"/>
              </a:rPr>
              <a:t>RECTANGULAR SLOT WITH SIMULATED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65B27B7-BE4C-62F7-FE74-206236E72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061" t="19599" r="34362" b="44911"/>
          <a:stretch/>
        </p:blipFill>
        <p:spPr>
          <a:xfrm>
            <a:off x="845389" y="2498725"/>
            <a:ext cx="2027207" cy="27749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5CAABC-6990-C823-CCCF-F3ECE6CC5B9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29" t="17091" b="31815"/>
          <a:stretch/>
        </p:blipFill>
        <p:spPr>
          <a:xfrm>
            <a:off x="4045788" y="2447569"/>
            <a:ext cx="7507855" cy="2780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10048C-7361-D2D9-1358-528623BD9679}"/>
              </a:ext>
            </a:extLst>
          </p:cNvPr>
          <p:cNvSpPr txBox="1"/>
          <p:nvPr/>
        </p:nvSpPr>
        <p:spPr>
          <a:xfrm>
            <a:off x="2872596" y="5571740"/>
            <a:ext cx="816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B050"/>
                </a:solidFill>
                <a:latin typeface="Rockwell" panose="02060603020205020403" pitchFamily="18" charset="0"/>
              </a:rPr>
              <a:t>NOTCH BAND</a:t>
            </a:r>
            <a:r>
              <a:rPr lang="en-IN" sz="3600" dirty="0">
                <a:latin typeface="Rockwell" panose="02060603020205020403" pitchFamily="18" charset="0"/>
              </a:rPr>
              <a:t>WLAN 2</a:t>
            </a:r>
            <a:r>
              <a:rPr lang="en-IN" sz="3600" dirty="0">
                <a:latin typeface="Rockwell" panose="02060603020205020403" pitchFamily="18" charset="0"/>
                <a:sym typeface="Wingdings" panose="05000000000000000000" pitchFamily="2" charset="2"/>
              </a:rPr>
              <a:t></a:t>
            </a:r>
            <a:r>
              <a:rPr lang="en-IN" sz="3600" dirty="0">
                <a:latin typeface="Rockwell" panose="02060603020205020403" pitchFamily="18" charset="0"/>
              </a:rPr>
              <a:t> 5.725 TO 5.825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82350" y="6362700"/>
            <a:ext cx="800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88378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1427" y="642521"/>
            <a:ext cx="10353762" cy="970450"/>
          </a:xfrm>
        </p:spPr>
        <p:txBody>
          <a:bodyPr/>
          <a:lstStyle/>
          <a:p>
            <a:r>
              <a:rPr lang="en-US" b="1" dirty="0">
                <a:solidFill>
                  <a:srgbClr val="92D050"/>
                </a:solidFill>
                <a:latin typeface="Calisto MT" panose="02040603050505030304" pitchFamily="18" charset="0"/>
              </a:rPr>
              <a:t>OBJECTIVE &amp; BASE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8927" y="1612971"/>
            <a:ext cx="9297662" cy="4529037"/>
          </a:xfrm>
        </p:spPr>
        <p:txBody>
          <a:bodyPr>
            <a:normAutofit/>
          </a:bodyPr>
          <a:lstStyle/>
          <a:p>
            <a:pPr marL="0" lvl="0" indent="0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IN" sz="2400" dirty="0"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/>
              </a:rPr>
              <a:t>Our objective is to design a quad notch ultra wide band antenna.</a:t>
            </a:r>
          </a:p>
          <a:p>
            <a:pPr marL="0" lvl="0" indent="0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IN" sz="2400" b="1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/>
              </a:rPr>
              <a:t>TITLE OF THE BASE PAPER: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sz="2400" dirty="0"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/>
              </a:rPr>
              <a:t>Quad notch UWB antenna using combination of slots and split-ring resonator.(2019)</a:t>
            </a:r>
          </a:p>
          <a:p>
            <a:pPr marL="0" lvl="0" indent="0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IN" sz="2400" b="1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/>
              </a:rPr>
              <a:t>NAME OF  THE AUTHORS: 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sz="2400" dirty="0" err="1"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/>
              </a:rPr>
              <a:t>Mrinmoy</a:t>
            </a:r>
            <a:r>
              <a:rPr lang="en-IN" sz="2400" dirty="0"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/>
              </a:rPr>
              <a:t> Chakraborty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sz="2400" dirty="0" err="1"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/>
              </a:rPr>
              <a:t>Srikanta</a:t>
            </a:r>
            <a:r>
              <a:rPr lang="en-IN" sz="2400" dirty="0"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/>
              </a:rPr>
              <a:t> pal </a:t>
            </a:r>
          </a:p>
          <a:p>
            <a:pPr marL="228600" lvl="0" indent="-228600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IN" sz="2400" dirty="0" err="1"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/>
              </a:rPr>
              <a:t>Neela</a:t>
            </a:r>
            <a:r>
              <a:rPr lang="en-IN" sz="2400" dirty="0"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/>
              </a:rPr>
              <a:t> </a:t>
            </a:r>
            <a:r>
              <a:rPr lang="en-IN" sz="2400" dirty="0" err="1"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/>
              </a:rPr>
              <a:t>Chattoraj</a:t>
            </a:r>
            <a:r>
              <a:rPr lang="en-IN" sz="2400" dirty="0">
                <a:ln>
                  <a:noFill/>
                </a:ln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/>
              </a:rPr>
              <a:t> 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11500431" y="6305550"/>
            <a:ext cx="3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4355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92D050"/>
                </a:solidFill>
                <a:latin typeface="Rockwell" panose="02060603020205020403" pitchFamily="18" charset="0"/>
              </a:rPr>
              <a:t>RESULTS OF RECTANGULAR SLOT                             FOR VARIOUS DIMENSIONS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906" y="2597271"/>
            <a:ext cx="8947150" cy="3258895"/>
          </a:xfrm>
        </p:spPr>
      </p:pic>
      <p:sp>
        <p:nvSpPr>
          <p:cNvPr id="5" name="TextBox 4"/>
          <p:cNvSpPr txBox="1"/>
          <p:nvPr/>
        </p:nvSpPr>
        <p:spPr>
          <a:xfrm flipH="1">
            <a:off x="9202056" y="2847716"/>
            <a:ext cx="3149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-&gt;Rectangle length=14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02056" y="3155493"/>
            <a:ext cx="27840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-&gt;Rectangle length=15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02056" y="3401915"/>
            <a:ext cx="2745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-&gt;Rectangle Length=17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681029" y="2478284"/>
            <a:ext cx="162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 mm)</a:t>
            </a:r>
          </a:p>
        </p:txBody>
      </p:sp>
      <p:sp>
        <p:nvSpPr>
          <p:cNvPr id="10" name="TextBox 9"/>
          <p:cNvSpPr txBox="1"/>
          <p:nvPr/>
        </p:nvSpPr>
        <p:spPr>
          <a:xfrm flipH="1">
            <a:off x="10986081" y="5856166"/>
            <a:ext cx="999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133362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6F6B3-51C5-8A36-3ADF-3B473818C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92D050"/>
                </a:solidFill>
                <a:latin typeface="Rockwell" panose="02060603020205020403" pitchFamily="18" charset="0"/>
              </a:rPr>
              <a:t>SPLIT RING RESONATOR WITH</a:t>
            </a:r>
            <a:br>
              <a:rPr lang="en-IN" b="1" dirty="0">
                <a:solidFill>
                  <a:srgbClr val="92D050"/>
                </a:solidFill>
                <a:latin typeface="Rockwell" panose="02060603020205020403" pitchFamily="18" charset="0"/>
              </a:rPr>
            </a:br>
            <a:r>
              <a:rPr lang="en-IN" b="1" dirty="0">
                <a:solidFill>
                  <a:srgbClr val="92D050"/>
                </a:solidFill>
                <a:latin typeface="Rockwell" panose="02060603020205020403" pitchFamily="18" charset="0"/>
              </a:rPr>
              <a:t>SIMULATED RESULT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9C6170-CB05-8E05-0E1D-B7E1366962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5685" t="17687" r="34839" b="40236"/>
          <a:stretch/>
        </p:blipFill>
        <p:spPr>
          <a:xfrm>
            <a:off x="664235" y="2359324"/>
            <a:ext cx="2389672" cy="290279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61D9F9-0BF4-4FBA-CDA9-C4630152FD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430" t="16210" r="1014" b="30683"/>
          <a:stretch/>
        </p:blipFill>
        <p:spPr>
          <a:xfrm>
            <a:off x="3450567" y="2359324"/>
            <a:ext cx="7442702" cy="29027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4DA93D-78A7-45C2-6899-5036897F194D}"/>
              </a:ext>
            </a:extLst>
          </p:cNvPr>
          <p:cNvSpPr txBox="1"/>
          <p:nvPr/>
        </p:nvSpPr>
        <p:spPr>
          <a:xfrm>
            <a:off x="2255886" y="5602069"/>
            <a:ext cx="9303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  <a:latin typeface="Rockwell" panose="02060603020205020403" pitchFamily="18" charset="0"/>
              </a:rPr>
              <a:t>NOTCH BAND</a:t>
            </a:r>
            <a:r>
              <a:rPr lang="en-IN" sz="3600" b="1" dirty="0">
                <a:latin typeface="Rockwell" panose="02060603020205020403" pitchFamily="18" charset="0"/>
              </a:rPr>
              <a:t>X BAND</a:t>
            </a:r>
            <a:r>
              <a:rPr lang="en-IN" sz="3600" b="1" dirty="0">
                <a:latin typeface="Rockwell" panose="02060603020205020403" pitchFamily="18" charset="0"/>
                <a:sym typeface="Wingdings" panose="05000000000000000000" pitchFamily="2" charset="2"/>
              </a:rPr>
              <a:t>8.025 TO 8.4GHZ</a:t>
            </a:r>
            <a:endParaRPr lang="en-IN" sz="3600" b="1" dirty="0">
              <a:latin typeface="Rockwell" panose="020606030202050204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53850" y="6400800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1582616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rgbClr val="92D050"/>
                </a:solidFill>
                <a:latin typeface="Rockwell" panose="02060603020205020403" pitchFamily="18" charset="0"/>
              </a:rPr>
              <a:t>RESONANCE FREQUENCY </a:t>
            </a:r>
            <a:r>
              <a:rPr lang="en-US" b="1" dirty="0" err="1">
                <a:solidFill>
                  <a:srgbClr val="92D050"/>
                </a:solidFill>
                <a:latin typeface="Rockwell" panose="02060603020205020403" pitchFamily="18" charset="0"/>
              </a:rPr>
              <a:t>fo</a:t>
            </a:r>
            <a:r>
              <a:rPr lang="en-US" b="1" dirty="0">
                <a:solidFill>
                  <a:srgbClr val="92D050"/>
                </a:solidFill>
                <a:latin typeface="Rockwell" panose="02060603020205020403" pitchFamily="18" charset="0"/>
              </a:rPr>
              <a:t> OF THE SPLIT RING RESONATOR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3312" y="2052918"/>
            <a:ext cx="10764838" cy="419548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                  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fo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=(1/2</a:t>
            </a:r>
            <a:r>
              <a:rPr lang="el-GR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π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)</a:t>
            </a:r>
            <a:r>
              <a:rPr lang="el-GR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(√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(</a:t>
            </a:r>
            <a:r>
              <a:rPr lang="el-GR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1/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LtCe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                where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                 Ce=(2aavg-gr/2)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Cpul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+(</a:t>
            </a:r>
            <a:r>
              <a:rPr lang="el-GR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ε0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ctm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/2gr)</a:t>
            </a:r>
          </a:p>
          <a:p>
            <a:pPr marL="0" indent="0">
              <a:buNone/>
            </a:pPr>
            <a:r>
              <a:rPr lang="en-US" sz="2800" b="1" dirty="0">
                <a:latin typeface="Rockwell" panose="02060603020205020403" pitchFamily="18" charset="0"/>
              </a:rPr>
              <a:t>                    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Cpul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=√</a:t>
            </a:r>
            <a:r>
              <a:rPr lang="el-GR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ε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e/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CoZo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            </a:t>
            </a:r>
            <a:r>
              <a:rPr lang="en-US" sz="2800" b="1" dirty="0">
                <a:latin typeface="Rockwell" panose="02060603020205020403" pitchFamily="18" charset="0"/>
              </a:rPr>
              <a:t>    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Lt =</a:t>
            </a:r>
            <a:r>
              <a:rPr lang="en-US" sz="2800" b="1" dirty="0">
                <a:latin typeface="Rockwell" panose="02060603020205020403" pitchFamily="18" charset="0"/>
              </a:rPr>
              <a:t>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0.0002l (2.303log104l/Cr-γ)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μH</a:t>
            </a:r>
            <a:r>
              <a:rPr lang="en-US" sz="2800" b="1" dirty="0">
                <a:latin typeface="Rockwell" panose="02060603020205020403" pitchFamily="18" charset="0"/>
              </a:rPr>
              <a:t>   </a:t>
            </a:r>
          </a:p>
          <a:p>
            <a:pPr marL="0" indent="0">
              <a:buNone/>
            </a:pPr>
            <a:r>
              <a:rPr lang="en-US" sz="2800" b="1" dirty="0">
                <a:latin typeface="Rockwell" panose="02060603020205020403" pitchFamily="18" charset="0"/>
              </a:rPr>
              <a:t>                     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l= 8ae −gr</a:t>
            </a:r>
            <a:r>
              <a:rPr lang="en-US" sz="2800" b="1" dirty="0">
                <a:latin typeface="Rockwell" panose="02060603020205020403" pitchFamily="18" charset="0"/>
              </a:rPr>
              <a:t> </a:t>
            </a:r>
          </a:p>
          <a:p>
            <a:pPr marL="0" indent="0">
              <a:buNone/>
            </a:pPr>
            <a:r>
              <a:rPr lang="en-US" sz="2800" b="1" dirty="0">
                <a:latin typeface="Rockwell" panose="02060603020205020403" pitchFamily="18" charset="0"/>
              </a:rPr>
              <a:t>                     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aavg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=ae-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cr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-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dr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/2</a:t>
            </a:r>
            <a:endParaRPr lang="en-US" sz="2800" b="1" dirty="0">
              <a:latin typeface="Rockwell" panose="02060603020205020403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Rockwell" panose="02060603020205020403" pitchFamily="18" charset="0"/>
              </a:rPr>
              <a:t>                             </a:t>
            </a:r>
          </a:p>
          <a:p>
            <a:pPr marL="0" indent="0">
              <a:buNone/>
            </a:pPr>
            <a:r>
              <a:rPr lang="en-US" sz="2800" b="1" dirty="0">
                <a:latin typeface="Rockwell" panose="02060603020205020403" pitchFamily="18" charset="0"/>
              </a:rPr>
              <a:t>                  </a:t>
            </a:r>
            <a:r>
              <a:rPr lang="en-US" sz="2800" b="1" dirty="0" err="1">
                <a:latin typeface="Rockwell" panose="02060603020205020403" pitchFamily="18" charset="0"/>
              </a:rPr>
              <a:t>fo</a:t>
            </a:r>
            <a:r>
              <a:rPr lang="en-US" sz="2800" b="1" dirty="0">
                <a:latin typeface="Rockwell" panose="02060603020205020403" pitchFamily="18" charset="0"/>
              </a:rPr>
              <a:t>=Resonance frequency .</a:t>
            </a:r>
          </a:p>
          <a:p>
            <a:pPr marL="0" indent="0">
              <a:buNone/>
            </a:pPr>
            <a:r>
              <a:rPr lang="en-US" sz="2800" b="1" dirty="0">
                <a:latin typeface="Rockwell" panose="02060603020205020403" pitchFamily="18" charset="0"/>
              </a:rPr>
              <a:t>                  Ce=Total equivalent capacitance of the structure .</a:t>
            </a:r>
          </a:p>
          <a:p>
            <a:pPr marL="0" indent="0">
              <a:buNone/>
            </a:pPr>
            <a:r>
              <a:rPr lang="en-US" sz="2800" b="1" dirty="0">
                <a:latin typeface="Rockwell" panose="02060603020205020403" pitchFamily="18" charset="0"/>
              </a:rPr>
              <a:t>                  Lt=Total equivalent inductance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53750" y="62483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5123685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rgbClr val="92D050"/>
                </a:solidFill>
                <a:latin typeface="Rockwell" panose="02060603020205020403" pitchFamily="18" charset="0"/>
              </a:rPr>
              <a:t>RESULTS OF SPLIT RING RESONATOR FOR VARIOUS DIMENSIONS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521071"/>
            <a:ext cx="8947150" cy="3258895"/>
          </a:xfrm>
        </p:spPr>
      </p:pic>
      <p:sp>
        <p:nvSpPr>
          <p:cNvPr id="3" name="TextBox 2"/>
          <p:cNvSpPr txBox="1"/>
          <p:nvPr/>
        </p:nvSpPr>
        <p:spPr>
          <a:xfrm>
            <a:off x="10050463" y="2699657"/>
            <a:ext cx="2141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-&gt;Square size=4</a:t>
            </a:r>
          </a:p>
          <a:p>
            <a:r>
              <a:rPr lang="en-US" dirty="0"/>
              <a:t>-&gt;Square size=4.2</a:t>
            </a:r>
          </a:p>
          <a:p>
            <a:r>
              <a:rPr lang="en-US" dirty="0"/>
              <a:t>-&gt;Square Size=5.2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09942" y="2166253"/>
            <a:ext cx="1088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 mm)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372850" y="6515100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170030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8FE6-0E27-D928-EBFB-015876AC9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452718"/>
            <a:ext cx="9422185" cy="140053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92D050"/>
                </a:solidFill>
                <a:latin typeface="Rockwell" panose="02060603020205020403" pitchFamily="18" charset="0"/>
              </a:rPr>
              <a:t>MUSHROOM STRUCTURE WITH SIMULATED RESULT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B3FB1CE-4492-9735-B134-341707E2F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6521" t="17262" r="37946" b="35348"/>
          <a:stretch/>
        </p:blipFill>
        <p:spPr>
          <a:xfrm>
            <a:off x="1181818" y="2449901"/>
            <a:ext cx="1725283" cy="2959524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F59B90-92B0-CE95-EE1F-FC7C1FDB10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641" t="16965" r="801" b="32444"/>
          <a:stretch/>
        </p:blipFill>
        <p:spPr>
          <a:xfrm>
            <a:off x="3285248" y="2443724"/>
            <a:ext cx="7982309" cy="296570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385DA07-2F39-2CF6-3D31-E44BE19E83D6}"/>
              </a:ext>
            </a:extLst>
          </p:cNvPr>
          <p:cNvSpPr txBox="1"/>
          <p:nvPr/>
        </p:nvSpPr>
        <p:spPr>
          <a:xfrm>
            <a:off x="1526874" y="5909260"/>
            <a:ext cx="9031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B050"/>
                </a:solidFill>
                <a:latin typeface="Rockwell" panose="02060603020205020403" pitchFamily="18" charset="0"/>
              </a:rPr>
              <a:t>NOTCH BAND</a:t>
            </a:r>
            <a:r>
              <a:rPr lang="en-IN" sz="3600" b="1" dirty="0">
                <a:latin typeface="Rockwell" panose="02060603020205020403" pitchFamily="18" charset="0"/>
              </a:rPr>
              <a:t>WLAN 1</a:t>
            </a:r>
            <a:r>
              <a:rPr lang="en-IN" sz="3600" b="1" dirty="0">
                <a:latin typeface="Rockwell" panose="02060603020205020403" pitchFamily="18" charset="0"/>
                <a:sym typeface="Wingdings" panose="05000000000000000000" pitchFamily="2" charset="2"/>
              </a:rPr>
              <a:t>5.15 TO 5.35GHZ</a:t>
            </a:r>
            <a:endParaRPr lang="en-IN" sz="3600" b="1" dirty="0">
              <a:latin typeface="Rockwell" panose="020606030202050204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620500" y="6381750"/>
            <a:ext cx="43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5769680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0" y="452718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rgbClr val="92D050"/>
                </a:solidFill>
                <a:latin typeface="Rockwell" panose="02060603020205020403" pitchFamily="18" charset="0"/>
              </a:rPr>
              <a:t>RESONANT FREQUENCY OF THE MUSHROOM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084" y="1739685"/>
            <a:ext cx="10188766" cy="497073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Rockwell" panose="02060603020205020403" pitchFamily="18" charset="0"/>
              </a:rPr>
              <a:t> 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fr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=1/2</a:t>
            </a:r>
            <a:r>
              <a:rPr lang="el-GR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π√(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L(Co+C1))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 Co=(Weε0(1+εeff)/π )(cosh-1)((We1+g)/g)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      g=d1+(s1+s2)/2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      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εeff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=(εr+1/2)+(εr-1/2)(1+1 2 h/We1)-0.5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       L=</a:t>
            </a:r>
            <a:r>
              <a:rPr lang="en-US" sz="28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μoh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Rockwell" panose="02060603020205020403" pitchFamily="18" charset="0"/>
            </a:endParaRPr>
          </a:p>
          <a:p>
            <a:pPr marL="0" indent="0">
              <a:buNone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C1=(ε0εeffWe1^2/2)</a:t>
            </a:r>
          </a:p>
          <a:p>
            <a:pPr marL="0" indent="0">
              <a:buNone/>
            </a:pPr>
            <a:r>
              <a:rPr lang="en-US" sz="2800" b="1" dirty="0">
                <a:latin typeface="Rockwell" panose="02060603020205020403" pitchFamily="18" charset="0"/>
              </a:rPr>
              <a:t>where,</a:t>
            </a:r>
          </a:p>
          <a:p>
            <a:pPr marL="0" indent="0">
              <a:buNone/>
            </a:pPr>
            <a:r>
              <a:rPr lang="en-US" sz="2800" b="1" dirty="0">
                <a:latin typeface="Rockwell" panose="02060603020205020403" pitchFamily="18" charset="0"/>
              </a:rPr>
              <a:t>  </a:t>
            </a:r>
            <a:r>
              <a:rPr lang="en-US" sz="2800" b="1" dirty="0" err="1">
                <a:latin typeface="Rockwell" panose="02060603020205020403" pitchFamily="18" charset="0"/>
              </a:rPr>
              <a:t>fr</a:t>
            </a:r>
            <a:r>
              <a:rPr lang="en-US" sz="2800" b="1" dirty="0">
                <a:latin typeface="Rockwell" panose="02060603020205020403" pitchFamily="18" charset="0"/>
              </a:rPr>
              <a:t>=resonant frequency </a:t>
            </a:r>
          </a:p>
          <a:p>
            <a:pPr marL="0" indent="0">
              <a:buNone/>
            </a:pPr>
            <a:r>
              <a:rPr lang="en-US" sz="2800" b="1" dirty="0">
                <a:latin typeface="Rockwell" panose="02060603020205020403" pitchFamily="18" charset="0"/>
              </a:rPr>
              <a:t>  L= inductance </a:t>
            </a:r>
          </a:p>
          <a:p>
            <a:pPr marL="0" indent="0">
              <a:buNone/>
            </a:pPr>
            <a:r>
              <a:rPr lang="en-US" sz="2800" b="1" dirty="0">
                <a:latin typeface="Rockwell" panose="02060603020205020403" pitchFamily="18" charset="0"/>
              </a:rPr>
              <a:t> Co=coupling capacitance between mushroom structure and feedline</a:t>
            </a:r>
          </a:p>
          <a:p>
            <a:pPr marL="0" indent="0">
              <a:buNone/>
            </a:pPr>
            <a:r>
              <a:rPr lang="en-US" sz="2800" b="1" dirty="0">
                <a:latin typeface="Rockwell" panose="02060603020205020403" pitchFamily="18" charset="0"/>
              </a:rPr>
              <a:t> C1=capacitance due to voltage gradients between patch and          ground plane.</a:t>
            </a:r>
            <a:br>
              <a:rPr lang="en-US" sz="2800" b="1" dirty="0">
                <a:latin typeface="Rockwell" panose="02060603020205020403" pitchFamily="18" charset="0"/>
              </a:rPr>
            </a:br>
            <a:endParaRPr lang="en-US" sz="2800" b="1" dirty="0">
              <a:latin typeface="Rockwell" panose="020606030202050204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91850" y="6438900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36907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740" y="377769"/>
            <a:ext cx="9404723" cy="140053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92D050"/>
                </a:solidFill>
                <a:latin typeface="Rockwell" panose="02060603020205020403" pitchFamily="18" charset="0"/>
              </a:rPr>
              <a:t>RESULTS OF MUSHROOM STRUCTURE FOR VARIOUS DIMENSIONS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521071"/>
            <a:ext cx="8947150" cy="3258895"/>
          </a:xfrm>
        </p:spPr>
      </p:pic>
      <p:sp>
        <p:nvSpPr>
          <p:cNvPr id="3" name="TextBox 2"/>
          <p:cNvSpPr txBox="1"/>
          <p:nvPr/>
        </p:nvSpPr>
        <p:spPr>
          <a:xfrm>
            <a:off x="9998983" y="2743199"/>
            <a:ext cx="21415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-&gt;Square Size=3</a:t>
            </a:r>
          </a:p>
          <a:p>
            <a:r>
              <a:rPr lang="en-US" dirty="0"/>
              <a:t>-&gt;Square size=4.5</a:t>
            </a:r>
          </a:p>
          <a:p>
            <a:r>
              <a:rPr lang="en-US" dirty="0"/>
              <a:t>-&gt;Square Size=5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10583088" y="2373867"/>
            <a:ext cx="112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(in mm)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20400" y="5600700"/>
            <a:ext cx="1181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    26</a:t>
            </a:r>
          </a:p>
        </p:txBody>
      </p:sp>
    </p:spTree>
    <p:extLst>
      <p:ext uri="{BB962C8B-B14F-4D97-AF65-F5344CB8AC3E}">
        <p14:creationId xmlns:p14="http://schemas.microsoft.com/office/powerpoint/2010/main" val="2612688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E452-0751-C5B2-E06E-A5A494B0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5759"/>
            <a:ext cx="10960342" cy="1724297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92D050"/>
                </a:solidFill>
                <a:latin typeface="Rockwell" panose="02060603020205020403" pitchFamily="18" charset="0"/>
              </a:rPr>
              <a:t>QUAD NOTCH UWB ANTENNA WITH</a:t>
            </a:r>
            <a:br>
              <a:rPr lang="en-IN" sz="4000" b="1" dirty="0">
                <a:solidFill>
                  <a:srgbClr val="92D050"/>
                </a:solidFill>
                <a:latin typeface="Rockwell" panose="02060603020205020403" pitchFamily="18" charset="0"/>
              </a:rPr>
            </a:br>
            <a:r>
              <a:rPr lang="en-IN" sz="4000" b="1" dirty="0">
                <a:solidFill>
                  <a:srgbClr val="92D050"/>
                </a:solidFill>
                <a:latin typeface="Rockwell" panose="02060603020205020403" pitchFamily="18" charset="0"/>
              </a:rPr>
              <a:t>                SIMULATED RESULT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945" y="2599690"/>
            <a:ext cx="8394192" cy="3057486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169BD2-0D49-9AF0-A6D6-9D24F204A9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288" t="21370" r="30590" b="38988"/>
          <a:stretch/>
        </p:blipFill>
        <p:spPr>
          <a:xfrm>
            <a:off x="450434" y="2528910"/>
            <a:ext cx="2717219" cy="31282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334750" y="6400800"/>
            <a:ext cx="70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014181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Rockwell" panose="02060603020205020403" pitchFamily="18" charset="0"/>
              </a:rPr>
              <a:t>                             </a:t>
            </a:r>
            <a:r>
              <a:rPr lang="en-US" b="1" dirty="0">
                <a:solidFill>
                  <a:srgbClr val="92D050"/>
                </a:solidFill>
                <a:latin typeface="Rockwell" panose="02060603020205020403" pitchFamily="18" charset="0"/>
              </a:rPr>
              <a:t>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9126" y="1673526"/>
            <a:ext cx="9290728" cy="4574874"/>
          </a:xfrm>
        </p:spPr>
        <p:txBody>
          <a:bodyPr/>
          <a:lstStyle/>
          <a:p>
            <a:pPr marL="36900" indent="0">
              <a:buNone/>
            </a:pPr>
            <a:r>
              <a:rPr lang="en-US" sz="2800" dirty="0">
                <a:solidFill>
                  <a:srgbClr val="92D050"/>
                </a:solidFill>
                <a:latin typeface="Rockwell" panose="02060603020205020403" pitchFamily="18" charset="0"/>
              </a:rPr>
              <a:t>HFSS 13.0 SOFTWARE:</a:t>
            </a:r>
          </a:p>
          <a:p>
            <a:pPr marL="369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504EF6-62C5-C40A-E310-700430668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906" y="2683893"/>
            <a:ext cx="2407298" cy="23639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839450" y="624840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573015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544286"/>
            <a:ext cx="10353762" cy="970450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Rockwell" panose="02060603020205020403" pitchFamily="18" charset="0"/>
              </a:rPr>
              <a:t>                        </a:t>
            </a:r>
            <a:r>
              <a:rPr lang="en-US" b="1" dirty="0">
                <a:solidFill>
                  <a:srgbClr val="92D050"/>
                </a:solidFill>
                <a:latin typeface="Rockwell" panose="02060603020205020403" pitchFamily="18" charset="0"/>
              </a:rPr>
              <a:t>REFERENCE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795" y="1690777"/>
            <a:ext cx="10206081" cy="4622937"/>
          </a:xfrm>
        </p:spPr>
        <p:txBody>
          <a:bodyPr>
            <a:normAutofit lnSpcReduction="10000"/>
          </a:bodyPr>
          <a:lstStyle/>
          <a:p>
            <a:pPr marL="36900" lvl="0" indent="0">
              <a:buClr>
                <a:srgbClr val="DADADA"/>
              </a:buClr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1.First report and order ,Revision of part 15 of the commission’s rule regarding ultra wideband transmission system FCC 02-48 .Federal communications Commission;2002.</a:t>
            </a:r>
          </a:p>
          <a:p>
            <a:pPr marL="36900" lvl="0" indent="0">
              <a:buClr>
                <a:srgbClr val="DADADA"/>
              </a:buClr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2.Branch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Sr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 Band notched elliptical slot UWB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microstrip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 antenna with elliptical stub filled by the H shaped slot .J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Electromagn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 Waves Appl.2008;2:1993-2002.</a:t>
            </a:r>
          </a:p>
          <a:p>
            <a:pPr marL="36900" lvl="0" indent="0">
              <a:buClr>
                <a:srgbClr val="DADADA"/>
              </a:buClr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3.Kim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KH,Park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SO.Analysis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 of the small band rejected antenna with the parasitic strip for UWB .IEE Trans Antennas Propag.2006;54(6):1688-1692.</a:t>
            </a:r>
          </a:p>
          <a:p>
            <a:pPr marL="36900" lvl="0" indent="0">
              <a:buClr>
                <a:srgbClr val="DADADA"/>
              </a:buClr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4.Thomas KG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Sreenivasan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 M . A simple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ultrawideband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 planar rectangular printed antenna with band dispensation .IEEE Trans Antenna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Propag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 .2010;58(1):27-34.</a:t>
            </a:r>
          </a:p>
          <a:p>
            <a:pPr marL="36900" lvl="0" indent="0">
              <a:buClr>
                <a:srgbClr val="DADADA"/>
              </a:buClr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5.Xu KD ,Zhang HY ,Spiegel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RJ,Fan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 Y ,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Joines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 WT ,Liu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QH.Design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 of a stub loaded ring resonator slot for antenna applications.</a:t>
            </a:r>
          </a:p>
          <a:p>
            <a:pPr marL="36900" lvl="0" indent="0">
              <a:buClr>
                <a:srgbClr val="DADADA"/>
              </a:buClr>
              <a:buNone/>
            </a:pP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6.Manohar M 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Kshetrimayum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 RS ,</a:t>
            </a:r>
            <a:r>
              <a:rPr lang="en-US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Gogoi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 AK .A compact dual band notched circular ring printed monopole antenna for super wideband applications.Radio-Eng.2017;26(1):64-70</a:t>
            </a:r>
            <a:r>
              <a:rPr lang="en-US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solidFill>
                  <a:srgbClr val="DADADA"/>
                </a:solidFill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Rockwell" panose="02060603020205020403" pitchFamily="18" charset="0"/>
              </a:rPr>
              <a:t>.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67557" y="6313714"/>
            <a:ext cx="752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951962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54980" y="255742"/>
            <a:ext cx="9404723" cy="1400530"/>
          </a:xfrm>
        </p:spPr>
        <p:txBody>
          <a:bodyPr/>
          <a:lstStyle/>
          <a:p>
            <a:r>
              <a:rPr lang="en-IN" b="1" dirty="0">
                <a:solidFill>
                  <a:srgbClr val="92D050"/>
                </a:solidFill>
                <a:latin typeface="Rockwell" panose="02060603020205020403" pitchFamily="18" charset="0"/>
              </a:rPr>
              <a:t> INTRODUCTION</a:t>
            </a:r>
            <a:endParaRPr lang="en-US" b="1" dirty="0">
              <a:solidFill>
                <a:srgbClr val="92D050"/>
              </a:solidFill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1268" y="1656272"/>
            <a:ext cx="9178585" cy="4592127"/>
          </a:xfrm>
        </p:spPr>
        <p:txBody>
          <a:bodyPr>
            <a:normAutofit lnSpcReduction="10000"/>
          </a:bodyPr>
          <a:lstStyle/>
          <a:p>
            <a:pPr marL="0" lvl="0" indent="0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IN" sz="2800" dirty="0">
                <a:ln>
                  <a:noFill/>
                </a:ln>
                <a:solidFill>
                  <a:srgbClr val="92D050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UWB DEFINITION:</a:t>
            </a:r>
          </a:p>
          <a:p>
            <a:pPr marL="0" lvl="0" indent="0" algn="just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IN" sz="280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/>
              </a:rPr>
              <a:t>                        Ultra-wideband(</a:t>
            </a:r>
            <a:r>
              <a:rPr lang="en-IN" sz="2800" dirty="0" err="1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/>
              </a:rPr>
              <a:t>uwb,ultrawideband,ultra</a:t>
            </a:r>
            <a:r>
              <a:rPr lang="en-IN" sz="280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/>
              </a:rPr>
              <a:t>-wideband and ultra-wide)is a radio technology that can use a very low energy level for short-</a:t>
            </a:r>
            <a:r>
              <a:rPr lang="en-IN" sz="2800" dirty="0" err="1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/>
              </a:rPr>
              <a:t>range,high</a:t>
            </a:r>
            <a:r>
              <a:rPr lang="en-IN" sz="280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/>
              </a:rPr>
              <a:t>-bandwidth communications over a large portion of the radio spectrum.</a:t>
            </a:r>
          </a:p>
          <a:p>
            <a:pPr marL="0" lvl="0" indent="0" algn="just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sz="280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/>
              </a:rPr>
              <a:t>                        UWB antennas enable the effective use of the bandwidth in high data rates. . Antennas with wide bandwidth. Range of UWB -3. 1 to 10.6GHz</a:t>
            </a:r>
            <a:endParaRPr lang="en-IN" sz="2800" dirty="0">
              <a:ln>
                <a:noFill/>
              </a:ln>
              <a:solidFill>
                <a:schemeClr val="tx1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Rockwell" panose="02060603020205020403"/>
            </a:endParaRP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391900" y="6419850"/>
            <a:ext cx="51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52263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2412521"/>
            <a:ext cx="10444597" cy="5242560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Rockwell" panose="02060603020205020403" pitchFamily="18" charset="0"/>
              </a:rPr>
              <a:t>THANK  YOU !!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610850" y="622935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78748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80118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92D050"/>
                </a:solidFill>
                <a:latin typeface="Rockwell" panose="02060603020205020403" pitchFamily="18" charset="0"/>
              </a:rPr>
              <a:t>LITERATURE SURVEY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913795" y="1664899"/>
            <a:ext cx="10938899" cy="477040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dirty="0">
                <a:latin typeface="Rockwell" panose="02060603020205020403" pitchFamily="18" charset="0"/>
              </a:rPr>
              <a:t>1.  “First report and order ,Revision of part 15 of the commission’s rule regarding ultra wideband transmission system FCC 02-48” .Federal communications Commission;2002.</a:t>
            </a:r>
          </a:p>
          <a:p>
            <a:pPr marL="36900" indent="0">
              <a:buNone/>
            </a:pPr>
            <a:r>
              <a:rPr lang="en-US" dirty="0">
                <a:latin typeface="Rockwell" panose="02060603020205020403" pitchFamily="18" charset="0"/>
              </a:rPr>
              <a:t>2. “Branch Sr Band notched elliptical slot UWB microstrip antenna with elliptical stub filled by the H shaped slot” .J </a:t>
            </a:r>
            <a:r>
              <a:rPr lang="en-US" dirty="0" err="1">
                <a:latin typeface="Rockwell" panose="02060603020205020403" pitchFamily="18" charset="0"/>
              </a:rPr>
              <a:t>Electromagn</a:t>
            </a:r>
            <a:r>
              <a:rPr lang="en-US" dirty="0">
                <a:latin typeface="Rockwell" panose="02060603020205020403" pitchFamily="18" charset="0"/>
              </a:rPr>
              <a:t> Waves Appl.2008;2:1993-2002.</a:t>
            </a:r>
          </a:p>
          <a:p>
            <a:pPr marL="36900" indent="0">
              <a:buNone/>
            </a:pPr>
            <a:r>
              <a:rPr lang="en-US" dirty="0">
                <a:latin typeface="Rockwell" panose="02060603020205020403" pitchFamily="18" charset="0"/>
              </a:rPr>
              <a:t>3.Kim </a:t>
            </a:r>
            <a:r>
              <a:rPr lang="en-US" dirty="0" err="1">
                <a:latin typeface="Rockwell" panose="02060603020205020403" pitchFamily="18" charset="0"/>
              </a:rPr>
              <a:t>KH,Park</a:t>
            </a:r>
            <a:r>
              <a:rPr lang="en-US" dirty="0">
                <a:latin typeface="Rockwell" panose="02060603020205020403" pitchFamily="18" charset="0"/>
              </a:rPr>
              <a:t> SO. “Analysis of the small band rejected antenna with the parasitic strip for UWB” .IEE Trans Antennas Propag.2006;54(6):1688-1692.</a:t>
            </a:r>
          </a:p>
          <a:p>
            <a:pPr marL="36900" indent="0">
              <a:buNone/>
            </a:pPr>
            <a:r>
              <a:rPr lang="en-US" dirty="0">
                <a:latin typeface="Rockwell" panose="02060603020205020403" pitchFamily="18" charset="0"/>
              </a:rPr>
              <a:t>4.Thomas KG Sreenivasan M . “A simple ultrawideband planar rectangular printed antenna with band dispensation” .IEEE Trans Antenna </a:t>
            </a:r>
            <a:r>
              <a:rPr lang="en-US" dirty="0" err="1">
                <a:latin typeface="Rockwell" panose="02060603020205020403" pitchFamily="18" charset="0"/>
              </a:rPr>
              <a:t>Propag</a:t>
            </a:r>
            <a:r>
              <a:rPr lang="en-US" dirty="0">
                <a:latin typeface="Rockwell" panose="02060603020205020403" pitchFamily="18" charset="0"/>
              </a:rPr>
              <a:t> .2010;58(1):27-34.</a:t>
            </a:r>
          </a:p>
          <a:p>
            <a:pPr marL="36900" indent="0">
              <a:buNone/>
            </a:pPr>
            <a:r>
              <a:rPr lang="en-US" dirty="0">
                <a:latin typeface="Rockwell" panose="02060603020205020403" pitchFamily="18" charset="0"/>
              </a:rPr>
              <a:t>5.Xu KD ,Zhang HY ,Spiegel </a:t>
            </a:r>
            <a:r>
              <a:rPr lang="en-US" dirty="0" err="1">
                <a:latin typeface="Rockwell" panose="02060603020205020403" pitchFamily="18" charset="0"/>
              </a:rPr>
              <a:t>RJ,Fan</a:t>
            </a:r>
            <a:r>
              <a:rPr lang="en-US" dirty="0">
                <a:latin typeface="Rockwell" panose="02060603020205020403" pitchFamily="18" charset="0"/>
              </a:rPr>
              <a:t> Y ,</a:t>
            </a:r>
            <a:r>
              <a:rPr lang="en-US" dirty="0" err="1">
                <a:latin typeface="Rockwell" panose="02060603020205020403" pitchFamily="18" charset="0"/>
              </a:rPr>
              <a:t>Joines</a:t>
            </a:r>
            <a:r>
              <a:rPr lang="en-US" dirty="0">
                <a:latin typeface="Rockwell" panose="02060603020205020403" pitchFamily="18" charset="0"/>
              </a:rPr>
              <a:t> WT ,Liu QH. “Design of a stub loaded ring resonator slot for antenna applications”. IEE Trans Antennas Propag.2015;63(2):517-524.</a:t>
            </a:r>
          </a:p>
          <a:p>
            <a:pPr marL="36900" indent="0">
              <a:buNone/>
            </a:pPr>
            <a:r>
              <a:rPr lang="en-US" dirty="0">
                <a:latin typeface="Rockwell" panose="02060603020205020403" pitchFamily="18" charset="0"/>
              </a:rPr>
              <a:t>6.Manohar M </a:t>
            </a:r>
            <a:r>
              <a:rPr lang="en-US" dirty="0" err="1">
                <a:latin typeface="Rockwell" panose="02060603020205020403" pitchFamily="18" charset="0"/>
              </a:rPr>
              <a:t>Kshetrimayum</a:t>
            </a:r>
            <a:r>
              <a:rPr lang="en-US" dirty="0">
                <a:latin typeface="Rockwell" panose="02060603020205020403" pitchFamily="18" charset="0"/>
              </a:rPr>
              <a:t> RS ,</a:t>
            </a:r>
            <a:r>
              <a:rPr lang="en-US" dirty="0" err="1">
                <a:latin typeface="Rockwell" panose="02060603020205020403" pitchFamily="18" charset="0"/>
              </a:rPr>
              <a:t>Gogoi</a:t>
            </a:r>
            <a:r>
              <a:rPr lang="en-US" dirty="0">
                <a:latin typeface="Rockwell" panose="02060603020205020403" pitchFamily="18" charset="0"/>
              </a:rPr>
              <a:t> AK . “A compact dual band notched circular ring printed monopole antenna for super wideband applications”.Radio-Eng.2017;26(1):64-70.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068050" y="6435307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726870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476" y="923026"/>
            <a:ext cx="10852030" cy="5693434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dirty="0">
                <a:latin typeface="Rockwell" panose="02060603020205020403" pitchFamily="18" charset="0"/>
              </a:rPr>
              <a:t>7.Peddakrishna </a:t>
            </a:r>
            <a:r>
              <a:rPr lang="en-US" dirty="0" err="1">
                <a:latin typeface="Rockwell" panose="02060603020205020403" pitchFamily="18" charset="0"/>
              </a:rPr>
              <a:t>s,Khan</a:t>
            </a:r>
            <a:r>
              <a:rPr lang="en-US" dirty="0">
                <a:latin typeface="Rockwell" panose="02060603020205020403" pitchFamily="18" charset="0"/>
              </a:rPr>
              <a:t> T. “Design of UWB monopole antenna with dual notched band characteristics by using p shaped slot and EBG resonator .” AEU Int J Electron Commun.2018;96:107-112.</a:t>
            </a:r>
          </a:p>
          <a:p>
            <a:pPr marL="36900" indent="0">
              <a:buNone/>
            </a:pPr>
            <a:r>
              <a:rPr lang="en-US" dirty="0">
                <a:latin typeface="Rockwell" panose="02060603020205020403" pitchFamily="18" charset="0"/>
              </a:rPr>
              <a:t>8.Li,Y,Li </a:t>
            </a:r>
            <a:r>
              <a:rPr lang="en-US" dirty="0" err="1">
                <a:latin typeface="Rockwell" panose="02060603020205020403" pitchFamily="18" charset="0"/>
              </a:rPr>
              <a:t>W,Mitra</a:t>
            </a:r>
            <a:r>
              <a:rPr lang="en-US" dirty="0">
                <a:latin typeface="Rockwell" panose="02060603020205020403" pitchFamily="18" charset="0"/>
              </a:rPr>
              <a:t> R. “Miniaturized CPW fed UWB Antenna with dual frequency rejection bands using stepped impedance stub and arc shaped parasitic element.”</a:t>
            </a:r>
            <a:r>
              <a:rPr lang="en-US" dirty="0" err="1">
                <a:latin typeface="Rockwell" panose="02060603020205020403" pitchFamily="18" charset="0"/>
              </a:rPr>
              <a:t>Microw</a:t>
            </a:r>
            <a:r>
              <a:rPr lang="en-US" dirty="0">
                <a:latin typeface="Rockwell" panose="02060603020205020403" pitchFamily="18" charset="0"/>
              </a:rPr>
              <a:t> Opt Technol Lett 2014.</a:t>
            </a:r>
          </a:p>
          <a:p>
            <a:pPr marL="36900" indent="0">
              <a:buNone/>
            </a:pPr>
            <a:r>
              <a:rPr lang="en-US" dirty="0">
                <a:latin typeface="Rockwell" panose="02060603020205020403" pitchFamily="18" charset="0"/>
              </a:rPr>
              <a:t>9.Vendik </a:t>
            </a:r>
            <a:r>
              <a:rPr lang="en-US" dirty="0" err="1">
                <a:latin typeface="Rockwell" panose="02060603020205020403" pitchFamily="18" charset="0"/>
              </a:rPr>
              <a:t>IB,Rusakov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A,Kanjanasit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K,Hong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J,Filonov</a:t>
            </a:r>
            <a:r>
              <a:rPr lang="en-US" dirty="0">
                <a:latin typeface="Rockwell" panose="02060603020205020403" pitchFamily="18" charset="0"/>
              </a:rPr>
              <a:t> D. “Ultra wide band planar antenna with </a:t>
            </a:r>
            <a:r>
              <a:rPr lang="en-US" dirty="0" err="1">
                <a:latin typeface="Rockwell" panose="02060603020205020403" pitchFamily="18" charset="0"/>
              </a:rPr>
              <a:t>single,dual</a:t>
            </a:r>
            <a:r>
              <a:rPr lang="en-US" dirty="0">
                <a:latin typeface="Rockwell" panose="02060603020205020403" pitchFamily="18" charset="0"/>
              </a:rPr>
              <a:t> and triple band notched characteristic based on electric ring resonator”. IEE Trans Antennas  </a:t>
            </a:r>
            <a:r>
              <a:rPr lang="en-US" dirty="0" err="1">
                <a:latin typeface="Rockwell" panose="02060603020205020403" pitchFamily="18" charset="0"/>
              </a:rPr>
              <a:t>Wirel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Propag</a:t>
            </a:r>
            <a:r>
              <a:rPr lang="en-US" dirty="0">
                <a:latin typeface="Rockwell" panose="02060603020205020403" pitchFamily="18" charset="0"/>
              </a:rPr>
              <a:t> lett.2017;16:1597-1600.</a:t>
            </a:r>
          </a:p>
          <a:p>
            <a:pPr marL="36900" indent="0">
              <a:buNone/>
            </a:pPr>
            <a:r>
              <a:rPr lang="en-US" dirty="0">
                <a:latin typeface="Rockwell" panose="02060603020205020403" pitchFamily="18" charset="0"/>
              </a:rPr>
              <a:t>10.Yadav et al. “SRR and S Shaped slot loaded triple band notched UWB antenna”. AEU Int J Electron </a:t>
            </a:r>
            <a:r>
              <a:rPr lang="en-US" dirty="0" err="1">
                <a:latin typeface="Rockwell" panose="02060603020205020403" pitchFamily="18" charset="0"/>
              </a:rPr>
              <a:t>commun</a:t>
            </a:r>
            <a:r>
              <a:rPr lang="en-US" dirty="0">
                <a:latin typeface="Rockwell" panose="02060603020205020403" pitchFamily="18" charset="0"/>
              </a:rPr>
              <a:t> 2017;79:192-198.</a:t>
            </a:r>
          </a:p>
          <a:p>
            <a:pPr marL="36900" indent="0">
              <a:buNone/>
            </a:pPr>
            <a:r>
              <a:rPr lang="en-US" dirty="0">
                <a:latin typeface="Rockwell" panose="02060603020205020403" pitchFamily="18" charset="0"/>
              </a:rPr>
              <a:t>11.Sidiqui JY Saha C ,</a:t>
            </a:r>
            <a:r>
              <a:rPr lang="en-US" dirty="0" err="1">
                <a:latin typeface="Rockwell" panose="02060603020205020403" pitchFamily="18" charset="0"/>
              </a:rPr>
              <a:t>Antar</a:t>
            </a:r>
            <a:r>
              <a:rPr lang="en-US" dirty="0">
                <a:latin typeface="Rockwell" panose="02060603020205020403" pitchFamily="18" charset="0"/>
              </a:rPr>
              <a:t> Y ,Yahia MM. “Compact </a:t>
            </a:r>
            <a:r>
              <a:rPr lang="en-US" dirty="0" err="1">
                <a:latin typeface="Rockwell" panose="02060603020205020403" pitchFamily="18" charset="0"/>
              </a:rPr>
              <a:t>SRR;loaded</a:t>
            </a:r>
            <a:r>
              <a:rPr lang="en-US" dirty="0">
                <a:latin typeface="Rockwell" panose="02060603020205020403" pitchFamily="18" charset="0"/>
              </a:rPr>
              <a:t> UWB Circular monopole antenna with frequency notch characteristics.” IEE Trans Antennas Propag.2014;62(8):4015-4020.</a:t>
            </a:r>
          </a:p>
          <a:p>
            <a:pPr marL="36900" indent="0">
              <a:buNone/>
            </a:pPr>
            <a:r>
              <a:rPr lang="en-US" dirty="0">
                <a:latin typeface="Rockwell" panose="02060603020205020403" pitchFamily="18" charset="0"/>
              </a:rPr>
              <a:t>12.Marques R. Martin </a:t>
            </a:r>
            <a:r>
              <a:rPr lang="en-US" dirty="0" err="1">
                <a:latin typeface="Rockwell" panose="02060603020205020403" pitchFamily="18" charset="0"/>
              </a:rPr>
              <a:t>F,Sorolla</a:t>
            </a:r>
            <a:r>
              <a:rPr lang="en-US" dirty="0">
                <a:latin typeface="Rockwell" panose="02060603020205020403" pitchFamily="18" charset="0"/>
              </a:rPr>
              <a:t> M. “Metamaterials with Negative parameters: </a:t>
            </a:r>
            <a:r>
              <a:rPr lang="en-US" dirty="0" err="1">
                <a:latin typeface="Rockwell" panose="02060603020205020403" pitchFamily="18" charset="0"/>
              </a:rPr>
              <a:t>Theory,Design</a:t>
            </a:r>
            <a:r>
              <a:rPr lang="en-US" dirty="0">
                <a:latin typeface="Rockwell" panose="02060603020205020403" pitchFamily="18" charset="0"/>
              </a:rPr>
              <a:t> and Microwave Applications”. New </a:t>
            </a:r>
            <a:r>
              <a:rPr lang="en-US" dirty="0" err="1">
                <a:latin typeface="Rockwell" panose="02060603020205020403" pitchFamily="18" charset="0"/>
              </a:rPr>
              <a:t>Jersey:John</a:t>
            </a:r>
            <a:r>
              <a:rPr lang="en-US" dirty="0">
                <a:latin typeface="Rockwell" panose="02060603020205020403" pitchFamily="18" charset="0"/>
              </a:rPr>
              <a:t> Wiley&amp;Sons;2011.</a:t>
            </a:r>
          </a:p>
          <a:p>
            <a:pPr marL="36900" indent="0">
              <a:buNone/>
            </a:pPr>
            <a:r>
              <a:rPr lang="en-US" dirty="0">
                <a:latin typeface="Rockwell" panose="02060603020205020403" pitchFamily="18" charset="0"/>
              </a:rPr>
              <a:t>13.Saha </a:t>
            </a:r>
            <a:r>
              <a:rPr lang="en-US" dirty="0" err="1">
                <a:latin typeface="Rockwell" panose="02060603020205020403" pitchFamily="18" charset="0"/>
              </a:rPr>
              <a:t>C,Sidiqui</a:t>
            </a:r>
            <a:r>
              <a:rPr lang="en-US" dirty="0">
                <a:latin typeface="Rockwell" panose="02060603020205020403" pitchFamily="18" charset="0"/>
              </a:rPr>
              <a:t> J </a:t>
            </a:r>
            <a:r>
              <a:rPr lang="en-US" dirty="0" err="1">
                <a:latin typeface="Rockwell" panose="02060603020205020403" pitchFamily="18" charset="0"/>
              </a:rPr>
              <a:t>Antar</a:t>
            </a:r>
            <a:r>
              <a:rPr lang="en-US" dirty="0">
                <a:latin typeface="Rockwell" panose="02060603020205020403" pitchFamily="18" charset="0"/>
              </a:rPr>
              <a:t> Y. “</a:t>
            </a:r>
            <a:r>
              <a:rPr lang="en-US" dirty="0" err="1">
                <a:latin typeface="Rockwell" panose="02060603020205020403" pitchFamily="18" charset="0"/>
              </a:rPr>
              <a:t>Mulifunctional</a:t>
            </a:r>
            <a:r>
              <a:rPr lang="en-US" dirty="0">
                <a:latin typeface="Rockwell" panose="02060603020205020403" pitchFamily="18" charset="0"/>
              </a:rPr>
              <a:t> Ultra wideband </a:t>
            </a:r>
            <a:r>
              <a:rPr lang="en-US" dirty="0" err="1">
                <a:latin typeface="Rockwell" panose="02060603020205020403" pitchFamily="18" charset="0"/>
              </a:rPr>
              <a:t>antenna:Trends,techniques</a:t>
            </a:r>
            <a:r>
              <a:rPr lang="en-US" dirty="0">
                <a:latin typeface="Rockwell" panose="02060603020205020403" pitchFamily="18" charset="0"/>
              </a:rPr>
              <a:t> and </a:t>
            </a:r>
            <a:r>
              <a:rPr lang="en-US" dirty="0" err="1">
                <a:latin typeface="Rockwell" panose="02060603020205020403" pitchFamily="18" charset="0"/>
              </a:rPr>
              <a:t>application.”Boca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Raton:CRC</a:t>
            </a:r>
            <a:r>
              <a:rPr lang="en-US" dirty="0">
                <a:latin typeface="Rockwell" panose="02060603020205020403" pitchFamily="18" charset="0"/>
              </a:rPr>
              <a:t> Press;2019.</a:t>
            </a:r>
          </a:p>
          <a:p>
            <a:pPr marL="36900" indent="0">
              <a:buNone/>
            </a:pPr>
            <a:r>
              <a:rPr lang="en-US" dirty="0">
                <a:latin typeface="Rockwell" panose="02060603020205020403" pitchFamily="18" charset="0"/>
              </a:rPr>
              <a:t>14.Mrinmoy </a:t>
            </a:r>
            <a:r>
              <a:rPr lang="en-US" dirty="0" err="1">
                <a:latin typeface="Rockwell" panose="02060603020205020403" pitchFamily="18" charset="0"/>
              </a:rPr>
              <a:t>Chakraborty,Sriknta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Pal,Neelaj</a:t>
            </a:r>
            <a:r>
              <a:rPr lang="en-US" dirty="0">
                <a:latin typeface="Rockwell" panose="02060603020205020403" pitchFamily="18" charset="0"/>
              </a:rPr>
              <a:t> </a:t>
            </a:r>
            <a:r>
              <a:rPr lang="en-US" dirty="0" err="1">
                <a:latin typeface="Rockwell" panose="02060603020205020403" pitchFamily="18" charset="0"/>
              </a:rPr>
              <a:t>Chattoraj</a:t>
            </a:r>
            <a:r>
              <a:rPr lang="en-US" dirty="0">
                <a:latin typeface="Rockwell" panose="02060603020205020403" pitchFamily="18" charset="0"/>
              </a:rPr>
              <a:t> “Quad notch </a:t>
            </a:r>
            <a:r>
              <a:rPr lang="en-US" dirty="0" err="1">
                <a:latin typeface="Rockwell" panose="02060603020205020403" pitchFamily="18" charset="0"/>
              </a:rPr>
              <a:t>uwb</a:t>
            </a:r>
            <a:r>
              <a:rPr lang="en-US" dirty="0">
                <a:latin typeface="Rockwell" panose="02060603020205020403" pitchFamily="18" charset="0"/>
              </a:rPr>
              <a:t> antenna using combination of split ring resonator and slots.”2019.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AB45F5-10AE-991F-4DF3-CC62B3D2B1FF}"/>
              </a:ext>
            </a:extLst>
          </p:cNvPr>
          <p:cNvSpPr txBox="1"/>
          <p:nvPr/>
        </p:nvSpPr>
        <p:spPr>
          <a:xfrm>
            <a:off x="612476" y="332919"/>
            <a:ext cx="1570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>
                <a:solidFill>
                  <a:srgbClr val="92D050"/>
                </a:solidFill>
              </a:rPr>
              <a:t>Contd</a:t>
            </a:r>
            <a:r>
              <a:rPr lang="en-IN" dirty="0">
                <a:solidFill>
                  <a:srgbClr val="92D050"/>
                </a:solidFill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953750" y="6172200"/>
            <a:ext cx="857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4622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9452" y="400959"/>
            <a:ext cx="9404723" cy="1400530"/>
          </a:xfrm>
        </p:spPr>
        <p:txBody>
          <a:bodyPr/>
          <a:lstStyle/>
          <a:p>
            <a:r>
              <a:rPr lang="en-US" b="1" dirty="0">
                <a:solidFill>
                  <a:srgbClr val="92D050"/>
                </a:solidFill>
                <a:latin typeface="Rockwell" panose="02060603020205020403" pitchFamily="18" charset="0"/>
              </a:rPr>
              <a:t>                EXISTING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2" y="1737359"/>
            <a:ext cx="10758106" cy="4499539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The existing work contains the design of an UWB antenna with four notches.</a:t>
            </a:r>
          </a:p>
          <a:p>
            <a:pPr marL="3690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The notch characteristics is introduced by 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U shaped slot in the patch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U shaped slot in ground 1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U shaped slot in ground 2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A split ring resonator at the back side of the antenna structure.</a:t>
            </a:r>
          </a:p>
          <a:p>
            <a:pPr marL="3690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The stopbands are:</a:t>
            </a:r>
          </a:p>
          <a:p>
            <a:pPr marL="494100" indent="-457200">
              <a:buAutoNum type="arabicPeriod"/>
            </a:pPr>
            <a:r>
              <a:rPr lang="en-US" sz="2400" dirty="0">
                <a:latin typeface="Calisto MT" panose="02040603050505030304" pitchFamily="18" charset="0"/>
              </a:rPr>
              <a:t>3.3 to 3.7GHz-WiMAX</a:t>
            </a:r>
          </a:p>
          <a:p>
            <a:pPr marL="494100" indent="-457200">
              <a:buAutoNum type="arabicPeriod"/>
            </a:pPr>
            <a:r>
              <a:rPr lang="en-US" sz="2400" dirty="0">
                <a:latin typeface="Calisto MT" panose="02040603050505030304" pitchFamily="18" charset="0"/>
              </a:rPr>
              <a:t>5.15 to 5.35GHz-WLAN1</a:t>
            </a:r>
          </a:p>
          <a:p>
            <a:pPr marL="494100" indent="-457200">
              <a:buAutoNum type="arabicPeriod"/>
            </a:pPr>
            <a:r>
              <a:rPr lang="en-US" sz="2400" dirty="0">
                <a:latin typeface="Calisto MT" panose="02040603050505030304" pitchFamily="18" charset="0"/>
              </a:rPr>
              <a:t>5.725 to 5.825GHz-WLAN2</a:t>
            </a:r>
          </a:p>
          <a:p>
            <a:pPr marL="494100" indent="-457200">
              <a:buAutoNum type="arabicPeriod"/>
            </a:pPr>
            <a:r>
              <a:rPr lang="en-US" sz="2400" dirty="0">
                <a:latin typeface="Calisto MT" panose="02040603050505030304" pitchFamily="18" charset="0"/>
              </a:rPr>
              <a:t>7.25 to 7.75GHz-X BAND</a:t>
            </a:r>
          </a:p>
          <a:p>
            <a:pPr marL="494100" indent="-457200">
              <a:buAutoNum type="arabicPeriod"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877550" y="6076950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150636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92D050"/>
                </a:solidFill>
                <a:latin typeface="Rockwell" panose="02060603020205020403" pitchFamily="18" charset="0"/>
              </a:rPr>
              <a:t>               PROPOSED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453" y="1604512"/>
            <a:ext cx="10793104" cy="480076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Calisto MT" panose="02040603050505030304" pitchFamily="18" charset="0"/>
              </a:rPr>
              <a:t>The proposed work contains the design of an UWB antenna with four notches.</a:t>
            </a:r>
          </a:p>
          <a:p>
            <a:pPr marL="3690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The notch characteristics is introduced by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A U shaped slit in the patch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A rectangular slot in the patch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A split ring resonator and</a:t>
            </a:r>
          </a:p>
          <a:p>
            <a:r>
              <a:rPr lang="en-US" sz="2400" dirty="0">
                <a:latin typeface="Calisto MT" panose="02040603050505030304" pitchFamily="18" charset="0"/>
              </a:rPr>
              <a:t>A mushroom structure at the back side of the antenna structure.</a:t>
            </a:r>
          </a:p>
          <a:p>
            <a:pPr marL="3690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sto MT" panose="02040603050505030304" pitchFamily="18" charset="0"/>
              </a:rPr>
              <a:t>The stop bands are: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>
                <a:latin typeface="Calisto MT" panose="02040603050505030304" pitchFamily="18" charset="0"/>
              </a:rPr>
              <a:t>3.7 to 4.2GHz-C band.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>
                <a:latin typeface="Calisto MT" panose="02040603050505030304" pitchFamily="18" charset="0"/>
              </a:rPr>
              <a:t>5.15 to 5.35GHz-WLAN1 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>
                <a:latin typeface="Calisto MT" panose="02040603050505030304" pitchFamily="18" charset="0"/>
              </a:rPr>
              <a:t> 5.725 to 5.825GHz-WLAN2 .</a:t>
            </a:r>
          </a:p>
          <a:p>
            <a:pPr marL="494100" indent="-457200">
              <a:buFont typeface="+mj-lt"/>
              <a:buAutoNum type="arabicPeriod"/>
            </a:pPr>
            <a:r>
              <a:rPr lang="en-US" sz="2400" dirty="0">
                <a:latin typeface="Calisto MT" panose="02040603050505030304" pitchFamily="18" charset="0"/>
              </a:rPr>
              <a:t>  8.025 to 8.4GHz-X band.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306050" y="5848350"/>
            <a:ext cx="1657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     7</a:t>
            </a:r>
          </a:p>
        </p:txBody>
      </p:sp>
    </p:spTree>
    <p:extLst>
      <p:ext uri="{BB962C8B-B14F-4D97-AF65-F5344CB8AC3E}">
        <p14:creationId xmlns:p14="http://schemas.microsoft.com/office/powerpoint/2010/main" val="394164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sto MT" panose="02040603050505030304" pitchFamily="18" charset="0"/>
              </a:rPr>
              <a:t>      </a:t>
            </a:r>
            <a:r>
              <a:rPr lang="en-US" b="1" dirty="0">
                <a:solidFill>
                  <a:srgbClr val="92D050"/>
                </a:solidFill>
                <a:latin typeface="Rockwell" panose="02060603020205020403" pitchFamily="18" charset="0"/>
              </a:rPr>
              <a:t>METRICS TO BE MEASURED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QUALITATIVE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Accuracy of notch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Robustness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Accessibility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Rockwell" panose="02060603020205020403" pitchFamily="18" charset="0"/>
              </a:rPr>
              <a:t>Compatibility 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Rockwell" panose="02060603020205020403" pitchFamily="18" charset="0"/>
              </a:rPr>
              <a:t>QUANTITATIVE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Rockwell" panose="02060603020205020403" pitchFamily="18" charset="0"/>
              </a:rPr>
              <a:t>s11 parameter</a:t>
            </a:r>
          </a:p>
          <a:p>
            <a:r>
              <a:rPr lang="en-US" dirty="0">
                <a:latin typeface="Rockwell" panose="02060603020205020403" pitchFamily="18" charset="0"/>
              </a:rPr>
              <a:t>s12 parameter</a:t>
            </a:r>
          </a:p>
          <a:p>
            <a:r>
              <a:rPr lang="en-US" dirty="0">
                <a:latin typeface="Rockwell" panose="02060603020205020403" pitchFamily="18" charset="0"/>
              </a:rPr>
              <a:t>VSWR</a:t>
            </a:r>
          </a:p>
          <a:p>
            <a:r>
              <a:rPr lang="en-US" dirty="0">
                <a:latin typeface="Rockwell" panose="02060603020205020403" pitchFamily="18" charset="0"/>
              </a:rPr>
              <a:t>Input Impedance</a:t>
            </a:r>
          </a:p>
          <a:p>
            <a:r>
              <a:rPr lang="en-US" dirty="0">
                <a:latin typeface="Rockwell" panose="02060603020205020403" pitchFamily="18" charset="0"/>
              </a:rPr>
              <a:t>Efficiency</a:t>
            </a:r>
          </a:p>
          <a:p>
            <a:r>
              <a:rPr lang="en-US" dirty="0">
                <a:latin typeface="Rockwell" panose="02060603020205020403" pitchFamily="18" charset="0"/>
              </a:rPr>
              <a:t>Size of antenna </a:t>
            </a:r>
          </a:p>
          <a:p>
            <a:r>
              <a:rPr lang="en-US" dirty="0">
                <a:latin typeface="Rockwell" panose="02060603020205020403" pitchFamily="18" charset="0"/>
              </a:rPr>
              <a:t>Radiation pattern</a:t>
            </a:r>
          </a:p>
          <a:p>
            <a:r>
              <a:rPr lang="en-US" dirty="0">
                <a:latin typeface="Rockwell" panose="02060603020205020403" pitchFamily="18" charset="0"/>
              </a:rPr>
              <a:t>Bandwidth</a:t>
            </a:r>
          </a:p>
          <a:p>
            <a:r>
              <a:rPr lang="en-US" dirty="0">
                <a:latin typeface="Rockwell" panose="02060603020205020403" pitchFamily="18" charset="0"/>
              </a:rPr>
              <a:t>Gain (in dBs)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201400" y="6256338"/>
            <a:ext cx="704850" cy="37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88815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2D050"/>
                </a:solidFill>
                <a:latin typeface="Rockwell" panose="02060603020205020403" pitchFamily="18" charset="0"/>
              </a:rPr>
              <a:t>               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815" y="1492370"/>
            <a:ext cx="11645659" cy="5296619"/>
          </a:xfrm>
        </p:spPr>
        <p:txBody>
          <a:bodyPr>
            <a:normAutofit fontScale="25000" lnSpcReduction="20000"/>
          </a:bodyPr>
          <a:lstStyle/>
          <a:p>
            <a:pPr marL="36900" indent="0">
              <a:buNone/>
            </a:pPr>
            <a:r>
              <a:rPr lang="en-US" sz="8000" b="1" dirty="0">
                <a:latin typeface="Rockwell" panose="02060603020205020403" pitchFamily="18" charset="0"/>
              </a:rPr>
              <a:t>  </a:t>
            </a:r>
            <a:r>
              <a:rPr lang="en-US" sz="8000" dirty="0">
                <a:latin typeface="Rockwell" panose="02060603020205020403" pitchFamily="18" charset="0"/>
              </a:rPr>
              <a:t>An antenna of ultra wideband with notch characteristics </a:t>
            </a:r>
          </a:p>
          <a:p>
            <a:r>
              <a:rPr lang="en-US" sz="8000" dirty="0">
                <a:latin typeface="Rockwell" panose="02060603020205020403" pitchFamily="18" charset="0"/>
              </a:rPr>
              <a:t> An UWB antenna with four notches </a:t>
            </a:r>
            <a:r>
              <a:rPr lang="en-US" sz="8000" dirty="0" err="1">
                <a:latin typeface="Rockwell" panose="02060603020205020403" pitchFamily="18" charset="0"/>
              </a:rPr>
              <a:t>i.e</a:t>
            </a:r>
            <a:r>
              <a:rPr lang="en-US" sz="8000" dirty="0">
                <a:latin typeface="Rockwell" panose="02060603020205020403" pitchFamily="18" charset="0"/>
              </a:rPr>
              <a:t> with four stopbands at the required frequency range .</a:t>
            </a:r>
          </a:p>
          <a:p>
            <a:r>
              <a:rPr lang="en-US" sz="8000" dirty="0">
                <a:latin typeface="Rockwell" panose="02060603020205020403" pitchFamily="18" charset="0"/>
              </a:rPr>
              <a:t> The antenna  should radiate in the ultra wide band except in those notch frequency ranges.</a:t>
            </a:r>
          </a:p>
          <a:p>
            <a:pPr marL="0" lvl="0" indent="0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sz="8000" b="1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NOTCH :</a:t>
            </a:r>
          </a:p>
          <a:p>
            <a:pPr marL="0" lvl="0" indent="0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sz="800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             </a:t>
            </a:r>
            <a:r>
              <a:rPr lang="en-US" sz="8000" dirty="0" err="1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A"notch</a:t>
            </a:r>
            <a:r>
              <a:rPr lang="en-US" sz="800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" refers to a specific frequency range within the overall UWB spectrum where the antenna exhibits reduced or suppressed performance. Essentially, a notch in the antenna's frequency response means that the antenna intentionally avoids or attenuates signals within that particular frequency range.</a:t>
            </a:r>
          </a:p>
          <a:p>
            <a:pPr marL="0" lvl="0" indent="0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r>
              <a:rPr lang="en-US" sz="8000" b="1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STOPBANDS:</a:t>
            </a:r>
          </a:p>
          <a:p>
            <a:pPr defTabSz="914400">
              <a:lnSpc>
                <a:spcPct val="120000"/>
              </a:lnSpc>
              <a:buClrTx/>
              <a:buSzTx/>
            </a:pPr>
            <a:r>
              <a:rPr lang="en-US" sz="8000" dirty="0">
                <a:latin typeface="Rockwell" panose="02060603020205020403" pitchFamily="18" charset="0"/>
              </a:rPr>
              <a:t>3.7 to 4.2GHz-C band.</a:t>
            </a:r>
          </a:p>
          <a:p>
            <a:pPr defTabSz="914400">
              <a:lnSpc>
                <a:spcPct val="120000"/>
              </a:lnSpc>
              <a:buClrTx/>
              <a:buSzTx/>
            </a:pPr>
            <a:r>
              <a:rPr lang="en-IN" sz="800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5.15 to 5.35 GHz-WLAN1</a:t>
            </a:r>
          </a:p>
          <a:p>
            <a:pPr defTabSz="914400">
              <a:lnSpc>
                <a:spcPct val="120000"/>
              </a:lnSpc>
              <a:buClrTx/>
              <a:buSzTx/>
            </a:pPr>
            <a:r>
              <a:rPr lang="en-IN" sz="800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5.725 to 5.825 GHz –WLAN2</a:t>
            </a:r>
          </a:p>
          <a:p>
            <a:pPr defTabSz="914400">
              <a:lnSpc>
                <a:spcPct val="120000"/>
              </a:lnSpc>
              <a:buClrTx/>
              <a:buSzTx/>
            </a:pPr>
            <a:r>
              <a:rPr lang="en-IN" sz="8000" dirty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Rockwell" panose="02060603020205020403" pitchFamily="18" charset="0"/>
              </a:rPr>
              <a:t>8.025 to 8.4 GHz-X BAND  </a:t>
            </a:r>
          </a:p>
          <a:p>
            <a:pPr marL="0" lvl="0" indent="0" defTabSz="91440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</a:pPr>
            <a:endParaRPr lang="en-US" sz="7000" dirty="0">
              <a:ln>
                <a:noFill/>
              </a:ln>
              <a:solidFill>
                <a:prstClr val="white"/>
              </a:solidFill>
              <a:effectLst>
                <a:outerShdw blurRad="50800" dist="38100" dir="2700000" algn="tl" rotWithShape="0">
                  <a:srgbClr val="000000">
                    <a:alpha val="48000"/>
                  </a:srgbClr>
                </a:outerShdw>
              </a:effectLst>
              <a:latin typeface="Rockwell" panose="02060603020205020403"/>
            </a:endParaRPr>
          </a:p>
          <a:p>
            <a:pPr marL="36900" indent="0">
              <a:buNone/>
            </a:pPr>
            <a:endParaRPr lang="en-US" sz="7000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934700" y="6210300"/>
            <a:ext cx="74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511838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1288</TotalTime>
  <Words>1415</Words>
  <Application>Microsoft Office PowerPoint</Application>
  <PresentationFormat>Widescreen</PresentationFormat>
  <Paragraphs>252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Ion</vt:lpstr>
      <vt:lpstr>DESIGN AND IMPLEMENTATION OF         QUAD NOTCH UWB ANTENNA            </vt:lpstr>
      <vt:lpstr>OBJECTIVE &amp; BASE PAPER</vt:lpstr>
      <vt:lpstr> INTRODUCTION</vt:lpstr>
      <vt:lpstr>LITERATURE SURVEY</vt:lpstr>
      <vt:lpstr>PowerPoint Presentation</vt:lpstr>
      <vt:lpstr>                EXISTING WORK</vt:lpstr>
      <vt:lpstr>               PROPOSED WORK</vt:lpstr>
      <vt:lpstr>      METRICS TO BE MEASURED </vt:lpstr>
      <vt:lpstr>               EXPECTED OUTCOME</vt:lpstr>
      <vt:lpstr>                  BLOCK DIAGRAM  </vt:lpstr>
      <vt:lpstr>PowerPoint Presentation</vt:lpstr>
      <vt:lpstr>DIMENSIONS OF BASIC STRUCTURES                                 (in mm)</vt:lpstr>
      <vt:lpstr>               NOTCH STRUCTURES</vt:lpstr>
      <vt:lpstr>    DIMENSIONS OF NOTCH STRUCTURES                                    (in mm)</vt:lpstr>
      <vt:lpstr>                              SUB-BLOCKS       BASIC UWB ANTENNA WITH SIMULATED RESULT</vt:lpstr>
      <vt:lpstr>    SIMULATED RESULTS OF NOTCH STRUCTURES            U-SHAPED SLIT WITH SIMULATED RESULT</vt:lpstr>
      <vt:lpstr>RESONANT FREQUENCY fr OF THE   U-SHAPED SLIT </vt:lpstr>
      <vt:lpstr>RESULTS OF U- SHAPED SLIT FOR VARIOUS DIMENSIONS</vt:lpstr>
      <vt:lpstr>RECTANGULAR SLOT WITH SIMULATED RESULT</vt:lpstr>
      <vt:lpstr>RESULTS OF RECTANGULAR SLOT                             FOR VARIOUS DIMENSIONS</vt:lpstr>
      <vt:lpstr>SPLIT RING RESONATOR WITH SIMULATED RESULT</vt:lpstr>
      <vt:lpstr>RESONANCE FREQUENCY fo OF THE SPLIT RING RESONATOR</vt:lpstr>
      <vt:lpstr>RESULTS OF SPLIT RING RESONATOR FOR VARIOUS DIMENSIONS</vt:lpstr>
      <vt:lpstr>MUSHROOM STRUCTURE WITH SIMULATED RESULT</vt:lpstr>
      <vt:lpstr>RESONANT FREQUENCY OF THE MUSHROOM STRUCTURE</vt:lpstr>
      <vt:lpstr>RESULTS OF MUSHROOM STRUCTURE FOR VARIOUS DIMENSIONS</vt:lpstr>
      <vt:lpstr>QUAD NOTCH UWB ANTENNA WITH                 SIMULATED RESULT</vt:lpstr>
      <vt:lpstr>                             TOOL</vt:lpstr>
      <vt:lpstr>                        REFERENCE </vt:lpstr>
      <vt:lpstr>THANK 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SURVEY</dc:title>
  <dc:creator>WELCOME</dc:creator>
  <cp:lastModifiedBy>vaishalitcbm@gmail.com</cp:lastModifiedBy>
  <cp:revision>66</cp:revision>
  <dcterms:created xsi:type="dcterms:W3CDTF">2024-03-21T19:32:55Z</dcterms:created>
  <dcterms:modified xsi:type="dcterms:W3CDTF">2024-05-07T18:04:35Z</dcterms:modified>
</cp:coreProperties>
</file>