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5" r:id="rId8"/>
    <p:sldId id="2146847056" r:id="rId9"/>
    <p:sldId id="266" r:id="rId10"/>
    <p:sldId id="2146847057" r:id="rId11"/>
    <p:sldId id="2146847058" r:id="rId12"/>
    <p:sldId id="2146847059" r:id="rId13"/>
    <p:sldId id="2146847060" r:id="rId14"/>
    <p:sldId id="267" r:id="rId15"/>
    <p:sldId id="2146847061" r:id="rId16"/>
    <p:sldId id="268" r:id="rId17"/>
    <p:sldId id="269" r:id="rId18"/>
    <p:sldId id="2146847055"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C3D9CC-52A4-7BB9-5926-A17EAD909109}" v="32" dt="2024-12-19T12:09:51.9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52" autoAdjust="0"/>
    <p:restoredTop sz="94660"/>
  </p:normalViewPr>
  <p:slideViewPr>
    <p:cSldViewPr snapToGrid="0">
      <p:cViewPr>
        <p:scale>
          <a:sx n="33" d="100"/>
          <a:sy n="33" d="100"/>
        </p:scale>
        <p:origin x="1944" y="6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numpy.org/doc" TargetMode="External"/><Relationship Id="rId2" Type="http://schemas.openxmlformats.org/officeDocument/2006/relationships/hyperlink" Target="https://pandas.pydata.org/docs/" TargetMode="External"/><Relationship Id="rId1" Type="http://schemas.openxmlformats.org/officeDocument/2006/relationships/slideLayout" Target="../slideLayouts/slideLayout2.xml"/><Relationship Id="rId6" Type="http://schemas.openxmlformats.org/officeDocument/2006/relationships/hyperlink" Target="https://streamlit.io/" TargetMode="External"/><Relationship Id="rId5" Type="http://schemas.openxmlformats.org/officeDocument/2006/relationships/hyperlink" Target="https://scikit-learn.org/stable/" TargetMode="External"/><Relationship Id="rId4" Type="http://schemas.openxmlformats.org/officeDocument/2006/relationships/hyperlink" Target="https://matplotlib.org/stable/contents.html" TargetMode="Externa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Vaishav15/Employee-Salary-Prediction.gi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Employee Salary Prediction USING machine learning algorithm</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Vaishnavi Manoj Raut-CSE-</a:t>
            </a:r>
            <a:r>
              <a:rPr lang="en-US" sz="2000" b="1" dirty="0" err="1">
                <a:solidFill>
                  <a:schemeClr val="accent1">
                    <a:lumMod val="75000"/>
                  </a:schemeClr>
                </a:solidFill>
                <a:latin typeface="Arial"/>
                <a:cs typeface="Arial"/>
              </a:rPr>
              <a:t>Aicte</a:t>
            </a:r>
            <a:r>
              <a:rPr lang="en-US" sz="2000" b="1" dirty="0">
                <a:solidFill>
                  <a:schemeClr val="accent1">
                    <a:lumMod val="75000"/>
                  </a:schemeClr>
                </a:solidFill>
                <a:latin typeface="Arial"/>
                <a:cs typeface="Arial"/>
              </a:rPr>
              <a:t> Id: STU67166c9447b731729522836</a:t>
            </a:r>
          </a:p>
          <a:p>
            <a:pPr marL="457200" indent="-457200">
              <a:buAutoNum type="arabicPeriod"/>
            </a:pP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57182-6406-21A2-60C4-EBD611ABE2D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218AA3E-9C3A-FF14-62EB-11482B2C3780}"/>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6C638703-9060-3EDC-262E-EE97AAC28DD3}"/>
              </a:ext>
            </a:extLst>
          </p:cNvPr>
          <p:cNvSpPr>
            <a:spLocks noGrp="1"/>
          </p:cNvSpPr>
          <p:nvPr>
            <p:ph idx="1"/>
          </p:nvPr>
        </p:nvSpPr>
        <p:spPr/>
        <p:txBody>
          <a:bodyPr>
            <a:normAutofit fontScale="92500" lnSpcReduction="20000"/>
          </a:bodyPr>
          <a:lstStyle/>
          <a:p>
            <a:pPr marL="305435" indent="-305435"/>
            <a:r>
              <a:rPr lang="en-US" sz="2800" b="1" dirty="0"/>
              <a:t>Model Building</a:t>
            </a:r>
          </a:p>
          <a:p>
            <a:pPr marL="0" indent="0">
              <a:buNone/>
            </a:pPr>
            <a:endParaRPr lang="en-US" sz="2500" b="1" dirty="0"/>
          </a:p>
          <a:p>
            <a:pPr marL="324000" lvl="1" indent="0">
              <a:buNone/>
            </a:pPr>
            <a:endParaRPr lang="en-US" sz="25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0" indent="0">
              <a:buNone/>
            </a:pPr>
            <a:r>
              <a:rPr lang="en-US" sz="2800" b="1" dirty="0"/>
              <a:t> </a:t>
            </a:r>
          </a:p>
        </p:txBody>
      </p:sp>
      <p:pic>
        <p:nvPicPr>
          <p:cNvPr id="4" name="Picture 3">
            <a:extLst>
              <a:ext uri="{FF2B5EF4-FFF2-40B4-BE49-F238E27FC236}">
                <a16:creationId xmlns:a16="http://schemas.microsoft.com/office/drawing/2014/main" id="{1F03E8FF-46A3-80E2-A56C-6A6AC392753A}"/>
              </a:ext>
            </a:extLst>
          </p:cNvPr>
          <p:cNvPicPr>
            <a:picLocks noChangeAspect="1"/>
          </p:cNvPicPr>
          <p:nvPr/>
        </p:nvPicPr>
        <p:blipFill>
          <a:blip r:embed="rId2"/>
          <a:stretch>
            <a:fillRect/>
          </a:stretch>
        </p:blipFill>
        <p:spPr>
          <a:xfrm>
            <a:off x="786061" y="1993871"/>
            <a:ext cx="10824745" cy="4323769"/>
          </a:xfrm>
          <a:prstGeom prst="rect">
            <a:avLst/>
          </a:prstGeom>
        </p:spPr>
      </p:pic>
    </p:spTree>
    <p:extLst>
      <p:ext uri="{BB962C8B-B14F-4D97-AF65-F5344CB8AC3E}">
        <p14:creationId xmlns:p14="http://schemas.microsoft.com/office/powerpoint/2010/main" val="2401181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305435" indent="-305435"/>
            <a:r>
              <a:rPr lang="en-US" sz="2800" b="1" dirty="0"/>
              <a:t>Model Comparison result:</a:t>
            </a:r>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dirty="0"/>
          </a:p>
        </p:txBody>
      </p:sp>
      <p:pic>
        <p:nvPicPr>
          <p:cNvPr id="4" name="Picture 3">
            <a:extLst>
              <a:ext uri="{FF2B5EF4-FFF2-40B4-BE49-F238E27FC236}">
                <a16:creationId xmlns:a16="http://schemas.microsoft.com/office/drawing/2014/main" id="{602495AD-1EC9-8123-FCE6-7C10E153B732}"/>
              </a:ext>
            </a:extLst>
          </p:cNvPr>
          <p:cNvPicPr>
            <a:picLocks noChangeAspect="1"/>
          </p:cNvPicPr>
          <p:nvPr/>
        </p:nvPicPr>
        <p:blipFill>
          <a:blip r:embed="rId2"/>
          <a:stretch>
            <a:fillRect/>
          </a:stretch>
        </p:blipFill>
        <p:spPr>
          <a:xfrm>
            <a:off x="1206416" y="1855370"/>
            <a:ext cx="8239125" cy="4950493"/>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FFC02-BCF5-C205-333B-CAE1318C8B8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6B83E15-A1D2-D8BC-14DE-7F9154218AB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F2143AED-3C79-4D82-A389-3AD6DA0997C9}"/>
              </a:ext>
            </a:extLst>
          </p:cNvPr>
          <p:cNvSpPr>
            <a:spLocks noGrp="1"/>
          </p:cNvSpPr>
          <p:nvPr>
            <p:ph idx="1"/>
          </p:nvPr>
        </p:nvSpPr>
        <p:spPr/>
        <p:txBody>
          <a:bodyPr>
            <a:normAutofit/>
          </a:bodyPr>
          <a:lstStyle/>
          <a:p>
            <a:pPr marL="305435" indent="-305435"/>
            <a:r>
              <a:rPr lang="en-US" sz="2800" b="1" dirty="0" err="1"/>
              <a:t>Streamlit</a:t>
            </a:r>
            <a:r>
              <a:rPr lang="en-US" sz="2800" b="1" dirty="0"/>
              <a:t> App Preview:</a:t>
            </a:r>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dirty="0"/>
          </a:p>
        </p:txBody>
      </p:sp>
      <p:pic>
        <p:nvPicPr>
          <p:cNvPr id="6" name="Picture 5">
            <a:extLst>
              <a:ext uri="{FF2B5EF4-FFF2-40B4-BE49-F238E27FC236}">
                <a16:creationId xmlns:a16="http://schemas.microsoft.com/office/drawing/2014/main" id="{C6F00737-42C9-9E73-9A06-366EBB7016F4}"/>
              </a:ext>
            </a:extLst>
          </p:cNvPr>
          <p:cNvPicPr>
            <a:picLocks noChangeAspect="1"/>
          </p:cNvPicPr>
          <p:nvPr/>
        </p:nvPicPr>
        <p:blipFill>
          <a:blip r:embed="rId2"/>
          <a:srcRect l="-959" t="3936" r="959" b="5861"/>
          <a:stretch>
            <a:fillRect/>
          </a:stretch>
        </p:blipFill>
        <p:spPr>
          <a:xfrm>
            <a:off x="1088282" y="1828800"/>
            <a:ext cx="8360518" cy="4443662"/>
          </a:xfrm>
          <a:prstGeom prst="rect">
            <a:avLst/>
          </a:prstGeom>
        </p:spPr>
      </p:pic>
    </p:spTree>
    <p:extLst>
      <p:ext uri="{BB962C8B-B14F-4D97-AF65-F5344CB8AC3E}">
        <p14:creationId xmlns:p14="http://schemas.microsoft.com/office/powerpoint/2010/main" val="2243979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fontScale="92500"/>
          </a:bodyPr>
          <a:lstStyle/>
          <a:p>
            <a:r>
              <a:rPr lang="en-US" sz="2800" dirty="0"/>
              <a:t>This project underscores the potential of machine learning in accurately predicting employee salaries by leveraging critical features such as job title, education level, department, and company-specific attributes.</a:t>
            </a:r>
          </a:p>
          <a:p>
            <a:pPr marL="324000" lvl="1" indent="0">
              <a:buNone/>
            </a:pPr>
            <a:r>
              <a:rPr lang="en-US" sz="2500" dirty="0"/>
              <a:t>To achieve high predictive accuracy, a </a:t>
            </a:r>
            <a:r>
              <a:rPr lang="en-US" sz="2500" b="1" dirty="0"/>
              <a:t>Gradient Boosting Regressor</a:t>
            </a:r>
            <a:r>
              <a:rPr lang="en-US" sz="2500" dirty="0"/>
              <a:t> was utilized—well-known for its strength in capturing complex, non-linear patterns through sequential learning and error minimization.</a:t>
            </a:r>
          </a:p>
          <a:p>
            <a:pPr marL="324000" lvl="1" indent="0">
              <a:buNone/>
            </a:pPr>
            <a:r>
              <a:rPr lang="en-US" sz="2500" dirty="0"/>
              <a:t>The model was trained on a meticulously cleaned and preprocessed dataset, ensuring data integrity and relevance. Its performance across essential evaluation metrics confirmed both </a:t>
            </a:r>
            <a:r>
              <a:rPr lang="en-US" sz="2500" b="1" dirty="0"/>
              <a:t>robustness</a:t>
            </a:r>
            <a:r>
              <a:rPr lang="en-US" sz="2500" dirty="0"/>
              <a:t> and </a:t>
            </a:r>
            <a:r>
              <a:rPr lang="en-US" sz="2500" b="1" dirty="0"/>
              <a:t>reliability</a:t>
            </a:r>
            <a:r>
              <a:rPr lang="en-US" sz="2500" dirty="0"/>
              <a:t>, making it a practical solution for real-world salary prediction tasks in HR analytics and workforce planning.</a:t>
            </a:r>
          </a:p>
          <a:p>
            <a:pPr marL="305435" indent="-305435"/>
            <a:endParaRPr lang="en-IN" sz="2800" dirty="0"/>
          </a:p>
        </p:txBody>
      </p:sp>
    </p:spTree>
    <p:extLst>
      <p:ext uri="{BB962C8B-B14F-4D97-AF65-F5344CB8AC3E}">
        <p14:creationId xmlns:p14="http://schemas.microsoft.com/office/powerpoint/2010/main" val="31833151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0"/>
            <a:ext cx="11029615" cy="5975350"/>
          </a:xfrm>
        </p:spPr>
        <p:txBody>
          <a:bodyPr>
            <a:normAutofit/>
          </a:bodyPr>
          <a:lstStyle/>
          <a:p>
            <a:pPr marL="305435" indent="-305435"/>
            <a:r>
              <a:rPr lang="en-IN" sz="2400" b="1" dirty="0">
                <a:solidFill>
                  <a:srgbClr val="0F0F0F"/>
                </a:solidFill>
                <a:ea typeface="+mn-lt"/>
                <a:cs typeface="+mn-lt"/>
                <a:hlinkClick r:id="rId2"/>
              </a:rPr>
              <a:t>Pandas Documentation</a:t>
            </a:r>
            <a:r>
              <a:rPr lang="en-IN" sz="2400" b="1" dirty="0">
                <a:solidFill>
                  <a:srgbClr val="0F0F0F"/>
                </a:solidFill>
                <a:ea typeface="+mn-lt"/>
                <a:cs typeface="+mn-lt"/>
              </a:rPr>
              <a:t>: Data analysis and manipulation tool</a:t>
            </a:r>
          </a:p>
          <a:p>
            <a:pPr marL="305435" indent="-305435"/>
            <a:r>
              <a:rPr lang="en-IN" sz="2400" b="1" dirty="0">
                <a:solidFill>
                  <a:srgbClr val="0F0F0F"/>
                </a:solidFill>
                <a:ea typeface="+mn-lt"/>
                <a:cs typeface="+mn-lt"/>
                <a:hlinkClick r:id="rId3"/>
              </a:rPr>
              <a:t>NumPy Documentation</a:t>
            </a:r>
            <a:r>
              <a:rPr lang="en-IN" sz="2400" b="1" dirty="0">
                <a:solidFill>
                  <a:srgbClr val="0F0F0F"/>
                </a:solidFill>
                <a:ea typeface="+mn-lt"/>
                <a:cs typeface="+mn-lt"/>
              </a:rPr>
              <a:t>: The fundamental package for scientific computing</a:t>
            </a:r>
            <a:endParaRPr lang="en-IN" sz="2400" b="1" dirty="0">
              <a:solidFill>
                <a:srgbClr val="0F0F0F"/>
              </a:solidFill>
              <a:ea typeface="+mn-lt"/>
              <a:cs typeface="+mn-lt"/>
              <a:hlinkClick r:id="rId4"/>
            </a:endParaRPr>
          </a:p>
          <a:p>
            <a:pPr marL="305435" indent="-305435"/>
            <a:r>
              <a:rPr lang="en-IN" sz="2400" b="1" dirty="0">
                <a:solidFill>
                  <a:srgbClr val="0F0F0F"/>
                </a:solidFill>
                <a:ea typeface="+mn-lt"/>
                <a:cs typeface="+mn-lt"/>
                <a:hlinkClick r:id="rId4"/>
              </a:rPr>
              <a:t>Matplotlib Documentation</a:t>
            </a:r>
            <a:r>
              <a:rPr lang="en-IN" sz="2400" b="1" dirty="0">
                <a:solidFill>
                  <a:srgbClr val="0F0F0F"/>
                </a:solidFill>
                <a:ea typeface="+mn-lt"/>
                <a:cs typeface="+mn-lt"/>
              </a:rPr>
              <a:t>: Visualization with Python</a:t>
            </a:r>
            <a:endParaRPr lang="en-IN" sz="2400" b="1" dirty="0">
              <a:solidFill>
                <a:srgbClr val="0F0F0F"/>
              </a:solidFill>
              <a:ea typeface="+mn-lt"/>
              <a:cs typeface="+mn-lt"/>
              <a:hlinkClick r:id="rId5"/>
            </a:endParaRPr>
          </a:p>
          <a:p>
            <a:pPr marL="305435" indent="-305435"/>
            <a:r>
              <a:rPr lang="en-IN" sz="2400" b="1" dirty="0">
                <a:solidFill>
                  <a:srgbClr val="0F0F0F"/>
                </a:solidFill>
                <a:ea typeface="+mn-lt"/>
                <a:cs typeface="+mn-lt"/>
                <a:hlinkClick r:id="rId5"/>
              </a:rPr>
              <a:t>Scikit-learn</a:t>
            </a:r>
            <a:r>
              <a:rPr lang="en-IN" sz="2400" b="1" dirty="0">
                <a:solidFill>
                  <a:srgbClr val="0F0F0F"/>
                </a:solidFill>
                <a:ea typeface="+mn-lt"/>
                <a:cs typeface="+mn-lt"/>
              </a:rPr>
              <a:t>: Machine Learning in Python</a:t>
            </a:r>
          </a:p>
          <a:p>
            <a:pPr marL="305435" indent="-305435"/>
            <a:r>
              <a:rPr lang="en-IN" sz="2400" b="1" dirty="0" err="1">
                <a:solidFill>
                  <a:srgbClr val="0F0F0F"/>
                </a:solidFill>
                <a:ea typeface="+mn-lt"/>
                <a:cs typeface="+mn-lt"/>
                <a:hlinkClick r:id="rId6"/>
              </a:rPr>
              <a:t>Streamlit</a:t>
            </a:r>
            <a:r>
              <a:rPr lang="en-IN" sz="2400" b="1" dirty="0">
                <a:solidFill>
                  <a:srgbClr val="0F0F0F"/>
                </a:solidFill>
                <a:ea typeface="+mn-lt"/>
                <a:cs typeface="+mn-lt"/>
              </a:rPr>
              <a:t>: The fastest way to build and share data apps</a:t>
            </a:r>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800" b="1" dirty="0">
                <a:ea typeface="+mn-lt"/>
                <a:cs typeface="+mn-lt"/>
              </a:rPr>
              <a:t>Discuss GitHub Repo: </a:t>
            </a:r>
            <a:r>
              <a:rPr lang="en-US" sz="2800" b="1" dirty="0">
                <a:ea typeface="+mn-lt"/>
                <a:cs typeface="+mn-lt"/>
                <a:hlinkClick r:id="rId2"/>
              </a:rPr>
              <a:t>https://github.com/Vaishav15/Employee-Salary-Prediction.git</a:t>
            </a:r>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ea typeface="+mn-lt"/>
              <a:cs typeface="+mn-lt"/>
            </a:endParaRPr>
          </a:p>
          <a:p>
            <a:pPr marL="305435" indent="-305435"/>
            <a:endParaRPr lang="en-US" sz="2800" b="1"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55125"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project</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 Approach </a:t>
            </a:r>
            <a:r>
              <a:rPr lang="en-US" sz="2000" dirty="0">
                <a:latin typeface="Arial"/>
                <a:ea typeface="+mn-lt"/>
                <a:cs typeface="+mn-lt"/>
              </a:rPr>
              <a:t>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a:t>
            </a:r>
          </a:p>
          <a:p>
            <a:pPr marL="305435" indent="-305435"/>
            <a:r>
              <a:rPr lang="en-US" sz="2000" b="1" dirty="0">
                <a:latin typeface="Arial"/>
                <a:ea typeface="+mn-lt"/>
                <a:cs typeface="Arial"/>
              </a:rPr>
              <a:t>Conclusion</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800" b="1" dirty="0"/>
              <a:t>Organization often struggle to determine fair and competitive salaries for employees due to variation in education, experience, job role, and other personal or professional factors. There is need to understand how different employee attributes influence their salary to ensure equity and support effective compensation planning.</a:t>
            </a:r>
            <a:endParaRPr lang="en-IN" sz="2800" b="1"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800" b="1" dirty="0">
                <a:solidFill>
                  <a:srgbClr val="0F0F0F"/>
                </a:solidFill>
                <a:ea typeface="+mn-lt"/>
                <a:cs typeface="+mn-lt"/>
              </a:rPr>
              <a:t>The System Approach outlines the overall strategy and </a:t>
            </a:r>
            <a:r>
              <a:rPr lang="en-IN" sz="2800" b="1" dirty="0" err="1">
                <a:solidFill>
                  <a:srgbClr val="0F0F0F"/>
                </a:solidFill>
                <a:ea typeface="+mn-lt"/>
                <a:cs typeface="+mn-lt"/>
              </a:rPr>
              <a:t>methodologyfor</a:t>
            </a:r>
            <a:r>
              <a:rPr lang="en-IN" sz="2800" b="1" dirty="0">
                <a:solidFill>
                  <a:srgbClr val="0F0F0F"/>
                </a:solidFill>
                <a:ea typeface="+mn-lt"/>
                <a:cs typeface="+mn-lt"/>
              </a:rPr>
              <a:t> developing and implementing the Employee Salary Prediction model.</a:t>
            </a:r>
            <a:endParaRPr lang="en-US" sz="2800" dirty="0"/>
          </a:p>
          <a:p>
            <a:pPr marL="305435" indent="-305435"/>
            <a:r>
              <a:rPr lang="en-IN" sz="2800" b="1" dirty="0">
                <a:solidFill>
                  <a:srgbClr val="0F0F0F"/>
                </a:solidFill>
              </a:rPr>
              <a:t>System requirements</a:t>
            </a:r>
          </a:p>
          <a:p>
            <a:pPr marL="305435" indent="-305435"/>
            <a:r>
              <a:rPr lang="en-IN" sz="2800" b="1" dirty="0">
                <a:solidFill>
                  <a:srgbClr val="0F0F0F"/>
                </a:solidFill>
              </a:rPr>
              <a:t>Hardware: Processor: i3, Ram: minimum 4GB, Storage: 2GB free space</a:t>
            </a:r>
          </a:p>
          <a:p>
            <a:pPr marL="305435" indent="-305435"/>
            <a:r>
              <a:rPr lang="en-IN" sz="2800" b="1" dirty="0">
                <a:solidFill>
                  <a:srgbClr val="0F0F0F"/>
                </a:solidFill>
              </a:rPr>
              <a:t>Software: Operating System: Windows/MacOS, </a:t>
            </a:r>
            <a:r>
              <a:rPr lang="en-IN" sz="2800" b="1" dirty="0" err="1">
                <a:solidFill>
                  <a:srgbClr val="0F0F0F"/>
                </a:solidFill>
              </a:rPr>
              <a:t>Jupyter</a:t>
            </a:r>
            <a:r>
              <a:rPr lang="en-IN" sz="2800" b="1" dirty="0">
                <a:solidFill>
                  <a:srgbClr val="0F0F0F"/>
                </a:solidFill>
              </a:rPr>
              <a:t> Notebook/ VS Code, Python(Version 3.7 or above)</a:t>
            </a:r>
          </a:p>
          <a:p>
            <a:pPr marL="0" indent="0">
              <a:buNone/>
            </a:pPr>
            <a:endParaRPr lang="en-IN" sz="2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0D6DF-6BDB-3400-B0B2-B3210A9FB1C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F848ABD-9E80-2405-3FB4-6F6493D97985}"/>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2A3CD8AE-F4AE-C9EC-EBD2-E3B00FD70E81}"/>
              </a:ext>
            </a:extLst>
          </p:cNvPr>
          <p:cNvSpPr>
            <a:spLocks noGrp="1"/>
          </p:cNvSpPr>
          <p:nvPr>
            <p:ph idx="1"/>
          </p:nvPr>
        </p:nvSpPr>
        <p:spPr/>
        <p:txBody>
          <a:bodyPr>
            <a:normAutofit fontScale="92500" lnSpcReduction="20000"/>
          </a:bodyPr>
          <a:lstStyle/>
          <a:p>
            <a:pPr marL="0" indent="0">
              <a:buNone/>
            </a:pPr>
            <a:endParaRPr lang="en-IN" sz="2800" b="1" dirty="0">
              <a:solidFill>
                <a:srgbClr val="0F0F0F"/>
              </a:solidFill>
            </a:endParaRPr>
          </a:p>
          <a:p>
            <a:pPr marL="305435" indent="-305435"/>
            <a:r>
              <a:rPr lang="en-IN" sz="2800" b="1" dirty="0">
                <a:solidFill>
                  <a:srgbClr val="0F0F0F"/>
                </a:solidFill>
              </a:rPr>
              <a:t>Library required to build the model</a:t>
            </a:r>
          </a:p>
          <a:p>
            <a:pPr marL="305435" indent="-305435"/>
            <a:r>
              <a:rPr lang="en-IN" sz="2800" b="1" dirty="0">
                <a:solidFill>
                  <a:srgbClr val="0F0F0F"/>
                </a:solidFill>
              </a:rPr>
              <a:t>Pandas</a:t>
            </a:r>
          </a:p>
          <a:p>
            <a:pPr marL="305435" indent="-305435"/>
            <a:r>
              <a:rPr lang="en-IN" sz="2800" b="1" dirty="0" err="1">
                <a:solidFill>
                  <a:srgbClr val="0F0F0F"/>
                </a:solidFill>
              </a:rPr>
              <a:t>Numpy</a:t>
            </a:r>
            <a:endParaRPr lang="en-IN" sz="2800" b="1" dirty="0">
              <a:solidFill>
                <a:srgbClr val="0F0F0F"/>
              </a:solidFill>
            </a:endParaRPr>
          </a:p>
          <a:p>
            <a:pPr marL="305435" indent="-305435"/>
            <a:r>
              <a:rPr lang="en-IN" sz="2800" b="1" dirty="0">
                <a:solidFill>
                  <a:srgbClr val="0F0F0F"/>
                </a:solidFill>
              </a:rPr>
              <a:t>Matplotlib</a:t>
            </a:r>
          </a:p>
          <a:p>
            <a:pPr marL="305435" indent="-305435"/>
            <a:r>
              <a:rPr lang="en-IN" sz="2800" b="1" dirty="0">
                <a:solidFill>
                  <a:srgbClr val="0F0F0F"/>
                </a:solidFill>
              </a:rPr>
              <a:t>Scikit-learn</a:t>
            </a:r>
          </a:p>
          <a:p>
            <a:pPr marL="305435" indent="-305435"/>
            <a:r>
              <a:rPr lang="en-IN" sz="2800" b="1" dirty="0">
                <a:solidFill>
                  <a:srgbClr val="0F0F0F"/>
                </a:solidFill>
              </a:rPr>
              <a:t>Seaborn</a:t>
            </a:r>
          </a:p>
          <a:p>
            <a:pPr marL="305435" indent="-305435"/>
            <a:r>
              <a:rPr lang="en-IN" sz="2800" b="1" dirty="0" err="1">
                <a:solidFill>
                  <a:srgbClr val="0F0F0F"/>
                </a:solidFill>
              </a:rPr>
              <a:t>Joblib</a:t>
            </a:r>
            <a:endParaRPr lang="en-IN" sz="2800" b="1" dirty="0">
              <a:solidFill>
                <a:srgbClr val="0F0F0F"/>
              </a:solidFill>
            </a:endParaRPr>
          </a:p>
          <a:p>
            <a:pPr marL="305435" indent="-305435"/>
            <a:r>
              <a:rPr lang="en-IN" sz="2800" b="1" dirty="0" err="1">
                <a:solidFill>
                  <a:srgbClr val="0F0F0F"/>
                </a:solidFill>
              </a:rPr>
              <a:t>Streamlit</a:t>
            </a:r>
            <a:endParaRPr lang="en-IN" sz="2800" b="1" dirty="0">
              <a:solidFill>
                <a:srgbClr val="0F0F0F"/>
              </a:solidFill>
            </a:endParaRPr>
          </a:p>
          <a:p>
            <a:pPr marL="305435" indent="-305435"/>
            <a:endParaRPr lang="en-IN" sz="2800" b="1" dirty="0">
              <a:solidFill>
                <a:srgbClr val="0F0F0F"/>
              </a:solidFill>
            </a:endParaRPr>
          </a:p>
        </p:txBody>
      </p:sp>
    </p:spTree>
    <p:extLst>
      <p:ext uri="{BB962C8B-B14F-4D97-AF65-F5344CB8AC3E}">
        <p14:creationId xmlns:p14="http://schemas.microsoft.com/office/powerpoint/2010/main" val="27400017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sz="2800" b="1" dirty="0"/>
              <a:t>Data Collection</a:t>
            </a:r>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0" indent="0">
              <a:buNone/>
            </a:pPr>
            <a:r>
              <a:rPr lang="en-US" sz="2800" b="1" dirty="0"/>
              <a:t> </a:t>
            </a:r>
          </a:p>
        </p:txBody>
      </p:sp>
      <p:pic>
        <p:nvPicPr>
          <p:cNvPr id="4" name="Picture 3">
            <a:extLst>
              <a:ext uri="{FF2B5EF4-FFF2-40B4-BE49-F238E27FC236}">
                <a16:creationId xmlns:a16="http://schemas.microsoft.com/office/drawing/2014/main" id="{9754E28A-8DCB-4863-1B6B-E2134405E246}"/>
              </a:ext>
            </a:extLst>
          </p:cNvPr>
          <p:cNvPicPr>
            <a:picLocks noChangeAspect="1"/>
          </p:cNvPicPr>
          <p:nvPr/>
        </p:nvPicPr>
        <p:blipFill>
          <a:blip r:embed="rId2"/>
          <a:stretch>
            <a:fillRect/>
          </a:stretch>
        </p:blipFill>
        <p:spPr>
          <a:xfrm>
            <a:off x="360946" y="1978600"/>
            <a:ext cx="11470105" cy="1047952"/>
          </a:xfrm>
          <a:prstGeom prst="rect">
            <a:avLst/>
          </a:prstGeom>
        </p:spPr>
      </p:pic>
      <p:pic>
        <p:nvPicPr>
          <p:cNvPr id="11" name="Picture 10">
            <a:extLst>
              <a:ext uri="{FF2B5EF4-FFF2-40B4-BE49-F238E27FC236}">
                <a16:creationId xmlns:a16="http://schemas.microsoft.com/office/drawing/2014/main" id="{A13778EF-C416-0334-2497-32B8EC16D0D1}"/>
              </a:ext>
            </a:extLst>
          </p:cNvPr>
          <p:cNvPicPr>
            <a:picLocks noChangeAspect="1"/>
          </p:cNvPicPr>
          <p:nvPr/>
        </p:nvPicPr>
        <p:blipFill>
          <a:blip r:embed="rId3"/>
          <a:stretch>
            <a:fillRect/>
          </a:stretch>
        </p:blipFill>
        <p:spPr>
          <a:xfrm>
            <a:off x="581191" y="3096126"/>
            <a:ext cx="11249860" cy="2413955"/>
          </a:xfrm>
          <a:prstGeom prst="rect">
            <a:avLst/>
          </a:prstGeom>
        </p:spPr>
      </p:pic>
      <p:pic>
        <p:nvPicPr>
          <p:cNvPr id="13" name="Picture 12">
            <a:extLst>
              <a:ext uri="{FF2B5EF4-FFF2-40B4-BE49-F238E27FC236}">
                <a16:creationId xmlns:a16="http://schemas.microsoft.com/office/drawing/2014/main" id="{4D3A5F7D-1F0A-9F34-A46D-51FFFB1B09CC}"/>
              </a:ext>
            </a:extLst>
          </p:cNvPr>
          <p:cNvPicPr>
            <a:picLocks noChangeAspect="1"/>
          </p:cNvPicPr>
          <p:nvPr/>
        </p:nvPicPr>
        <p:blipFill>
          <a:blip r:embed="rId4"/>
          <a:stretch>
            <a:fillRect/>
          </a:stretch>
        </p:blipFill>
        <p:spPr>
          <a:xfrm>
            <a:off x="471068" y="5510081"/>
            <a:ext cx="11470105" cy="793636"/>
          </a:xfrm>
          <a:prstGeom prst="rect">
            <a:avLst/>
          </a:prstGeom>
        </p:spPr>
      </p:pic>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B97EBD-1869-2038-01F8-8484892ECAB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1E0CCF9-F795-B03A-C851-DFF9FB5F09E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51300AB-F430-A4E1-2541-0FB5B2ECE565}"/>
              </a:ext>
            </a:extLst>
          </p:cNvPr>
          <p:cNvSpPr>
            <a:spLocks noGrp="1"/>
          </p:cNvSpPr>
          <p:nvPr>
            <p:ph idx="1"/>
          </p:nvPr>
        </p:nvSpPr>
        <p:spPr/>
        <p:txBody>
          <a:bodyPr>
            <a:normAutofit/>
          </a:bodyPr>
          <a:lstStyle/>
          <a:p>
            <a:pPr marL="305435" indent="-305435"/>
            <a:r>
              <a:rPr lang="en-US" sz="2800" b="1" dirty="0"/>
              <a:t>Data Collection</a:t>
            </a:r>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0" indent="0">
              <a:buNone/>
            </a:pPr>
            <a:r>
              <a:rPr lang="en-US" sz="2800" b="1" dirty="0"/>
              <a:t> </a:t>
            </a:r>
          </a:p>
        </p:txBody>
      </p:sp>
      <p:pic>
        <p:nvPicPr>
          <p:cNvPr id="6" name="Picture 5">
            <a:extLst>
              <a:ext uri="{FF2B5EF4-FFF2-40B4-BE49-F238E27FC236}">
                <a16:creationId xmlns:a16="http://schemas.microsoft.com/office/drawing/2014/main" id="{F2743C66-360C-D18F-C407-6166C0637CB4}"/>
              </a:ext>
            </a:extLst>
          </p:cNvPr>
          <p:cNvPicPr>
            <a:picLocks noChangeAspect="1"/>
          </p:cNvPicPr>
          <p:nvPr/>
        </p:nvPicPr>
        <p:blipFill>
          <a:blip r:embed="rId2"/>
          <a:stretch>
            <a:fillRect/>
          </a:stretch>
        </p:blipFill>
        <p:spPr>
          <a:xfrm>
            <a:off x="412833" y="2275660"/>
            <a:ext cx="5683167" cy="4152900"/>
          </a:xfrm>
          <a:prstGeom prst="rect">
            <a:avLst/>
          </a:prstGeom>
        </p:spPr>
      </p:pic>
      <p:pic>
        <p:nvPicPr>
          <p:cNvPr id="8" name="Picture 7">
            <a:extLst>
              <a:ext uri="{FF2B5EF4-FFF2-40B4-BE49-F238E27FC236}">
                <a16:creationId xmlns:a16="http://schemas.microsoft.com/office/drawing/2014/main" id="{178E85B0-F65E-E9A8-9D47-8ECCE91315C8}"/>
              </a:ext>
            </a:extLst>
          </p:cNvPr>
          <p:cNvPicPr>
            <a:picLocks noChangeAspect="1"/>
          </p:cNvPicPr>
          <p:nvPr/>
        </p:nvPicPr>
        <p:blipFill>
          <a:blip r:embed="rId3"/>
          <a:stretch>
            <a:fillRect/>
          </a:stretch>
        </p:blipFill>
        <p:spPr>
          <a:xfrm>
            <a:off x="6513094" y="2132785"/>
            <a:ext cx="5097713" cy="4295775"/>
          </a:xfrm>
          <a:prstGeom prst="rect">
            <a:avLst/>
          </a:prstGeom>
        </p:spPr>
      </p:pic>
    </p:spTree>
    <p:extLst>
      <p:ext uri="{BB962C8B-B14F-4D97-AF65-F5344CB8AC3E}">
        <p14:creationId xmlns:p14="http://schemas.microsoft.com/office/powerpoint/2010/main" val="2816289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045FC-B7FE-55F3-A8EE-B120867B223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76BE1AB-18CA-5B89-18CF-14458DFC89D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69E3D313-B480-29DF-A398-FBD9266D8E76}"/>
              </a:ext>
            </a:extLst>
          </p:cNvPr>
          <p:cNvSpPr>
            <a:spLocks noGrp="1"/>
          </p:cNvSpPr>
          <p:nvPr>
            <p:ph idx="1"/>
          </p:nvPr>
        </p:nvSpPr>
        <p:spPr/>
        <p:txBody>
          <a:bodyPr>
            <a:normAutofit/>
          </a:bodyPr>
          <a:lstStyle/>
          <a:p>
            <a:pPr marL="305435" indent="-305435"/>
            <a:r>
              <a:rPr lang="en-US" sz="2800" b="1" dirty="0"/>
              <a:t>Data Visualization</a:t>
            </a:r>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0" indent="0">
              <a:buNone/>
            </a:pPr>
            <a:r>
              <a:rPr lang="en-US" sz="2800" b="1" dirty="0"/>
              <a:t> </a:t>
            </a:r>
          </a:p>
        </p:txBody>
      </p:sp>
      <p:pic>
        <p:nvPicPr>
          <p:cNvPr id="4" name="Picture 3">
            <a:extLst>
              <a:ext uri="{FF2B5EF4-FFF2-40B4-BE49-F238E27FC236}">
                <a16:creationId xmlns:a16="http://schemas.microsoft.com/office/drawing/2014/main" id="{A2D4351E-B0AF-0279-9088-AB795825861D}"/>
              </a:ext>
            </a:extLst>
          </p:cNvPr>
          <p:cNvPicPr>
            <a:picLocks noChangeAspect="1"/>
          </p:cNvPicPr>
          <p:nvPr/>
        </p:nvPicPr>
        <p:blipFill>
          <a:blip r:embed="rId2"/>
          <a:stretch>
            <a:fillRect/>
          </a:stretch>
        </p:blipFill>
        <p:spPr>
          <a:xfrm>
            <a:off x="333374" y="2212556"/>
            <a:ext cx="5473867" cy="4486275"/>
          </a:xfrm>
          <a:prstGeom prst="rect">
            <a:avLst/>
          </a:prstGeom>
        </p:spPr>
      </p:pic>
      <p:pic>
        <p:nvPicPr>
          <p:cNvPr id="7" name="Picture 6">
            <a:extLst>
              <a:ext uri="{FF2B5EF4-FFF2-40B4-BE49-F238E27FC236}">
                <a16:creationId xmlns:a16="http://schemas.microsoft.com/office/drawing/2014/main" id="{73F0FBB0-F92A-DA0B-AD12-2015C63456AD}"/>
              </a:ext>
            </a:extLst>
          </p:cNvPr>
          <p:cNvPicPr>
            <a:picLocks noChangeAspect="1"/>
          </p:cNvPicPr>
          <p:nvPr/>
        </p:nvPicPr>
        <p:blipFill>
          <a:blip r:embed="rId3"/>
          <a:stretch>
            <a:fillRect/>
          </a:stretch>
        </p:blipFill>
        <p:spPr>
          <a:xfrm>
            <a:off x="6055059" y="2212765"/>
            <a:ext cx="5473868" cy="4124325"/>
          </a:xfrm>
          <a:prstGeom prst="rect">
            <a:avLst/>
          </a:prstGeom>
        </p:spPr>
      </p:pic>
    </p:spTree>
    <p:extLst>
      <p:ext uri="{BB962C8B-B14F-4D97-AF65-F5344CB8AC3E}">
        <p14:creationId xmlns:p14="http://schemas.microsoft.com/office/powerpoint/2010/main" val="571986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9E3160-7162-20D5-ED12-5CC06066486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A3DE415-45AC-BC97-28CC-45F2B4148B27}"/>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783710CF-6273-A0AE-1645-D274F086D2B5}"/>
              </a:ext>
            </a:extLst>
          </p:cNvPr>
          <p:cNvSpPr>
            <a:spLocks noGrp="1"/>
          </p:cNvSpPr>
          <p:nvPr>
            <p:ph idx="1"/>
          </p:nvPr>
        </p:nvSpPr>
        <p:spPr/>
        <p:txBody>
          <a:bodyPr>
            <a:normAutofit fontScale="92500" lnSpcReduction="20000"/>
          </a:bodyPr>
          <a:lstStyle/>
          <a:p>
            <a:pPr marL="305435" indent="-305435"/>
            <a:r>
              <a:rPr lang="en-US" sz="2800" b="1" dirty="0"/>
              <a:t>Data Preprocessing</a:t>
            </a:r>
          </a:p>
          <a:p>
            <a:pPr marL="324000" lvl="1" indent="0">
              <a:buNone/>
            </a:pPr>
            <a:r>
              <a:rPr lang="en-US" sz="2500" b="1" dirty="0"/>
              <a:t> Processing data handle like  missing value, data cleaning, etc.</a:t>
            </a:r>
          </a:p>
          <a:p>
            <a:pPr marL="324000" lvl="1" indent="0">
              <a:buNone/>
            </a:pPr>
            <a:endParaRPr lang="en-US" sz="25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305435" indent="-305435"/>
            <a:endParaRPr lang="en-US" sz="2800" b="1" dirty="0"/>
          </a:p>
          <a:p>
            <a:pPr marL="0" indent="0">
              <a:buNone/>
            </a:pPr>
            <a:r>
              <a:rPr lang="en-US" sz="2800" b="1" dirty="0"/>
              <a:t> </a:t>
            </a:r>
          </a:p>
        </p:txBody>
      </p:sp>
      <p:pic>
        <p:nvPicPr>
          <p:cNvPr id="6" name="Picture 5">
            <a:extLst>
              <a:ext uri="{FF2B5EF4-FFF2-40B4-BE49-F238E27FC236}">
                <a16:creationId xmlns:a16="http://schemas.microsoft.com/office/drawing/2014/main" id="{4CAA5A93-69E9-4096-4FC5-4DAA04977AC0}"/>
              </a:ext>
            </a:extLst>
          </p:cNvPr>
          <p:cNvPicPr>
            <a:picLocks noChangeAspect="1"/>
          </p:cNvPicPr>
          <p:nvPr/>
        </p:nvPicPr>
        <p:blipFill>
          <a:blip r:embed="rId2"/>
          <a:stretch>
            <a:fillRect/>
          </a:stretch>
        </p:blipFill>
        <p:spPr>
          <a:xfrm>
            <a:off x="401051" y="2483226"/>
            <a:ext cx="11630527" cy="5196221"/>
          </a:xfrm>
          <a:prstGeom prst="rect">
            <a:avLst/>
          </a:prstGeom>
        </p:spPr>
      </p:pic>
    </p:spTree>
    <p:extLst>
      <p:ext uri="{BB962C8B-B14F-4D97-AF65-F5344CB8AC3E}">
        <p14:creationId xmlns:p14="http://schemas.microsoft.com/office/powerpoint/2010/main" val="23338131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348</TotalTime>
  <Words>378</Words>
  <Application>Microsoft Office PowerPoint</Application>
  <PresentationFormat>Widescreen</PresentationFormat>
  <Paragraphs>105</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Employee Salary Prediction USING machine learning algorithm</vt:lpstr>
      <vt:lpstr>OUTLINE</vt:lpstr>
      <vt:lpstr>Problem Statement</vt:lpstr>
      <vt:lpstr>System  Approach</vt:lpstr>
      <vt:lpstr>System  Approach</vt:lpstr>
      <vt:lpstr>Algorithm &amp; Deployment</vt:lpstr>
      <vt:lpstr>Algorithm &amp; Deployment</vt:lpstr>
      <vt:lpstr>Algorithm &amp; Deployment</vt:lpstr>
      <vt:lpstr>Algorithm &amp; Deployment</vt:lpstr>
      <vt:lpstr>Algorithm &amp; Deployment</vt:lpstr>
      <vt:lpstr>Result</vt:lpstr>
      <vt:lpstr>Result</vt:lpstr>
      <vt:lpstr>Conclusion</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VAISHNAVI RAUT</cp:lastModifiedBy>
  <cp:revision>47</cp:revision>
  <dcterms:created xsi:type="dcterms:W3CDTF">2021-05-26T16:50:10Z</dcterms:created>
  <dcterms:modified xsi:type="dcterms:W3CDTF">2025-07-30T09:10:04Z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