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6" y="2057400"/>
            <a:ext cx="3932241"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rp.org/(S(351jmbntvnsjt1aadkposzje))/journal/articles.aspx?searchcode=Marcel++Ausloos&amp;searchfield=authors&amp;page=1" TargetMode="External"/><Relationship Id="rId3" Type="http://schemas.openxmlformats.org/officeDocument/2006/relationships/hyperlink" Target="https://www.scirp.org/(S(351jmbntvnsjt1aadkposzje))/journal/articles.aspx?searchcode=H.+L.+Felicia++Chong&amp;searchfield=authors&amp;page=1" TargetMode="External"/><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524000" y="1122362"/>
            <a:ext cx="9144000" cy="2387601"/>
          </a:xfrm>
          <a:prstGeom prst="rect">
            <a:avLst/>
          </a:prstGeom>
        </p:spPr>
        <p:txBody>
          <a:bodyPr/>
          <a:lstStyle/>
          <a:p>
            <a:pPr defTabSz="731519">
              <a:defRPr sz="4300">
                <a:latin typeface="Times New Roman"/>
                <a:ea typeface="Times New Roman"/>
                <a:cs typeface="Times New Roman"/>
                <a:sym typeface="Times New Roman"/>
              </a:defRPr>
            </a:pPr>
            <a:br/>
            <a:br/>
            <a:r>
              <a:rPr>
                <a:solidFill>
                  <a:srgbClr val="292929"/>
                </a:solidFill>
              </a:rPr>
              <a:t>Stock Price Prediction</a:t>
            </a:r>
            <a:br>
              <a:rPr>
                <a:solidFill>
                  <a:srgbClr val="292929"/>
                </a:solidFill>
              </a:rPr>
            </a:br>
          </a:p>
        </p:txBody>
      </p:sp>
      <p:sp>
        <p:nvSpPr>
          <p:cNvPr id="95" name="Subtitle 2"/>
          <p:cNvSpPr txBox="1"/>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t>V Vaishnav- 17113027</a:t>
            </a:r>
          </a:p>
          <a:p>
            <a:pPr algn="r">
              <a:defRPr>
                <a:latin typeface="Times New Roman"/>
                <a:ea typeface="Times New Roman"/>
                <a:cs typeface="Times New Roman"/>
                <a:sym typeface="Times New Roman"/>
              </a:defRPr>
            </a:pPr>
            <a:r>
              <a:t>Sidharth R V-17113035</a:t>
            </a:r>
          </a:p>
          <a:p>
            <a:pPr algn="r">
              <a:defRPr>
                <a:latin typeface="Times New Roman"/>
                <a:ea typeface="Times New Roman"/>
                <a:cs typeface="Times New Roman"/>
                <a:sym typeface="Times New Roman"/>
              </a:defRPr>
            </a:pPr>
            <a:r>
              <a:t>Sudarshan U-17113059</a:t>
            </a:r>
          </a:p>
        </p:txBody>
      </p:sp>
      <p:pic>
        <p:nvPicPr>
          <p:cNvPr id="96" name="Picture 3" descr="Picture 3"/>
          <p:cNvPicPr>
            <a:picLocks noChangeAspect="1"/>
          </p:cNvPicPr>
          <p:nvPr/>
        </p:nvPicPr>
        <p:blipFill>
          <a:blip r:embed="rId2">
            <a:extLst/>
          </a:blip>
          <a:stretch>
            <a:fillRect/>
          </a:stretch>
        </p:blipFill>
        <p:spPr>
          <a:xfrm>
            <a:off x="4389120" y="434934"/>
            <a:ext cx="2685011" cy="687431"/>
          </a:xfrm>
          <a:prstGeom prst="rect">
            <a:avLst/>
          </a:prstGeom>
          <a:ln w="12700">
            <a:miter lim="400000"/>
          </a:ln>
        </p:spPr>
      </p:pic>
      <p:sp>
        <p:nvSpPr>
          <p:cNvPr id="97" name="TextBox 4"/>
          <p:cNvSpPr txBox="1"/>
          <p:nvPr/>
        </p:nvSpPr>
        <p:spPr>
          <a:xfrm>
            <a:off x="2390917" y="1447921"/>
            <a:ext cx="7302606" cy="48273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pPr/>
            <a:r>
              <a:t>Department of Computer Science and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xtBox 2"/>
          <p:cNvSpPr txBox="1"/>
          <p:nvPr/>
        </p:nvSpPr>
        <p:spPr>
          <a:xfrm>
            <a:off x="2728993" y="2413336"/>
            <a:ext cx="6003085" cy="8503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6000">
                <a:latin typeface="+mj-lt"/>
                <a:ea typeface="+mj-ea"/>
                <a:cs typeface="+mj-cs"/>
                <a:sym typeface="Calibri"/>
              </a:defRPr>
            </a:pPr>
            <a:r>
              <a:t>  </a:t>
            </a:r>
            <a:r>
              <a:rPr>
                <a:solidFill>
                  <a:srgbClr val="2E75B6"/>
                </a:solidFill>
              </a:rP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pPr/>
            <a:r>
              <a:t>Agenda</a:t>
            </a:r>
          </a:p>
        </p:txBody>
      </p:sp>
      <p:sp>
        <p:nvSpPr>
          <p:cNvPr id="100" name="Content Placeholder 2"/>
          <p:cNvSpPr txBox="1"/>
          <p:nvPr>
            <p:ph type="body" idx="1"/>
          </p:nvPr>
        </p:nvSpPr>
        <p:spPr>
          <a:xfrm>
            <a:off x="838200" y="1825625"/>
            <a:ext cx="10515600" cy="4351338"/>
          </a:xfrm>
          <a:prstGeom prst="rect">
            <a:avLst/>
          </a:prstGeom>
        </p:spPr>
        <p:txBody>
          <a:bodyPr/>
          <a:lstStyle/>
          <a:p>
            <a:pPr>
              <a:defRPr>
                <a:latin typeface="Times New Roman"/>
                <a:ea typeface="Times New Roman"/>
                <a:cs typeface="Times New Roman"/>
                <a:sym typeface="Times New Roman"/>
              </a:defRPr>
            </a:pPr>
            <a:r>
              <a:t>Abstract</a:t>
            </a:r>
          </a:p>
          <a:p>
            <a:pPr>
              <a:defRPr>
                <a:latin typeface="Times New Roman"/>
                <a:ea typeface="Times New Roman"/>
                <a:cs typeface="Times New Roman"/>
                <a:sym typeface="Times New Roman"/>
              </a:defRPr>
            </a:pPr>
            <a:r>
              <a:t>Objective of the Project</a:t>
            </a:r>
          </a:p>
          <a:p>
            <a:pPr>
              <a:defRPr>
                <a:latin typeface="Times New Roman"/>
                <a:ea typeface="Times New Roman"/>
                <a:cs typeface="Times New Roman"/>
                <a:sym typeface="Times New Roman"/>
              </a:defRPr>
            </a:pPr>
            <a:r>
              <a:t>Justification of the Project</a:t>
            </a:r>
          </a:p>
        </p:txBody>
      </p:sp>
      <p:pic>
        <p:nvPicPr>
          <p:cNvPr id="101" name="Picture 3" descr="Picture 3"/>
          <p:cNvPicPr>
            <a:picLocks noChangeAspect="1"/>
          </p:cNvPicPr>
          <p:nvPr/>
        </p:nvPicPr>
        <p:blipFill>
          <a:blip r:embed="rId2">
            <a:extLst/>
          </a:blip>
          <a:stretch>
            <a:fillRect/>
          </a:stretch>
        </p:blipFill>
        <p:spPr>
          <a:xfrm>
            <a:off x="116377" y="6428413"/>
            <a:ext cx="1928555" cy="35168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838200" y="164237"/>
            <a:ext cx="10515600" cy="1325564"/>
          </a:xfrm>
          <a:prstGeom prst="rect">
            <a:avLst/>
          </a:prstGeom>
        </p:spPr>
        <p:txBody>
          <a:bodyPr/>
          <a:lstStyle>
            <a:lvl1pPr algn="ctr"/>
          </a:lstStyle>
          <a:p>
            <a:pPr/>
            <a:r>
              <a:t>Abstract</a:t>
            </a:r>
          </a:p>
        </p:txBody>
      </p:sp>
      <p:sp>
        <p:nvSpPr>
          <p:cNvPr id="104" name="Content Placeholder 2"/>
          <p:cNvSpPr txBox="1"/>
          <p:nvPr>
            <p:ph type="body" idx="1"/>
          </p:nvPr>
        </p:nvSpPr>
        <p:spPr>
          <a:xfrm>
            <a:off x="838200" y="1173563"/>
            <a:ext cx="10515600" cy="5079012"/>
          </a:xfrm>
          <a:prstGeom prst="rect">
            <a:avLst/>
          </a:prstGeom>
        </p:spPr>
        <p:txBody>
          <a:bodyPr/>
          <a:lstStyle/>
          <a:p>
            <a:pPr algn="just">
              <a:lnSpc>
                <a:spcPct val="81000"/>
              </a:lnSpc>
              <a:defRPr sz="1600">
                <a:latin typeface="Times New Roman"/>
                <a:ea typeface="Times New Roman"/>
                <a:cs typeface="Times New Roman"/>
                <a:sym typeface="Times New Roman"/>
              </a:defRPr>
            </a:pPr>
            <a:r>
              <a:t>The prediction of a stock market web application that may serve as an early recommendation system for short-term investors and as an early financial distress warning system for long-term shareholders</a:t>
            </a:r>
          </a:p>
          <a:p>
            <a:pPr algn="just">
              <a:lnSpc>
                <a:spcPct val="81000"/>
              </a:lnSpc>
              <a:defRPr sz="1600">
                <a:latin typeface="Times New Roman"/>
                <a:ea typeface="Times New Roman"/>
                <a:cs typeface="Times New Roman"/>
                <a:sym typeface="Times New Roman"/>
              </a:defRPr>
            </a:pPr>
            <a:r>
              <a:t>Forecasting accuracy is the most important factor in selecting any forecasting methods</a:t>
            </a:r>
          </a:p>
          <a:p>
            <a:pPr algn="just">
              <a:lnSpc>
                <a:spcPct val="81000"/>
              </a:lnSpc>
              <a:defRPr sz="1600">
                <a:latin typeface="Times New Roman"/>
                <a:ea typeface="Times New Roman"/>
                <a:cs typeface="Times New Roman"/>
                <a:sym typeface="Times New Roman"/>
              </a:defRPr>
            </a:pPr>
            <a:r>
              <a:t>Research efforts in improving the accuracy of forecasting models are increasing since the last decade</a:t>
            </a:r>
          </a:p>
          <a:p>
            <a:pPr algn="just">
              <a:lnSpc>
                <a:spcPct val="81000"/>
              </a:lnSpc>
              <a:defRPr sz="1600">
                <a:latin typeface="Times New Roman"/>
                <a:ea typeface="Times New Roman"/>
                <a:cs typeface="Times New Roman"/>
                <a:sym typeface="Times New Roman"/>
              </a:defRPr>
            </a:pPr>
            <a:r>
              <a:t>The appropriate stock selections those are suitable for investment is a very difficult task. The key factor for each investor is to earn maximum profits on their investments. </a:t>
            </a:r>
            <a:endParaRPr>
              <a:solidFill>
                <a:srgbClr val="292929"/>
              </a:solidFill>
            </a:endParaRPr>
          </a:p>
          <a:p>
            <a:pPr algn="just">
              <a:lnSpc>
                <a:spcPct val="81000"/>
              </a:lnSpc>
              <a:defRPr sz="1600">
                <a:solidFill>
                  <a:srgbClr val="292929"/>
                </a:solidFill>
                <a:latin typeface="Times New Roman"/>
                <a:ea typeface="Times New Roman"/>
                <a:cs typeface="Times New Roman"/>
                <a:sym typeface="Times New Roman"/>
              </a:defRPr>
            </a:pPr>
            <a:r>
              <a:t>We used deep learning and more precisely one of the most famous recurrent neural networks : LSTM, in order to perform stock market prediction</a:t>
            </a:r>
          </a:p>
          <a:p>
            <a:pPr algn="just">
              <a:lnSpc>
                <a:spcPct val="81000"/>
              </a:lnSpc>
              <a:defRPr sz="1600">
                <a:solidFill>
                  <a:srgbClr val="292929"/>
                </a:solidFill>
                <a:latin typeface="Times New Roman"/>
                <a:ea typeface="Times New Roman"/>
                <a:cs typeface="Times New Roman"/>
                <a:sym typeface="Times New Roman"/>
              </a:defRPr>
            </a:pPr>
            <a:r>
              <a:t>Since it is necessary to mention that stock market prediction is not an easy task since the prediction part could be divided into two : fundamental analysis (sales, earning, profits, …) and technical analysis (historical price, …). Which means numerous factors could affect the stock price trends, but in this tutorial we used only time series forecasting using the historical price of a given stock.</a:t>
            </a:r>
          </a:p>
          <a:p>
            <a:pPr algn="just">
              <a:lnSpc>
                <a:spcPct val="81000"/>
              </a:lnSpc>
              <a:defRPr sz="16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eg : images ), an LSTM is the best fit for these type of problems.</a:t>
            </a:r>
          </a:p>
          <a:p>
            <a:pPr algn="just">
              <a:lnSpc>
                <a:spcPct val="81000"/>
              </a:lnSpc>
              <a:defRPr sz="1600">
                <a:solidFill>
                  <a:srgbClr val="292929"/>
                </a:solidFill>
                <a:latin typeface="Times New Roman"/>
                <a:ea typeface="Times New Roman"/>
                <a:cs typeface="Times New Roman"/>
                <a:sym typeface="Times New Roman"/>
              </a:defRPr>
            </a:pPr>
            <a:r>
              <a:t>LSTM could easily process an entire sequence of data and it introduces the memory cell, which make the network able to effectively associate memories and input remote in time.</a:t>
            </a:r>
          </a:p>
          <a:p>
            <a:pPr algn="just">
              <a:lnSpc>
                <a:spcPct val="81000"/>
              </a:lnSpc>
              <a:defRPr sz="1600">
                <a:solidFill>
                  <a:srgbClr val="292929"/>
                </a:solidFill>
                <a:latin typeface="Times New Roman"/>
                <a:ea typeface="Times New Roman"/>
                <a:cs typeface="Times New Roman"/>
                <a:sym typeface="Times New Roman"/>
              </a:defRPr>
            </a:pPr>
            <a:r>
              <a:t>In this example we fed our model with a set of sequences that will help predict a given price using time steps.</a:t>
            </a:r>
          </a:p>
        </p:txBody>
      </p:sp>
      <p:pic>
        <p:nvPicPr>
          <p:cNvPr id="105" name="Picture 3" descr="Picture 3"/>
          <p:cNvPicPr>
            <a:picLocks noChangeAspect="1"/>
          </p:cNvPicPr>
          <p:nvPr/>
        </p:nvPicPr>
        <p:blipFill>
          <a:blip r:embed="rId2">
            <a:extLst/>
          </a:blip>
          <a:stretch>
            <a:fillRect/>
          </a:stretch>
        </p:blipFill>
        <p:spPr>
          <a:xfrm>
            <a:off x="143011" y="6252573"/>
            <a:ext cx="2419413" cy="44119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838200" y="365125"/>
            <a:ext cx="10515600" cy="1325563"/>
          </a:xfrm>
          <a:prstGeom prst="rect">
            <a:avLst/>
          </a:prstGeom>
        </p:spPr>
        <p:txBody>
          <a:bodyPr/>
          <a:lstStyle>
            <a:lvl1pPr algn="ctr"/>
          </a:lstStyle>
          <a:p>
            <a:pPr/>
            <a:r>
              <a:t>Objective of the Project</a:t>
            </a:r>
          </a:p>
        </p:txBody>
      </p:sp>
      <p:sp>
        <p:nvSpPr>
          <p:cNvPr id="108" name="Content Placeholder 2"/>
          <p:cNvSpPr txBox="1"/>
          <p:nvPr>
            <p:ph type="body" idx="1"/>
          </p:nvPr>
        </p:nvSpPr>
        <p:spPr>
          <a:xfrm>
            <a:off x="838200" y="1411958"/>
            <a:ext cx="10515601" cy="4871947"/>
          </a:xfrm>
          <a:prstGeom prst="rect">
            <a:avLst/>
          </a:prstGeom>
        </p:spPr>
        <p:txBody>
          <a:bodyPr/>
          <a:lstStyle/>
          <a:p>
            <a:pPr algn="just">
              <a:defRPr sz="2400">
                <a:latin typeface="Times New Roman"/>
                <a:ea typeface="Times New Roman"/>
                <a:cs typeface="Times New Roman"/>
                <a:sym typeface="Times New Roman"/>
              </a:defRPr>
            </a:pPr>
            <a:r>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sz="2400">
                <a:latin typeface="Times New Roman"/>
                <a:ea typeface="Times New Roman"/>
                <a:cs typeface="Times New Roman"/>
                <a:sym typeface="Times New Roman"/>
              </a:defRPr>
            </a:pPr>
          </a:p>
          <a:p>
            <a:pPr algn="just">
              <a:defRPr sz="2400">
                <a:latin typeface="Times New Roman"/>
                <a:ea typeface="Times New Roman"/>
                <a:cs typeface="Times New Roman"/>
                <a:sym typeface="Times New Roman"/>
              </a:defRPr>
            </a:pPr>
            <a:r>
              <a:t>Technical Objective: The technical objectives will be implemented using </a:t>
            </a:r>
            <a:r>
              <a:rPr>
                <a:solidFill>
                  <a:srgbClr val="292929"/>
                </a:solidFill>
              </a:rPr>
              <a:t>deep learning and more precisely one of the most famous recurrent neural networks  </a:t>
            </a:r>
            <a:r>
              <a:t>LSTM. The system must be able to access a list of historical prices. It must calculate the estimated price of stock based on the historical data. It must also provide an instantaneous visualization of the market index.</a:t>
            </a:r>
          </a:p>
          <a:p>
            <a:pPr algn="just">
              <a:defRPr sz="2400">
                <a:latin typeface="Times New Roman"/>
                <a:ea typeface="Times New Roman"/>
                <a:cs typeface="Times New Roman"/>
                <a:sym typeface="Times New Roman"/>
              </a:defRPr>
            </a:pPr>
            <a:r>
              <a:t>Experimental Objective:The experimental objective will be to compare the forecasting ability of LSTM. We will test and evaluate both the systems with same test data to find their prediction accuracy.</a:t>
            </a:r>
          </a:p>
        </p:txBody>
      </p:sp>
      <p:pic>
        <p:nvPicPr>
          <p:cNvPr id="109" name="Picture 3" descr="Picture 3"/>
          <p:cNvPicPr>
            <a:picLocks noChangeAspect="1"/>
          </p:cNvPicPr>
          <p:nvPr/>
        </p:nvPicPr>
        <p:blipFill>
          <a:blip r:embed="rId2">
            <a:extLst/>
          </a:blip>
          <a:stretch>
            <a:fillRect/>
          </a:stretch>
        </p:blipFill>
        <p:spPr>
          <a:xfrm>
            <a:off x="116377" y="6428413"/>
            <a:ext cx="1928555" cy="35168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4"/>
            <a:ext cx="10515600" cy="675087"/>
          </a:xfrm>
          <a:prstGeom prst="rect">
            <a:avLst/>
          </a:prstGeom>
        </p:spPr>
        <p:txBody>
          <a:bodyPr/>
          <a:lstStyle>
            <a:lvl1pPr defTabSz="868680">
              <a:defRPr sz="4100">
                <a:latin typeface="Times New Roman"/>
                <a:ea typeface="Times New Roman"/>
                <a:cs typeface="Times New Roman"/>
                <a:sym typeface="Times New Roman"/>
              </a:defRPr>
            </a:lvl1pPr>
          </a:lstStyle>
          <a:p>
            <a:pPr/>
            <a:r>
              <a:t>Literature Review/Existing Systems</a:t>
            </a:r>
          </a:p>
        </p:txBody>
      </p:sp>
      <p:graphicFrame>
        <p:nvGraphicFramePr>
          <p:cNvPr id="112" name="Content Placeholder 4"/>
          <p:cNvGraphicFramePr/>
          <p:nvPr/>
        </p:nvGraphicFramePr>
        <p:xfrm>
          <a:off x="838200" y="1029984"/>
          <a:ext cx="10515599" cy="539089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445327"/>
                <a:gridCol w="1760913"/>
                <a:gridCol w="2270760"/>
                <a:gridCol w="1935479"/>
                <a:gridCol w="2103120"/>
              </a:tblGrid>
              <a:tr h="480964">
                <a:tc>
                  <a:txBody>
                    <a:bodyPr/>
                    <a:lstStyle/>
                    <a:p>
                      <a:pPr algn="l">
                        <a:defRPr b="0" sz="1800">
                          <a:solidFill>
                            <a:srgbClr val="000000"/>
                          </a:solidFill>
                        </a:defRPr>
                      </a:pPr>
                      <a:r>
                        <a:rPr sz="1200">
                          <a:latin typeface="Times New Roman"/>
                          <a:ea typeface="Times New Roman"/>
                          <a:cs typeface="Times New Roman"/>
                          <a:sym typeface="Times New Roman"/>
                        </a:rPr>
                        <a:t>Title of the Paper</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Authors</a:t>
                      </a:r>
                    </a:p>
                  </a:txBody>
                  <a:tcPr marL="45720" marR="45720" marT="45720" marB="45720" anchor="t" anchorCtr="0" horzOverflow="overflow"/>
                </a:tc>
                <a:tc>
                  <a:txBody>
                    <a:bodyPr/>
                    <a:lstStyle/>
                    <a:p>
                      <a:pPr algn="l">
                        <a:defRPr b="0">
                          <a:solidFill>
                            <a:srgbClr val="000000"/>
                          </a:solidFill>
                          <a:latin typeface="Times New Roman"/>
                          <a:ea typeface="Times New Roman"/>
                          <a:cs typeface="Times New Roman"/>
                          <a:sym typeface="Times New Roman"/>
                        </a:defRPr>
                      </a:pPr>
                      <a:r>
                        <a:t>Name of the Conference/</a:t>
                      </a:r>
                    </a:p>
                    <a:p>
                      <a:pPr algn="l">
                        <a:defRPr b="0">
                          <a:solidFill>
                            <a:srgbClr val="000000"/>
                          </a:solidFill>
                          <a:latin typeface="Times New Roman"/>
                          <a:ea typeface="Times New Roman"/>
                          <a:cs typeface="Times New Roman"/>
                          <a:sym typeface="Times New Roman"/>
                        </a:defRPr>
                      </a:pPr>
                      <a:r>
                        <a:t>Journal and year of publication</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Methodology </a:t>
                      </a:r>
                    </a:p>
                  </a:txBody>
                  <a:tcPr marL="45720" marR="45720" marT="45720" marB="45720" anchor="t" anchorCtr="0" horzOverflow="overflow"/>
                </a:tc>
                <a:tc>
                  <a:txBody>
                    <a:bodyPr/>
                    <a:lstStyle/>
                    <a:p>
                      <a:pPr algn="l">
                        <a:defRPr b="0" sz="1800">
                          <a:solidFill>
                            <a:srgbClr val="000000"/>
                          </a:solidFill>
                        </a:defRPr>
                      </a:pPr>
                      <a:r>
                        <a:rPr sz="1200">
                          <a:latin typeface="Times New Roman"/>
                          <a:ea typeface="Times New Roman"/>
                          <a:cs typeface="Times New Roman"/>
                          <a:sym typeface="Times New Roman"/>
                        </a:rPr>
                        <a:t>Issues / Limitations</a:t>
                      </a:r>
                    </a:p>
                  </a:txBody>
                  <a:tcPr marL="45720" marR="45720" marT="45720" marB="45720" anchor="t" anchorCtr="0" horzOverflow="overflow"/>
                </a:tc>
              </a:tr>
              <a:tr h="1355217">
                <a:tc>
                  <a:txBody>
                    <a:bodyPr/>
                    <a:lstStyle/>
                    <a:p>
                      <a:pPr algn="l">
                        <a:defRPr sz="1800"/>
                      </a:pPr>
                      <a:r>
                        <a:rPr sz="1200">
                          <a:latin typeface="Times New Roman"/>
                          <a:ea typeface="Times New Roman"/>
                          <a:cs typeface="Times New Roman"/>
                          <a:sym typeface="Times New Roman"/>
                        </a:rPr>
                        <a:t> The Application of Stock Index Price Prediction with Neural Network</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Penglei Gao ,Rui Zhang and Xi Yang </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r>
                        <a:t>MDPI or Multidisciplinary Digital Publishing Institute</a:t>
                      </a:r>
                    </a:p>
                    <a:p>
                      <a:pPr algn="l" defTabSz="457200">
                        <a:defRPr>
                          <a:latin typeface="Times Roman"/>
                          <a:ea typeface="Times Roman"/>
                          <a:cs typeface="Times Roman"/>
                          <a:sym typeface="Times Roman"/>
                        </a:defRPr>
                      </a:pPr>
                      <a:r>
                        <a:t>Published: 18 August 2020</a:t>
                      </a:r>
                    </a:p>
                  </a:txBody>
                  <a:tcPr marL="45720" marR="45720" marT="45720" marB="45720" anchor="t" anchorCtr="0" horzOverflow="overflow"/>
                </a:tc>
                <a:tc>
                  <a:txBody>
                    <a:bodyPr/>
                    <a:lstStyle/>
                    <a:p>
                      <a:pPr algn="l" defTabSz="457200">
                        <a:defRPr sz="1800"/>
                      </a:pPr>
                      <a:r>
                        <a:rPr sz="1200">
                          <a:latin typeface="Times Roman"/>
                          <a:ea typeface="Times Roman"/>
                          <a:cs typeface="Times Roman"/>
                          <a:sym typeface="Times Roman"/>
                        </a:rPr>
                        <a:t>Multilayer Perceptron (MLP), Long Short Term Memory (LSTM) and Convolutional Neural Network (CNN)</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p>
                  </a:txBody>
                  <a:tcPr marL="45720" marR="45720" marT="45720" marB="45720" anchor="t" anchorCtr="0" horzOverflow="overflow"/>
                </a:tc>
              </a:tr>
              <a:tr h="1055209">
                <a:tc>
                  <a:txBody>
                    <a:bodyPr/>
                    <a:lstStyle/>
                    <a:p>
                      <a:pPr algn="l" defTabSz="457200">
                        <a:defRPr sz="1800"/>
                      </a:pPr>
                      <a:r>
                        <a:rPr sz="1200">
                          <a:latin typeface="Times Roman"/>
                          <a:ea typeface="Times Roman"/>
                          <a:cs typeface="Times Roman"/>
                          <a:sym typeface="Times Roman"/>
                        </a:rPr>
                        <a:t>STOCK PRICE PREDICTION USING ARTIFICIAL NEURAL NETWORKS</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 Padmaja Dhenuvakonda, R. Anandan, N. Kumar</a:t>
                      </a:r>
                    </a:p>
                  </a:txBody>
                  <a:tcPr marL="0" marR="0" marT="0" marB="0" anchor="t" anchorCtr="0" horzOverflow="overflow"/>
                </a:tc>
                <a:tc>
                  <a:txBody>
                    <a:bodyPr/>
                    <a:lstStyle/>
                    <a:p>
                      <a:pPr algn="l">
                        <a:defRPr>
                          <a:latin typeface="Times New Roman"/>
                          <a:ea typeface="Times New Roman"/>
                          <a:cs typeface="Times New Roman"/>
                          <a:sym typeface="Times New Roman"/>
                        </a:defRPr>
                      </a:pPr>
                      <a:r>
                        <a:t>Journal of Critical Reviews </a:t>
                      </a:r>
                    </a:p>
                    <a:p>
                      <a:pPr algn="l">
                        <a:defRPr>
                          <a:latin typeface="Times New Roman"/>
                          <a:ea typeface="Times New Roman"/>
                          <a:cs typeface="Times New Roman"/>
                          <a:sym typeface="Times New Roman"/>
                        </a:defRPr>
                      </a:pPr>
                    </a:p>
                    <a:p>
                      <a:pPr algn="l" defTabSz="457200">
                        <a:defRPr>
                          <a:latin typeface="Times Roman"/>
                          <a:ea typeface="Times Roman"/>
                          <a:cs typeface="Times Roman"/>
                          <a:sym typeface="Times Roman"/>
                        </a:defRPr>
                      </a:pPr>
                      <a:r>
                        <a:t>Accepted: 10.06.2020</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LSTM</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p>
                  </a:txBody>
                  <a:tcPr marL="45720" marR="45720" marT="45720" marB="45720" anchor="t" anchorCtr="0" horzOverflow="overflow"/>
                </a:tc>
              </a:tr>
              <a:tr h="1055209">
                <a:tc>
                  <a:txBody>
                    <a:bodyPr/>
                    <a:lstStyle/>
                    <a:p>
                      <a:pPr algn="l" defTabSz="457200">
                        <a:defRPr sz="1800"/>
                      </a:pPr>
                      <a:r>
                        <a:rPr sz="1200">
                          <a:latin typeface="Times Roman"/>
                          <a:ea typeface="Times Roman"/>
                          <a:cs typeface="Times Roman"/>
                          <a:sym typeface="Times Roman"/>
                        </a:rPr>
                        <a:t>Stock Price Prediction Using Long Short Term Memory</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Raghav Nandakumar, Uttamraj K R, Vishal R, Y V Lokeswari</a:t>
                      </a:r>
                    </a:p>
                  </a:txBody>
                  <a:tcPr marL="0" marR="0" marT="0" marB="0" anchor="t" anchorCtr="0" horzOverflow="overflow"/>
                </a:tc>
                <a:tc>
                  <a:txBody>
                    <a:bodyPr/>
                    <a:lstStyle/>
                    <a:p>
                      <a:pPr algn="l" defTabSz="457200">
                        <a:defRPr sz="1800"/>
                      </a:pPr>
                      <a:r>
                        <a:rPr sz="1200">
                          <a:latin typeface="Times Roman"/>
                          <a:ea typeface="Times Roman"/>
                          <a:cs typeface="Times Roman"/>
                          <a:sym typeface="Times Roman"/>
                        </a:rPr>
                        <a:t>International Research Journal of Engineering and Technology (IRJET), Volume: 05 Issue: 03 | Mar-2018 </a:t>
                      </a:r>
                    </a:p>
                  </a:txBody>
                  <a:tcPr marL="45720" marR="45720" marT="45720" marB="45720" anchor="t" anchorCtr="0" horzOverflow="overflow"/>
                </a:tc>
                <a:tc>
                  <a:txBody>
                    <a:bodyPr/>
                    <a:lstStyle/>
                    <a:p>
                      <a:pPr algn="l" defTabSz="457200">
                        <a:defRPr sz="1800"/>
                      </a:pPr>
                      <a:r>
                        <a:rPr sz="1200">
                          <a:latin typeface="Times Roman"/>
                          <a:ea typeface="Times Roman"/>
                          <a:cs typeface="Times Roman"/>
                          <a:sym typeface="Times Roman"/>
                        </a:rPr>
                        <a:t>Recurrent Neural Network (RNN) called Long Short Term Memory (LSTM),</a:t>
                      </a:r>
                    </a:p>
                  </a:txBody>
                  <a:tcPr marL="45720" marR="45720" marT="45720" marB="45720" anchor="t" anchorCtr="0" horzOverflow="overflow"/>
                </a:tc>
                <a:tc>
                  <a:txBody>
                    <a:bodyPr/>
                    <a:lstStyle/>
                    <a:p>
                      <a:pPr algn="l">
                        <a:defRPr>
                          <a:latin typeface="Times New Roman"/>
                          <a:ea typeface="Times New Roman"/>
                          <a:cs typeface="Times New Roman"/>
                          <a:sym typeface="Times New Roman"/>
                        </a:defRPr>
                      </a:pPr>
                    </a:p>
                  </a:txBody>
                  <a:tcPr marL="45720" marR="45720" marT="45720" marB="45720" anchor="t" anchorCtr="0" horzOverflow="overflow"/>
                </a:tc>
              </a:tr>
              <a:tr h="771915">
                <a:tc>
                  <a:txBody>
                    <a:bodyPr/>
                    <a:lstStyle/>
                    <a:p>
                      <a:pPr algn="l">
                        <a:defRPr sz="1800"/>
                      </a:pPr>
                      <a:r>
                        <a:rPr sz="120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anchor="t" anchorCtr="0" horzOverflow="overflow"/>
                </a:tc>
                <a:tc>
                  <a:txBody>
                    <a:bodyPr/>
                    <a:lstStyle/>
                    <a:p>
                      <a:pPr algn="l">
                        <a:defRPr>
                          <a:latin typeface="Times New Roman"/>
                          <a:ea typeface="Times New Roman"/>
                          <a:cs typeface="Times New Roman"/>
                          <a:sym typeface="Times New Roman"/>
                        </a:defRPr>
                      </a:pPr>
                      <a:r>
                        <a:t>Lijuan Ma,</a:t>
                      </a:r>
                      <a:r>
                        <a:rPr u="sng">
                          <a:solidFill>
                            <a:srgbClr val="0000FF"/>
                          </a:solidFill>
                          <a:uFill>
                            <a:solidFill>
                              <a:srgbClr val="0000FF"/>
                            </a:solidFill>
                          </a:uFill>
                          <a:hlinkClick r:id="rId2" invalidUrl="" action="" tgtFrame="" tooltip="" history="1" highlightClick="0" endSnd="0"/>
                        </a:rPr>
                        <a:t> </a:t>
                      </a:r>
                      <a:r>
                        <a:t>Marcel Ausloos,  Christophe Schinckus,</a:t>
                      </a:r>
                      <a:r>
                        <a:rPr u="sng">
                          <a:solidFill>
                            <a:srgbClr val="0000FF"/>
                          </a:solidFill>
                          <a:uFill>
                            <a:solidFill>
                              <a:srgbClr val="0000FF"/>
                            </a:solidFill>
                          </a:uFill>
                          <a:hlinkClick r:id="rId3" invalidUrl="" action="" tgtFrame="" tooltip="" history="1" highlightClick="0" endSnd="0"/>
                        </a:rPr>
                        <a:t> </a:t>
                      </a:r>
                      <a:r>
                        <a:t>H. L. Felicia Chong</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School of Business, University of Leicester, Leicester, UK. 2018</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A very basic prediction algorithm. Not effectively being used.</a:t>
                      </a:r>
                    </a:p>
                  </a:txBody>
                  <a:tcPr marL="45720" marR="45720" marT="45720" marB="45720" anchor="t" anchorCtr="0" horzOverflow="overflow"/>
                </a:tc>
              </a:tr>
              <a:tr h="672379">
                <a:tc>
                  <a:txBody>
                    <a:bodyPr/>
                    <a:lstStyle/>
                    <a:p>
                      <a:pPr algn="l">
                        <a:defRPr sz="1800"/>
                      </a:pPr>
                      <a:r>
                        <a:rPr sz="1200"/>
                        <a:t>NSE Stock Market Prediction Using Deep-Learning Models</a:t>
                      </a:r>
                    </a:p>
                  </a:txBody>
                  <a:tcPr marL="0" marR="0" marT="0" marB="0" anchor="t" anchorCtr="0" horzOverflow="overflow"/>
                </a:tc>
                <a:tc>
                  <a:txBody>
                    <a:bodyPr/>
                    <a:lstStyle/>
                    <a:p>
                      <a:pPr algn="l">
                        <a:defRPr sz="1800"/>
                      </a:pPr>
                      <a:r>
                        <a:rPr sz="1200"/>
                        <a:t>Hiransha M, Gopalakrishnan E.A, Vijay Krishna Menon, Soman K.P</a:t>
                      </a:r>
                    </a:p>
                  </a:txBody>
                  <a:tcPr marL="0" marR="0" marT="0" marB="0" anchor="t" anchorCtr="0" horzOverflow="overflow"/>
                </a:tc>
                <a:tc>
                  <a:txBody>
                    <a:bodyPr/>
                    <a:lstStyle/>
                    <a:p>
                      <a:pPr algn="l">
                        <a:defRPr sz="1800"/>
                      </a:pPr>
                      <a:r>
                        <a:rPr sz="1200">
                          <a:latin typeface="Times New Roman"/>
                          <a:ea typeface="Times New Roman"/>
                          <a:cs typeface="Times New Roman"/>
                          <a:sym typeface="Times New Roman"/>
                        </a:rPr>
                        <a:t>International Conference on Computational Intelligence and Data Science (ICCIDS 2018)</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ANN</a:t>
                      </a:r>
                    </a:p>
                  </a:txBody>
                  <a:tcPr marL="45720" marR="45720" marT="45720" marB="45720" anchor="t" anchorCtr="0" horzOverflow="overflow"/>
                </a:tc>
                <a:tc>
                  <a:txBody>
                    <a:bodyPr/>
                    <a:lstStyle/>
                    <a:p>
                      <a:pPr algn="l">
                        <a:defRPr sz="1800"/>
                      </a:pPr>
                      <a:r>
                        <a:rPr sz="1200">
                          <a:latin typeface="Times New Roman"/>
                          <a:ea typeface="Times New Roman"/>
                          <a:cs typeface="Times New Roman"/>
                          <a:sym typeface="Times New Roman"/>
                        </a:rPr>
                        <a:t>Only prediction using one dataset. Raises to difficulty for many companies</a:t>
                      </a:r>
                    </a:p>
                  </a:txBody>
                  <a:tcPr marL="45720" marR="45720" marT="45720" marB="45720" anchor="t" anchorCtr="0" horzOverflow="overflow"/>
                </a:tc>
              </a:tr>
            </a:tbl>
          </a:graphicData>
        </a:graphic>
      </p:graphicFrame>
      <p:pic>
        <p:nvPicPr>
          <p:cNvPr id="113" name="Picture 3" descr="Picture 3"/>
          <p:cNvPicPr>
            <a:picLocks noChangeAspect="1"/>
          </p:cNvPicPr>
          <p:nvPr/>
        </p:nvPicPr>
        <p:blipFill>
          <a:blip r:embed="rId4">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pPr/>
            <a:r>
              <a:t>Justification of the Project</a:t>
            </a:r>
          </a:p>
        </p:txBody>
      </p:sp>
      <p:sp>
        <p:nvSpPr>
          <p:cNvPr id="116" name="Content Placeholder 2"/>
          <p:cNvSpPr txBox="1"/>
          <p:nvPr>
            <p:ph type="body" idx="1"/>
          </p:nvPr>
        </p:nvSpPr>
        <p:spPr>
          <a:xfrm>
            <a:off x="838200" y="1825625"/>
            <a:ext cx="10515600" cy="4351338"/>
          </a:xfrm>
          <a:prstGeom prst="rect">
            <a:avLst/>
          </a:prstGeom>
        </p:spPr>
        <p:txBody>
          <a:bodyPr/>
          <a:lstStyle/>
          <a:p>
            <a:pPr>
              <a:defRPr>
                <a:latin typeface="Times New Roman"/>
                <a:ea typeface="Times New Roman"/>
                <a:cs typeface="Times New Roman"/>
                <a:sym typeface="Times New Roman"/>
              </a:defRPr>
            </a:pPr>
            <a:r>
              <a:t>The investor may choose not to invest all of their funds into a single company lest that company takes unexpected turn. </a:t>
            </a:r>
          </a:p>
          <a:p>
            <a:pPr>
              <a:defRPr>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a:defRPr>
                <a:latin typeface="Times New Roman"/>
                <a:ea typeface="Times New Roman"/>
                <a:cs typeface="Times New Roman"/>
                <a:sym typeface="Times New Roman"/>
              </a:defRPr>
            </a:pPr>
            <a:r>
              <a:t>This project will focus exclusively on predicting the daily trend (price movement) of individual stocks. </a:t>
            </a:r>
          </a:p>
          <a:p>
            <a:pPr>
              <a:defRPr>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p:txBody>
      </p:sp>
      <p:pic>
        <p:nvPicPr>
          <p:cNvPr id="117" name="Picture 3" descr="Picture 3"/>
          <p:cNvPicPr>
            <a:picLocks noChangeAspect="1"/>
          </p:cNvPicPr>
          <p:nvPr/>
        </p:nvPicPr>
        <p:blipFill>
          <a:blip r:embed="rId2">
            <a:extLst/>
          </a:blip>
          <a:stretch>
            <a:fillRect/>
          </a:stretch>
        </p:blipFill>
        <p:spPr>
          <a:xfrm>
            <a:off x="116377" y="6428413"/>
            <a:ext cx="1928555" cy="35168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838200" y="365125"/>
            <a:ext cx="10515600" cy="1325563"/>
          </a:xfrm>
          <a:prstGeom prst="rect">
            <a:avLst/>
          </a:prstGeom>
        </p:spPr>
        <p:txBody>
          <a:bodyPr/>
          <a:lstStyle/>
          <a:p>
            <a:pPr/>
            <a:r>
              <a:t>Problem Definition</a:t>
            </a:r>
          </a:p>
        </p:txBody>
      </p:sp>
      <p:sp>
        <p:nvSpPr>
          <p:cNvPr id="120" name="Content Placeholder 2"/>
          <p:cNvSpPr txBox="1"/>
          <p:nvPr>
            <p:ph type="body" idx="1"/>
          </p:nvPr>
        </p:nvSpPr>
        <p:spPr>
          <a:xfrm>
            <a:off x="838200" y="1825625"/>
            <a:ext cx="10515600" cy="4351338"/>
          </a:xfrm>
          <a:prstGeom prst="rect">
            <a:avLst/>
          </a:prstGeom>
        </p:spPr>
        <p:txBody>
          <a:bodyPr/>
          <a:lstStyle/>
          <a:p>
            <a:pPr>
              <a:lnSpc>
                <a:spcPct val="81000"/>
              </a:lnSpc>
              <a:defRPr>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a:lnSpc>
                <a:spcPct val="81000"/>
              </a:lnSpc>
              <a:defRPr>
                <a:latin typeface="Times New Roman"/>
                <a:ea typeface="Times New Roman"/>
                <a:cs typeface="Times New Roman"/>
                <a:sym typeface="Times New Roman"/>
              </a:defRPr>
            </a:pPr>
            <a:r>
              <a:t> 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p:txBody>
      </p:sp>
      <p:pic>
        <p:nvPicPr>
          <p:cNvPr id="121" name="Picture 4" descr="Picture 4"/>
          <p:cNvPicPr>
            <a:picLocks noChangeAspect="1"/>
          </p:cNvPicPr>
          <p:nvPr/>
        </p:nvPicPr>
        <p:blipFill>
          <a:blip r:embed="rId2">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pPr/>
            <a:r>
              <a:t>Methodology / Technique</a:t>
            </a:r>
          </a:p>
        </p:txBody>
      </p:sp>
      <p:sp>
        <p:nvSpPr>
          <p:cNvPr id="124" name="Content Placeholder 2"/>
          <p:cNvSpPr txBox="1"/>
          <p:nvPr>
            <p:ph type="body" idx="1"/>
          </p:nvPr>
        </p:nvSpPr>
        <p:spPr>
          <a:xfrm>
            <a:off x="838200" y="1825625"/>
            <a:ext cx="10515600" cy="4351338"/>
          </a:xfrm>
          <a:prstGeom prst="rect">
            <a:avLst/>
          </a:prstGeom>
        </p:spPr>
        <p:txBody>
          <a:bodyPr/>
          <a:lstStyle/>
          <a:p>
            <a:pPr>
              <a:lnSpc>
                <a:spcPct val="81000"/>
              </a:lnSpc>
              <a:defRPr sz="25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eg : images ), an LSTM is the best fit for these type of problems.</a:t>
            </a:r>
          </a:p>
          <a:p>
            <a:pPr>
              <a:lnSpc>
                <a:spcPct val="81000"/>
              </a:lnSpc>
              <a:defRPr b="1" sz="2500">
                <a:solidFill>
                  <a:srgbClr val="292929"/>
                </a:solidFill>
                <a:latin typeface="Times New Roman"/>
                <a:ea typeface="Times New Roman"/>
                <a:cs typeface="Times New Roman"/>
                <a:sym typeface="Times New Roman"/>
              </a:defRPr>
            </a:pPr>
            <a:r>
              <a:t>step 1 : Importing dependencies and training dataset</a:t>
            </a:r>
          </a:p>
          <a:p>
            <a:pPr>
              <a:lnSpc>
                <a:spcPct val="81000"/>
              </a:lnSpc>
              <a:defRPr b="1" sz="2500">
                <a:solidFill>
                  <a:srgbClr val="292929"/>
                </a:solidFill>
                <a:latin typeface="Times New Roman"/>
                <a:ea typeface="Times New Roman"/>
                <a:cs typeface="Times New Roman"/>
                <a:sym typeface="Times New Roman"/>
              </a:defRPr>
            </a:pPr>
            <a:r>
              <a:t>step 2 : Data Preprocessing</a:t>
            </a:r>
          </a:p>
          <a:p>
            <a:pPr>
              <a:lnSpc>
                <a:spcPct val="81000"/>
              </a:lnSpc>
              <a:defRPr b="1" sz="2500">
                <a:solidFill>
                  <a:srgbClr val="292929"/>
                </a:solidFill>
                <a:latin typeface="Times New Roman"/>
                <a:ea typeface="Times New Roman"/>
                <a:cs typeface="Times New Roman"/>
                <a:sym typeface="Times New Roman"/>
              </a:defRPr>
            </a:pPr>
          </a:p>
          <a:p>
            <a:pPr>
              <a:lnSpc>
                <a:spcPct val="81000"/>
              </a:lnSpc>
              <a:defRPr b="1" sz="2500">
                <a:solidFill>
                  <a:srgbClr val="292929"/>
                </a:solidFill>
                <a:latin typeface="Times New Roman"/>
                <a:ea typeface="Times New Roman"/>
                <a:cs typeface="Times New Roman"/>
                <a:sym typeface="Times New Roman"/>
              </a:defRPr>
            </a:pPr>
            <a:r>
              <a:t>step 4 : Building the model</a:t>
            </a:r>
          </a:p>
          <a:p>
            <a:pPr>
              <a:lnSpc>
                <a:spcPct val="81000"/>
              </a:lnSpc>
              <a:defRPr b="1" sz="2500">
                <a:solidFill>
                  <a:srgbClr val="292929"/>
                </a:solidFill>
                <a:latin typeface="Times New Roman"/>
                <a:ea typeface="Times New Roman"/>
                <a:cs typeface="Times New Roman"/>
                <a:sym typeface="Times New Roman"/>
              </a:defRPr>
            </a:pPr>
            <a:r>
              <a:t>step 5 : Testing the model</a:t>
            </a:r>
          </a:p>
          <a:p>
            <a:pPr>
              <a:lnSpc>
                <a:spcPct val="81000"/>
              </a:lnSpc>
              <a:defRPr b="1" sz="2500">
                <a:solidFill>
                  <a:srgbClr val="292929"/>
                </a:solidFill>
                <a:latin typeface="Times New Roman"/>
                <a:ea typeface="Times New Roman"/>
                <a:cs typeface="Times New Roman"/>
                <a:sym typeface="Times New Roman"/>
              </a:defRPr>
            </a:pPr>
            <a:r>
              <a:t>Step 6: Cloud Deployment and Forntend Display in Web Application</a:t>
            </a:r>
          </a:p>
        </p:txBody>
      </p:sp>
      <p:pic>
        <p:nvPicPr>
          <p:cNvPr id="125" name="Picture 3" descr="Picture 3"/>
          <p:cNvPicPr>
            <a:picLocks noChangeAspect="1"/>
          </p:cNvPicPr>
          <p:nvPr/>
        </p:nvPicPr>
        <p:blipFill>
          <a:blip r:embed="rId2">
            <a:extLst/>
          </a:blip>
          <a:stretch>
            <a:fillRect/>
          </a:stretch>
        </p:blipFill>
        <p:spPr>
          <a:xfrm>
            <a:off x="116377" y="6428413"/>
            <a:ext cx="1928555" cy="351682"/>
          </a:xfrm>
          <a:prstGeom prst="rect">
            <a:avLst/>
          </a:prstGeom>
          <a:ln w="12700">
            <a:miter lim="400000"/>
          </a:ln>
        </p:spPr>
      </p:pic>
      <p:sp>
        <p:nvSpPr>
          <p:cNvPr id="126" name="Rectangle 2"/>
          <p:cNvSpPr/>
          <p:nvPr/>
        </p:nvSpPr>
        <p:spPr>
          <a:xfrm>
            <a:off x="2334827" y="4531033"/>
            <a:ext cx="3941688" cy="184027"/>
          </a:xfrm>
          <a:prstGeom prst="rect">
            <a:avLst/>
          </a:prstGeom>
          <a:solidFill>
            <a:srgbClr val="F7F7F7"/>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400"/>
              </a:spcBef>
              <a:defRPr b="1" sz="1000">
                <a:solidFill>
                  <a:srgbClr val="008000"/>
                </a:solidFill>
                <a:latin typeface="Times New Roman"/>
                <a:ea typeface="Times New Roman"/>
                <a:cs typeface="Times New Roman"/>
                <a:sym typeface="Times New Roman"/>
              </a:defRPr>
            </a:pPr>
            <a:r>
              <a:t>from</a:t>
            </a:r>
            <a:r>
              <a:rPr b="0">
                <a:solidFill>
                  <a:srgbClr val="333333"/>
                </a:solidFill>
              </a:rPr>
              <a:t> </a:t>
            </a:r>
            <a:r>
              <a:rPr>
                <a:solidFill>
                  <a:srgbClr val="0000FF"/>
                </a:solidFill>
              </a:rPr>
              <a:t>sklearn.preprocessing</a:t>
            </a:r>
            <a:r>
              <a:rPr b="0">
                <a:solidFill>
                  <a:srgbClr val="333333"/>
                </a:solidFill>
              </a:rPr>
              <a:t> </a:t>
            </a:r>
            <a:r>
              <a:t>import</a:t>
            </a:r>
            <a:r>
              <a:rPr b="0">
                <a:solidFill>
                  <a:srgbClr val="333333"/>
                </a:solidFill>
              </a:rPr>
              <a:t> </a:t>
            </a:r>
            <a:r>
              <a:rPr b="0" sz="1200">
                <a:solidFill>
                  <a:srgbClr val="000000"/>
                </a:solidFill>
              </a:rPr>
              <a:t>MinMaxScaler</a:t>
            </a:r>
            <a:r>
              <a:rPr b="0" sz="800">
                <a:solidFill>
                  <a:srgbClr val="000000"/>
                </a:solidFill>
              </a:rP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pPr/>
            <a:r>
              <a:t>References</a:t>
            </a:r>
          </a:p>
        </p:txBody>
      </p:sp>
      <p:sp>
        <p:nvSpPr>
          <p:cNvPr id="129" name="Content Placeholder 2"/>
          <p:cNvSpPr txBox="1"/>
          <p:nvPr>
            <p:ph type="body" idx="1"/>
          </p:nvPr>
        </p:nvSpPr>
        <p:spPr>
          <a:xfrm>
            <a:off x="838200" y="1825625"/>
            <a:ext cx="10515600" cy="4351338"/>
          </a:xfrm>
          <a:prstGeom prst="rect">
            <a:avLst/>
          </a:prstGeom>
        </p:spPr>
        <p:txBody>
          <a:bodyPr/>
          <a:lstStyle/>
          <a:p>
            <a:pPr marL="0" indent="0" defTabSz="786384">
              <a:spcBef>
                <a:spcPts val="800"/>
              </a:spcBef>
              <a:buSzTx/>
              <a:buNone/>
              <a:defRPr sz="2064">
                <a:solidFill>
                  <a:srgbClr val="323232"/>
                </a:solidFill>
                <a:latin typeface="Times New Roman"/>
                <a:ea typeface="Times New Roman"/>
                <a:cs typeface="Times New Roman"/>
                <a:sym typeface="Times New Roman"/>
              </a:defRPr>
            </a:pPr>
            <a:r>
              <a:t>1. Heaton J.B., Polson N.G., Witte J.H. Deep learning for finance: deep portfolios</a:t>
            </a:r>
          </a:p>
          <a:p>
            <a:pPr marL="0" indent="0" defTabSz="786384">
              <a:spcBef>
                <a:spcPts val="800"/>
              </a:spcBef>
              <a:buSzTx/>
              <a:buNone/>
              <a:defRPr sz="2064">
                <a:solidFill>
                  <a:srgbClr val="323232"/>
                </a:solidFill>
                <a:latin typeface="Times New Roman"/>
                <a:ea typeface="Times New Roman"/>
                <a:cs typeface="Times New Roman"/>
                <a:sym typeface="Times New Roman"/>
              </a:defRPr>
            </a:pPr>
            <a:r>
              <a:t>Applied Stochastic Models in Business and Industry, 33 (1) (2018), pp. 3-12</a:t>
            </a:r>
          </a:p>
          <a:p>
            <a:pPr marL="0" indent="0" defTabSz="786384">
              <a:spcBef>
                <a:spcPts val="800"/>
              </a:spcBef>
              <a:buSzTx/>
              <a:buNone/>
              <a:defRPr sz="2064">
                <a:latin typeface="Times New Roman"/>
                <a:ea typeface="Times New Roman"/>
                <a:cs typeface="Times New Roman"/>
                <a:sym typeface="Times New Roman"/>
              </a:defRPr>
            </a:pPr>
            <a:r>
              <a:t>2. Gupta, S. and Wang, L.P. (2011) Stock Forecasting with Feed forward Neural Networks and Gradual Data Sub-Sampling. Journal of Intelligent Information Systems, 11.</a:t>
            </a:r>
          </a:p>
          <a:p>
            <a:pPr marL="0" indent="0" defTabSz="786384">
              <a:spcBef>
                <a:spcPts val="800"/>
              </a:spcBef>
              <a:buSzTx/>
              <a:buNone/>
              <a:defRPr sz="2064">
                <a:latin typeface="Times New Roman"/>
                <a:ea typeface="Times New Roman"/>
                <a:cs typeface="Times New Roman"/>
                <a:sym typeface="Times New Roman"/>
              </a:defRPr>
            </a:pPr>
            <a:r>
              <a:t>3. Zhu, M. and Wang, L.P. (2010) Intelligent Trading Using Support Vector Regression and Multilayer Perceptrons Optimized with Genetic Algorithms. The 2010 International Joint Conference on Neural Networks (IJCNN), Barcelona, 18-23 July 2010, 1-5.</a:t>
            </a:r>
          </a:p>
          <a:p>
            <a:pPr marL="0" indent="0" defTabSz="786384">
              <a:spcBef>
                <a:spcPts val="800"/>
              </a:spcBef>
              <a:buSzTx/>
              <a:buNone/>
              <a:defRPr sz="2064">
                <a:latin typeface="Times New Roman"/>
                <a:ea typeface="Times New Roman"/>
                <a:cs typeface="Times New Roman"/>
                <a:sym typeface="Times New Roman"/>
              </a:defRPr>
            </a:pPr>
            <a:r>
              <a:t>4. Penglei Gao ,Rui Zhang and Xi Yang (18 August 2020) The Application of Stock Index Price Prediction with Neural Network</a:t>
            </a:r>
          </a:p>
          <a:p>
            <a:pPr marL="0" indent="0" defTabSz="786384">
              <a:spcBef>
                <a:spcPts val="800"/>
              </a:spcBef>
              <a:buSzTx/>
              <a:buNone/>
              <a:defRPr sz="2064">
                <a:latin typeface="Times New Roman"/>
                <a:ea typeface="Times New Roman"/>
                <a:cs typeface="Times New Roman"/>
                <a:sym typeface="Times New Roman"/>
              </a:defRPr>
            </a:pPr>
            <a:r>
              <a:t>5. Padmaja Dhenuvakonda, R. Anandan, N. Kumar (10.06.2020) STOCK PRICE PREDICTION USING ARTIFICIAL NEURAL NETWORKS</a:t>
            </a:r>
          </a:p>
          <a:p>
            <a:pPr marL="0" indent="0" defTabSz="786384">
              <a:spcBef>
                <a:spcPts val="800"/>
              </a:spcBef>
              <a:buSzTx/>
              <a:buNone/>
              <a:defRPr sz="2064">
                <a:latin typeface="Times New Roman"/>
                <a:ea typeface="Times New Roman"/>
                <a:cs typeface="Times New Roman"/>
                <a:sym typeface="Times New Roman"/>
              </a:defRPr>
            </a:pPr>
            <a:r>
              <a:t>6. Raghav Nandakumar, Uttamraj K R, Vishal R, Y V Lokeswari(Mar-2018) Stock Price Prediction Using Long Short Term Memory</a:t>
            </a:r>
          </a:p>
        </p:txBody>
      </p:sp>
      <p:pic>
        <p:nvPicPr>
          <p:cNvPr id="130" name="Picture 3" descr="Picture 3"/>
          <p:cNvPicPr>
            <a:picLocks noChangeAspect="1"/>
          </p:cNvPicPr>
          <p:nvPr/>
        </p:nvPicPr>
        <p:blipFill>
          <a:blip r:embed="rId2">
            <a:extLst/>
          </a:blip>
          <a:stretch>
            <a:fillRect/>
          </a:stretch>
        </p:blipFill>
        <p:spPr>
          <a:xfrm>
            <a:off x="116377" y="6428413"/>
            <a:ext cx="1928555" cy="35168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