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defTabSz="731520">
              <a:defRPr sz="4320">
                <a:latin typeface="Times New Roman"/>
                <a:ea typeface="Times New Roman"/>
                <a:cs typeface="Times New Roman"/>
                <a:sym typeface="Times New Roman"/>
              </a:defRPr>
            </a:pPr>
            <a:br/>
            <a:br/>
            <a:r>
              <a:rPr>
                <a:solidFill>
                  <a:srgbClr val="292929"/>
                </a:solidFill>
              </a:rPr>
              <a:t>Stock Price Prediction</a:t>
            </a:r>
            <a:br>
              <a:rPr>
                <a:solidFill>
                  <a:srgbClr val="292929"/>
                </a:solidFill>
              </a:rPr>
            </a:br>
            <a:endParaRPr>
              <a:solidFill>
                <a:srgbClr val="292929"/>
              </a:solidFill>
            </a:endParaRPr>
          </a:p>
        </p:txBody>
      </p:sp>
      <p:sp>
        <p:nvSpPr>
          <p:cNvPr id="95" name="Subtitle 2"/>
          <p:cNvSpPr txBox="1">
            <a:spLocks noGrp="1"/>
          </p:cNvSpPr>
          <p:nvPr>
            <p:ph type="subTitle" sz="quarter" idx="1"/>
          </p:nvPr>
        </p:nvSpPr>
        <p:spPr>
          <a:xfrm>
            <a:off x="1524000" y="3602037"/>
            <a:ext cx="9144000" cy="1655762"/>
          </a:xfrm>
          <a:prstGeom prst="rect">
            <a:avLst/>
          </a:prstGeom>
        </p:spPr>
        <p:txBody>
          <a:bodyPr/>
          <a:lstStyle/>
          <a:p>
            <a:pPr algn="r">
              <a:defRPr>
                <a:latin typeface="Times New Roman"/>
                <a:ea typeface="Times New Roman"/>
                <a:cs typeface="Times New Roman"/>
                <a:sym typeface="Times New Roman"/>
              </a:defRPr>
            </a:pPr>
            <a:r>
              <a:t>V Vaishnav- 17113027</a:t>
            </a:r>
          </a:p>
          <a:p>
            <a:pPr algn="r">
              <a:defRPr>
                <a:latin typeface="Times New Roman"/>
                <a:ea typeface="Times New Roman"/>
                <a:cs typeface="Times New Roman"/>
                <a:sym typeface="Times New Roman"/>
              </a:defRPr>
            </a:pPr>
            <a:r>
              <a:t>Sidharth R V-17113035</a:t>
            </a:r>
          </a:p>
          <a:p>
            <a:pPr algn="r">
              <a:defRPr>
                <a:latin typeface="Times New Roman"/>
                <a:ea typeface="Times New Roman"/>
                <a:cs typeface="Times New Roman"/>
                <a:sym typeface="Times New Roman"/>
              </a:defRPr>
            </a:pPr>
            <a:r>
              <a:t>Sudarshan U-17113059</a:t>
            </a:r>
          </a:p>
        </p:txBody>
      </p:sp>
      <p:pic>
        <p:nvPicPr>
          <p:cNvPr id="96" name="Picture 3" descr="Picture 3"/>
          <p:cNvPicPr>
            <a:picLocks noChangeAspect="1"/>
          </p:cNvPicPr>
          <p:nvPr/>
        </p:nvPicPr>
        <p:blipFill>
          <a:blip r:embed="rId2"/>
          <a:stretch>
            <a:fillRect/>
          </a:stretch>
        </p:blipFill>
        <p:spPr>
          <a:xfrm>
            <a:off x="4389120" y="434934"/>
            <a:ext cx="2685011" cy="687430"/>
          </a:xfrm>
          <a:prstGeom prst="rect">
            <a:avLst/>
          </a:prstGeom>
          <a:ln w="12700">
            <a:miter lim="400000"/>
          </a:ln>
        </p:spPr>
      </p:pic>
      <p:sp>
        <p:nvSpPr>
          <p:cNvPr id="97" name="TextBox 4"/>
          <p:cNvSpPr txBox="1"/>
          <p:nvPr/>
        </p:nvSpPr>
        <p:spPr>
          <a:xfrm>
            <a:off x="2390917" y="1447922"/>
            <a:ext cx="7302608" cy="482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800">
                <a:latin typeface="Times New Roman"/>
                <a:ea typeface="Times New Roman"/>
                <a:cs typeface="Times New Roman"/>
                <a:sym typeface="Times New Roman"/>
              </a:defRPr>
            </a:lvl1pPr>
          </a:lstStyle>
          <a:p>
            <a:r>
              <a:t>Department of Computer Science and Engineering</a:t>
            </a:r>
          </a:p>
        </p:txBody>
      </p:sp>
      <p:sp>
        <p:nvSpPr>
          <p:cNvPr id="98" name="Mentor: Dr.S. Sathyalakshmi"/>
          <p:cNvSpPr txBox="1"/>
          <p:nvPr/>
        </p:nvSpPr>
        <p:spPr>
          <a:xfrm>
            <a:off x="2490178" y="4255703"/>
            <a:ext cx="2846894"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Times New Roman"/>
                <a:ea typeface="Times New Roman"/>
                <a:cs typeface="Times New Roman"/>
                <a:sym typeface="Times New Roman"/>
              </a:defRPr>
            </a:pPr>
            <a:r>
              <a:rPr b="1"/>
              <a:t>Mentor:</a:t>
            </a:r>
            <a:r>
              <a:t> Dr.S. Sathyalakshmi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age29image54303440.png" descr="page29image54303440.png"/>
          <p:cNvPicPr>
            <a:picLocks noChangeAspect="1"/>
          </p:cNvPicPr>
          <p:nvPr/>
        </p:nvPicPr>
        <p:blipFill>
          <a:blip r:embed="rId2"/>
          <a:stretch>
            <a:fillRect/>
          </a:stretch>
        </p:blipFill>
        <p:spPr>
          <a:xfrm>
            <a:off x="1505839" y="764700"/>
            <a:ext cx="9180322" cy="5314073"/>
          </a:xfrm>
          <a:prstGeom prst="rect">
            <a:avLst/>
          </a:prstGeom>
          <a:ln w="12700">
            <a:miter lim="400000"/>
          </a:ln>
        </p:spPr>
      </p:pic>
      <p:sp>
        <p:nvSpPr>
          <p:cNvPr id="129" name="Text"/>
          <p:cNvSpPr txBox="1"/>
          <p:nvPr/>
        </p:nvSpPr>
        <p:spPr>
          <a:xfrm>
            <a:off x="-971569" y="-2345983"/>
            <a:ext cx="142241"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200">
                <a:latin typeface="Times Roman"/>
                <a:ea typeface="Times Roman"/>
                <a:cs typeface="Times Roman"/>
                <a:sym typeface="Times Roman"/>
              </a:defRPr>
            </a:lvl1pPr>
          </a:lstStyle>
          <a:p>
            <a:r>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nclusion and Future work"/>
          <p:cNvSpPr txBox="1">
            <a:spLocks noGrp="1"/>
          </p:cNvSpPr>
          <p:nvPr>
            <p:ph type="title"/>
          </p:nvPr>
        </p:nvSpPr>
        <p:spPr>
          <a:prstGeom prst="rect">
            <a:avLst/>
          </a:prstGeom>
        </p:spPr>
        <p:txBody>
          <a:bodyPr/>
          <a:lstStyle>
            <a:lvl1pPr algn="ctr">
              <a:defRPr>
                <a:latin typeface="Times New Roman"/>
                <a:ea typeface="Times New Roman"/>
                <a:cs typeface="Times New Roman"/>
                <a:sym typeface="Times New Roman"/>
              </a:defRPr>
            </a:lvl1pPr>
          </a:lstStyle>
          <a:p>
            <a:r>
              <a:t>Conclusion and Future work</a:t>
            </a:r>
          </a:p>
        </p:txBody>
      </p:sp>
      <p:sp>
        <p:nvSpPr>
          <p:cNvPr id="132" name="The results of comparison between Long Short-Term Memory (LSTM) and Artificial Neural Network (ANN) show that LSTM has a better prediction accuracy than ANN.…"/>
          <p:cNvSpPr txBox="1">
            <a:spLocks noGrp="1"/>
          </p:cNvSpPr>
          <p:nvPr>
            <p:ph type="body" idx="4294967295"/>
          </p:nvPr>
        </p:nvSpPr>
        <p:spPr>
          <a:xfrm>
            <a:off x="609600" y="1600200"/>
            <a:ext cx="10972800" cy="4525963"/>
          </a:xfrm>
          <a:prstGeom prst="rect">
            <a:avLst/>
          </a:prstGeom>
        </p:spPr>
        <p:txBody>
          <a:bodyPr/>
          <a:lstStyle/>
          <a:p>
            <a:pPr marL="160421" indent="-160421" algn="just" defTabSz="457200">
              <a:lnSpc>
                <a:spcPct val="100000"/>
              </a:lnSpc>
              <a:spcBef>
                <a:spcPts val="0"/>
              </a:spcBef>
              <a:buFontTx/>
              <a:defRPr sz="1600">
                <a:latin typeface="Times New Roman"/>
                <a:ea typeface="Times New Roman"/>
                <a:cs typeface="Times New Roman"/>
                <a:sym typeface="Times New Roman"/>
              </a:defRPr>
            </a:pPr>
            <a:r>
              <a:t>The results of comparison between Long Short-Term Memory (LSTM) and Artificial Neural Network (ANN) show that LSTM has a better prediction accuracy than ANN.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Stock markets are hard to monitor and require plenty of context when trying to interpret the movement and predict prices. In ANN, each hidden node is simply a node with a single activation function, while in LSTM, each node is a memory cell that can store contextual information. As such, LSTMs perform better as they can keep track of the context-specific temporal dependencies between stock prices for a longer period while performing predictions.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An analysis of the results also indicates that both models give better accuracy when the size of the dataset increases. With more data, more patterns can be fleshed out by the model, and the weights of the layers can be better adjusted. At its core, the stock market reflects human emotions. Pure number crunching and analysis have their limitations; a possible extension of this stock prediction system would be to augment it with a news feed analysis from social media platforms such as Twitter, where emotions are gauged from the articles.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This sentiment analysis can be linked with the LSTM to better train weights and further improve accuracy.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35" name="Content Placeholder 2"/>
          <p:cNvSpPr txBox="1">
            <a:spLocks noGrp="1"/>
          </p:cNvSpPr>
          <p:nvPr>
            <p:ph type="body" idx="1"/>
          </p:nvPr>
        </p:nvSpPr>
        <p:spPr>
          <a:xfrm>
            <a:off x="838200" y="1825625"/>
            <a:ext cx="10515600" cy="4351338"/>
          </a:xfrm>
          <a:prstGeom prst="rect">
            <a:avLst/>
          </a:prstGeom>
        </p:spPr>
        <p:txBody>
          <a:bodyPr/>
          <a:lstStyle/>
          <a:p>
            <a:pPr marL="0" indent="0" algn="just">
              <a:buSzTx/>
              <a:buNone/>
              <a:defRPr sz="1800">
                <a:solidFill>
                  <a:srgbClr val="323232"/>
                </a:solidFill>
                <a:latin typeface="Times New Roman"/>
                <a:ea typeface="Times New Roman"/>
                <a:cs typeface="Times New Roman"/>
                <a:sym typeface="Times New Roman"/>
              </a:defRPr>
            </a:pPr>
            <a:r>
              <a:t>[1] Heaton J.B., Polson N.G., Witte J.H. Deep learning for finance: deep portfolios Applied Stochastic Models in Business and Industry, 33 (1) (2018), pp. 3-12 </a:t>
            </a:r>
          </a:p>
          <a:p>
            <a:pPr marL="0" indent="0" algn="just">
              <a:buSzTx/>
              <a:buNone/>
              <a:defRPr sz="1800">
                <a:solidFill>
                  <a:srgbClr val="323232"/>
                </a:solidFill>
                <a:latin typeface="Times New Roman"/>
                <a:ea typeface="Times New Roman"/>
                <a:cs typeface="Times New Roman"/>
                <a:sym typeface="Times New Roman"/>
              </a:defRPr>
            </a:pPr>
            <a:r>
              <a:t>[2] Gupta, S. and Wang, L.P. (2011) Stock Forecasting with Feed forward Neural Networks and Gradual Data Sub-Sampling. Journal of Intelligent Information Systems, 11. </a:t>
            </a:r>
          </a:p>
          <a:p>
            <a:pPr marL="0" indent="0" algn="just">
              <a:buSzTx/>
              <a:buNone/>
              <a:defRPr sz="1800">
                <a:solidFill>
                  <a:srgbClr val="323232"/>
                </a:solidFill>
                <a:latin typeface="Times New Roman"/>
                <a:ea typeface="Times New Roman"/>
                <a:cs typeface="Times New Roman"/>
                <a:sym typeface="Times New Roman"/>
              </a:defRPr>
            </a:pPr>
            <a:r>
              <a:t>[3] Zhu, M. and Wang, L.P. (2010) Intelligent Trading Using Support Vector Regression and Multilayer Perceptrons Optimized with Genetic Algorithms. The 2010 International Joint Conference on Neural Networks (IJCNN), Barcelona, 18-23 July 2010, 1-5. </a:t>
            </a:r>
          </a:p>
          <a:p>
            <a:pPr marL="0" indent="0" algn="just">
              <a:buSzTx/>
              <a:buNone/>
              <a:defRPr sz="1800">
                <a:solidFill>
                  <a:srgbClr val="323232"/>
                </a:solidFill>
                <a:latin typeface="Times New Roman"/>
                <a:ea typeface="Times New Roman"/>
                <a:cs typeface="Times New Roman"/>
                <a:sym typeface="Times New Roman"/>
              </a:defRPr>
            </a:pPr>
            <a:r>
              <a:t>[4] Penglei Gao ,Rui Zhang and Xi Yang (18 August 2020) The Application of Stock Index Price Prediction with Neural Network </a:t>
            </a:r>
          </a:p>
          <a:p>
            <a:pPr marL="0" indent="0" algn="just">
              <a:buSzTx/>
              <a:buNone/>
              <a:defRPr sz="1800">
                <a:solidFill>
                  <a:srgbClr val="323232"/>
                </a:solidFill>
                <a:latin typeface="Times New Roman"/>
                <a:ea typeface="Times New Roman"/>
                <a:cs typeface="Times New Roman"/>
                <a:sym typeface="Times New Roman"/>
              </a:defRPr>
            </a:pPr>
            <a:r>
              <a:t>[5] Padmaja Dhenuvakonda, R. Anandan, N. Kumar (10.06.2020) STOCK PRICE PREDICTION USING ARTIFICIAL NEURAL NETWORKS </a:t>
            </a:r>
          </a:p>
          <a:p>
            <a:pPr marL="0" indent="0" algn="just">
              <a:buSzTx/>
              <a:buNone/>
              <a:defRPr sz="1800">
                <a:solidFill>
                  <a:srgbClr val="323232"/>
                </a:solidFill>
                <a:latin typeface="Times New Roman"/>
                <a:ea typeface="Times New Roman"/>
                <a:cs typeface="Times New Roman"/>
                <a:sym typeface="Times New Roman"/>
              </a:defRPr>
            </a:pPr>
            <a:r>
              <a:t>[6] Raghav Nandakumar, Uttamraj K R, Vishal R, Y V Lokeswari(Mar-2018) Stock Price Prediction Using Long Short Term Memory</a:t>
            </a:r>
          </a:p>
        </p:txBody>
      </p:sp>
      <p:pic>
        <p:nvPicPr>
          <p:cNvPr id="136"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2"/>
          <p:cNvSpPr txBox="1"/>
          <p:nvPr/>
        </p:nvSpPr>
        <p:spPr>
          <a:xfrm>
            <a:off x="2728994" y="2413337"/>
            <a:ext cx="6003083" cy="850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6000" b="1"/>
            </a:pPr>
            <a:r>
              <a:t>  </a:t>
            </a:r>
            <a:r>
              <a:rPr>
                <a:solidFill>
                  <a:srgbClr val="2E75B6"/>
                </a:solidFill>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Introduction</a:t>
            </a:r>
          </a:p>
        </p:txBody>
      </p:sp>
      <p:sp>
        <p:nvSpPr>
          <p:cNvPr id="101" name="Content Placeholder 2"/>
          <p:cNvSpPr txBox="1">
            <a:spLocks noGrp="1"/>
          </p:cNvSpPr>
          <p:nvPr>
            <p:ph type="body" idx="1"/>
          </p:nvPr>
        </p:nvSpPr>
        <p:spPr>
          <a:xfrm>
            <a:off x="838200" y="1825625"/>
            <a:ext cx="10515600" cy="4351338"/>
          </a:xfrm>
          <a:prstGeom prst="rect">
            <a:avLst/>
          </a:prstGeom>
        </p:spPr>
        <p:txBody>
          <a:bodyPr/>
          <a:lstStyle/>
          <a:p>
            <a:pPr marL="160421" indent="-160421" algn="just">
              <a:lnSpc>
                <a:spcPct val="100000"/>
              </a:lnSpc>
              <a:buFontTx/>
              <a:defRPr sz="1600">
                <a:latin typeface="Times New Roman"/>
                <a:ea typeface="Times New Roman"/>
                <a:cs typeface="Times New Roman"/>
                <a:sym typeface="Times New Roman"/>
              </a:defRPr>
            </a:pPr>
            <a:r>
              <a:t>Stock market prediction aims to determine the future movement of the stock value of a financial exchange. The accurate prediction of share price movement will lead to more profit investors can make. </a:t>
            </a:r>
          </a:p>
          <a:p>
            <a:pPr marL="160421" indent="-160421" algn="just">
              <a:lnSpc>
                <a:spcPct val="100000"/>
              </a:lnSpc>
              <a:buFontTx/>
              <a:defRPr sz="1600">
                <a:latin typeface="Times New Roman"/>
                <a:ea typeface="Times New Roman"/>
                <a:cs typeface="Times New Roman"/>
                <a:sym typeface="Times New Roman"/>
              </a:defRPr>
            </a:pPr>
            <a:r>
              <a:t>Predicting how the stock market will move is one of the most challenging issues due to many factors that involved in the stock prediction, such as interest rates, politics, and economic growth that make the stock market volatile and very hard to predict accurately. </a:t>
            </a:r>
          </a:p>
          <a:p>
            <a:pPr marL="160421" indent="-160421" algn="just">
              <a:lnSpc>
                <a:spcPct val="100000"/>
              </a:lnSpc>
              <a:buFontTx/>
              <a:defRPr sz="1600">
                <a:latin typeface="Times New Roman"/>
                <a:ea typeface="Times New Roman"/>
                <a:cs typeface="Times New Roman"/>
                <a:sym typeface="Times New Roman"/>
              </a:defRPr>
            </a:pPr>
            <a:r>
              <a:t>The prediction of shares offers huge chances for profit and is a major motivation for research in this area; knowledge of stock movements by a fraction of a second can lead to high profits. </a:t>
            </a:r>
          </a:p>
          <a:p>
            <a:pPr marL="160421" indent="-160421" algn="just">
              <a:lnSpc>
                <a:spcPct val="100000"/>
              </a:lnSpc>
              <a:buFontTx/>
              <a:defRPr sz="1600">
                <a:latin typeface="Times New Roman"/>
                <a:ea typeface="Times New Roman"/>
                <a:cs typeface="Times New Roman"/>
                <a:sym typeface="Times New Roman"/>
              </a:defRPr>
            </a:pPr>
            <a:r>
              <a:t>Since stock investment is a major financial market activity, a lack of accurate knowledge and detailed information would lead to an inevitable loss of investment. </a:t>
            </a:r>
          </a:p>
          <a:p>
            <a:pPr marL="160421" indent="-160421" algn="just">
              <a:lnSpc>
                <a:spcPct val="100000"/>
              </a:lnSpc>
              <a:buFontTx/>
              <a:defRPr sz="1600">
                <a:latin typeface="Times New Roman"/>
                <a:ea typeface="Times New Roman"/>
                <a:cs typeface="Times New Roman"/>
                <a:sym typeface="Times New Roman"/>
              </a:defRPr>
            </a:pPr>
            <a:r>
              <a:t>The prediction of the stock market is a difficult task as market movements are always subject to uncertainties. </a:t>
            </a:r>
          </a:p>
          <a:p>
            <a:pPr marL="160421" indent="-160421" algn="just">
              <a:lnSpc>
                <a:spcPct val="100000"/>
              </a:lnSpc>
              <a:buFontTx/>
              <a:defRPr sz="1600">
                <a:latin typeface="Times New Roman"/>
                <a:ea typeface="Times New Roman"/>
                <a:cs typeface="Times New Roman"/>
                <a:sym typeface="Times New Roman"/>
              </a:defRPr>
            </a:pPr>
            <a:r>
              <a:t>Stock market prediction methods are divided into two main categories: technical and fundamental analysis. Technical analysis focuses on analyzing historical stock prices to predict future stock values (i.e. it focuses on the direction of prices). On the other hand, fundamental analysis relies mostly on analyzing unstructured textual information like financial news and earning reports.</a:t>
            </a:r>
          </a:p>
        </p:txBody>
      </p:sp>
      <p:pic>
        <p:nvPicPr>
          <p:cNvPr id="102"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xfrm>
            <a:off x="838200" y="164237"/>
            <a:ext cx="10515600" cy="1325564"/>
          </a:xfrm>
          <a:prstGeom prst="rect">
            <a:avLst/>
          </a:prstGeom>
        </p:spPr>
        <p:txBody>
          <a:bodyPr/>
          <a:lstStyle>
            <a:lvl1pPr algn="ctr"/>
          </a:lstStyle>
          <a:p>
            <a:r>
              <a:t>Abstract</a:t>
            </a:r>
          </a:p>
        </p:txBody>
      </p:sp>
      <p:sp>
        <p:nvSpPr>
          <p:cNvPr id="105" name="Content Placeholder 2"/>
          <p:cNvSpPr txBox="1">
            <a:spLocks noGrp="1"/>
          </p:cNvSpPr>
          <p:nvPr>
            <p:ph type="body" idx="1"/>
          </p:nvPr>
        </p:nvSpPr>
        <p:spPr>
          <a:xfrm>
            <a:off x="838200" y="1173564"/>
            <a:ext cx="10515600" cy="5079010"/>
          </a:xfrm>
          <a:prstGeom prst="rect">
            <a:avLst/>
          </a:prstGeom>
        </p:spPr>
        <p:txBody>
          <a:bodyPr/>
          <a:lstStyle/>
          <a:p>
            <a:pPr algn="just">
              <a:lnSpc>
                <a:spcPct val="81000"/>
              </a:lnSpc>
              <a:defRPr sz="1600">
                <a:latin typeface="Times New Roman"/>
                <a:ea typeface="Times New Roman"/>
                <a:cs typeface="Times New Roman"/>
                <a:sym typeface="Times New Roman"/>
              </a:defRPr>
            </a:pPr>
            <a:r>
              <a:t>The prediction of a stock market web application that may serve as an early recommendation system for short-term investors and as an early financial distress warning system for long-term shareholders</a:t>
            </a:r>
          </a:p>
          <a:p>
            <a:pPr algn="just">
              <a:lnSpc>
                <a:spcPct val="81000"/>
              </a:lnSpc>
              <a:defRPr sz="1600">
                <a:latin typeface="Times New Roman"/>
                <a:ea typeface="Times New Roman"/>
                <a:cs typeface="Times New Roman"/>
                <a:sym typeface="Times New Roman"/>
              </a:defRPr>
            </a:pPr>
            <a:r>
              <a:t>Forecasting accuracy is the most important factor in selecting any forecasting methods</a:t>
            </a:r>
          </a:p>
          <a:p>
            <a:pPr algn="just">
              <a:lnSpc>
                <a:spcPct val="81000"/>
              </a:lnSpc>
              <a:defRPr sz="1600">
                <a:latin typeface="Times New Roman"/>
                <a:ea typeface="Times New Roman"/>
                <a:cs typeface="Times New Roman"/>
                <a:sym typeface="Times New Roman"/>
              </a:defRPr>
            </a:pPr>
            <a:r>
              <a:t>Research efforts in improving the accuracy of forecasting models are increasing since the last decade</a:t>
            </a:r>
          </a:p>
          <a:p>
            <a:pPr algn="just">
              <a:lnSpc>
                <a:spcPct val="81000"/>
              </a:lnSpc>
              <a:defRPr sz="1600">
                <a:latin typeface="Times New Roman"/>
                <a:ea typeface="Times New Roman"/>
                <a:cs typeface="Times New Roman"/>
                <a:sym typeface="Times New Roman"/>
              </a:defRPr>
            </a:pPr>
            <a:r>
              <a:t>The appropriate stock selections those are suitable for investment is a very difficult task. The key factor for each investor is to earn maximum profits on their investments. </a:t>
            </a:r>
            <a:endParaRPr>
              <a:solidFill>
                <a:srgbClr val="292929"/>
              </a:solidFill>
            </a:endParaRPr>
          </a:p>
          <a:p>
            <a:pPr algn="just">
              <a:lnSpc>
                <a:spcPct val="81000"/>
              </a:lnSpc>
              <a:defRPr sz="1600">
                <a:solidFill>
                  <a:srgbClr val="292929"/>
                </a:solidFill>
                <a:latin typeface="Times New Roman"/>
                <a:ea typeface="Times New Roman"/>
                <a:cs typeface="Times New Roman"/>
                <a:sym typeface="Times New Roman"/>
              </a:defRPr>
            </a:pPr>
            <a:r>
              <a:t>We used deep learning and more precisely one of the most famous recurrent neural networks : LSTM, in order to perform stock market prediction</a:t>
            </a:r>
          </a:p>
          <a:p>
            <a:pPr algn="just">
              <a:lnSpc>
                <a:spcPct val="81000"/>
              </a:lnSpc>
              <a:defRPr sz="1600">
                <a:solidFill>
                  <a:srgbClr val="292929"/>
                </a:solidFill>
                <a:latin typeface="Times New Roman"/>
                <a:ea typeface="Times New Roman"/>
                <a:cs typeface="Times New Roman"/>
                <a:sym typeface="Times New Roman"/>
              </a:defRPr>
            </a:pPr>
            <a:r>
              <a:t>Since it is necessary to mention that stock market prediction is not an easy task since the prediction part could be divided into two : fundamental analysis (sales, earning, profits, …) and technical analysis (historical price, …). Which means numerous factors could affect the stock price trends, but in this tutorial we used only time series forecasting using the historical price of a given stock.</a:t>
            </a:r>
          </a:p>
          <a:p>
            <a:pPr algn="just">
              <a:lnSpc>
                <a:spcPct val="81000"/>
              </a:lnSpc>
              <a:defRPr sz="1600">
                <a:solidFill>
                  <a:srgbClr val="292929"/>
                </a:solidFill>
                <a:latin typeface="Times New Roman"/>
                <a:ea typeface="Times New Roman"/>
                <a:cs typeface="Times New Roman"/>
                <a:sym typeface="Times New Roman"/>
              </a:defRPr>
            </a:pPr>
            <a:r>
              <a:t>We used Long Short Term Memory, a commonly used RNN. Considering the type of data that we will be feeding our model and the ability of a RNN to allow information to persist unlike standard feed forward neural networks ( they could only process single data points eg : images ), an LSTM is the best fit for these type of problems.</a:t>
            </a:r>
          </a:p>
          <a:p>
            <a:pPr algn="just">
              <a:lnSpc>
                <a:spcPct val="81000"/>
              </a:lnSpc>
              <a:defRPr sz="1600">
                <a:solidFill>
                  <a:srgbClr val="292929"/>
                </a:solidFill>
                <a:latin typeface="Times New Roman"/>
                <a:ea typeface="Times New Roman"/>
                <a:cs typeface="Times New Roman"/>
                <a:sym typeface="Times New Roman"/>
              </a:defRPr>
            </a:pPr>
            <a:r>
              <a:t>LSTM could easily process an entire sequence of data and it introduces the memory cell, which make the network able to effectively associate memories and input remote in time.</a:t>
            </a:r>
          </a:p>
          <a:p>
            <a:pPr algn="just">
              <a:lnSpc>
                <a:spcPct val="81000"/>
              </a:lnSpc>
              <a:defRPr sz="1600">
                <a:solidFill>
                  <a:srgbClr val="292929"/>
                </a:solidFill>
                <a:latin typeface="Times New Roman"/>
                <a:ea typeface="Times New Roman"/>
                <a:cs typeface="Times New Roman"/>
                <a:sym typeface="Times New Roman"/>
              </a:defRPr>
            </a:pPr>
            <a:r>
              <a:t>In this example we fed our model with a set of sequences that will help predict a given price using time steps.</a:t>
            </a:r>
          </a:p>
        </p:txBody>
      </p:sp>
      <p:pic>
        <p:nvPicPr>
          <p:cNvPr id="106" name="Picture 3" descr="Picture 3"/>
          <p:cNvPicPr>
            <a:picLocks noChangeAspect="1"/>
          </p:cNvPicPr>
          <p:nvPr/>
        </p:nvPicPr>
        <p:blipFill>
          <a:blip r:embed="rId2"/>
          <a:stretch>
            <a:fillRect/>
          </a:stretch>
        </p:blipFill>
        <p:spPr>
          <a:xfrm>
            <a:off x="143011" y="6252573"/>
            <a:ext cx="2419413" cy="44119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Literature Review/Existing Systems</a:t>
            </a:r>
          </a:p>
        </p:txBody>
      </p:sp>
      <p:graphicFrame>
        <p:nvGraphicFramePr>
          <p:cNvPr id="109" name="Content Placeholder 4"/>
          <p:cNvGraphicFramePr/>
          <p:nvPr/>
        </p:nvGraphicFramePr>
        <p:xfrm>
          <a:off x="838199" y="1327992"/>
          <a:ext cx="10528301" cy="5104657"/>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481102">
                <a:tc>
                  <a:txBody>
                    <a:bodyPr/>
                    <a:lstStyle/>
                    <a:p>
                      <a:pPr algn="l">
                        <a:defRPr sz="1800" b="0">
                          <a:solidFill>
                            <a:srgbClr val="000000"/>
                          </a:solidFill>
                        </a:defRPr>
                      </a:pPr>
                      <a:r>
                        <a:rPr sz="120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1055511">
                <a:tc>
                  <a:txBody>
                    <a:bodyPr/>
                    <a:lstStyle/>
                    <a:p>
                      <a:pPr algn="l">
                        <a:defRPr sz="1800"/>
                      </a:pPr>
                      <a:r>
                        <a:rPr sz="1200">
                          <a:latin typeface="Times New Roman"/>
                          <a:ea typeface="Times New Roman"/>
                          <a:cs typeface="Times New Roman"/>
                          <a:sym typeface="Times New Roman"/>
                        </a:rPr>
                        <a:t> Stock Forecasting with Feed forward Neural Networks and Gradual Data Sub-Sampling</a:t>
                      </a:r>
                    </a:p>
                  </a:txBody>
                  <a:tcPr marL="0" marR="0" marT="0" marB="0" horzOverflow="overflow"/>
                </a:tc>
                <a:tc>
                  <a:txBody>
                    <a:bodyPr/>
                    <a:lstStyle/>
                    <a:p>
                      <a:pPr algn="l">
                        <a:defRPr sz="1800"/>
                      </a:pPr>
                      <a:r>
                        <a:rPr sz="1200">
                          <a:latin typeface="Times New Roman"/>
                          <a:ea typeface="Times New Roman"/>
                          <a:cs typeface="Times New Roman"/>
                          <a:sym typeface="Times New Roman"/>
                        </a:rPr>
                        <a:t> Gupta, S. and Wang, L.P</a:t>
                      </a:r>
                    </a:p>
                  </a:txBody>
                  <a:tcPr marL="45720" marR="45720" horzOverflow="overflow"/>
                </a:tc>
                <a:tc>
                  <a:txBody>
                    <a:bodyPr/>
                    <a:lstStyle/>
                    <a:p>
                      <a:pPr algn="l">
                        <a:defRPr sz="1800"/>
                      </a:pPr>
                      <a:r>
                        <a:rPr sz="1200">
                          <a:latin typeface="Times New Roman"/>
                          <a:ea typeface="Times New Roman"/>
                          <a:cs typeface="Times New Roman"/>
                          <a:sym typeface="Times New Roman"/>
                        </a:rPr>
                        <a:t>Journal of Intelligent Information Systems/ 2010</a:t>
                      </a:r>
                    </a:p>
                  </a:txBody>
                  <a:tcPr marL="45720" marR="45720" horzOverflow="overflow"/>
                </a:tc>
                <a:tc>
                  <a:txBody>
                    <a:bodyPr/>
                    <a:lstStyle/>
                    <a:p>
                      <a:pPr algn="l">
                        <a:defRPr sz="1800"/>
                      </a:pPr>
                      <a:r>
                        <a:rPr sz="1200">
                          <a:latin typeface="Times New Roman"/>
                          <a:ea typeface="Times New Roman"/>
                          <a:cs typeface="Times New Roman"/>
                          <a:sym typeface="Times New Roman"/>
                        </a:rPr>
                        <a:t>ANN</a:t>
                      </a:r>
                    </a:p>
                  </a:txBody>
                  <a:tcPr marL="45720" marR="45720" horzOverflow="overflow"/>
                </a:tc>
                <a:tc>
                  <a:txBody>
                    <a:bodyPr/>
                    <a:lstStyle/>
                    <a:p>
                      <a:pPr algn="l">
                        <a:defRPr>
                          <a:latin typeface="Times New Roman"/>
                          <a:ea typeface="Times New Roman"/>
                          <a:cs typeface="Times New Roman"/>
                          <a:sym typeface="Times New Roman"/>
                        </a:defRPr>
                      </a:pPr>
                      <a:r>
                        <a:t>ANNs are believed to have limitations due to noise in and complexity of </a:t>
                      </a:r>
                    </a:p>
                    <a:p>
                      <a:pPr algn="l">
                        <a:defRPr>
                          <a:latin typeface="Times New Roman"/>
                          <a:ea typeface="Times New Roman"/>
                          <a:cs typeface="Times New Roman"/>
                          <a:sym typeface="Times New Roman"/>
                        </a:defRPr>
                      </a:pPr>
                      <a:r>
                        <a:t>stock prices. </a:t>
                      </a:r>
                    </a:p>
                  </a:txBody>
                  <a:tcPr marL="45720" marR="45720" horzOverflow="overflow"/>
                </a:tc>
                <a:extLst>
                  <a:ext uri="{0D108BD9-81ED-4DB2-BD59-A6C34878D82A}">
                    <a16:rowId xmlns:a16="http://schemas.microsoft.com/office/drawing/2014/main" val="10001"/>
                  </a:ext>
                </a:extLst>
              </a:tr>
              <a:tr h="1055511">
                <a:tc>
                  <a:txBody>
                    <a:bodyPr/>
                    <a:lstStyle/>
                    <a:p>
                      <a:pPr algn="l">
                        <a:defRPr sz="1800"/>
                      </a:pPr>
                      <a:r>
                        <a:rPr sz="1200">
                          <a:latin typeface="Times New Roman"/>
                          <a:ea typeface="Times New Roman"/>
                          <a:cs typeface="Times New Roman"/>
                          <a:sym typeface="Times New Roman"/>
                        </a:rPr>
                        <a:t>Intelligent Trading Using Support Vector Regression and Multilayer Perceptrons Optimized with Genetic Algorithms</a:t>
                      </a:r>
                    </a:p>
                  </a:txBody>
                  <a:tcPr marL="0" marR="0" marT="0" marB="0" horzOverflow="overflow"/>
                </a:tc>
                <a:tc>
                  <a:txBody>
                    <a:bodyPr/>
                    <a:lstStyle/>
                    <a:p>
                      <a:pPr algn="l">
                        <a:defRPr sz="1800"/>
                      </a:pPr>
                      <a:r>
                        <a:rPr sz="1200">
                          <a:latin typeface="Times New Roman"/>
                          <a:ea typeface="Times New Roman"/>
                          <a:cs typeface="Times New Roman"/>
                          <a:sym typeface="Times New Roman"/>
                        </a:rPr>
                        <a:t> Zhu, M. and Wang, L.P</a:t>
                      </a:r>
                    </a:p>
                  </a:txBody>
                  <a:tcPr marL="0" marR="0" marT="0" marB="0" horzOverflow="overflow"/>
                </a:tc>
                <a:tc>
                  <a:txBody>
                    <a:bodyPr/>
                    <a:lstStyle/>
                    <a:p>
                      <a:pPr algn="l">
                        <a:defRPr sz="1800"/>
                      </a:pPr>
                      <a:r>
                        <a:rPr sz="1200">
                          <a:latin typeface="Times New Roman"/>
                          <a:ea typeface="Times New Roman"/>
                          <a:cs typeface="Times New Roman"/>
                          <a:sym typeface="Times New Roman"/>
                        </a:rPr>
                        <a:t>International Joint Conference on Neural Networks (IJCNN), Barcelona, 18-23 July 2010, 1-5</a:t>
                      </a:r>
                    </a:p>
                  </a:txBody>
                  <a:tcPr marL="45720" marR="4572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horzOverflow="overflow"/>
                </a:tc>
                <a:tc>
                  <a:txBody>
                    <a:bodyPr/>
                    <a:lstStyle/>
                    <a:p>
                      <a:pPr algn="l">
                        <a:defRPr sz="1800"/>
                      </a:pPr>
                      <a:r>
                        <a:rPr sz="1200">
                          <a:latin typeface="Times New Roman"/>
                          <a:ea typeface="Times New Roman"/>
                          <a:cs typeface="Times New Roman"/>
                          <a:sym typeface="Times New Roman"/>
                        </a:rPr>
                        <a:t>The predictive model uses last 8 days PPO as input to predict future 5 days PPO, and based on predicted PPO to make trading decisions. </a:t>
                      </a:r>
                    </a:p>
                  </a:txBody>
                  <a:tcPr marL="45720" marR="45720" horzOverflow="overflow"/>
                </a:tc>
                <a:extLst>
                  <a:ext uri="{0D108BD9-81ED-4DB2-BD59-A6C34878D82A}">
                    <a16:rowId xmlns:a16="http://schemas.microsoft.com/office/drawing/2014/main" val="10002"/>
                  </a:ext>
                </a:extLst>
              </a:tr>
              <a:tr h="1055511">
                <a:tc>
                  <a:txBody>
                    <a:bodyPr/>
                    <a:lstStyle/>
                    <a:p>
                      <a:pPr algn="l">
                        <a:defRPr sz="1800"/>
                      </a:pPr>
                      <a:r>
                        <a:rPr sz="1200">
                          <a:latin typeface="Times New Roman"/>
                          <a:ea typeface="Times New Roman"/>
                          <a:cs typeface="Times New Roman"/>
                          <a:sym typeface="Times New Roman"/>
                        </a:rPr>
                        <a:t>Prediction of Stock Price Movement Using Continuous Time Models</a:t>
                      </a:r>
                    </a:p>
                  </a:txBody>
                  <a:tcPr marL="0" marR="0" marT="0" marB="0" horzOverflow="overflow"/>
                </a:tc>
                <a:tc>
                  <a:txBody>
                    <a:bodyPr/>
                    <a:lstStyle/>
                    <a:p>
                      <a:pPr algn="l">
                        <a:defRPr sz="1800"/>
                      </a:pPr>
                      <a:r>
                        <a:rPr sz="1200">
                          <a:latin typeface="Times New Roman"/>
                          <a:ea typeface="Times New Roman"/>
                          <a:cs typeface="Times New Roman"/>
                          <a:sym typeface="Times New Roman"/>
                        </a:rPr>
                        <a:t>Masimba E. Sonono, Hopolang P. Mashele</a:t>
                      </a:r>
                    </a:p>
                  </a:txBody>
                  <a:tcPr marL="0" marR="0" marT="0" marB="0" horzOverflow="overflow"/>
                </a:tc>
                <a:tc>
                  <a:txBody>
                    <a:bodyPr/>
                    <a:lstStyle/>
                    <a:p>
                      <a:pPr algn="l">
                        <a:defRPr sz="1800"/>
                      </a:pPr>
                      <a:r>
                        <a:rPr sz="1200">
                          <a:latin typeface="Times New Roman"/>
                          <a:ea typeface="Times New Roman"/>
                          <a:cs typeface="Times New Roman"/>
                          <a:sym typeface="Times New Roman"/>
                        </a:rPr>
                        <a:t>Unit for Business Mathematics and Informatics, North-West University, Potchefstroom Campus, Potchefstroom, Republic of South Africa.  2017</a:t>
                      </a:r>
                    </a:p>
                  </a:txBody>
                  <a:tcPr marL="45720" marR="45720" horzOverflow="overflow"/>
                </a:tc>
                <a:tc>
                  <a:txBody>
                    <a:bodyPr/>
                    <a:lstStyle/>
                    <a:p>
                      <a:pPr algn="l">
                        <a:defRPr sz="1800"/>
                      </a:pPr>
                      <a:r>
                        <a:rPr sz="1200">
                          <a:latin typeface="Times New Roman"/>
                          <a:ea typeface="Times New Roman"/>
                          <a:cs typeface="Times New Roman"/>
                          <a:sym typeface="Times New Roman"/>
                        </a:rPr>
                        <a:t>Brownian Motion (GBM) and Variance Gamma (VG)</a:t>
                      </a:r>
                    </a:p>
                  </a:txBody>
                  <a:tcPr marL="45720" marR="45720" horzOverflow="overflow"/>
                </a:tc>
                <a:tc>
                  <a:txBody>
                    <a:bodyPr/>
                    <a:lstStyle/>
                    <a:p>
                      <a:pPr algn="l">
                        <a:defRPr sz="1800"/>
                      </a:pPr>
                      <a:r>
                        <a:rPr sz="1200">
                          <a:latin typeface="Times New Roman"/>
                          <a:ea typeface="Times New Roman"/>
                          <a:cs typeface="Times New Roman"/>
                          <a:sym typeface="Times New Roman"/>
                        </a:rPr>
                        <a:t>A very complex way of programming.</a:t>
                      </a:r>
                    </a:p>
                  </a:txBody>
                  <a:tcPr marL="45720" marR="45720" horzOverflow="overflow"/>
                </a:tc>
                <a:extLst>
                  <a:ext uri="{0D108BD9-81ED-4DB2-BD59-A6C34878D82A}">
                    <a16:rowId xmlns:a16="http://schemas.microsoft.com/office/drawing/2014/main" val="10003"/>
                  </a:ext>
                </a:extLst>
              </a:tr>
              <a:tr h="772136">
                <a:tc>
                  <a:txBody>
                    <a:bodyPr/>
                    <a:lstStyle/>
                    <a:p>
                      <a:pPr algn="l">
                        <a:defRPr sz="1800"/>
                      </a:pPr>
                      <a:r>
                        <a:rPr sz="1200">
                          <a:latin typeface="Times New Roman"/>
                          <a:ea typeface="Times New Roman"/>
                          <a:cs typeface="Times New Roman"/>
                          <a:sym typeface="Times New Roman"/>
                        </a:rPr>
                        <a:t>Fundamental Analysis in China: An Empirical Study of the Relationship between Financial Ratios and Stock Prices</a:t>
                      </a:r>
                    </a:p>
                  </a:txBody>
                  <a:tcPr marL="0" marR="0" marT="0" marB="0" horzOverflow="overflow"/>
                </a:tc>
                <a:tc>
                  <a:txBody>
                    <a:bodyPr/>
                    <a:lstStyle/>
                    <a:p>
                      <a:pPr algn="l">
                        <a:defRPr>
                          <a:latin typeface="Times New Roman"/>
                          <a:ea typeface="Times New Roman"/>
                          <a:cs typeface="Times New Roman"/>
                          <a:sym typeface="Times New Roman"/>
                        </a:defRPr>
                      </a:pPr>
                      <a:r>
                        <a:t>Lijuan Ma,</a:t>
                      </a:r>
                      <a:r>
                        <a:rPr u="sng">
                          <a:solidFill>
                            <a:srgbClr val="0563C1"/>
                          </a:solidFill>
                          <a:uFill>
                            <a:solidFill>
                              <a:srgbClr val="0563C1"/>
                            </a:solidFill>
                          </a:uFill>
                          <a:hlinkClick r:id="rId2"/>
                        </a:rPr>
                        <a:t> </a:t>
                      </a:r>
                      <a:r>
                        <a:t>Marcel Ausloos,  Christophe Schinckus,</a:t>
                      </a:r>
                      <a:r>
                        <a:rPr u="sng">
                          <a:solidFill>
                            <a:srgbClr val="0563C1"/>
                          </a:solidFill>
                          <a:uFill>
                            <a:solidFill>
                              <a:srgbClr val="0563C1"/>
                            </a:solidFill>
                          </a:uFill>
                          <a:hlinkClick r:id="rId3"/>
                        </a:rPr>
                        <a:t> </a:t>
                      </a:r>
                      <a:r>
                        <a:t>H. L. Felicia Chong</a:t>
                      </a:r>
                    </a:p>
                  </a:txBody>
                  <a:tcPr marL="0" marR="0" marT="0" marB="0" horzOverflow="overflow"/>
                </a:tc>
                <a:tc>
                  <a:txBody>
                    <a:bodyPr/>
                    <a:lstStyle/>
                    <a:p>
                      <a:pPr algn="l">
                        <a:defRPr sz="1800"/>
                      </a:pPr>
                      <a:r>
                        <a:rPr sz="1200">
                          <a:latin typeface="Times New Roman"/>
                          <a:ea typeface="Times New Roman"/>
                          <a:cs typeface="Times New Roman"/>
                          <a:sym typeface="Times New Roman"/>
                        </a:rPr>
                        <a:t>School of Business, University of Leicester, Leicester, UK. 2018</a:t>
                      </a:r>
                    </a:p>
                  </a:txBody>
                  <a:tcPr marL="45720" marR="4572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horzOverflow="overflow"/>
                </a:tc>
                <a:tc>
                  <a:txBody>
                    <a:bodyPr/>
                    <a:lstStyle/>
                    <a:p>
                      <a:pPr algn="l">
                        <a:defRPr sz="1800"/>
                      </a:pPr>
                      <a:r>
                        <a:rPr sz="1200">
                          <a:latin typeface="Times New Roman"/>
                          <a:ea typeface="Times New Roman"/>
                          <a:cs typeface="Times New Roman"/>
                          <a:sym typeface="Times New Roman"/>
                        </a:rPr>
                        <a:t>A very basic prediction algorithm. Not effectively being used.</a:t>
                      </a:r>
                    </a:p>
                  </a:txBody>
                  <a:tcPr marL="45720" marR="45720" horzOverflow="overflow"/>
                </a:tc>
                <a:extLst>
                  <a:ext uri="{0D108BD9-81ED-4DB2-BD59-A6C34878D82A}">
                    <a16:rowId xmlns:a16="http://schemas.microsoft.com/office/drawing/2014/main" val="10004"/>
                  </a:ext>
                </a:extLst>
              </a:tr>
              <a:tr h="672571">
                <a:tc>
                  <a:txBody>
                    <a:bodyPr/>
                    <a:lstStyle/>
                    <a:p>
                      <a:pPr algn="l">
                        <a:defRPr sz="1800"/>
                      </a:pPr>
                      <a:r>
                        <a:rPr sz="1200"/>
                        <a:t>NSE Stock Market Prediction Using Deep-Learning Models</a:t>
                      </a:r>
                    </a:p>
                  </a:txBody>
                  <a:tcPr marL="0" marR="0" marT="0" marB="0" horzOverflow="overflow"/>
                </a:tc>
                <a:tc>
                  <a:txBody>
                    <a:bodyPr/>
                    <a:lstStyle/>
                    <a:p>
                      <a:pPr algn="l">
                        <a:defRPr sz="1800"/>
                      </a:pPr>
                      <a:r>
                        <a:rPr sz="1200"/>
                        <a:t>Hiransha M, Gopalakrishnan E.A, Vijay Krishna Menon, Soman K.P</a:t>
                      </a:r>
                    </a:p>
                  </a:txBody>
                  <a:tcPr marL="0" marR="0" marT="0" marB="0" horzOverflow="overflow"/>
                </a:tc>
                <a:tc>
                  <a:txBody>
                    <a:bodyPr/>
                    <a:lstStyle/>
                    <a:p>
                      <a:pPr algn="l">
                        <a:defRPr sz="1800"/>
                      </a:pPr>
                      <a:r>
                        <a:rPr sz="1200">
                          <a:latin typeface="Times New Roman"/>
                          <a:ea typeface="Times New Roman"/>
                          <a:cs typeface="Times New Roman"/>
                          <a:sym typeface="Times New Roman"/>
                        </a:rPr>
                        <a:t>International Conference on Computational Intelligence and Data Science (ICCIDS 2018)</a:t>
                      </a:r>
                    </a:p>
                  </a:txBody>
                  <a:tcPr marL="45720" marR="45720" horzOverflow="overflow"/>
                </a:tc>
                <a:tc>
                  <a:txBody>
                    <a:bodyPr/>
                    <a:lstStyle/>
                    <a:p>
                      <a:pPr algn="l">
                        <a:defRPr sz="1800"/>
                      </a:pPr>
                      <a:r>
                        <a:rPr sz="1200">
                          <a:latin typeface="Times New Roman"/>
                          <a:ea typeface="Times New Roman"/>
                          <a:cs typeface="Times New Roman"/>
                          <a:sym typeface="Times New Roman"/>
                        </a:rPr>
                        <a:t>ANN</a:t>
                      </a:r>
                    </a:p>
                  </a:txBody>
                  <a:tcPr marL="45720" marR="45720" horzOverflow="overflow"/>
                </a:tc>
                <a:tc>
                  <a:txBody>
                    <a:bodyPr/>
                    <a:lstStyle/>
                    <a:p>
                      <a:pPr algn="l">
                        <a:defRPr sz="1800"/>
                      </a:pPr>
                      <a:r>
                        <a:rPr sz="1200">
                          <a:latin typeface="Times New Roman"/>
                          <a:ea typeface="Times New Roman"/>
                          <a:cs typeface="Times New Roman"/>
                          <a:sym typeface="Times New Roman"/>
                        </a:rPr>
                        <a:t>Only prediction using one dataset. Raises to difficulty for many companies</a:t>
                      </a:r>
                    </a:p>
                  </a:txBody>
                  <a:tcPr marL="45720" marR="45720" horzOverflow="overflow"/>
                </a:tc>
                <a:extLst>
                  <a:ext uri="{0D108BD9-81ED-4DB2-BD59-A6C34878D82A}">
                    <a16:rowId xmlns:a16="http://schemas.microsoft.com/office/drawing/2014/main" val="10005"/>
                  </a:ext>
                </a:extLst>
              </a:tr>
            </a:tbl>
          </a:graphicData>
        </a:graphic>
      </p:graphicFrame>
      <p:pic>
        <p:nvPicPr>
          <p:cNvPr id="110"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838200" y="365125"/>
            <a:ext cx="10515600" cy="1325563"/>
          </a:xfrm>
          <a:prstGeom prst="rect">
            <a:avLst/>
          </a:prstGeom>
        </p:spPr>
        <p:txBody>
          <a:bodyPr/>
          <a:lstStyle>
            <a:lvl1pPr algn="ctr"/>
          </a:lstStyle>
          <a:p>
            <a:r>
              <a:t>Objective of the Project</a:t>
            </a:r>
          </a:p>
        </p:txBody>
      </p:sp>
      <p:sp>
        <p:nvSpPr>
          <p:cNvPr id="113" name="Content Placeholder 2"/>
          <p:cNvSpPr txBox="1">
            <a:spLocks noGrp="1"/>
          </p:cNvSpPr>
          <p:nvPr>
            <p:ph type="body" idx="1"/>
          </p:nvPr>
        </p:nvSpPr>
        <p:spPr>
          <a:xfrm>
            <a:off x="838200" y="1411958"/>
            <a:ext cx="10515601" cy="4871947"/>
          </a:xfrm>
          <a:prstGeom prst="rect">
            <a:avLst/>
          </a:prstGeom>
        </p:spPr>
        <p:txBody>
          <a:bodyPr/>
          <a:lstStyle/>
          <a:p>
            <a:pPr algn="just">
              <a:defRPr sz="2000">
                <a:latin typeface="Times New Roman"/>
                <a:ea typeface="Times New Roman"/>
                <a:cs typeface="Times New Roman"/>
                <a:sym typeface="Times New Roman"/>
              </a:defRPr>
            </a:pPr>
            <a:r>
              <a:t>In the past decades, there is an increasing interest in predicting markets among economists, policymakers, academics and market makers. The objective of the proposed work is to study and improve the supervised learning algorithms to predict the stock price.</a:t>
            </a:r>
          </a:p>
          <a:p>
            <a:pPr algn="just">
              <a:defRPr sz="2000">
                <a:latin typeface="Times New Roman"/>
                <a:ea typeface="Times New Roman"/>
                <a:cs typeface="Times New Roman"/>
                <a:sym typeface="Times New Roman"/>
              </a:defRPr>
            </a:pPr>
            <a:r>
              <a:rPr b="1"/>
              <a:t>Technical Objective:</a:t>
            </a:r>
            <a:r>
              <a:t> The technical objectives will be implemented using </a:t>
            </a:r>
            <a:r>
              <a:rPr>
                <a:solidFill>
                  <a:srgbClr val="292929"/>
                </a:solidFill>
              </a:rPr>
              <a:t>deep learning and more precisely one of the most famous recurrent neural networks  </a:t>
            </a:r>
            <a:r>
              <a:t>LSTM. The system must be able to access a list of historical prices. It must calculate the estimated price of stock based on the historical data. It must also provide an instantaneous visualization of the market index.</a:t>
            </a:r>
          </a:p>
          <a:p>
            <a:pPr algn="just">
              <a:defRPr sz="2000">
                <a:latin typeface="Times New Roman"/>
                <a:ea typeface="Times New Roman"/>
                <a:cs typeface="Times New Roman"/>
                <a:sym typeface="Times New Roman"/>
              </a:defRPr>
            </a:pPr>
            <a:r>
              <a:rPr b="1"/>
              <a:t>Experimental Objective: </a:t>
            </a:r>
            <a:r>
              <a:t>The experimental objective will be to compare the forecasting ability of LSTM. We will test and evaluate both the systems with same test data to find their prediction accuracy.</a:t>
            </a:r>
          </a:p>
        </p:txBody>
      </p:sp>
      <p:pic>
        <p:nvPicPr>
          <p:cNvPr id="114"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Proposed System</a:t>
            </a:r>
          </a:p>
        </p:txBody>
      </p:sp>
      <p:sp>
        <p:nvSpPr>
          <p:cNvPr id="117" name="Content Placeholder 2"/>
          <p:cNvSpPr txBox="1">
            <a:spLocks noGrp="1"/>
          </p:cNvSpPr>
          <p:nvPr>
            <p:ph type="body" idx="1"/>
          </p:nvPr>
        </p:nvSpPr>
        <p:spPr>
          <a:xfrm>
            <a:off x="838200" y="1825625"/>
            <a:ext cx="10515600" cy="4351338"/>
          </a:xfrm>
          <a:prstGeom prst="rect">
            <a:avLst/>
          </a:prstGeom>
        </p:spPr>
        <p:txBody>
          <a:bodyPr/>
          <a:lstStyle/>
          <a:p>
            <a:pPr marL="219455" indent="-219455" algn="just" defTabSz="877823">
              <a:spcBef>
                <a:spcPts val="900"/>
              </a:spcBef>
              <a:defRPr sz="1727">
                <a:latin typeface="Times New Roman"/>
                <a:ea typeface="Times New Roman"/>
                <a:cs typeface="Times New Roman"/>
                <a:sym typeface="Times New Roman"/>
              </a:defRPr>
            </a:pPr>
            <a:r>
              <a:t>The investor may choose not to invest all of their funds into a single company lest that company takes unexpected turn. </a:t>
            </a:r>
          </a:p>
          <a:p>
            <a:pPr marL="219455" indent="-219455" algn="just" defTabSz="877823">
              <a:spcBef>
                <a:spcPts val="900"/>
              </a:spcBef>
              <a:defRPr sz="1727">
                <a:latin typeface="Times New Roman"/>
                <a:ea typeface="Times New Roman"/>
                <a:cs typeface="Times New Roman"/>
                <a:sym typeface="Times New Roman"/>
              </a:defRPr>
            </a:pPr>
            <a:r>
              <a:t>A more common approach would be for an investor to 3 invest across a broad range of stocks based on some criteria he has decided on before.</a:t>
            </a:r>
          </a:p>
          <a:p>
            <a:pPr marL="219455" indent="-219455" algn="just" defTabSz="877823">
              <a:spcBef>
                <a:spcPts val="900"/>
              </a:spcBef>
              <a:defRPr sz="1727">
                <a:latin typeface="Times New Roman"/>
                <a:ea typeface="Times New Roman"/>
                <a:cs typeface="Times New Roman"/>
                <a:sym typeface="Times New Roman"/>
              </a:defRPr>
            </a:pPr>
            <a:r>
              <a:t>This project will focus exclusively on predicting the daily trend (price movement) of individual stocks. </a:t>
            </a:r>
          </a:p>
          <a:p>
            <a:pPr marL="219455" indent="-219455" algn="just" defTabSz="877823">
              <a:spcBef>
                <a:spcPts val="900"/>
              </a:spcBef>
              <a:defRPr sz="1727">
                <a:latin typeface="Times New Roman"/>
                <a:ea typeface="Times New Roman"/>
                <a:cs typeface="Times New Roman"/>
                <a:sym typeface="Times New Roman"/>
              </a:defRPr>
            </a:pPr>
            <a:r>
              <a:t>The project will make no attempt to deciding how much money to allocate to each prediction. More so, the project will analyse the accuracies of these predictions</a:t>
            </a:r>
          </a:p>
          <a:p>
            <a:pPr marL="219455" indent="-219455" algn="just" defTabSz="877823">
              <a:lnSpc>
                <a:spcPct val="81000"/>
              </a:lnSpc>
              <a:spcBef>
                <a:spcPts val="900"/>
              </a:spcBef>
              <a:defRPr sz="1727">
                <a:latin typeface="Times New Roman"/>
                <a:ea typeface="Times New Roman"/>
                <a:cs typeface="Times New Roman"/>
                <a:sym typeface="Times New Roman"/>
              </a:defRPr>
            </a:pPr>
            <a:r>
              <a:t>Stock market attracts thousands of investors’ hearts from all around the world. The risk and profit of it has great charm and every investor wants to book profit from that. People use various methods to predict market volatility, such as K-line diagram analysis method, Point Data Diagram, Moving Average Convergence Divergence, even coin tossing, fortune telling, and so on.</a:t>
            </a:r>
          </a:p>
          <a:p>
            <a:pPr marL="219455" indent="-219455" algn="just" defTabSz="877823">
              <a:lnSpc>
                <a:spcPct val="81000"/>
              </a:lnSpc>
              <a:spcBef>
                <a:spcPts val="900"/>
              </a:spcBef>
              <a:defRPr sz="1727">
                <a:latin typeface="Times New Roman"/>
                <a:ea typeface="Times New Roman"/>
                <a:cs typeface="Times New Roman"/>
                <a:sym typeface="Times New Roman"/>
              </a:defRPr>
            </a:pPr>
            <a:r>
              <a:t>Now, all the financial data is stored digitally and is easily accessible. Availability of this huge amount of financial data in digital media creates appropriate conditions for a data mining research. The important problem in this area is to make effective use of the available data.</a:t>
            </a:r>
          </a:p>
          <a:p>
            <a:pPr marL="154004" indent="-154004" algn="just" defTabSz="438911">
              <a:lnSpc>
                <a:spcPct val="100000"/>
              </a:lnSpc>
              <a:spcBef>
                <a:spcPts val="0"/>
              </a:spcBef>
              <a:buFontTx/>
              <a:defRPr sz="1536">
                <a:latin typeface="Times New Roman"/>
                <a:ea typeface="Times New Roman"/>
                <a:cs typeface="Times New Roman"/>
                <a:sym typeface="Times New Roman"/>
              </a:defRPr>
            </a:pPr>
            <a:r>
              <a:t>We propose an online learning algorithm for predicting the end-of-day price of a given stock with the help of Long Short Term Memory (LSTM), a type of Recurrent Neural Network (RNN)</a:t>
            </a:r>
          </a:p>
        </p:txBody>
      </p:sp>
      <p:pic>
        <p:nvPicPr>
          <p:cNvPr id="118"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0258-C003-4CDF-94B5-E9EAE1A20FE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198F25C6-BACC-41C7-B8CD-00313961DB21}"/>
              </a:ext>
            </a:extLst>
          </p:cNvPr>
          <p:cNvPicPr>
            <a:picLocks noChangeAspect="1"/>
          </p:cNvPicPr>
          <p:nvPr/>
        </p:nvPicPr>
        <p:blipFill>
          <a:blip r:embed="rId2"/>
          <a:stretch>
            <a:fillRect/>
          </a:stretch>
        </p:blipFill>
        <p:spPr>
          <a:xfrm>
            <a:off x="3825593" y="1692535"/>
            <a:ext cx="4303278" cy="4913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21899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Methodology / Technique</a:t>
            </a:r>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t>We used Long Short Term Memory, a commonly used RNN. Considering the type of data that we will be feeding our model and the ability of a RNN to allow information to persist unlike standard feed forward neural networks ( they could only process single data points eg : images ), an LSTM is the best fit for these type of problems.</a:t>
            </a:r>
          </a:p>
          <a:p>
            <a:pPr algn="just">
              <a:lnSpc>
                <a:spcPct val="81000"/>
              </a:lnSpc>
              <a:defRPr sz="1800" b="1">
                <a:solidFill>
                  <a:srgbClr val="292929"/>
                </a:solidFill>
                <a:latin typeface="Times New Roman"/>
                <a:ea typeface="Times New Roman"/>
                <a:cs typeface="Times New Roman"/>
                <a:sym typeface="Times New Roman"/>
              </a:defRPr>
            </a:pPr>
            <a:r>
              <a:t>step 1 : </a:t>
            </a:r>
            <a:r>
              <a:rPr b="0"/>
              <a:t>Importing dependencies and training dataset</a:t>
            </a:r>
          </a:p>
          <a:p>
            <a:pPr algn="just">
              <a:lnSpc>
                <a:spcPct val="81000"/>
              </a:lnSpc>
              <a:defRPr sz="1800" b="1">
                <a:solidFill>
                  <a:srgbClr val="292929"/>
                </a:solidFill>
                <a:latin typeface="Times New Roman"/>
                <a:ea typeface="Times New Roman"/>
                <a:cs typeface="Times New Roman"/>
                <a:sym typeface="Times New Roman"/>
              </a:defRPr>
            </a:pPr>
            <a:r>
              <a:t>step 2 : </a:t>
            </a:r>
            <a:r>
              <a:rPr b="0"/>
              <a:t>Data Preprocessing</a:t>
            </a:r>
          </a:p>
          <a:p>
            <a:pPr algn="just">
              <a:lnSpc>
                <a:spcPct val="81000"/>
              </a:lnSpc>
              <a:defRPr sz="1800" b="1">
                <a:solidFill>
                  <a:srgbClr val="292929"/>
                </a:solidFill>
                <a:latin typeface="Times New Roman"/>
                <a:ea typeface="Times New Roman"/>
                <a:cs typeface="Times New Roman"/>
                <a:sym typeface="Times New Roman"/>
              </a:defRPr>
            </a:pPr>
            <a:r>
              <a:t>step 4 : </a:t>
            </a:r>
            <a:r>
              <a:rPr b="0"/>
              <a:t>Building the model</a:t>
            </a:r>
          </a:p>
          <a:p>
            <a:pPr algn="just">
              <a:lnSpc>
                <a:spcPct val="81000"/>
              </a:lnSpc>
              <a:defRPr sz="1800" b="1">
                <a:solidFill>
                  <a:srgbClr val="292929"/>
                </a:solidFill>
                <a:latin typeface="Times New Roman"/>
                <a:ea typeface="Times New Roman"/>
                <a:cs typeface="Times New Roman"/>
                <a:sym typeface="Times New Roman"/>
              </a:defRPr>
            </a:pPr>
            <a:r>
              <a:t>step 5 : </a:t>
            </a:r>
            <a:r>
              <a:rPr b="0"/>
              <a:t>Testing the model</a:t>
            </a:r>
          </a:p>
          <a:p>
            <a:pPr algn="just">
              <a:lnSpc>
                <a:spcPct val="81000"/>
              </a:lnSpc>
              <a:defRPr sz="1800" b="1">
                <a:solidFill>
                  <a:srgbClr val="292929"/>
                </a:solidFill>
                <a:latin typeface="Times New Roman"/>
                <a:ea typeface="Times New Roman"/>
                <a:cs typeface="Times New Roman"/>
                <a:sym typeface="Times New Roman"/>
              </a:defRPr>
            </a:pPr>
            <a:r>
              <a:t>Step 6: </a:t>
            </a:r>
            <a:r>
              <a:rPr b="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creenshot"/>
          <p:cNvSpPr txBox="1">
            <a:spLocks noGrp="1"/>
          </p:cNvSpPr>
          <p:nvPr>
            <p:ph type="title" idx="4294967295"/>
          </p:nvPr>
        </p:nvSpPr>
        <p:spPr>
          <a:xfrm>
            <a:off x="609600" y="92074"/>
            <a:ext cx="10972800" cy="1508127"/>
          </a:xfrm>
          <a:prstGeom prst="rect">
            <a:avLst/>
          </a:prstGeom>
        </p:spPr>
        <p:txBody>
          <a:bodyPr/>
          <a:lstStyle>
            <a:lvl1pPr algn="ctr">
              <a:defRPr>
                <a:latin typeface="Times New Roman"/>
                <a:ea typeface="Times New Roman"/>
                <a:cs typeface="Times New Roman"/>
                <a:sym typeface="Times New Roman"/>
              </a:defRPr>
            </a:lvl1pPr>
          </a:lstStyle>
          <a:p>
            <a:r>
              <a:t>Screenshot</a:t>
            </a:r>
          </a:p>
        </p:txBody>
      </p:sp>
      <p:pic>
        <p:nvPicPr>
          <p:cNvPr id="125" name="page29image54296992.png" descr="page29image54296992.png"/>
          <p:cNvPicPr>
            <a:picLocks noChangeAspect="1"/>
          </p:cNvPicPr>
          <p:nvPr/>
        </p:nvPicPr>
        <p:blipFill>
          <a:blip r:embed="rId2"/>
          <a:stretch>
            <a:fillRect/>
          </a:stretch>
        </p:blipFill>
        <p:spPr>
          <a:xfrm>
            <a:off x="1757018" y="1315902"/>
            <a:ext cx="8677964" cy="4691620"/>
          </a:xfrm>
          <a:prstGeom prst="rect">
            <a:avLst/>
          </a:prstGeom>
          <a:ln w="12700">
            <a:miter lim="400000"/>
          </a:ln>
        </p:spPr>
      </p:pic>
      <p:sp>
        <p:nvSpPr>
          <p:cNvPr id="126" name="Text"/>
          <p:cNvSpPr txBox="1"/>
          <p:nvPr/>
        </p:nvSpPr>
        <p:spPr>
          <a:xfrm>
            <a:off x="-959721" y="-1836502"/>
            <a:ext cx="142241"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200">
                <a:latin typeface="Times Roman"/>
                <a:ea typeface="Times Roman"/>
                <a:cs typeface="Times Roman"/>
                <a:sym typeface="Times Roman"/>
              </a:defRPr>
            </a:lvl1pPr>
          </a:lstStyle>
          <a:p>
            <a:r>
              <a:t>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1813</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Times Roman</vt:lpstr>
      <vt:lpstr>Office Theme</vt:lpstr>
      <vt:lpstr>  Stock Price Prediction </vt:lpstr>
      <vt:lpstr>Introduction</vt:lpstr>
      <vt:lpstr>Abstract</vt:lpstr>
      <vt:lpstr>Literature Review/Existing Systems</vt:lpstr>
      <vt:lpstr>Objective of the Project</vt:lpstr>
      <vt:lpstr>Proposed System</vt:lpstr>
      <vt:lpstr>System Architecture</vt:lpstr>
      <vt:lpstr>Methodology / Technique</vt:lpstr>
      <vt:lpstr>Screenshot</vt:lpstr>
      <vt:lpstr>PowerPoint Presentation</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Price Prediction </dc:title>
  <cp:lastModifiedBy>Vaishnav Vaidheeswaran</cp:lastModifiedBy>
  <cp:revision>1</cp:revision>
  <dcterms:modified xsi:type="dcterms:W3CDTF">2021-01-06T06:32:53Z</dcterms:modified>
</cp:coreProperties>
</file>