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2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7DBE2-4C31-4B3C-BBDE-A3BA85DF04F1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31B4CB-8ADD-4B81-9AEB-3C435C280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00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9504-3A8D-4DAB-8692-5B6A6B12D61D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42696-709F-4C73-B150-19F03ECD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58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9504-3A8D-4DAB-8692-5B6A6B12D61D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42696-709F-4C73-B150-19F03ECD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0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9504-3A8D-4DAB-8692-5B6A6B12D61D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42696-709F-4C73-B150-19F03ECD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61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9504-3A8D-4DAB-8692-5B6A6B12D61D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42696-709F-4C73-B150-19F03ECD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78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9504-3A8D-4DAB-8692-5B6A6B12D61D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42696-709F-4C73-B150-19F03ECD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4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9504-3A8D-4DAB-8692-5B6A6B12D61D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42696-709F-4C73-B150-19F03ECD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6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9504-3A8D-4DAB-8692-5B6A6B12D61D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42696-709F-4C73-B150-19F03ECD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4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9504-3A8D-4DAB-8692-5B6A6B12D61D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42696-709F-4C73-B150-19F03ECD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12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9504-3A8D-4DAB-8692-5B6A6B12D61D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42696-709F-4C73-B150-19F03ECD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11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9504-3A8D-4DAB-8692-5B6A6B12D61D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42696-709F-4C73-B150-19F03ECD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25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9504-3A8D-4DAB-8692-5B6A6B12D61D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42696-709F-4C73-B150-19F03ECD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60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A9504-3A8D-4DAB-8692-5B6A6B12D61D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42696-709F-4C73-B150-19F03ECD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32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42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58403"/>
              </p:ext>
            </p:extLst>
          </p:nvPr>
        </p:nvGraphicFramePr>
        <p:xfrm>
          <a:off x="0" y="2"/>
          <a:ext cx="12191999" cy="690576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563599">
                  <a:extLst>
                    <a:ext uri="{9D8B030D-6E8A-4147-A177-3AD203B41FA5}">
                      <a16:colId xmlns:a16="http://schemas.microsoft.com/office/drawing/2014/main" val="2145858628"/>
                    </a:ext>
                  </a:extLst>
                </a:gridCol>
                <a:gridCol w="2146269">
                  <a:extLst>
                    <a:ext uri="{9D8B030D-6E8A-4147-A177-3AD203B41FA5}">
                      <a16:colId xmlns:a16="http://schemas.microsoft.com/office/drawing/2014/main" val="126184460"/>
                    </a:ext>
                  </a:extLst>
                </a:gridCol>
                <a:gridCol w="2861690">
                  <a:extLst>
                    <a:ext uri="{9D8B030D-6E8A-4147-A177-3AD203B41FA5}">
                      <a16:colId xmlns:a16="http://schemas.microsoft.com/office/drawing/2014/main" val="233522837"/>
                    </a:ext>
                  </a:extLst>
                </a:gridCol>
                <a:gridCol w="2086650">
                  <a:extLst>
                    <a:ext uri="{9D8B030D-6E8A-4147-A177-3AD203B41FA5}">
                      <a16:colId xmlns:a16="http://schemas.microsoft.com/office/drawing/2014/main" val="2962278591"/>
                    </a:ext>
                  </a:extLst>
                </a:gridCol>
                <a:gridCol w="2533791">
                  <a:extLst>
                    <a:ext uri="{9D8B030D-6E8A-4147-A177-3AD203B41FA5}">
                      <a16:colId xmlns:a16="http://schemas.microsoft.com/office/drawing/2014/main" val="3367884734"/>
                    </a:ext>
                  </a:extLst>
                </a:gridCol>
              </a:tblGrid>
              <a:tr h="967074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Handling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Large Data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Handling More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</a:t>
                      </a:r>
                    </a:p>
                    <a:p>
                      <a:pPr algn="r"/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Time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Complexity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455637"/>
                  </a:ext>
                </a:extLst>
              </a:tr>
              <a:tr h="967074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  <a:p>
                      <a:pPr algn="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692915"/>
                  </a:ext>
                </a:extLst>
              </a:tr>
              <a:tr h="967074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  <a:p>
                      <a:pPr algn="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  <a:p>
                      <a:pPr algn="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  <a:p>
                      <a:pPr algn="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084493"/>
                  </a:ext>
                </a:extLst>
              </a:tr>
              <a:tr h="1011315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  <a:p>
                      <a:pPr algn="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</a:t>
                      </a:r>
                    </a:p>
                    <a:p>
                      <a:pPr algn="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  <a:p>
                      <a:pPr algn="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129279"/>
                  </a:ext>
                </a:extLst>
              </a:tr>
              <a:tr h="924504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K-Means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  <a:p>
                      <a:pPr algn="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  <a:p>
                      <a:pPr algn="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</a:t>
                      </a:r>
                    </a:p>
                    <a:p>
                      <a:pPr algn="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156985"/>
                  </a:ext>
                </a:extLst>
              </a:tr>
              <a:tr h="967074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  <a:p>
                      <a:pPr algn="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78363"/>
                  </a:ext>
                </a:extLst>
              </a:tr>
              <a:tr h="110165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</a:t>
                      </a:r>
                      <a:r>
                        <a:rPr lang="en-US" sz="2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Tree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  <a:p>
                      <a:pPr algn="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  <a:p>
                      <a:pPr algn="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656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8585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397134"/>
              </p:ext>
            </p:extLst>
          </p:nvPr>
        </p:nvGraphicFramePr>
        <p:xfrm>
          <a:off x="-1470991" y="2"/>
          <a:ext cx="13676243" cy="737950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16765">
                  <a:extLst>
                    <a:ext uri="{9D8B030D-6E8A-4147-A177-3AD203B41FA5}">
                      <a16:colId xmlns:a16="http://schemas.microsoft.com/office/drawing/2014/main" val="524605869"/>
                    </a:ext>
                  </a:extLst>
                </a:gridCol>
                <a:gridCol w="2915415">
                  <a:extLst>
                    <a:ext uri="{9D8B030D-6E8A-4147-A177-3AD203B41FA5}">
                      <a16:colId xmlns:a16="http://schemas.microsoft.com/office/drawing/2014/main" val="692894028"/>
                    </a:ext>
                  </a:extLst>
                </a:gridCol>
                <a:gridCol w="3332471">
                  <a:extLst>
                    <a:ext uri="{9D8B030D-6E8A-4147-A177-3AD203B41FA5}">
                      <a16:colId xmlns:a16="http://schemas.microsoft.com/office/drawing/2014/main" val="2468424339"/>
                    </a:ext>
                  </a:extLst>
                </a:gridCol>
                <a:gridCol w="5811592">
                  <a:extLst>
                    <a:ext uri="{9D8B030D-6E8A-4147-A177-3AD203B41FA5}">
                      <a16:colId xmlns:a16="http://schemas.microsoft.com/office/drawing/2014/main" val="1799169481"/>
                    </a:ext>
                  </a:extLst>
                </a:gridCol>
              </a:tblGrid>
              <a:tr h="1470891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Type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Implementation</a:t>
                      </a:r>
                    </a:p>
                    <a:p>
                      <a:pPr algn="l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</a:t>
                      </a:r>
                    </a:p>
                    <a:p>
                      <a:pPr algn="l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178584"/>
                  </a:ext>
                </a:extLst>
              </a:tr>
              <a:tr h="837623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Supervised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Classifier &amp;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Financial Forecasting , Software</a:t>
                      </a:r>
                      <a:r>
                        <a:rPr lang="en-US" sz="2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cost prediction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456952"/>
                  </a:ext>
                </a:extLst>
              </a:tr>
              <a:tr h="837623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Supervised</a:t>
                      </a:r>
                    </a:p>
                    <a:p>
                      <a:pPr algn="l"/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Classifier &amp; Regression</a:t>
                      </a:r>
                    </a:p>
                    <a:p>
                      <a:pPr algn="l"/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Geographic Image</a:t>
                      </a:r>
                      <a:r>
                        <a:rPr lang="en-US" sz="2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Processing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488309"/>
                  </a:ext>
                </a:extLst>
              </a:tr>
              <a:tr h="1018309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Supervised</a:t>
                      </a:r>
                    </a:p>
                    <a:p>
                      <a:pPr algn="l"/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  <a:r>
                        <a:rPr lang="en-US" sz="2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Spam Classification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912218"/>
                  </a:ext>
                </a:extLst>
              </a:tr>
              <a:tr h="837623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K-Means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Unsupervised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Clustering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Recommendation Systems , Digital</a:t>
                      </a:r>
                      <a:r>
                        <a:rPr lang="en-US" sz="2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Marketing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84472"/>
                  </a:ext>
                </a:extLst>
              </a:tr>
              <a:tr h="837623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Supervised</a:t>
                      </a:r>
                    </a:p>
                    <a:p>
                      <a:pPr algn="l"/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Classifier &amp; Regression</a:t>
                      </a:r>
                    </a:p>
                    <a:p>
                      <a:pPr algn="l"/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Face</a:t>
                      </a:r>
                      <a:r>
                        <a:rPr lang="en-US" sz="2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Detection</a:t>
                      </a:r>
                    </a:p>
                    <a:p>
                      <a:pPr algn="l"/>
                      <a:r>
                        <a:rPr lang="en-US" sz="2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Speech Recognition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67486"/>
                  </a:ext>
                </a:extLst>
              </a:tr>
              <a:tr h="1018309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</a:t>
                      </a:r>
                      <a:r>
                        <a:rPr lang="en-US" sz="2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Tree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Supervised</a:t>
                      </a:r>
                    </a:p>
                    <a:p>
                      <a:pPr algn="l"/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Classifier &amp; Regression</a:t>
                      </a:r>
                    </a:p>
                    <a:p>
                      <a:pPr algn="l"/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Relationship</a:t>
                      </a:r>
                      <a:r>
                        <a:rPr lang="en-US" sz="2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Management, Fraudulent Statement </a:t>
                      </a:r>
                      <a:r>
                        <a:rPr lang="en-US" sz="2400" b="1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Detection,</a:t>
                      </a:r>
                      <a:r>
                        <a:rPr lang="en-US" sz="2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r>
                        <a:rPr lang="en-US" sz="2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Modelling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884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941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543797" y="375313"/>
            <a:ext cx="1992574" cy="6960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71594" y="523276"/>
            <a:ext cx="736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Start</a:t>
            </a:r>
          </a:p>
        </p:txBody>
      </p:sp>
      <p:cxnSp>
        <p:nvCxnSpPr>
          <p:cNvPr id="7" name="Straight Arrow Connector 6"/>
          <p:cNvCxnSpPr>
            <a:stCxn id="4" idx="2"/>
            <a:endCxn id="17" idx="7"/>
          </p:cNvCxnSpPr>
          <p:nvPr/>
        </p:nvCxnSpPr>
        <p:spPr>
          <a:xfrm flipH="1">
            <a:off x="6851451" y="723331"/>
            <a:ext cx="692346" cy="661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907874" y="1219002"/>
            <a:ext cx="1105469" cy="11327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998069" y="1442585"/>
            <a:ext cx="1583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 category</a:t>
            </a:r>
          </a:p>
        </p:txBody>
      </p:sp>
      <p:cxnSp>
        <p:nvCxnSpPr>
          <p:cNvPr id="20" name="Straight Arrow Connector 19"/>
          <p:cNvCxnSpPr>
            <a:stCxn id="17" idx="2"/>
            <a:endCxn id="29" idx="7"/>
          </p:cNvCxnSpPr>
          <p:nvPr/>
        </p:nvCxnSpPr>
        <p:spPr>
          <a:xfrm flipH="1">
            <a:off x="4941094" y="1785384"/>
            <a:ext cx="966780" cy="1269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4"/>
            <a:endCxn id="43" idx="0"/>
          </p:cNvCxnSpPr>
          <p:nvPr/>
        </p:nvCxnSpPr>
        <p:spPr>
          <a:xfrm flipH="1">
            <a:off x="6454155" y="2351766"/>
            <a:ext cx="6454" cy="104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946459" y="2574493"/>
            <a:ext cx="1992574" cy="10781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9308216" y="2870787"/>
            <a:ext cx="221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</a:t>
            </a:r>
          </a:p>
        </p:txBody>
      </p:sp>
      <p:sp>
        <p:nvSpPr>
          <p:cNvPr id="29" name="Oval 28"/>
          <p:cNvSpPr/>
          <p:nvPr/>
        </p:nvSpPr>
        <p:spPr>
          <a:xfrm>
            <a:off x="3834430" y="2870495"/>
            <a:ext cx="1296538" cy="12617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092796" y="3178220"/>
            <a:ext cx="1787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Labeled </a:t>
            </a:r>
          </a:p>
          <a:p>
            <a:r>
              <a:rPr lang="en-US" dirty="0"/>
              <a:t>Data</a:t>
            </a:r>
          </a:p>
        </p:txBody>
      </p:sp>
      <p:cxnSp>
        <p:nvCxnSpPr>
          <p:cNvPr id="32" name="Straight Arrow Connector 31"/>
          <p:cNvCxnSpPr>
            <a:stCxn id="29" idx="1"/>
            <a:endCxn id="36" idx="3"/>
          </p:cNvCxnSpPr>
          <p:nvPr/>
        </p:nvCxnSpPr>
        <p:spPr>
          <a:xfrm flipH="1" flipV="1">
            <a:off x="3033213" y="1368183"/>
            <a:ext cx="991091" cy="1687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2"/>
            <a:endCxn id="37" idx="0"/>
          </p:cNvCxnSpPr>
          <p:nvPr/>
        </p:nvCxnSpPr>
        <p:spPr>
          <a:xfrm flipH="1">
            <a:off x="2016867" y="3501386"/>
            <a:ext cx="1817563" cy="1578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908259" y="673913"/>
            <a:ext cx="2113407" cy="16504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259003" y="1183517"/>
            <a:ext cx="177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Classification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00520" y="5079819"/>
            <a:ext cx="2032693" cy="11333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416420" y="5461845"/>
            <a:ext cx="160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Clustering</a:t>
            </a:r>
          </a:p>
        </p:txBody>
      </p:sp>
      <p:sp>
        <p:nvSpPr>
          <p:cNvPr id="43" name="Oval 42"/>
          <p:cNvSpPr/>
          <p:nvPr/>
        </p:nvSpPr>
        <p:spPr>
          <a:xfrm>
            <a:off x="5897950" y="3398725"/>
            <a:ext cx="1112410" cy="10926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43" idx="6"/>
            <a:endCxn id="27" idx="1"/>
          </p:cNvCxnSpPr>
          <p:nvPr/>
        </p:nvCxnSpPr>
        <p:spPr>
          <a:xfrm flipV="1">
            <a:off x="7010360" y="3113579"/>
            <a:ext cx="1936099" cy="831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068447" y="3598509"/>
            <a:ext cx="900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Predict</a:t>
            </a:r>
          </a:p>
          <a:p>
            <a:r>
              <a:rPr lang="en-US" sz="1600" dirty="0"/>
              <a:t>quantity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447299" y="2351766"/>
            <a:ext cx="639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451236" y="1860170"/>
            <a:ext cx="639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828799" y="3603942"/>
            <a:ext cx="639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Yes</a:t>
            </a:r>
          </a:p>
        </p:txBody>
      </p:sp>
      <p:cxnSp>
        <p:nvCxnSpPr>
          <p:cNvPr id="60" name="Straight Arrow Connector 59"/>
          <p:cNvCxnSpPr>
            <a:stCxn id="43" idx="5"/>
            <a:endCxn id="61" idx="0"/>
          </p:cNvCxnSpPr>
          <p:nvPr/>
        </p:nvCxnSpPr>
        <p:spPr>
          <a:xfrm>
            <a:off x="6847451" y="4331364"/>
            <a:ext cx="1968943" cy="1315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625567" y="5646511"/>
            <a:ext cx="2381653" cy="7998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8004410" y="5709657"/>
            <a:ext cx="2013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Dimensionality Reduction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176832" y="5001770"/>
            <a:ext cx="639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454155" y="2773695"/>
            <a:ext cx="639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921103" y="4132277"/>
            <a:ext cx="639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101238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165" t="36537" r="55237" b="19151"/>
          <a:stretch/>
        </p:blipFill>
        <p:spPr>
          <a:xfrm>
            <a:off x="1405719" y="791570"/>
            <a:ext cx="7983941" cy="474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058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4937" t="22194" r="1469" b="42240"/>
          <a:stretch/>
        </p:blipFill>
        <p:spPr>
          <a:xfrm>
            <a:off x="1815152" y="1433015"/>
            <a:ext cx="7533564" cy="401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884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-694" t="-633" r="55109" b="60743"/>
          <a:stretch/>
        </p:blipFill>
        <p:spPr>
          <a:xfrm>
            <a:off x="1569493" y="1091821"/>
            <a:ext cx="7424382" cy="479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105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1057" y="2838734"/>
            <a:ext cx="4258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20834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130</Words>
  <Application>Microsoft Office PowerPoint</Application>
  <PresentationFormat>Widescreen</PresentationFormat>
  <Paragraphs>83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Classifiers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Classifiers</dc:title>
  <dc:creator>Debin Rejini (UST, IND)</dc:creator>
  <cp:lastModifiedBy>Debin Rejini (UST, IND)</cp:lastModifiedBy>
  <cp:revision>13</cp:revision>
  <dcterms:created xsi:type="dcterms:W3CDTF">2018-04-24T04:05:59Z</dcterms:created>
  <dcterms:modified xsi:type="dcterms:W3CDTF">2018-04-24T05:31:13Z</dcterms:modified>
</cp:coreProperties>
</file>