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303" r:id="rId7"/>
    <p:sldId id="263" r:id="rId8"/>
    <p:sldId id="266" r:id="rId9"/>
    <p:sldId id="285" r:id="rId10"/>
    <p:sldId id="276" r:id="rId11"/>
    <p:sldId id="277" r:id="rId12"/>
    <p:sldId id="264" r:id="rId13"/>
    <p:sldId id="282" r:id="rId14"/>
    <p:sldId id="268" r:id="rId15"/>
    <p:sldId id="288" r:id="rId16"/>
    <p:sldId id="269" r:id="rId17"/>
    <p:sldId id="294" r:id="rId18"/>
    <p:sldId id="295" r:id="rId19"/>
    <p:sldId id="296" r:id="rId20"/>
    <p:sldId id="297" r:id="rId21"/>
    <p:sldId id="298" r:id="rId22"/>
    <p:sldId id="283" r:id="rId23"/>
    <p:sldId id="302" r:id="rId24"/>
    <p:sldId id="270" r:id="rId25"/>
    <p:sldId id="289" r:id="rId26"/>
    <p:sldId id="299" r:id="rId27"/>
    <p:sldId id="284" r:id="rId28"/>
    <p:sldId id="271" r:id="rId29"/>
    <p:sldId id="300" r:id="rId30"/>
    <p:sldId id="272" r:id="rId31"/>
    <p:sldId id="301" r:id="rId32"/>
    <p:sldId id="290" r:id="rId33"/>
    <p:sldId id="291" r:id="rId34"/>
    <p:sldId id="292" r:id="rId35"/>
    <p:sldId id="293" r:id="rId36"/>
    <p:sldId id="2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varScale="1">
        <p:scale>
          <a:sx n="72" d="100"/>
          <a:sy n="72"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36104"/>
            <a:ext cx="4585251" cy="523220"/>
          </a:xfrm>
          <a:prstGeom prst="rect">
            <a:avLst/>
          </a:prstGeom>
          <a:noFill/>
        </p:spPr>
        <p:txBody>
          <a:bodyPr wrap="squar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2539" y="1404730"/>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799" y="1032500"/>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 and </a:t>
            </a:r>
            <a:r>
              <a:rPr lang="en-US" b="1" dirty="0"/>
              <a:t>Logistic Regression</a:t>
            </a:r>
            <a:r>
              <a:rPr lang="en-US" dirty="0"/>
              <a:t>.</a:t>
            </a:r>
          </a:p>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endParaRPr lang="en-US" dirty="0"/>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780708"/>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a:xfrm>
            <a:off x="1104293" y="1853248"/>
            <a:ext cx="8946541" cy="4195481"/>
          </a:xfrm>
        </p:spPr>
        <p:txBody>
          <a:bodyPr/>
          <a:lstStyle/>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r>
              <a:rPr lang="en-US" b="1" dirty="0">
                <a:solidFill>
                  <a:schemeClr val="accent1">
                    <a:lumMod val="20000"/>
                    <a:lumOff val="80000"/>
                  </a:schemeClr>
                </a:solidFill>
              </a:rPr>
              <a:t>Predictive analytics </a:t>
            </a:r>
            <a:r>
              <a:rPr lang="en-US" dirty="0"/>
              <a:t>is the use of data, statistical algorithms and machine learning techniques to identify the likelihood of future outcomes based on historical data.</a:t>
            </a:r>
          </a:p>
          <a:p>
            <a:r>
              <a:rPr lang="en-US" dirty="0"/>
              <a:t>The goal is to go beyond knowing what has happened to providing a best assessment of what will happen in the future.</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Machine learning </a:t>
            </a:r>
            <a:r>
              <a:rPr lang="en-US" dirty="0"/>
              <a:t>is a field of computer science that uses statistical techniques to give computer systems the ability to "</a:t>
            </a:r>
            <a:r>
              <a:rPr lang="en-US" b="1" dirty="0">
                <a:solidFill>
                  <a:schemeClr val="accent1">
                    <a:lumMod val="20000"/>
                    <a:lumOff val="80000"/>
                  </a:schemeClr>
                </a:solidFill>
              </a:rPr>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solidFill>
                  <a:schemeClr val="accent1">
                    <a:lumMod val="20000"/>
                    <a:lumOff val="80000"/>
                  </a:schemeClr>
                </a:solidFill>
              </a:rPr>
              <a:t>optimal discount/price </a:t>
            </a:r>
            <a:r>
              <a:rPr lang="en-US" dirty="0"/>
              <a:t>to the  product  and stay </a:t>
            </a:r>
            <a:r>
              <a:rPr lang="en-US" b="1" dirty="0">
                <a:solidFill>
                  <a:schemeClr val="accent1">
                    <a:lumMod val="20000"/>
                    <a:lumOff val="80000"/>
                  </a:schemeClr>
                </a:solidFill>
              </a:rPr>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4" y="1695543"/>
            <a:ext cx="8825657" cy="1915647"/>
          </a:xfrm>
        </p:spPr>
        <p:txBody>
          <a:bodyPr/>
          <a:lstStyle/>
          <a:p>
            <a:r>
              <a:rPr lang="en-US" b="1" dirty="0"/>
              <a:t>TARGETED MARKETING</a:t>
            </a:r>
          </a:p>
        </p:txBody>
      </p:sp>
      <p:sp>
        <p:nvSpPr>
          <p:cNvPr id="3" name="TextBox 2"/>
          <p:cNvSpPr txBox="1"/>
          <p:nvPr/>
        </p:nvSpPr>
        <p:spPr>
          <a:xfrm>
            <a:off x="7633253" y="318052"/>
            <a:ext cx="3392556" cy="338554"/>
          </a:xfrm>
          <a:prstGeom prst="rect">
            <a:avLst/>
          </a:prstGeom>
          <a:noFill/>
        </p:spPr>
        <p:txBody>
          <a:bodyPr wrap="square" rtlCol="0">
            <a:spAutoFit/>
          </a:bodyPr>
          <a:lstStyle/>
          <a:p>
            <a:r>
              <a:rPr lang="en-US" sz="1600" b="1" i="1" dirty="0">
                <a:solidFill>
                  <a:schemeClr val="accent1">
                    <a:lumMod val="20000"/>
                    <a:lumOff val="80000"/>
                  </a:schemeClr>
                </a:solidFill>
              </a:rPr>
              <a:t>PRESCRIPTIVE ANALYTICS</a:t>
            </a:r>
          </a:p>
        </p:txBody>
      </p:sp>
    </p:spTree>
    <p:extLst>
      <p:ext uri="{BB962C8B-B14F-4D97-AF65-F5344CB8AC3E}">
        <p14:creationId xmlns:p14="http://schemas.microsoft.com/office/powerpoint/2010/main" val="163872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Prescriptive Analytics</a:t>
            </a:r>
          </a:p>
        </p:txBody>
      </p:sp>
      <p:sp>
        <p:nvSpPr>
          <p:cNvPr id="3" name="Content Placeholder 2"/>
          <p:cNvSpPr>
            <a:spLocks noGrp="1"/>
          </p:cNvSpPr>
          <p:nvPr>
            <p:ph idx="1"/>
          </p:nvPr>
        </p:nvSpPr>
        <p:spPr>
          <a:xfrm>
            <a:off x="1394860" y="2025527"/>
            <a:ext cx="8946541" cy="4195481"/>
          </a:xfrm>
        </p:spPr>
        <p:txBody>
          <a:bodyPr/>
          <a:lstStyle/>
          <a:p>
            <a:r>
              <a:rPr lang="en-US" b="1" dirty="0">
                <a:solidFill>
                  <a:schemeClr val="accent1">
                    <a:lumMod val="20000"/>
                    <a:lumOff val="80000"/>
                  </a:schemeClr>
                </a:solidFill>
              </a:rPr>
              <a:t>Prescriptive analytics </a:t>
            </a:r>
            <a:r>
              <a:rPr lang="en-US" dirty="0"/>
              <a:t>is dedicated to finding the best course of action for a given situation.</a:t>
            </a:r>
          </a:p>
          <a:p>
            <a:r>
              <a:rPr lang="en-US" b="1" dirty="0">
                <a:solidFill>
                  <a:schemeClr val="accent1">
                    <a:lumMod val="20000"/>
                    <a:lumOff val="80000"/>
                  </a:schemeClr>
                </a:solidFill>
              </a:rPr>
              <a:t>Prescriptive analytics </a:t>
            </a:r>
            <a:r>
              <a:rPr lang="en-US" dirty="0"/>
              <a:t>can also suggest decision options for how to take advantage of a future opportunity or mitigate a future risk, and illustrate the implications of each decision option.</a:t>
            </a:r>
          </a:p>
        </p:txBody>
      </p:sp>
    </p:spTree>
    <p:extLst>
      <p:ext uri="{BB962C8B-B14F-4D97-AF65-F5344CB8AC3E}">
        <p14:creationId xmlns:p14="http://schemas.microsoft.com/office/powerpoint/2010/main" val="337627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solidFill>
                  <a:schemeClr val="accent1">
                    <a:lumMod val="20000"/>
                    <a:lumOff val="80000"/>
                  </a:schemeClr>
                </a:solidFill>
              </a:rPr>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solidFill>
                  <a:schemeClr val="accent1">
                    <a:lumMod val="20000"/>
                    <a:lumOff val="80000"/>
                  </a:schemeClr>
                </a:solidFill>
              </a:rPr>
              <a:t>sending E-mails</a:t>
            </a:r>
            <a:r>
              <a:rPr lang="en-US" dirty="0">
                <a:solidFill>
                  <a:schemeClr val="accent1">
                    <a:lumMod val="20000"/>
                    <a:lumOff val="80000"/>
                  </a:schemeClr>
                </a:solidFill>
              </a:rPr>
              <a:t>.</a:t>
            </a:r>
          </a:p>
        </p:txBody>
      </p:sp>
    </p:spTree>
    <p:extLst>
      <p:ext uri="{BB962C8B-B14F-4D97-AF65-F5344CB8AC3E}">
        <p14:creationId xmlns:p14="http://schemas.microsoft.com/office/powerpoint/2010/main" val="379673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641562"/>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7401310" y="137968"/>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solidFill>
                  <a:schemeClr val="accent1">
                    <a:lumMod val="20000"/>
                    <a:lumOff val="80000"/>
                  </a:schemeClr>
                </a:solidFill>
              </a:rPr>
              <a:t>Personalized product recommendation</a:t>
            </a:r>
            <a:r>
              <a:rPr lang="en-IN" dirty="0">
                <a:solidFill>
                  <a:schemeClr val="accent1">
                    <a:lumMod val="20000"/>
                    <a:lumOff val="80000"/>
                  </a:schemeClr>
                </a:solidFill>
              </a:rPr>
              <a:t> </a:t>
            </a:r>
            <a:r>
              <a:rPr lang="en-IN" dirty="0"/>
              <a:t>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solidFill>
                  <a:schemeClr val="accent1">
                    <a:lumMod val="20000"/>
                    <a:lumOff val="80000"/>
                  </a:schemeClr>
                </a:solidFill>
              </a:rPr>
              <a:t>classification of Products </a:t>
            </a:r>
            <a:r>
              <a:rPr lang="en-US" dirty="0"/>
              <a:t>as best, Moderate and Worst products, analysis was done on </a:t>
            </a:r>
            <a:r>
              <a:rPr lang="en-US" b="1" dirty="0">
                <a:solidFill>
                  <a:schemeClr val="accent1">
                    <a:lumMod val="20000"/>
                    <a:lumOff val="80000"/>
                  </a:schemeClr>
                </a:solidFill>
              </a:rPr>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solidFill>
                  <a:schemeClr val="accent1">
                    <a:lumMod val="20000"/>
                    <a:lumOff val="80000"/>
                  </a:schemeClr>
                </a:solidFill>
              </a:rPr>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
        <p:nvSpPr>
          <p:cNvPr id="2" name="Rectangle 1"/>
          <p:cNvSpPr/>
          <p:nvPr/>
        </p:nvSpPr>
        <p:spPr>
          <a:xfrm>
            <a:off x="7000604" y="0"/>
            <a:ext cx="3491661" cy="369332"/>
          </a:xfrm>
          <a:prstGeom prst="rect">
            <a:avLst/>
          </a:prstGeom>
        </p:spPr>
        <p:txBody>
          <a:bodyPr wrap="none">
            <a:spAutoFit/>
          </a:bodyPr>
          <a:lstStyle/>
          <a:p>
            <a:r>
              <a:rPr lang="en-US" b="1" i="1" dirty="0">
                <a:solidFill>
                  <a:schemeClr val="accent1">
                    <a:lumMod val="20000"/>
                    <a:lumOff val="80000"/>
                  </a:schemeClr>
                </a:solidFill>
              </a:rPr>
              <a:t>ASSOCIATION RULE LEARNING</a:t>
            </a:r>
          </a:p>
        </p:txBody>
      </p:sp>
    </p:spTree>
    <p:extLst>
      <p:ext uri="{BB962C8B-B14F-4D97-AF65-F5344CB8AC3E}">
        <p14:creationId xmlns:p14="http://schemas.microsoft.com/office/powerpoint/2010/main" val="251028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solidFill>
                  <a:schemeClr val="accent1">
                    <a:lumMod val="20000"/>
                    <a:lumOff val="80000"/>
                  </a:schemeClr>
                </a:solidFill>
              </a:rPr>
              <a:t>Customer Based </a:t>
            </a:r>
            <a:r>
              <a:rPr lang="en-US" b="1" dirty="0">
                <a:solidFill>
                  <a:schemeClr val="accent1">
                    <a:lumMod val="20000"/>
                    <a:lumOff val="80000"/>
                  </a:schemeClr>
                </a:solidFill>
              </a:rPr>
              <a:t>Recommendation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solidFill>
                  <a:schemeClr val="accent1">
                    <a:lumMod val="20000"/>
                    <a:lumOff val="80000"/>
                  </a:schemeClr>
                </a:solidFill>
              </a:rPr>
              <a:t>Cosine Similarity </a:t>
            </a:r>
            <a:r>
              <a:rPr lang="en-US" dirty="0"/>
              <a:t>and </a:t>
            </a:r>
            <a:r>
              <a:rPr lang="en-US" b="1" dirty="0">
                <a:solidFill>
                  <a:schemeClr val="accent1">
                    <a:lumMod val="20000"/>
                    <a:lumOff val="80000"/>
                  </a:schemeClr>
                </a:solidFill>
              </a:rPr>
              <a:t>Pearson Correlation </a:t>
            </a:r>
            <a:r>
              <a:rPr lang="en-US" dirty="0"/>
              <a:t>a similarity score is generated</a:t>
            </a:r>
          </a:p>
          <a:p>
            <a:pPr>
              <a:buFont typeface="Arial" panose="020B0604020202020204" pitchFamily="34" charset="0"/>
              <a:buChar char="•"/>
            </a:pPr>
            <a:r>
              <a:rPr lang="en-US" dirty="0"/>
              <a:t>If the </a:t>
            </a:r>
            <a:r>
              <a:rPr lang="en-US" b="1" dirty="0">
                <a:solidFill>
                  <a:schemeClr val="accent1">
                    <a:lumMod val="20000"/>
                    <a:lumOff val="80000"/>
                  </a:schemeClr>
                </a:solidFill>
              </a:rPr>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02" y="1549769"/>
            <a:ext cx="8825657" cy="1915647"/>
          </a:xfrm>
        </p:spPr>
        <p:txBody>
          <a:bodyPr/>
          <a:lstStyle/>
          <a:p>
            <a:r>
              <a:rPr lang="en-US" b="1" dirty="0"/>
              <a:t>INVENTORY MANAGEMENT</a:t>
            </a:r>
          </a:p>
        </p:txBody>
      </p:sp>
      <p:sp>
        <p:nvSpPr>
          <p:cNvPr id="3" name="Text Placeholder 2"/>
          <p:cNvSpPr>
            <a:spLocks noGrp="1"/>
          </p:cNvSpPr>
          <p:nvPr>
            <p:ph type="body" idx="1"/>
          </p:nvPr>
        </p:nvSpPr>
        <p:spPr>
          <a:xfrm>
            <a:off x="7834051" y="172535"/>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68" y="1416813"/>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dirty="0">
                <a:solidFill>
                  <a:schemeClr val="accent1">
                    <a:lumMod val="20000"/>
                    <a:lumOff val="80000"/>
                  </a:schemeClr>
                </a:solidFill>
              </a:rPr>
              <a:t>(</a:t>
            </a:r>
            <a:r>
              <a:rPr lang="en-US" b="1" dirty="0">
                <a:solidFill>
                  <a:schemeClr val="accent1">
                    <a:lumMod val="20000"/>
                    <a:lumOff val="80000"/>
                  </a:schemeClr>
                </a:solidFill>
              </a:rPr>
              <a:t>Descriptive Analytics</a:t>
            </a:r>
            <a:r>
              <a:rPr lang="en-US" dirty="0">
                <a:solidFill>
                  <a:schemeClr val="accent1">
                    <a:lumMod val="20000"/>
                    <a:lumOff val="80000"/>
                  </a:schemeClr>
                </a:solidFill>
              </a:rPr>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solidFill>
                  <a:schemeClr val="accent1">
                    <a:lumMod val="20000"/>
                    <a:lumOff val="80000"/>
                  </a:schemeClr>
                </a:solidFill>
              </a:rPr>
              <a:t>Linear Regression</a:t>
            </a:r>
            <a:r>
              <a:rPr lang="en-US" dirty="0">
                <a:solidFill>
                  <a:schemeClr val="accent1">
                    <a:lumMod val="20000"/>
                    <a:lumOff val="80000"/>
                  </a:schemeClr>
                </a:solidFill>
              </a:rPr>
              <a:t>.(</a:t>
            </a:r>
            <a:r>
              <a:rPr lang="en-US" b="1" dirty="0">
                <a:solidFill>
                  <a:schemeClr val="accent1">
                    <a:lumMod val="20000"/>
                    <a:lumOff val="80000"/>
                  </a:schemeClr>
                </a:solidFill>
              </a:rPr>
              <a:t>Predictive Analytics</a:t>
            </a:r>
            <a:r>
              <a:rPr lang="en-US" dirty="0">
                <a:solidFill>
                  <a:schemeClr val="accent1">
                    <a:lumMod val="20000"/>
                    <a:lumOff val="80000"/>
                  </a:schemeClr>
                </a:solidFill>
              </a:rPr>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363806"/>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solidFill>
                  <a:schemeClr val="accent1">
                    <a:lumMod val="20000"/>
                    <a:lumOff val="80000"/>
                  </a:schemeClr>
                </a:solidFill>
                <a:latin typeface="Algerian" panose="04020705040A02060702" pitchFamily="82" charset="0"/>
              </a:rPr>
            </a:br>
            <a:r>
              <a:rPr lang="en-US" b="1" dirty="0">
                <a:solidFill>
                  <a:schemeClr val="accent1">
                    <a:lumMod val="20000"/>
                    <a:lumOff val="80000"/>
                  </a:schemeClr>
                </a:solidFill>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Amazon</a:t>
            </a:r>
            <a:r>
              <a:rPr lang="en-US" dirty="0"/>
              <a:t> uses AI and ML for its online store</a:t>
            </a:r>
          </a:p>
          <a:p>
            <a:pPr>
              <a:buFont typeface="Wingdings" panose="05000000000000000000" pitchFamily="2" charset="2"/>
              <a:buChar char="v"/>
            </a:pPr>
            <a:r>
              <a:rPr lang="en-US" b="1" dirty="0"/>
              <a:t>Netflix</a:t>
            </a:r>
            <a:r>
              <a:rPr lang="en-US" dirty="0"/>
              <a:t> uses the </a:t>
            </a:r>
            <a:r>
              <a:rPr lang="en-US" i="1" dirty="0"/>
              <a:t>predictive analysis </a:t>
            </a:r>
            <a:r>
              <a:rPr lang="en-US" dirty="0"/>
              <a:t>tool for better content curation</a:t>
            </a:r>
          </a:p>
          <a:p>
            <a:pPr>
              <a:buFont typeface="Wingdings" panose="05000000000000000000" pitchFamily="2" charset="2"/>
              <a:buChar char="v"/>
            </a:pPr>
            <a:r>
              <a:rPr lang="en-US" b="1" dirty="0"/>
              <a:t>IBM Watson’s </a:t>
            </a:r>
            <a:r>
              <a:rPr lang="en-US" dirty="0"/>
              <a:t>extensive use in the better recommendation for cancer treatments in many healthcare organizations </a:t>
            </a:r>
          </a:p>
          <a:p>
            <a:pPr>
              <a:buFont typeface="Wingdings" panose="05000000000000000000" pitchFamily="2" charset="2"/>
              <a:buChar char="v"/>
            </a:pPr>
            <a:r>
              <a:rPr lang="en-US" b="1" dirty="0"/>
              <a:t>Walmart</a:t>
            </a:r>
            <a:r>
              <a:rPr lang="en-US" dirty="0"/>
              <a:t> uses machine learning based software for anticipating customer needs and providing suitable solutions for them</a:t>
            </a:r>
          </a:p>
          <a:p>
            <a:pPr>
              <a:buFont typeface="Wingdings" panose="05000000000000000000" pitchFamily="2" charset="2"/>
              <a:buChar char="v"/>
            </a:pPr>
            <a:endParaRPr lang="en-US" dirty="0"/>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189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4465340" cy="646331"/>
          </a:xfrm>
          <a:prstGeom prst="rect">
            <a:avLst/>
          </a:prstGeom>
          <a:noFill/>
        </p:spPr>
        <p:txBody>
          <a:bodyPr wrap="square" rtlCol="0">
            <a:spAutoFit/>
          </a:bodyPr>
          <a:lstStyle/>
          <a:p>
            <a:r>
              <a:rPr lang="en-US" sz="3600" dirty="0"/>
              <a:t>DATA ANALYTICS</a:t>
            </a:r>
          </a:p>
        </p:txBody>
      </p:sp>
    </p:spTree>
    <p:extLst>
      <p:ext uri="{BB962C8B-B14F-4D97-AF65-F5344CB8AC3E}">
        <p14:creationId xmlns:p14="http://schemas.microsoft.com/office/powerpoint/2010/main" val="88179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4609</TotalTime>
  <Words>1459</Words>
  <Application>Microsoft Office PowerPoint</Application>
  <PresentationFormat>Widescreen</PresentationFormat>
  <Paragraphs>121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What is Digital Marketing ?</vt:lpstr>
      <vt:lpstr>How ML enhance Digital Marketing</vt:lpstr>
      <vt:lpstr>Real time applications</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Prescriptive Analytics</vt:lpstr>
      <vt:lpstr>PowerPoint Presentation</vt:lpstr>
      <vt:lpstr>PowerPoint Presentation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81</cp:revision>
  <dcterms:created xsi:type="dcterms:W3CDTF">2018-05-15T12:43:13Z</dcterms:created>
  <dcterms:modified xsi:type="dcterms:W3CDTF">2018-05-21T10:35:59Z</dcterms:modified>
</cp:coreProperties>
</file>