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DM Sans" charset="1" panose="00000000000000000000"/>
      <p:regular r:id="rId21"/>
    </p:embeddedFont>
    <p:embeddedFont>
      <p:font typeface="DM Sans Bold" charset="1" panose="00000000000000000000"/>
      <p:regular r:id="rId22"/>
    </p:embeddedFont>
    <p:embeddedFont>
      <p:font typeface="Canva Sans Bold" charset="1" panose="020B0803030501040103"/>
      <p:regular r:id="rId27"/>
    </p:embeddedFont>
    <p:embeddedFont>
      <p:font typeface="Canva Sans" charset="1" panose="020B05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notesSlides/notesSlide2.xml" Type="http://schemas.openxmlformats.org/officeDocument/2006/relationships/notesSlide"/><Relationship Id="rId24" Target="notesSlides/notesSlide3.xml" Type="http://schemas.openxmlformats.org/officeDocument/2006/relationships/notesSlide"/><Relationship Id="rId25" Target="notesSlides/notesSlide4.xml" Type="http://schemas.openxmlformats.org/officeDocument/2006/relationships/notesSlide"/><Relationship Id="rId26" Target="notesSlides/notesSlide5.xml" Type="http://schemas.openxmlformats.org/officeDocument/2006/relationships/notesSlide"/><Relationship Id="rId27" Target="fonts/font27.fntdata" Type="http://schemas.openxmlformats.org/officeDocument/2006/relationships/font"/><Relationship Id="rId28" Target="fonts/font28.fntdata" Type="http://schemas.openxmlformats.org/officeDocument/2006/relationships/font"/><Relationship Id="rId29" Target="notesSlides/notesSlide6.xml" Type="http://schemas.openxmlformats.org/officeDocument/2006/relationships/notesSlide"/><Relationship Id="rId3" Target="viewProps.xml" Type="http://schemas.openxmlformats.org/officeDocument/2006/relationships/viewProps"/><Relationship Id="rId30" Target="notesSlides/notesSlide7.xml" Type="http://schemas.openxmlformats.org/officeDocument/2006/relationships/notesSlide"/><Relationship Id="rId31" Target="notesSlides/notesSlide8.xml" Type="http://schemas.openxmlformats.org/officeDocument/2006/relationships/notesSlide"/><Relationship Id="rId32" Target="notesSlides/notesSlide9.xml" Type="http://schemas.openxmlformats.org/officeDocument/2006/relationships/notesSlide"/><Relationship Id="rId33" Target="notesSlides/notesSlide10.xml" Type="http://schemas.openxmlformats.org/officeDocument/2006/relationships/notesSlide"/><Relationship Id="rId34" Target="notesSlides/notesSlide11.xml" Type="http://schemas.openxmlformats.org/officeDocument/2006/relationships/notesSlide"/><Relationship Id="rId35" Target="notesSlides/notesSlide12.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everyone. Thanks for your time tonight. We are group 4. We are going to give you some insights and recommendations for office furniture manufacturing industry in US. This is our team member......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is Home office segment:</a:t>
            </a:r>
          </a:p>
          <a:p>
            <a:r>
              <a:rPr lang="en-US"/>
              <a:t>•	Was most profitable grossing 7.8 million in revenue, profit margin at 25% compared to benchmark of 40%.</a:t>
            </a:r>
          </a:p>
          <a:p>
            <a:r>
              <a:rPr lang="en-US"/>
              <a:t>•	Here, I gathered that only loyal repeating customers contributed to sales, selling roughly 52 thousand products.</a:t>
            </a:r>
          </a:p>
          <a:p>
            <a:r>
              <a:rPr lang="en-US"/>
              <a:t>•	On close inspection of those 52k products, we can see these loyal customers bought the highest amount of technology at 27 thousand. I also noticed this aligns to their profit margin at 27%.</a:t>
            </a:r>
          </a:p>
          <a:p>
            <a:r>
              <a:rPr lang="en-US"/>
              <a:t/>
            </a:r>
          </a:p>
          <a:p>
            <a:r>
              <a:rPr lang="en-US"/>
              <a:t>•	This makes sense that tech quantity is highest due to current hybrid work environment, so more people are choosing to work from home and thus needing to buy more tech products to accommodate this.</a:t>
            </a:r>
          </a:p>
          <a:p>
            <a:r>
              <a:rPr lang="en-US"/>
              <a:t/>
            </a:r>
          </a:p>
          <a:p>
            <a:r>
              <a:rPr lang="en-US"/>
              <a:t>•	Next is Office Supply selling 18 thousand products, their profit margin was only 19%.</a:t>
            </a:r>
          </a:p>
          <a:p>
            <a:r>
              <a:rPr lang="en-US"/>
              <a:t/>
            </a:r>
          </a:p>
          <a:p>
            <a:r>
              <a:rPr lang="en-US"/>
              <a:t>•	Finally, we can see that furniture quantity was lowest at 6 thousand, but interestingly, they had a higher profit margin than office supplies at 20%. </a:t>
            </a:r>
          </a:p>
          <a:p>
            <a:r>
              <a:rPr lang="en-US"/>
              <a:t/>
            </a:r>
          </a:p>
          <a:p>
            <a:r>
              <a:rPr lang="en-US"/>
              <a:t>My recommendation here is: </a:t>
            </a:r>
          </a:p>
          <a:p>
            <a:r>
              <a:rPr lang="en-US"/>
              <a:t>Strategize to focus efforts on selling more furniture to boost revenue</a:t>
            </a:r>
          </a:p>
          <a:p>
            <a:r>
              <a:rPr lang="en-US"/>
              <a:t>o	Customisation of products – enable buyers to customise furniture to meet their home office preferences</a:t>
            </a:r>
          </a:p>
          <a:p>
            <a:r>
              <a:rPr lang="en-US"/>
              <a:t>o	Installment plans – to offer flexible payment plans for easier investment in higher priced furniture</a:t>
            </a:r>
          </a:p>
          <a:p>
            <a:r>
              <a:rPr lang="en-US"/>
              <a:t/>
            </a:r>
          </a:p>
          <a:p>
            <a:r>
              <a:rPr lang="en-US"/>
              <a:t>I will pass onto Viashnav for the next part.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New Customers: Customers who bought this year but not the last year.</a:t>
            </a:r>
          </a:p>
          <a:p>
            <a:r>
              <a:rPr lang="en-US"/>
              <a:t>Lost Customers: Customers who did not buy this year but bought last year.</a:t>
            </a:r>
          </a:p>
          <a:p>
            <a:r>
              <a:rPr lang="en-US"/>
              <a:t/>
            </a:r>
          </a:p>
          <a:p>
            <a:r>
              <a:rPr lang="en-US"/>
              <a:t>Take whatever my colleague said with a pinch of salt. Most of our customers are not buying the products regularly from us. We are getting good sales from loyal customers but that number is low.</a:t>
            </a:r>
          </a:p>
          <a:p>
            <a:r>
              <a:rPr lang="en-US"/>
              <a:t>Till now, 2023 has seen the least number of repeat customers.</a:t>
            </a:r>
          </a:p>
          <a:p>
            <a:r>
              <a:rPr lang="en-US"/>
              <a:t>Take a look at the YoY category wise customer churn data across different region, our business is getting repeat customers in Pacific North West region across all categories. If we talk about category specific, Southern region is seeing the highest growth with large volumes of customers. For office supplies its Midwest and Southwest region. This sector has recovered well from covid shock. New England is emerging with the highest growth in Technology sector.</a:t>
            </a:r>
          </a:p>
          <a:p>
            <a:r>
              <a:rPr lang="en-US"/>
              <a:t/>
            </a:r>
          </a:p>
          <a:p>
            <a:r>
              <a:rPr lang="en-US"/>
              <a:t>Here are my recommendations, Contoso must deploy strategies to diversify its consumer base and generate revenue from various customers. Utilize AI tools to generate actionable insights realtime to improve offerings. Most importantly, use constant feedback loop mechanism to know the pain points of the customers and customize the offerings accordingly.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Final Recommendations for Contoso.:</a:t>
            </a:r>
          </a:p>
          <a:p>
            <a:r>
              <a:rPr lang="en-US"/>
              <a:t/>
            </a:r>
          </a:p>
          <a:p>
            <a:r>
              <a:rPr lang="en-US"/>
              <a:t>Regional Market Expansion </a:t>
            </a:r>
          </a:p>
          <a:p>
            <a:r>
              <a:rPr lang="en-US"/>
              <a:t>Expand sales network and strengthen localized marketing.</a:t>
            </a:r>
          </a:p>
          <a:p>
            <a:r>
              <a:rPr lang="en-US"/>
              <a:t/>
            </a:r>
          </a:p>
          <a:p>
            <a:r>
              <a:rPr lang="en-US"/>
              <a:t>Digital Transformation</a:t>
            </a:r>
          </a:p>
          <a:p>
            <a:r>
              <a:rPr lang="en-US"/>
              <a:t>Use big data, AI, blockchain and other technologies to optimize sales, product and customer management.</a:t>
            </a:r>
          </a:p>
          <a:p>
            <a:r>
              <a:rPr lang="en-US"/>
              <a:t/>
            </a:r>
          </a:p>
          <a:p>
            <a:r>
              <a:rPr lang="en-US"/>
              <a:t>Increase Online Sales Platform</a:t>
            </a:r>
          </a:p>
          <a:p>
            <a:r>
              <a:rPr lang="en-US"/>
              <a:t>Expand sales channels and improve sales convenience.</a:t>
            </a:r>
          </a:p>
          <a:p>
            <a:r>
              <a:rPr lang="en-US"/>
              <a:t/>
            </a:r>
          </a:p>
          <a:p>
            <a:r>
              <a:rPr lang="en-US"/>
              <a:t>Sustainable Development</a:t>
            </a:r>
          </a:p>
          <a:p>
            <a:r>
              <a:rPr lang="en-US"/>
              <a:t>Launch environmentally office products, build and implement sustainable development strategies, and enhance the company’s brand image.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overall sales chart:</a:t>
            </a:r>
          </a:p>
          <a:p>
            <a:r>
              <a:rPr lang="en-US"/>
              <a:t>The company performed well in terms of revenue and net profit, showing a certain market competitiveness and profitability. </a:t>
            </a:r>
          </a:p>
          <a:p>
            <a:r>
              <a:rPr lang="en-US"/>
              <a:t>The profit margin of 24% is also a relatively healthy level.</a:t>
            </a:r>
          </a:p>
          <a:p>
            <a:r>
              <a:rPr lang="en-US"/>
              <a:t/>
            </a:r>
          </a:p>
          <a:p>
            <a:r>
              <a:rPr lang="en-US"/>
              <a:t>Average sales chart:</a:t>
            </a:r>
          </a:p>
          <a:p>
            <a:r>
              <a:rPr lang="en-US"/>
              <a:t>Gross revenue peaked in 2020.</a:t>
            </a:r>
          </a:p>
          <a:p>
            <a:r>
              <a:rPr lang="en-US"/>
              <a:t>Net revenue has declined in line with gross revenue.</a:t>
            </a:r>
          </a:p>
          <a:p>
            <a:r>
              <a:rPr lang="en-US"/>
              <a:t>Net profit peaked in 2020 and then declined year after year, with a significant decline in 2023.</a:t>
            </a:r>
          </a:p>
          <a:p>
            <a:r>
              <a:rPr lang="en-US"/>
              <a:t>Relatively stable profit margin.</a:t>
            </a:r>
          </a:p>
          <a:p>
            <a:r>
              <a:rPr lang="en-US"/>
              <a:t/>
            </a:r>
          </a:p>
          <a:p>
            <a:r>
              <a:rPr lang="en-US"/>
              <a:t>Insights:</a:t>
            </a:r>
          </a:p>
          <a:p>
            <a:r>
              <a:rPr lang="en-US"/>
              <a:t>Highest: Month 8</a:t>
            </a:r>
          </a:p>
          <a:p>
            <a:r>
              <a:rPr lang="en-US"/>
              <a:t>Lowest: Month 6, Month 9</a:t>
            </a:r>
          </a:p>
          <a:p>
            <a:r>
              <a:rPr lang="en-US"/>
              <a:t>Volatile: Southwest, Pacific Northwest</a:t>
            </a:r>
          </a:p>
          <a:p>
            <a:r>
              <a:rPr lang="en-US"/>
              <a:t>Relatively stable: Midwest, New England</a:t>
            </a:r>
          </a:p>
          <a:p>
            <a:r>
              <a:rPr lang="en-US"/>
              <a:t/>
            </a:r>
          </a:p>
          <a:p>
            <a:r>
              <a:rPr lang="en-US"/>
              <a:t>Factors:</a:t>
            </a:r>
          </a:p>
          <a:p>
            <a:r>
              <a:rPr lang="en-US"/>
              <a:t>Seasonal Variation</a:t>
            </a:r>
          </a:p>
          <a:p>
            <a:r>
              <a:rPr lang="en-US"/>
              <a:t>End-of-year purchases: Many companies focus on purchasing office facilities at the end of the fiscal year in order to meet their annual budget.</a:t>
            </a:r>
          </a:p>
          <a:p>
            <a:r>
              <a:rPr lang="en-US"/>
              <a:t>Shopping during and around holidays.</a:t>
            </a:r>
          </a:p>
          <a:p>
            <a:r>
              <a:rPr lang="en-US"/>
              <a:t>Economic and Market environment</a:t>
            </a:r>
          </a:p>
          <a:p>
            <a:r>
              <a:rPr lang="en-US"/>
              <a:t>Economic conditions: During periods of economic uncertainty or recession, businesses may reduce purchases.</a:t>
            </a:r>
          </a:p>
          <a:p>
            <a:r>
              <a:rPr lang="en-US"/>
              <a:t>Market demand: The popularity of telecommuting.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this slide, based on the overall sales trend, we analyse the Midwest’s sales performance.</a:t>
            </a:r>
          </a:p>
          <a:p>
            <a:r>
              <a:rPr lang="en-US"/>
              <a:t/>
            </a:r>
          </a:p>
          <a:p>
            <a:r>
              <a:rPr lang="en-US"/>
              <a:t/>
            </a:r>
          </a:p>
          <a:p>
            <a:r>
              <a:rPr lang="en-US"/>
              <a:t>Look at the Midwest’s sales for 2019-2023, there is a significant drop in gross to net revenue, may be due to high returns, discounts, or perks.</a:t>
            </a:r>
          </a:p>
          <a:p>
            <a:r>
              <a:rPr lang="en-US"/>
              <a:t>Compare the overall sales, with profit margins of 24%, Midwest relatively stable, but both profit margins fell short of the target.</a:t>
            </a:r>
          </a:p>
          <a:p>
            <a:r>
              <a:rPr lang="en-US"/>
              <a:t/>
            </a:r>
          </a:p>
          <a:p>
            <a:r>
              <a:rPr lang="en-US"/>
              <a:t/>
            </a:r>
          </a:p>
          <a:p>
            <a:r>
              <a:rPr lang="en-US"/>
              <a:t>We also observe the “year 2019-2023 gross revenue trend by month and region”. In this chart, there are obvious sales peaks and troughs every year, we think these fluctuations may be related to seasonal factors, market activities, promotional strategies. </a:t>
            </a:r>
          </a:p>
          <a:p>
            <a:r>
              <a:rPr lang="en-US"/>
              <a:t/>
            </a:r>
          </a:p>
          <a:p>
            <a:r>
              <a:rPr lang="en-US"/>
              <a:t>November is often the peak of sales, which may be related to increased demand for purchases at the end of the year, promotional activities, and preparation before the holidays. </a:t>
            </a:r>
          </a:p>
          <a:p>
            <a:r>
              <a:rPr lang="en-US"/>
              <a:t/>
            </a:r>
          </a:p>
          <a:p>
            <a:r>
              <a:rPr lang="en-US"/>
              <a:t>April is often the lowest point for sales, possibly due to weak demand at the end of the first quarter or the absence of special promotions.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Also, look at every year, it's pretty much the same overall sales trend of Midwest. January to June, sales are sometimes stable and sometimes volatile. July to September, sales are basically growing. October to December, sales generally pick up and peak at the end of the year.</a:t>
            </a:r>
          </a:p>
          <a:p>
            <a:r>
              <a:rPr lang="en-US"/>
              <a:t/>
            </a:r>
          </a:p>
          <a:p>
            <a:r>
              <a:rPr lang="en-US"/>
              <a:t/>
            </a:r>
          </a:p>
          <a:p>
            <a:r>
              <a:rPr lang="en-US"/>
              <a:t>In view of the sales analysis, we have three recommendations for the company to develop. </a:t>
            </a:r>
          </a:p>
          <a:p>
            <a:r>
              <a:rPr lang="en-US"/>
              <a:t/>
            </a:r>
          </a:p>
          <a:p>
            <a:r>
              <a:rPr lang="en-US"/>
              <a:t>First is multi-channel sales strategy, company could develop the online sales channels such as e-commerce platforms and self-owned websites.</a:t>
            </a:r>
          </a:p>
          <a:p>
            <a:r>
              <a:rPr lang="en-US"/>
              <a:t>Second is optimize supply chain management, company could use data analysis to optimize inventory management and reduce inventory costs. </a:t>
            </a:r>
          </a:p>
          <a:p>
            <a:r>
              <a:rPr lang="en-US"/>
              <a:t/>
            </a:r>
          </a:p>
          <a:p>
            <a:r>
              <a:rPr lang="en-US"/>
              <a:t>Third is seasonal sales planning, company can plan production and inventory management in advance according to seasonal trends.</a:t>
            </a:r>
          </a:p>
          <a:p>
            <a:r>
              <a:rPr lang="en-US"/>
              <a:t/>
            </a:r>
          </a:p>
          <a:p>
            <a:r>
              <a:rPr lang="en-US"/>
              <a:t>Fourth is target review, company can re-evaluate the 40% margin target to ensure it is given market conditions and business model constraints.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As you see, the most popular products based on gross revenue before 2022 are most technology products.</a:t>
            </a:r>
          </a:p>
          <a:p>
            <a:r>
              <a:rPr lang="en-US"/>
              <a:t>In particular, the Enermax Briskie RF wireless keyboard and mouse combination</a:t>
            </a:r>
          </a:p>
          <a:p>
            <a:r>
              <a:rPr lang="en-US"/>
              <a:t>Logitech desktop MK120 mouse and keyboard combination</a:t>
            </a:r>
          </a:p>
          <a:p>
            <a:r>
              <a:rPr lang="en-US"/>
              <a:t>Logitech wireless headset h800</a:t>
            </a:r>
          </a:p>
          <a:p>
            <a:r>
              <a:rPr lang="en-US"/>
              <a:t>We can see that these three all are computer-related products. These three products are the best-selling products in most regions from 2019 to 2022. They are cost-effective products from nice brand.</a:t>
            </a:r>
          </a:p>
          <a:p>
            <a:r>
              <a:rPr lang="en-US"/>
              <a:t>When 2023, the most popular products in most regions are mostly tables and chairs. But the profit margins of these products are lower than before.</a:t>
            </a:r>
          </a:p>
          <a:p>
            <a:r>
              <a:rPr lang="en-US"/>
              <a:t/>
            </a:r>
          </a:p>
          <a:p>
            <a:r>
              <a:rPr lang="en-US"/>
              <a:t>Insight</a:t>
            </a:r>
          </a:p>
          <a:p>
            <a:r>
              <a:rPr lang="en-US"/>
              <a:t>1. Before 2022, the demand for computer-related products increased, as people were forced to work and play at home due to the impact of the pandemic.</a:t>
            </a:r>
          </a:p>
          <a:p>
            <a:r>
              <a:rPr lang="en-US"/>
              <a:t/>
            </a:r>
          </a:p>
          <a:p>
            <a:r>
              <a:rPr lang="en-US"/>
              <a:t>2.In 2023, society has led to a growing demand for Durable furniture significantly. but the low profit margin indicates that the overall consumption of the society may have declined.</a:t>
            </a:r>
          </a:p>
          <a:p>
            <a:r>
              <a:rPr lang="en-US"/>
              <a:t>3. Product trends in different years may be related to the economic cycle. In times of weak economy, more affordable and durable products may be more popular.</a:t>
            </a:r>
          </a:p>
          <a:p>
            <a:r>
              <a:rPr lang="en-US"/>
              <a:t>Recommandation:</a:t>
            </a:r>
          </a:p>
          <a:p>
            <a:r>
              <a:rPr lang="en-US"/>
              <a:t>1. Focusing on cost-effective good brand products can bring continuous and large orders and good profit margins.</a:t>
            </a:r>
          </a:p>
          <a:p>
            <a:r>
              <a:rPr lang="en-US"/>
              <a:t>2. After 2023, we should provide more options of durable furniture for society.</a:t>
            </a:r>
          </a:p>
          <a:p>
            <a:r>
              <a:rPr lang="en-US"/>
              <a:t>3. Overall consumption level of the society is reducing. We could design more specific promotional activities for different regions.</a:t>
            </a:r>
          </a:p>
          <a:p>
            <a:r>
              <a:rPr lang="en-US"/>
              <a:t>For example, offer more discounts to the areas with slightly weaker economies.</a:t>
            </a:r>
          </a:p>
          <a:p>
            <a:r>
              <a:rPr lang="en-US"/>
              <a:t>4. Pay more attention to market changes, such as remote working trends or technological advances, that may affect the type of the most popular products we sold.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this slide, we divide the net profit margin into loss-making and profit-making to analyse regional performance. </a:t>
            </a:r>
          </a:p>
          <a:p>
            <a:r>
              <a:rPr lang="en-US"/>
              <a:t/>
            </a:r>
          </a:p>
          <a:p>
            <a:r>
              <a:rPr lang="en-US"/>
              <a:t>Southeast and New England never made a loss from 2019 to 2023. </a:t>
            </a:r>
          </a:p>
          <a:p>
            <a:r>
              <a:rPr lang="en-US"/>
              <a:t>The Southern region consistently shows the highest loss, followed by the Midwest. </a:t>
            </a:r>
          </a:p>
          <a:p>
            <a:r>
              <a:rPr lang="en-US"/>
              <a:t/>
            </a:r>
          </a:p>
          <a:p>
            <a:r>
              <a:rPr lang="en-US"/>
              <a:t>However, they also generate the highest profit.</a:t>
            </a:r>
          </a:p>
          <a:p>
            <a:r>
              <a:rPr lang="en-US"/>
              <a:t/>
            </a:r>
          </a:p>
          <a:p>
            <a:r>
              <a:rPr lang="en-US"/>
              <a:t>New England has the highest profit margin, almost reaching our 40% target, despite being a low-sales region, followed by southeast.</a:t>
            </a:r>
          </a:p>
          <a:p>
            <a:r>
              <a:rPr lang="en-US"/>
              <a:t/>
            </a:r>
          </a:p>
          <a:p>
            <a:r>
              <a:rPr lang="en-US"/>
              <a:t>We'll focus on the Southern region for loss analysis and the Southeast for profitability analysis.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Overall, the net loss divided by net profit is 6.22%.</a:t>
            </a:r>
          </a:p>
          <a:p>
            <a:r>
              <a:rPr lang="en-US"/>
              <a:t/>
            </a:r>
          </a:p>
          <a:p>
            <a:r>
              <a:rPr lang="en-US"/>
              <a:t>In the Southern region, the net loss proportion is around 14%, more than double the overall percentage. The average discount for loss-making products is 70%, indicating heavy discounting. </a:t>
            </a:r>
          </a:p>
          <a:p>
            <a:r>
              <a:rPr lang="en-US"/>
              <a:t/>
            </a:r>
          </a:p>
          <a:p>
            <a:r>
              <a:rPr lang="en-US"/>
              <a:t>Office supplies make up 86% of the loss, including near-expiry air cleaners and overstocked binders.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Southeast region has not suffered any losses from 2019 to 2023, meaning all its products made profits. </a:t>
            </a:r>
          </a:p>
          <a:p>
            <a:r>
              <a:rPr lang="en-US"/>
              <a:t>The average discount is around 9%, indicating minimal promotions. Technology products contribute to around half of the profit. Notably, air cleaners are profitable here.</a:t>
            </a:r>
          </a:p>
          <a:p>
            <a:r>
              <a:rPr lang="en-US"/>
              <a:t/>
            </a:r>
          </a:p>
          <a:p>
            <a:r>
              <a:rPr lang="en-US"/>
              <a:t>However, Limitations of this analysis include ignoring factors like warehouse location and regional demographics.</a:t>
            </a:r>
          </a:p>
          <a:p>
            <a:r>
              <a:rPr lang="en-US"/>
              <a:t/>
            </a:r>
          </a:p>
          <a:p>
            <a:r>
              <a:rPr lang="en-US"/>
              <a:t>Recommendations:</a:t>
            </a:r>
          </a:p>
          <a:p>
            <a:r>
              <a:rPr lang="en-US"/>
              <a:t>To improve overall performance, I have a few recommendations:</a:t>
            </a:r>
          </a:p>
          <a:p>
            <a:r>
              <a:rPr lang="en-US"/>
              <a:t>1.	Improve inventory management to avoid near-expiry and overstocked products.</a:t>
            </a:r>
          </a:p>
          <a:p>
            <a:r>
              <a:rPr lang="en-US"/>
              <a:t>2.	Set reasonable discounts to prevent significant losses.</a:t>
            </a:r>
          </a:p>
          <a:p>
            <a:r>
              <a:rPr lang="en-US"/>
              <a:t>3.	Increase sales promotions in profitable regions to boost revenue without sacrificing profit margins, aiming to meet the 40% target.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Ruby. Moving on, I will cover the Customer Segment section and focus on Consumer and Home Segments today. </a:t>
            </a:r>
          </a:p>
          <a:p>
            <a:r>
              <a:rPr lang="en-US"/>
              <a:t/>
            </a:r>
          </a:p>
          <a:p>
            <a:r>
              <a:rPr lang="en-US"/>
              <a:t>For Consumers:</a:t>
            </a:r>
          </a:p>
          <a:p>
            <a:r>
              <a:rPr lang="en-US"/>
              <a:t>•	We can see it sold the lowest amount overall at 1.1 million revenue, profit margin at 24% compared to benchmark of 40%.</a:t>
            </a:r>
          </a:p>
          <a:p>
            <a:r>
              <a:rPr lang="en-US"/>
              <a:t>•	Most quantity sold was in the single purchase items at 7.9 thousand.</a:t>
            </a:r>
          </a:p>
          <a:p>
            <a:r>
              <a:rPr lang="en-US"/>
              <a:t>•	Upon analysis of the single purchase items, I notice that most products sold is office supplies at 4.5 thousand, with profit margin at only 22%.</a:t>
            </a:r>
          </a:p>
          <a:p>
            <a:r>
              <a:rPr lang="en-US"/>
              <a:t>•	This is quite low compared to technology that sold less at 1.8 thousand, but has a higher profit margin at 26%.</a:t>
            </a:r>
          </a:p>
          <a:p>
            <a:r>
              <a:rPr lang="en-US"/>
              <a:t/>
            </a:r>
          </a:p>
          <a:p>
            <a:r>
              <a:rPr lang="en-US"/>
              <a:t>RECC: Consumers: Focus on selling more technology to drive revenue up.</a:t>
            </a:r>
          </a:p>
          <a:p>
            <a:r>
              <a:rPr lang="en-US"/>
              <a:t/>
            </a:r>
          </a:p>
          <a:p>
            <a:r>
              <a:rPr lang="en-US"/>
              <a:t>We can achieve this by:</a:t>
            </a:r>
          </a:p>
          <a:p>
            <a:r>
              <a:rPr lang="en-US"/>
              <a:t>o	Introducing bulk buy incentives or bundle packages at discounted rates</a:t>
            </a:r>
          </a:p>
          <a:p>
            <a:r>
              <a:rPr lang="en-US"/>
              <a:t>o	Introduce loyalty program – where buyers can collect points for each purchase, and these points can be used as discounts for future tech purchases</a:t>
            </a:r>
          </a:p>
          <a:p>
            <a:r>
              <a:rPr lang="en-US"/>
              <a:t>o	Consider Support packages – can offer extended warranties, tech support packages to add value to their purchases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2" Target="../notesSlides/notesSlide10.xml" Type="http://schemas.openxmlformats.org/officeDocument/2006/relationships/notesSlide"/><Relationship Id="rId3" Target="../media/image22.png" Type="http://schemas.openxmlformats.org/officeDocument/2006/relationships/image"/><Relationship Id="rId4" Target="../media/image43.png" Type="http://schemas.openxmlformats.org/officeDocument/2006/relationships/image"/><Relationship Id="rId5" Target="../media/image44.png" Type="http://schemas.openxmlformats.org/officeDocument/2006/relationships/image"/><Relationship Id="rId6" Target="../media/image45.png" Type="http://schemas.openxmlformats.org/officeDocument/2006/relationships/image"/><Relationship Id="rId7" Target="../media/image21.png" Type="http://schemas.openxmlformats.org/officeDocument/2006/relationships/image"/><Relationship Id="rId8" Target="../media/image46.png" Type="http://schemas.openxmlformats.org/officeDocument/2006/relationships/image"/><Relationship Id="rId9"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jpeg" Type="http://schemas.openxmlformats.org/officeDocument/2006/relationships/image"/><Relationship Id="rId11" Target="../media/image53.jpeg" Type="http://schemas.openxmlformats.org/officeDocument/2006/relationships/image"/><Relationship Id="rId12" Target="../media/image54.jpeg" Type="http://schemas.openxmlformats.org/officeDocument/2006/relationships/image"/><Relationship Id="rId13" Target="../media/image55.jpeg" Type="http://schemas.openxmlformats.org/officeDocument/2006/relationships/image"/><Relationship Id="rId14" Target="../media/image56.jpeg" Type="http://schemas.openxmlformats.org/officeDocument/2006/relationships/image"/><Relationship Id="rId15" Target="../media/image57.jpeg" Type="http://schemas.openxmlformats.org/officeDocument/2006/relationships/image"/><Relationship Id="rId16" Target="../media/image58.jpeg" Type="http://schemas.openxmlformats.org/officeDocument/2006/relationships/image"/><Relationship Id="rId17" Target="../media/image59.jpeg" Type="http://schemas.openxmlformats.org/officeDocument/2006/relationships/image"/><Relationship Id="rId18" Target="../media/image60.jpeg" Type="http://schemas.openxmlformats.org/officeDocument/2006/relationships/image"/><Relationship Id="rId19" Target="../media/image61.jpeg" Type="http://schemas.openxmlformats.org/officeDocument/2006/relationships/image"/><Relationship Id="rId2" Target="../notesSlides/notesSlide11.xml" Type="http://schemas.openxmlformats.org/officeDocument/2006/relationships/notesSlide"/><Relationship Id="rId20" Target="../media/image62.jpeg" Type="http://schemas.openxmlformats.org/officeDocument/2006/relationships/image"/><Relationship Id="rId21" Target="../media/image63.jpeg" Type="http://schemas.openxmlformats.org/officeDocument/2006/relationships/image"/><Relationship Id="rId22" Target="../media/image64.jpeg" Type="http://schemas.openxmlformats.org/officeDocument/2006/relationships/image"/><Relationship Id="rId23" Target="../media/image19.png" Type="http://schemas.openxmlformats.org/officeDocument/2006/relationships/image"/><Relationship Id="rId24" Target="../media/image20.svg" Type="http://schemas.openxmlformats.org/officeDocument/2006/relationships/image"/><Relationship Id="rId3" Target="../media/image22.png" Type="http://schemas.openxmlformats.org/officeDocument/2006/relationships/image"/><Relationship Id="rId4" Target="../media/image21.png" Type="http://schemas.openxmlformats.org/officeDocument/2006/relationships/image"/><Relationship Id="rId5" Target="../media/image47.jpeg" Type="http://schemas.openxmlformats.org/officeDocument/2006/relationships/image"/><Relationship Id="rId6" Target="../media/image48.jpeg" Type="http://schemas.openxmlformats.org/officeDocument/2006/relationships/image"/><Relationship Id="rId7" Target="../media/image49.jpeg" Type="http://schemas.openxmlformats.org/officeDocument/2006/relationships/image"/><Relationship Id="rId8" Target="../media/image50.jpeg" Type="http://schemas.openxmlformats.org/officeDocument/2006/relationships/image"/><Relationship Id="rId9" Target="../media/image5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2.svg" Type="http://schemas.openxmlformats.org/officeDocument/2006/relationships/image"/><Relationship Id="rId11" Target="../media/image73.png" Type="http://schemas.openxmlformats.org/officeDocument/2006/relationships/image"/><Relationship Id="rId12" Target="../media/image74.svg" Type="http://schemas.openxmlformats.org/officeDocument/2006/relationships/image"/><Relationship Id="rId13" Target="../media/image75.png" Type="http://schemas.openxmlformats.org/officeDocument/2006/relationships/image"/><Relationship Id="rId14" Target="../media/image76.svg" Type="http://schemas.openxmlformats.org/officeDocument/2006/relationships/image"/><Relationship Id="rId15" Target="../media/image77.png" Type="http://schemas.openxmlformats.org/officeDocument/2006/relationships/image"/><Relationship Id="rId16" Target="../media/image78.svg" Type="http://schemas.openxmlformats.org/officeDocument/2006/relationships/image"/><Relationship Id="rId17" Target="../media/image79.png" Type="http://schemas.openxmlformats.org/officeDocument/2006/relationships/image"/><Relationship Id="rId18" Target="../media/image80.svg" Type="http://schemas.openxmlformats.org/officeDocument/2006/relationships/image"/><Relationship Id="rId19" Target="../media/image81.png" Type="http://schemas.openxmlformats.org/officeDocument/2006/relationships/image"/><Relationship Id="rId2" Target="../notesSlides/notesSlide12.xml" Type="http://schemas.openxmlformats.org/officeDocument/2006/relationships/notesSlide"/><Relationship Id="rId20" Target="../media/image82.svg" Type="http://schemas.openxmlformats.org/officeDocument/2006/relationships/image"/><Relationship Id="rId21" Target="../media/image22.png" Type="http://schemas.openxmlformats.org/officeDocument/2006/relationships/image"/><Relationship Id="rId22" Target="../media/image21.png" Type="http://schemas.openxmlformats.org/officeDocument/2006/relationships/image"/><Relationship Id="rId3" Target="../media/image65.png" Type="http://schemas.openxmlformats.org/officeDocument/2006/relationships/image"/><Relationship Id="rId4" Target="../media/image66.svg" Type="http://schemas.openxmlformats.org/officeDocument/2006/relationships/image"/><Relationship Id="rId5" Target="../media/image67.png" Type="http://schemas.openxmlformats.org/officeDocument/2006/relationships/image"/><Relationship Id="rId6" Target="../media/image68.svg" Type="http://schemas.openxmlformats.org/officeDocument/2006/relationships/image"/><Relationship Id="rId7" Target="../media/image69.png" Type="http://schemas.openxmlformats.org/officeDocument/2006/relationships/image"/><Relationship Id="rId8" Target="../media/image70.svg" Type="http://schemas.openxmlformats.org/officeDocument/2006/relationships/image"/><Relationship Id="rId9" Target="../media/image7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1.png" Type="http://schemas.openxmlformats.org/officeDocument/2006/relationships/image"/><Relationship Id="rId13" Target="../media/image22.png" Type="http://schemas.openxmlformats.org/officeDocument/2006/relationships/image"/><Relationship Id="rId2" Target="../notesSlides/notesSlide2.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3.png" Type="http://schemas.openxmlformats.org/officeDocument/2006/relationships/image"/><Relationship Id="rId4" Target="../media/image24.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 Id="rId8" Target="../media/image2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2" Target="../notesSlides/notesSlide4.xml" Type="http://schemas.openxmlformats.org/officeDocument/2006/relationships/notesSlide"/><Relationship Id="rId3" Target="../media/image25.pn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8.png" Type="http://schemas.openxmlformats.org/officeDocument/2006/relationships/image"/><Relationship Id="rId9"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2" Target="../notesSlides/notesSlide5.xml" Type="http://schemas.openxmlformats.org/officeDocument/2006/relationships/notesSlide"/><Relationship Id="rId3" Target="../media/image22.png" Type="http://schemas.openxmlformats.org/officeDocument/2006/relationships/image"/><Relationship Id="rId4" Target="../media/image21.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 Id="rId8" Target="../media/image32.png" Type="http://schemas.openxmlformats.org/officeDocument/2006/relationships/image"/><Relationship Id="rId9"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3.png" Type="http://schemas.openxmlformats.org/officeDocument/2006/relationships/image"/><Relationship Id="rId4" Target="../media/image34.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2.png" Type="http://schemas.openxmlformats.org/officeDocument/2006/relationships/image"/><Relationship Id="rId8"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5.png" Type="http://schemas.openxmlformats.org/officeDocument/2006/relationships/image"/><Relationship Id="rId4" Target="../media/image36.png" Type="http://schemas.openxmlformats.org/officeDocument/2006/relationships/image"/><Relationship Id="rId5" Target="../media/image22.png" Type="http://schemas.openxmlformats.org/officeDocument/2006/relationships/image"/><Relationship Id="rId6"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7.png" Type="http://schemas.openxmlformats.org/officeDocument/2006/relationships/image"/><Relationship Id="rId4" Target="../media/image38.png" Type="http://schemas.openxmlformats.org/officeDocument/2006/relationships/image"/><Relationship Id="rId5" Target="../media/image22.png" Type="http://schemas.openxmlformats.org/officeDocument/2006/relationships/image"/><Relationship Id="rId6"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2" Target="../notesSlides/notesSlide9.xml" Type="http://schemas.openxmlformats.org/officeDocument/2006/relationships/notesSlide"/><Relationship Id="rId3" Target="../media/image22.png" Type="http://schemas.openxmlformats.org/officeDocument/2006/relationships/image"/><Relationship Id="rId4" Target="../media/image21.png" Type="http://schemas.openxmlformats.org/officeDocument/2006/relationships/image"/><Relationship Id="rId5" Target="../media/image39.png" Type="http://schemas.openxmlformats.org/officeDocument/2006/relationships/image"/><Relationship Id="rId6" Target="../media/image40.png" Type="http://schemas.openxmlformats.org/officeDocument/2006/relationships/image"/><Relationship Id="rId7" Target="../media/image41.png" Type="http://schemas.openxmlformats.org/officeDocument/2006/relationships/image"/><Relationship Id="rId8" Target="../media/image42.png" Type="http://schemas.openxmlformats.org/officeDocument/2006/relationships/image"/><Relationship Id="rId9"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88011" y="6661216"/>
            <a:ext cx="1143446" cy="1531174"/>
          </a:xfrm>
          <a:custGeom>
            <a:avLst/>
            <a:gdLst/>
            <a:ahLst/>
            <a:cxnLst/>
            <a:rect r="r" b="b" t="t" l="l"/>
            <a:pathLst>
              <a:path h="1531174" w="1143446">
                <a:moveTo>
                  <a:pt x="0" y="0"/>
                </a:moveTo>
                <a:lnTo>
                  <a:pt x="1143446" y="0"/>
                </a:lnTo>
                <a:lnTo>
                  <a:pt x="1143446" y="1531174"/>
                </a:lnTo>
                <a:lnTo>
                  <a:pt x="0" y="15311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046015" y="6735181"/>
            <a:ext cx="1314779" cy="1383244"/>
          </a:xfrm>
          <a:custGeom>
            <a:avLst/>
            <a:gdLst/>
            <a:ahLst/>
            <a:cxnLst/>
            <a:rect r="r" b="b" t="t" l="l"/>
            <a:pathLst>
              <a:path h="1383244" w="1314779">
                <a:moveTo>
                  <a:pt x="0" y="0"/>
                </a:moveTo>
                <a:lnTo>
                  <a:pt x="1314779" y="0"/>
                </a:lnTo>
                <a:lnTo>
                  <a:pt x="1314779" y="1383244"/>
                </a:lnTo>
                <a:lnTo>
                  <a:pt x="0" y="13832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7933468" y="6661216"/>
            <a:ext cx="1210532" cy="1531174"/>
          </a:xfrm>
          <a:custGeom>
            <a:avLst/>
            <a:gdLst/>
            <a:ahLst/>
            <a:cxnLst/>
            <a:rect r="r" b="b" t="t" l="l"/>
            <a:pathLst>
              <a:path h="1531174" w="1210532">
                <a:moveTo>
                  <a:pt x="0" y="0"/>
                </a:moveTo>
                <a:lnTo>
                  <a:pt x="1210532" y="0"/>
                </a:lnTo>
                <a:lnTo>
                  <a:pt x="1210532" y="1531174"/>
                </a:lnTo>
                <a:lnTo>
                  <a:pt x="0" y="15311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1612507" y="6580425"/>
            <a:ext cx="926147" cy="1611964"/>
          </a:xfrm>
          <a:custGeom>
            <a:avLst/>
            <a:gdLst/>
            <a:ahLst/>
            <a:cxnLst/>
            <a:rect r="r" b="b" t="t" l="l"/>
            <a:pathLst>
              <a:path h="1611964" w="926147">
                <a:moveTo>
                  <a:pt x="0" y="0"/>
                </a:moveTo>
                <a:lnTo>
                  <a:pt x="926147" y="0"/>
                </a:lnTo>
                <a:lnTo>
                  <a:pt x="926147" y="1611965"/>
                </a:lnTo>
                <a:lnTo>
                  <a:pt x="0" y="161196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13315635" y="6713379"/>
            <a:ext cx="1294442" cy="1370067"/>
          </a:xfrm>
          <a:custGeom>
            <a:avLst/>
            <a:gdLst/>
            <a:ahLst/>
            <a:cxnLst/>
            <a:rect r="r" b="b" t="t" l="l"/>
            <a:pathLst>
              <a:path h="1370067" w="1294442">
                <a:moveTo>
                  <a:pt x="0" y="0"/>
                </a:moveTo>
                <a:lnTo>
                  <a:pt x="1294441" y="0"/>
                </a:lnTo>
                <a:lnTo>
                  <a:pt x="1294441" y="1370066"/>
                </a:lnTo>
                <a:lnTo>
                  <a:pt x="0" y="137006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6141844" y="6661216"/>
            <a:ext cx="1010575" cy="1531174"/>
          </a:xfrm>
          <a:custGeom>
            <a:avLst/>
            <a:gdLst/>
            <a:ahLst/>
            <a:cxnLst/>
            <a:rect r="r" b="b" t="t" l="l"/>
            <a:pathLst>
              <a:path h="1531174" w="1010575">
                <a:moveTo>
                  <a:pt x="0" y="0"/>
                </a:moveTo>
                <a:lnTo>
                  <a:pt x="1010574" y="0"/>
                </a:lnTo>
                <a:lnTo>
                  <a:pt x="1010574" y="1531174"/>
                </a:lnTo>
                <a:lnTo>
                  <a:pt x="0" y="1531174"/>
                </a:lnTo>
                <a:lnTo>
                  <a:pt x="0" y="0"/>
                </a:lnTo>
                <a:close/>
              </a:path>
            </a:pathLst>
          </a:custGeom>
          <a:blipFill>
            <a:blip r:embed="rId13"/>
            <a:stretch>
              <a:fillRect l="0" t="0" r="0" b="0"/>
            </a:stretch>
          </a:blipFill>
        </p:spPr>
      </p:sp>
      <p:sp>
        <p:nvSpPr>
          <p:cNvPr name="TextBox 8" id="8"/>
          <p:cNvSpPr txBox="true"/>
          <p:nvPr/>
        </p:nvSpPr>
        <p:spPr>
          <a:xfrm rot="0">
            <a:off x="1028700" y="981075"/>
            <a:ext cx="5298447" cy="382270"/>
          </a:xfrm>
          <a:prstGeom prst="rect">
            <a:avLst/>
          </a:prstGeom>
        </p:spPr>
        <p:txBody>
          <a:bodyPr anchor="t" rtlCol="false" tIns="0" lIns="0" bIns="0" rIns="0">
            <a:spAutoFit/>
          </a:bodyPr>
          <a:lstStyle/>
          <a:p>
            <a:pPr algn="l">
              <a:lnSpc>
                <a:spcPts val="3080"/>
              </a:lnSpc>
            </a:pPr>
            <a:r>
              <a:rPr lang="en-US" sz="2200">
                <a:solidFill>
                  <a:srgbClr val="000000"/>
                </a:solidFill>
                <a:latin typeface="DM Sans"/>
                <a:ea typeface="DM Sans"/>
                <a:cs typeface="DM Sans"/>
                <a:sym typeface="DM Sans"/>
              </a:rPr>
              <a:t>CONTOSO CO.</a:t>
            </a:r>
          </a:p>
        </p:txBody>
      </p:sp>
      <p:sp>
        <p:nvSpPr>
          <p:cNvPr name="TextBox 9" id="9"/>
          <p:cNvSpPr txBox="true"/>
          <p:nvPr/>
        </p:nvSpPr>
        <p:spPr>
          <a:xfrm rot="0">
            <a:off x="11960853" y="981075"/>
            <a:ext cx="5298447" cy="382270"/>
          </a:xfrm>
          <a:prstGeom prst="rect">
            <a:avLst/>
          </a:prstGeom>
        </p:spPr>
        <p:txBody>
          <a:bodyPr anchor="t" rtlCol="false" tIns="0" lIns="0" bIns="0" rIns="0">
            <a:spAutoFit/>
          </a:bodyPr>
          <a:lstStyle/>
          <a:p>
            <a:pPr algn="r">
              <a:lnSpc>
                <a:spcPts val="3080"/>
              </a:lnSpc>
            </a:pPr>
            <a:r>
              <a:rPr lang="en-US" sz="2200">
                <a:solidFill>
                  <a:srgbClr val="000000"/>
                </a:solidFill>
                <a:latin typeface="DM Sans"/>
                <a:ea typeface="DM Sans"/>
                <a:cs typeface="DM Sans"/>
                <a:sym typeface="DM Sans"/>
              </a:rPr>
              <a:t>JULY 31, 2024</a:t>
            </a:r>
          </a:p>
        </p:txBody>
      </p:sp>
      <p:sp>
        <p:nvSpPr>
          <p:cNvPr name="TextBox 10" id="10"/>
          <p:cNvSpPr txBox="true"/>
          <p:nvPr/>
        </p:nvSpPr>
        <p:spPr>
          <a:xfrm rot="0">
            <a:off x="3028805" y="2317756"/>
            <a:ext cx="12230390" cy="1330319"/>
          </a:xfrm>
          <a:prstGeom prst="rect">
            <a:avLst/>
          </a:prstGeom>
        </p:spPr>
        <p:txBody>
          <a:bodyPr anchor="t" rtlCol="false" tIns="0" lIns="0" bIns="0" rIns="0">
            <a:spAutoFit/>
          </a:bodyPr>
          <a:lstStyle/>
          <a:p>
            <a:pPr algn="ctr">
              <a:lnSpc>
                <a:spcPts val="9999"/>
              </a:lnSpc>
            </a:pPr>
            <a:r>
              <a:rPr lang="en-US" sz="9999">
                <a:solidFill>
                  <a:srgbClr val="000000"/>
                </a:solidFill>
                <a:latin typeface="DM Sans Bold"/>
                <a:ea typeface="DM Sans Bold"/>
                <a:cs typeface="DM Sans Bold"/>
                <a:sym typeface="DM Sans Bold"/>
              </a:rPr>
              <a:t>GROUP 4</a:t>
            </a:r>
          </a:p>
        </p:txBody>
      </p:sp>
      <p:sp>
        <p:nvSpPr>
          <p:cNvPr name="TextBox 11" id="11"/>
          <p:cNvSpPr txBox="true"/>
          <p:nvPr/>
        </p:nvSpPr>
        <p:spPr>
          <a:xfrm rot="0">
            <a:off x="3682944" y="4095750"/>
            <a:ext cx="11325233" cy="600075"/>
          </a:xfrm>
          <a:prstGeom prst="rect">
            <a:avLst/>
          </a:prstGeom>
        </p:spPr>
        <p:txBody>
          <a:bodyPr anchor="t" rtlCol="false" tIns="0" lIns="0" bIns="0" rIns="0">
            <a:spAutoFit/>
          </a:bodyPr>
          <a:lstStyle/>
          <a:p>
            <a:pPr algn="ctr">
              <a:lnSpc>
                <a:spcPts val="4799"/>
              </a:lnSpc>
              <a:spcBef>
                <a:spcPct val="0"/>
              </a:spcBef>
            </a:pPr>
            <a:r>
              <a:rPr lang="en-US" sz="3999">
                <a:solidFill>
                  <a:srgbClr val="000000"/>
                </a:solidFill>
                <a:latin typeface="DM Sans Bold"/>
                <a:ea typeface="DM Sans Bold"/>
                <a:cs typeface="DM Sans Bold"/>
                <a:sym typeface="DM Sans Bold"/>
              </a:rPr>
              <a:t>INFS5700 Introduction to Business Analytics</a:t>
            </a:r>
          </a:p>
        </p:txBody>
      </p:sp>
      <p:sp>
        <p:nvSpPr>
          <p:cNvPr name="TextBox 12" id="12"/>
          <p:cNvSpPr txBox="true"/>
          <p:nvPr/>
        </p:nvSpPr>
        <p:spPr>
          <a:xfrm rot="0">
            <a:off x="6141844" y="5143500"/>
            <a:ext cx="6246019" cy="600075"/>
          </a:xfrm>
          <a:prstGeom prst="rect">
            <a:avLst/>
          </a:prstGeom>
        </p:spPr>
        <p:txBody>
          <a:bodyPr anchor="t" rtlCol="false" tIns="0" lIns="0" bIns="0" rIns="0">
            <a:spAutoFit/>
          </a:bodyPr>
          <a:lstStyle/>
          <a:p>
            <a:pPr algn="ctr">
              <a:lnSpc>
                <a:spcPts val="4799"/>
              </a:lnSpc>
              <a:spcBef>
                <a:spcPct val="0"/>
              </a:spcBef>
            </a:pPr>
            <a:r>
              <a:rPr lang="en-US" sz="3999">
                <a:solidFill>
                  <a:srgbClr val="000000"/>
                </a:solidFill>
                <a:latin typeface="DM Sans Bold"/>
                <a:ea typeface="DM Sans Bold"/>
                <a:cs typeface="DM Sans Bold"/>
                <a:sym typeface="DM Sans Bold"/>
              </a:rPr>
              <a:t>Sandbox Industry Project</a:t>
            </a:r>
          </a:p>
        </p:txBody>
      </p:sp>
      <p:sp>
        <p:nvSpPr>
          <p:cNvPr name="TextBox 13" id="13"/>
          <p:cNvSpPr txBox="true"/>
          <p:nvPr/>
        </p:nvSpPr>
        <p:spPr>
          <a:xfrm rot="0">
            <a:off x="4357230" y="8492134"/>
            <a:ext cx="692348" cy="257175"/>
          </a:xfrm>
          <a:prstGeom prst="rect">
            <a:avLst/>
          </a:prstGeom>
        </p:spPr>
        <p:txBody>
          <a:bodyPr anchor="t" rtlCol="false" tIns="0" lIns="0" bIns="0" rIns="0">
            <a:spAutoFit/>
          </a:bodyPr>
          <a:lstStyle/>
          <a:p>
            <a:pPr algn="ctr">
              <a:lnSpc>
                <a:spcPts val="2039"/>
              </a:lnSpc>
              <a:spcBef>
                <a:spcPct val="0"/>
              </a:spcBef>
            </a:pPr>
            <a:r>
              <a:rPr lang="en-US" sz="1699">
                <a:solidFill>
                  <a:srgbClr val="000000"/>
                </a:solidFill>
                <a:latin typeface="DM Sans Bold"/>
                <a:ea typeface="DM Sans Bold"/>
                <a:cs typeface="DM Sans Bold"/>
                <a:sym typeface="DM Sans Bold"/>
              </a:rPr>
              <a:t>Lu Yan</a:t>
            </a:r>
          </a:p>
        </p:txBody>
      </p:sp>
      <p:sp>
        <p:nvSpPr>
          <p:cNvPr name="TextBox 14" id="14"/>
          <p:cNvSpPr txBox="true"/>
          <p:nvPr/>
        </p:nvSpPr>
        <p:spPr>
          <a:xfrm rot="0">
            <a:off x="5992771" y="8492134"/>
            <a:ext cx="1308720" cy="257175"/>
          </a:xfrm>
          <a:prstGeom prst="rect">
            <a:avLst/>
          </a:prstGeom>
        </p:spPr>
        <p:txBody>
          <a:bodyPr anchor="t" rtlCol="false" tIns="0" lIns="0" bIns="0" rIns="0">
            <a:spAutoFit/>
          </a:bodyPr>
          <a:lstStyle/>
          <a:p>
            <a:pPr algn="ctr">
              <a:lnSpc>
                <a:spcPts val="2039"/>
              </a:lnSpc>
              <a:spcBef>
                <a:spcPct val="0"/>
              </a:spcBef>
            </a:pPr>
            <a:r>
              <a:rPr lang="en-US" sz="1699">
                <a:solidFill>
                  <a:srgbClr val="000000"/>
                </a:solidFill>
                <a:latin typeface="DM Sans Bold"/>
                <a:ea typeface="DM Sans Bold"/>
                <a:cs typeface="DM Sans Bold"/>
                <a:sym typeface="DM Sans Bold"/>
              </a:rPr>
              <a:t>Yimin Cheng</a:t>
            </a:r>
          </a:p>
        </p:txBody>
      </p:sp>
      <p:sp>
        <p:nvSpPr>
          <p:cNvPr name="TextBox 15" id="15"/>
          <p:cNvSpPr txBox="true"/>
          <p:nvPr/>
        </p:nvSpPr>
        <p:spPr>
          <a:xfrm rot="0">
            <a:off x="7992647" y="8492134"/>
            <a:ext cx="1092175" cy="257175"/>
          </a:xfrm>
          <a:prstGeom prst="rect">
            <a:avLst/>
          </a:prstGeom>
        </p:spPr>
        <p:txBody>
          <a:bodyPr anchor="t" rtlCol="false" tIns="0" lIns="0" bIns="0" rIns="0">
            <a:spAutoFit/>
          </a:bodyPr>
          <a:lstStyle/>
          <a:p>
            <a:pPr algn="ctr">
              <a:lnSpc>
                <a:spcPts val="2039"/>
              </a:lnSpc>
              <a:spcBef>
                <a:spcPct val="0"/>
              </a:spcBef>
            </a:pPr>
            <a:r>
              <a:rPr lang="en-US" sz="1699">
                <a:solidFill>
                  <a:srgbClr val="000000"/>
                </a:solidFill>
                <a:latin typeface="DM Sans Bold"/>
                <a:ea typeface="DM Sans Bold"/>
                <a:cs typeface="DM Sans Bold"/>
                <a:sym typeface="DM Sans Bold"/>
              </a:rPr>
              <a:t>Ruby Zeng</a:t>
            </a:r>
          </a:p>
        </p:txBody>
      </p:sp>
      <p:sp>
        <p:nvSpPr>
          <p:cNvPr name="TextBox 16" id="16"/>
          <p:cNvSpPr txBox="true"/>
          <p:nvPr/>
        </p:nvSpPr>
        <p:spPr>
          <a:xfrm rot="0">
            <a:off x="9730055" y="8492134"/>
            <a:ext cx="1059359" cy="257175"/>
          </a:xfrm>
          <a:prstGeom prst="rect">
            <a:avLst/>
          </a:prstGeom>
        </p:spPr>
        <p:txBody>
          <a:bodyPr anchor="t" rtlCol="false" tIns="0" lIns="0" bIns="0" rIns="0">
            <a:spAutoFit/>
          </a:bodyPr>
          <a:lstStyle/>
          <a:p>
            <a:pPr algn="ctr">
              <a:lnSpc>
                <a:spcPts val="2039"/>
              </a:lnSpc>
              <a:spcBef>
                <a:spcPct val="0"/>
              </a:spcBef>
            </a:pPr>
            <a:r>
              <a:rPr lang="en-US" sz="1699">
                <a:solidFill>
                  <a:srgbClr val="000000"/>
                </a:solidFill>
                <a:latin typeface="DM Sans Bold"/>
                <a:ea typeface="DM Sans Bold"/>
                <a:cs typeface="DM Sans Bold"/>
                <a:sym typeface="DM Sans Bold"/>
              </a:rPr>
              <a:t>Yiyang Liu</a:t>
            </a:r>
          </a:p>
        </p:txBody>
      </p:sp>
      <p:sp>
        <p:nvSpPr>
          <p:cNvPr name="TextBox 17" id="17"/>
          <p:cNvSpPr txBox="true"/>
          <p:nvPr/>
        </p:nvSpPr>
        <p:spPr>
          <a:xfrm rot="0">
            <a:off x="11530126" y="8492134"/>
            <a:ext cx="1090910" cy="257175"/>
          </a:xfrm>
          <a:prstGeom prst="rect">
            <a:avLst/>
          </a:prstGeom>
        </p:spPr>
        <p:txBody>
          <a:bodyPr anchor="t" rtlCol="false" tIns="0" lIns="0" bIns="0" rIns="0">
            <a:spAutoFit/>
          </a:bodyPr>
          <a:lstStyle/>
          <a:p>
            <a:pPr algn="ctr">
              <a:lnSpc>
                <a:spcPts val="2039"/>
              </a:lnSpc>
              <a:spcBef>
                <a:spcPct val="0"/>
              </a:spcBef>
            </a:pPr>
            <a:r>
              <a:rPr lang="en-US" sz="1699">
                <a:solidFill>
                  <a:srgbClr val="000000"/>
                </a:solidFill>
                <a:latin typeface="DM Sans Bold"/>
                <a:ea typeface="DM Sans Bold"/>
                <a:cs typeface="DM Sans Bold"/>
                <a:sym typeface="DM Sans Bold"/>
              </a:rPr>
              <a:t>Natalie Lai</a:t>
            </a:r>
          </a:p>
        </p:txBody>
      </p:sp>
      <p:sp>
        <p:nvSpPr>
          <p:cNvPr name="TextBox 18" id="18"/>
          <p:cNvSpPr txBox="true"/>
          <p:nvPr/>
        </p:nvSpPr>
        <p:spPr>
          <a:xfrm rot="0">
            <a:off x="13153491" y="8492134"/>
            <a:ext cx="1618729" cy="257175"/>
          </a:xfrm>
          <a:prstGeom prst="rect">
            <a:avLst/>
          </a:prstGeom>
        </p:spPr>
        <p:txBody>
          <a:bodyPr anchor="t" rtlCol="false" tIns="0" lIns="0" bIns="0" rIns="0">
            <a:spAutoFit/>
          </a:bodyPr>
          <a:lstStyle/>
          <a:p>
            <a:pPr algn="ctr">
              <a:lnSpc>
                <a:spcPts val="2039"/>
              </a:lnSpc>
              <a:spcBef>
                <a:spcPct val="0"/>
              </a:spcBef>
            </a:pPr>
            <a:r>
              <a:rPr lang="en-US" sz="1699">
                <a:solidFill>
                  <a:srgbClr val="000000"/>
                </a:solidFill>
                <a:latin typeface="DM Sans Bold"/>
                <a:ea typeface="DM Sans Bold"/>
                <a:cs typeface="DM Sans Bold"/>
                <a:sym typeface="DM Sans Bold"/>
              </a:rPr>
              <a:t>Vaishnav Gadia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3"/>
            <a:stretch>
              <a:fillRect l="0" t="0" r="0" b="0"/>
            </a:stretch>
          </a:blipFill>
        </p:spPr>
      </p:sp>
      <p:sp>
        <p:nvSpPr>
          <p:cNvPr name="Freeform 3" id="3"/>
          <p:cNvSpPr/>
          <p:nvPr/>
        </p:nvSpPr>
        <p:spPr>
          <a:xfrm flipH="false" flipV="false" rot="0">
            <a:off x="1028700" y="1028700"/>
            <a:ext cx="4913429" cy="3208396"/>
          </a:xfrm>
          <a:custGeom>
            <a:avLst/>
            <a:gdLst/>
            <a:ahLst/>
            <a:cxnLst/>
            <a:rect r="r" b="b" t="t" l="l"/>
            <a:pathLst>
              <a:path h="3208396" w="4913429">
                <a:moveTo>
                  <a:pt x="0" y="0"/>
                </a:moveTo>
                <a:lnTo>
                  <a:pt x="4913429" y="0"/>
                </a:lnTo>
                <a:lnTo>
                  <a:pt x="4913429" y="3208396"/>
                </a:lnTo>
                <a:lnTo>
                  <a:pt x="0" y="3208396"/>
                </a:lnTo>
                <a:lnTo>
                  <a:pt x="0" y="0"/>
                </a:lnTo>
                <a:close/>
              </a:path>
            </a:pathLst>
          </a:custGeom>
          <a:blipFill>
            <a:blip r:embed="rId4"/>
            <a:stretch>
              <a:fillRect l="0" t="0" r="0" b="0"/>
            </a:stretch>
          </a:blipFill>
        </p:spPr>
      </p:sp>
      <p:sp>
        <p:nvSpPr>
          <p:cNvPr name="Freeform 4" id="4"/>
          <p:cNvSpPr/>
          <p:nvPr/>
        </p:nvSpPr>
        <p:spPr>
          <a:xfrm flipH="false" flipV="false" rot="0">
            <a:off x="6170062" y="1028700"/>
            <a:ext cx="5528037" cy="2630214"/>
          </a:xfrm>
          <a:custGeom>
            <a:avLst/>
            <a:gdLst/>
            <a:ahLst/>
            <a:cxnLst/>
            <a:rect r="r" b="b" t="t" l="l"/>
            <a:pathLst>
              <a:path h="2630214" w="5528037">
                <a:moveTo>
                  <a:pt x="0" y="0"/>
                </a:moveTo>
                <a:lnTo>
                  <a:pt x="5528037" y="0"/>
                </a:lnTo>
                <a:lnTo>
                  <a:pt x="5528037" y="2630214"/>
                </a:lnTo>
                <a:lnTo>
                  <a:pt x="0" y="2630214"/>
                </a:lnTo>
                <a:lnTo>
                  <a:pt x="0" y="0"/>
                </a:lnTo>
                <a:close/>
              </a:path>
            </a:pathLst>
          </a:custGeom>
          <a:blipFill>
            <a:blip r:embed="rId5"/>
            <a:stretch>
              <a:fillRect l="0" t="0" r="0" b="0"/>
            </a:stretch>
          </a:blipFill>
        </p:spPr>
      </p:sp>
      <p:sp>
        <p:nvSpPr>
          <p:cNvPr name="Freeform 5" id="5"/>
          <p:cNvSpPr/>
          <p:nvPr/>
        </p:nvSpPr>
        <p:spPr>
          <a:xfrm flipH="false" flipV="false" rot="0">
            <a:off x="1028700" y="4278818"/>
            <a:ext cx="7055159" cy="2783205"/>
          </a:xfrm>
          <a:custGeom>
            <a:avLst/>
            <a:gdLst/>
            <a:ahLst/>
            <a:cxnLst/>
            <a:rect r="r" b="b" t="t" l="l"/>
            <a:pathLst>
              <a:path h="2783205" w="7055159">
                <a:moveTo>
                  <a:pt x="0" y="0"/>
                </a:moveTo>
                <a:lnTo>
                  <a:pt x="7055159" y="0"/>
                </a:lnTo>
                <a:lnTo>
                  <a:pt x="7055159" y="2783205"/>
                </a:lnTo>
                <a:lnTo>
                  <a:pt x="0" y="2783205"/>
                </a:lnTo>
                <a:lnTo>
                  <a:pt x="0" y="0"/>
                </a:lnTo>
                <a:close/>
              </a:path>
            </a:pathLst>
          </a:custGeom>
          <a:blipFill>
            <a:blip r:embed="rId6"/>
            <a:stretch>
              <a:fillRect l="-3298" t="0" r="0" b="0"/>
            </a:stretch>
          </a:blipFill>
        </p:spPr>
      </p:sp>
      <p:sp>
        <p:nvSpPr>
          <p:cNvPr name="Freeform 6" id="6"/>
          <p:cNvSpPr/>
          <p:nvPr/>
        </p:nvSpPr>
        <p:spPr>
          <a:xfrm flipH="false" flipV="false" rot="0">
            <a:off x="521688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3"/>
            <a:stretch>
              <a:fillRect l="0" t="0" r="0" b="0"/>
            </a:stretch>
          </a:blipFill>
        </p:spPr>
      </p:sp>
      <p:sp>
        <p:nvSpPr>
          <p:cNvPr name="Freeform 7" id="7"/>
          <p:cNvSpPr/>
          <p:nvPr/>
        </p:nvSpPr>
        <p:spPr>
          <a:xfrm flipH="false" flipV="false" rot="0">
            <a:off x="9454856" y="9841138"/>
            <a:ext cx="3566468" cy="192041"/>
          </a:xfrm>
          <a:custGeom>
            <a:avLst/>
            <a:gdLst/>
            <a:ahLst/>
            <a:cxnLst/>
            <a:rect r="r" b="b" t="t" l="l"/>
            <a:pathLst>
              <a:path h="192041" w="3566468">
                <a:moveTo>
                  <a:pt x="0" y="0"/>
                </a:moveTo>
                <a:lnTo>
                  <a:pt x="3566468" y="0"/>
                </a:lnTo>
                <a:lnTo>
                  <a:pt x="3566468" y="192040"/>
                </a:lnTo>
                <a:lnTo>
                  <a:pt x="0" y="192040"/>
                </a:lnTo>
                <a:lnTo>
                  <a:pt x="0" y="0"/>
                </a:lnTo>
                <a:close/>
              </a:path>
            </a:pathLst>
          </a:custGeom>
          <a:blipFill>
            <a:blip r:embed="rId7"/>
            <a:stretch>
              <a:fillRect l="0" t="0" r="0" b="0"/>
            </a:stretch>
          </a:blipFill>
        </p:spPr>
      </p:sp>
      <p:sp>
        <p:nvSpPr>
          <p:cNvPr name="Freeform 8" id="8"/>
          <p:cNvSpPr/>
          <p:nvPr/>
        </p:nvSpPr>
        <p:spPr>
          <a:xfrm flipH="false" flipV="false" rot="0">
            <a:off x="13692832"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3"/>
            <a:stretch>
              <a:fillRect l="0" t="0" r="0" b="0"/>
            </a:stretch>
          </a:blipFill>
        </p:spPr>
      </p:sp>
      <p:sp>
        <p:nvSpPr>
          <p:cNvPr name="Freeform 9" id="9"/>
          <p:cNvSpPr/>
          <p:nvPr/>
        </p:nvSpPr>
        <p:spPr>
          <a:xfrm flipH="false" flipV="false" rot="0">
            <a:off x="11926699" y="1028700"/>
            <a:ext cx="5333268" cy="3208396"/>
          </a:xfrm>
          <a:custGeom>
            <a:avLst/>
            <a:gdLst/>
            <a:ahLst/>
            <a:cxnLst/>
            <a:rect r="r" b="b" t="t" l="l"/>
            <a:pathLst>
              <a:path h="3208396" w="5333268">
                <a:moveTo>
                  <a:pt x="0" y="0"/>
                </a:moveTo>
                <a:lnTo>
                  <a:pt x="5333268" y="0"/>
                </a:lnTo>
                <a:lnTo>
                  <a:pt x="5333268" y="3208396"/>
                </a:lnTo>
                <a:lnTo>
                  <a:pt x="0" y="3208396"/>
                </a:lnTo>
                <a:lnTo>
                  <a:pt x="0" y="0"/>
                </a:lnTo>
                <a:close/>
              </a:path>
            </a:pathLst>
          </a:custGeom>
          <a:blipFill>
            <a:blip r:embed="rId8"/>
            <a:stretch>
              <a:fillRect l="-1184" t="-6905" r="0" b="0"/>
            </a:stretch>
          </a:blipFill>
        </p:spPr>
      </p:sp>
      <p:sp>
        <p:nvSpPr>
          <p:cNvPr name="TextBox 10" id="10"/>
          <p:cNvSpPr txBox="true"/>
          <p:nvPr/>
        </p:nvSpPr>
        <p:spPr>
          <a:xfrm rot="0">
            <a:off x="2519822" y="9548679"/>
            <a:ext cx="584225"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Sales</a:t>
            </a:r>
          </a:p>
        </p:txBody>
      </p:sp>
      <p:sp>
        <p:nvSpPr>
          <p:cNvPr name="TextBox 11" id="11"/>
          <p:cNvSpPr txBox="true"/>
          <p:nvPr/>
        </p:nvSpPr>
        <p:spPr>
          <a:xfrm rot="0">
            <a:off x="14229631" y="9548679"/>
            <a:ext cx="2492871"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Final Recommentation</a:t>
            </a:r>
          </a:p>
        </p:txBody>
      </p:sp>
      <p:sp>
        <p:nvSpPr>
          <p:cNvPr name="TextBox 12" id="12"/>
          <p:cNvSpPr txBox="true"/>
          <p:nvPr/>
        </p:nvSpPr>
        <p:spPr>
          <a:xfrm rot="0">
            <a:off x="6495549" y="9548679"/>
            <a:ext cx="1009129"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Products</a:t>
            </a:r>
          </a:p>
        </p:txBody>
      </p:sp>
      <p:sp>
        <p:nvSpPr>
          <p:cNvPr name="TextBox 13" id="13"/>
          <p:cNvSpPr txBox="true"/>
          <p:nvPr/>
        </p:nvSpPr>
        <p:spPr>
          <a:xfrm rot="0">
            <a:off x="10576573" y="9574438"/>
            <a:ext cx="1223442"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Customers</a:t>
            </a:r>
          </a:p>
        </p:txBody>
      </p:sp>
      <p:sp>
        <p:nvSpPr>
          <p:cNvPr name="TextBox 14" id="14"/>
          <p:cNvSpPr txBox="true"/>
          <p:nvPr/>
        </p:nvSpPr>
        <p:spPr>
          <a:xfrm rot="0">
            <a:off x="8553171" y="4525512"/>
            <a:ext cx="8706796" cy="250698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DM Sans"/>
                <a:ea typeface="DM Sans"/>
                <a:cs typeface="DM Sans"/>
                <a:sym typeface="DM Sans"/>
              </a:rPr>
              <a:t>Most profitable grossing 7.8 million, profit margin at 25%. </a:t>
            </a:r>
          </a:p>
          <a:p>
            <a:pPr algn="l" marL="388620" indent="-194310" lvl="1">
              <a:lnSpc>
                <a:spcPts val="2520"/>
              </a:lnSpc>
              <a:buFont typeface="Arial"/>
              <a:buChar char="•"/>
            </a:pPr>
            <a:r>
              <a:rPr lang="en-US" sz="1800">
                <a:solidFill>
                  <a:srgbClr val="000000"/>
                </a:solidFill>
                <a:latin typeface="DM Sans"/>
                <a:ea typeface="DM Sans"/>
                <a:cs typeface="DM Sans"/>
                <a:sym typeface="DM Sans"/>
              </a:rPr>
              <a:t>Just like Corporates, only </a:t>
            </a:r>
            <a:r>
              <a:rPr lang="en-US" sz="1800">
                <a:solidFill>
                  <a:srgbClr val="000000"/>
                </a:solidFill>
                <a:latin typeface="DM Sans Bold"/>
                <a:ea typeface="DM Sans Bold"/>
                <a:cs typeface="DM Sans Bold"/>
                <a:sym typeface="DM Sans Bold"/>
              </a:rPr>
              <a:t>loyal repeating customers</a:t>
            </a:r>
            <a:r>
              <a:rPr lang="en-US" sz="1800">
                <a:solidFill>
                  <a:srgbClr val="000000"/>
                </a:solidFill>
                <a:latin typeface="DM Sans"/>
                <a:ea typeface="DM Sans"/>
                <a:cs typeface="DM Sans"/>
                <a:sym typeface="DM Sans"/>
              </a:rPr>
              <a:t> contributed to sales, selling roughly 52 thousand products.</a:t>
            </a:r>
          </a:p>
          <a:p>
            <a:pPr algn="l" marL="388620" indent="-194310" lvl="1">
              <a:lnSpc>
                <a:spcPts val="2520"/>
              </a:lnSpc>
              <a:buFont typeface="Arial"/>
              <a:buChar char="•"/>
            </a:pPr>
            <a:r>
              <a:rPr lang="en-US" sz="1800">
                <a:solidFill>
                  <a:srgbClr val="000000"/>
                </a:solidFill>
                <a:latin typeface="DM Sans"/>
                <a:ea typeface="DM Sans"/>
                <a:cs typeface="DM Sans"/>
                <a:sym typeface="DM Sans"/>
              </a:rPr>
              <a:t>We can see these loyal customers bought the </a:t>
            </a:r>
            <a:r>
              <a:rPr lang="en-US" sz="1800">
                <a:solidFill>
                  <a:srgbClr val="000000"/>
                </a:solidFill>
                <a:latin typeface="DM Sans Bold"/>
                <a:ea typeface="DM Sans Bold"/>
                <a:cs typeface="DM Sans Bold"/>
                <a:sym typeface="DM Sans Bold"/>
              </a:rPr>
              <a:t>highest amount of technology at 27 thousand</a:t>
            </a:r>
            <a:r>
              <a:rPr lang="en-US" sz="1800">
                <a:solidFill>
                  <a:srgbClr val="000000"/>
                </a:solidFill>
                <a:latin typeface="DM Sans"/>
                <a:ea typeface="DM Sans"/>
                <a:cs typeface="DM Sans"/>
                <a:sym typeface="DM Sans"/>
              </a:rPr>
              <a:t>. I also noticed this aligns to their </a:t>
            </a:r>
            <a:r>
              <a:rPr lang="en-US" sz="1800">
                <a:solidFill>
                  <a:srgbClr val="000000"/>
                </a:solidFill>
                <a:latin typeface="DM Sans Bold"/>
                <a:ea typeface="DM Sans Bold"/>
                <a:cs typeface="DM Sans Bold"/>
                <a:sym typeface="DM Sans Bold"/>
              </a:rPr>
              <a:t>profit margin at 27%</a:t>
            </a:r>
            <a:r>
              <a:rPr lang="en-US" sz="1800">
                <a:solidFill>
                  <a:srgbClr val="000000"/>
                </a:solidFill>
                <a:latin typeface="DM Sans"/>
                <a:ea typeface="DM Sans"/>
                <a:cs typeface="DM Sans"/>
                <a:sym typeface="DM Sans"/>
              </a:rPr>
              <a:t>.</a:t>
            </a:r>
          </a:p>
          <a:p>
            <a:pPr algn="l" marL="388620" indent="-194310" lvl="1">
              <a:lnSpc>
                <a:spcPts val="2520"/>
              </a:lnSpc>
              <a:buFont typeface="Arial"/>
              <a:buChar char="•"/>
            </a:pPr>
            <a:r>
              <a:rPr lang="en-US" sz="1800">
                <a:solidFill>
                  <a:srgbClr val="000000"/>
                </a:solidFill>
                <a:latin typeface="DM Sans"/>
                <a:ea typeface="DM Sans"/>
                <a:cs typeface="DM Sans"/>
                <a:sym typeface="DM Sans"/>
              </a:rPr>
              <a:t>O</a:t>
            </a:r>
            <a:r>
              <a:rPr lang="en-US" sz="1800">
                <a:solidFill>
                  <a:srgbClr val="000000"/>
                </a:solidFill>
                <a:latin typeface="DM Sans"/>
                <a:ea typeface="DM Sans"/>
                <a:cs typeface="DM Sans"/>
                <a:sym typeface="DM Sans"/>
              </a:rPr>
              <a:t>ffice supply sold 18 thousand, their profit margin was only 19%.</a:t>
            </a:r>
          </a:p>
          <a:p>
            <a:pPr algn="l" marL="388620" indent="-194310" lvl="1">
              <a:lnSpc>
                <a:spcPts val="2520"/>
              </a:lnSpc>
              <a:buFont typeface="Arial"/>
              <a:buChar char="•"/>
            </a:pPr>
            <a:r>
              <a:rPr lang="en-US" sz="1800">
                <a:solidFill>
                  <a:srgbClr val="000000"/>
                </a:solidFill>
                <a:latin typeface="DM Sans Bold"/>
                <a:ea typeface="DM Sans Bold"/>
                <a:cs typeface="DM Sans Bold"/>
                <a:sym typeface="DM Sans Bold"/>
              </a:rPr>
              <a:t>F</a:t>
            </a:r>
            <a:r>
              <a:rPr lang="en-US" sz="1800">
                <a:solidFill>
                  <a:srgbClr val="000000"/>
                </a:solidFill>
                <a:latin typeface="DM Sans Bold"/>
                <a:ea typeface="DM Sans Bold"/>
                <a:cs typeface="DM Sans Bold"/>
                <a:sym typeface="DM Sans Bold"/>
              </a:rPr>
              <a:t>urniture</a:t>
            </a:r>
            <a:r>
              <a:rPr lang="en-US" sz="1800">
                <a:solidFill>
                  <a:srgbClr val="000000"/>
                </a:solidFill>
                <a:latin typeface="DM Sans"/>
                <a:ea typeface="DM Sans"/>
                <a:cs typeface="DM Sans"/>
                <a:sym typeface="DM Sans"/>
              </a:rPr>
              <a:t> quantity was </a:t>
            </a:r>
            <a:r>
              <a:rPr lang="en-US" sz="1800">
                <a:solidFill>
                  <a:srgbClr val="000000"/>
                </a:solidFill>
                <a:latin typeface="DM Sans Bold"/>
                <a:ea typeface="DM Sans Bold"/>
                <a:cs typeface="DM Sans Bold"/>
                <a:sym typeface="DM Sans Bold"/>
              </a:rPr>
              <a:t>lowest</a:t>
            </a:r>
            <a:r>
              <a:rPr lang="en-US" sz="1800">
                <a:solidFill>
                  <a:srgbClr val="000000"/>
                </a:solidFill>
                <a:latin typeface="DM Sans"/>
                <a:ea typeface="DM Sans"/>
                <a:cs typeface="DM Sans"/>
                <a:sym typeface="DM Sans"/>
              </a:rPr>
              <a:t> at 6 thousand, but interesting fact was they had a </a:t>
            </a:r>
            <a:r>
              <a:rPr lang="en-US" sz="1800">
                <a:solidFill>
                  <a:srgbClr val="000000"/>
                </a:solidFill>
                <a:latin typeface="DM Sans Bold"/>
                <a:ea typeface="DM Sans Bold"/>
                <a:cs typeface="DM Sans Bold"/>
                <a:sym typeface="DM Sans Bold"/>
              </a:rPr>
              <a:t>higher profit margin at 20%</a:t>
            </a:r>
            <a:r>
              <a:rPr lang="en-US" sz="1800">
                <a:solidFill>
                  <a:srgbClr val="000000"/>
                </a:solidFill>
                <a:latin typeface="DM Sans"/>
                <a:ea typeface="DM Sans"/>
                <a:cs typeface="DM Sans"/>
                <a:sym typeface="DM Sans"/>
              </a:rPr>
              <a:t> compared to office supplies.</a:t>
            </a:r>
          </a:p>
        </p:txBody>
      </p:sp>
      <p:sp>
        <p:nvSpPr>
          <p:cNvPr name="TextBox 15" id="15"/>
          <p:cNvSpPr txBox="true"/>
          <p:nvPr/>
        </p:nvSpPr>
        <p:spPr>
          <a:xfrm rot="0">
            <a:off x="1028700" y="100789"/>
            <a:ext cx="7754648" cy="613410"/>
          </a:xfrm>
          <a:prstGeom prst="rect">
            <a:avLst/>
          </a:prstGeom>
        </p:spPr>
        <p:txBody>
          <a:bodyPr anchor="t" rtlCol="false" tIns="0" lIns="0" bIns="0" rIns="0">
            <a:spAutoFit/>
          </a:bodyPr>
          <a:lstStyle/>
          <a:p>
            <a:pPr algn="l">
              <a:lnSpc>
                <a:spcPts val="5040"/>
              </a:lnSpc>
            </a:pPr>
            <a:r>
              <a:rPr lang="en-US" sz="3600">
                <a:solidFill>
                  <a:srgbClr val="000000"/>
                </a:solidFill>
                <a:latin typeface="DM Sans Bold"/>
                <a:ea typeface="DM Sans Bold"/>
                <a:cs typeface="DM Sans Bold"/>
                <a:sym typeface="DM Sans Bold"/>
              </a:rPr>
              <a:t>Customer Segment - Home Office</a:t>
            </a:r>
          </a:p>
        </p:txBody>
      </p:sp>
      <p:sp>
        <p:nvSpPr>
          <p:cNvPr name="Freeform 16" id="16"/>
          <p:cNvSpPr/>
          <p:nvPr/>
        </p:nvSpPr>
        <p:spPr>
          <a:xfrm flipH="false" flipV="false" rot="0">
            <a:off x="8553171" y="4014034"/>
            <a:ext cx="460353" cy="446124"/>
          </a:xfrm>
          <a:custGeom>
            <a:avLst/>
            <a:gdLst/>
            <a:ahLst/>
            <a:cxnLst/>
            <a:rect r="r" b="b" t="t" l="l"/>
            <a:pathLst>
              <a:path h="446124" w="460353">
                <a:moveTo>
                  <a:pt x="0" y="0"/>
                </a:moveTo>
                <a:lnTo>
                  <a:pt x="460353" y="0"/>
                </a:lnTo>
                <a:lnTo>
                  <a:pt x="460353" y="446124"/>
                </a:lnTo>
                <a:lnTo>
                  <a:pt x="0" y="44612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7" id="17"/>
          <p:cNvSpPr txBox="true"/>
          <p:nvPr/>
        </p:nvSpPr>
        <p:spPr>
          <a:xfrm rot="0">
            <a:off x="9144333" y="4064693"/>
            <a:ext cx="1009920" cy="306705"/>
          </a:xfrm>
          <a:prstGeom prst="rect">
            <a:avLst/>
          </a:prstGeom>
        </p:spPr>
        <p:txBody>
          <a:bodyPr anchor="t" rtlCol="false" tIns="0" lIns="0" bIns="0" rIns="0">
            <a:spAutoFit/>
          </a:bodyPr>
          <a:lstStyle/>
          <a:p>
            <a:pPr algn="l">
              <a:lnSpc>
                <a:spcPts val="2520"/>
              </a:lnSpc>
            </a:pPr>
            <a:r>
              <a:rPr lang="en-US" sz="1800" u="sng">
                <a:solidFill>
                  <a:srgbClr val="000000"/>
                </a:solidFill>
                <a:latin typeface="DM Sans Bold"/>
                <a:ea typeface="DM Sans Bold"/>
                <a:cs typeface="DM Sans Bold"/>
                <a:sym typeface="DM Sans Bold"/>
              </a:rPr>
              <a:t>Insights </a:t>
            </a:r>
          </a:p>
        </p:txBody>
      </p:sp>
      <p:sp>
        <p:nvSpPr>
          <p:cNvPr name="TextBox 18" id="18"/>
          <p:cNvSpPr txBox="true"/>
          <p:nvPr/>
        </p:nvSpPr>
        <p:spPr>
          <a:xfrm rot="0">
            <a:off x="1028700" y="7328723"/>
            <a:ext cx="14281954" cy="1958975"/>
          </a:xfrm>
          <a:prstGeom prst="rect">
            <a:avLst/>
          </a:prstGeom>
        </p:spPr>
        <p:txBody>
          <a:bodyPr anchor="t" rtlCol="false" tIns="0" lIns="0" bIns="0" rIns="0">
            <a:spAutoFit/>
          </a:bodyPr>
          <a:lstStyle/>
          <a:p>
            <a:pPr algn="l">
              <a:lnSpc>
                <a:spcPts val="3079"/>
              </a:lnSpc>
            </a:pPr>
            <a:r>
              <a:rPr lang="en-US" sz="2199">
                <a:solidFill>
                  <a:srgbClr val="000000"/>
                </a:solidFill>
                <a:latin typeface="DM Sans Bold"/>
                <a:ea typeface="DM Sans Bold"/>
                <a:cs typeface="DM Sans Bold"/>
                <a:sym typeface="DM Sans Bold"/>
              </a:rPr>
              <a:t>Recommendation:</a:t>
            </a:r>
          </a:p>
          <a:p>
            <a:pPr algn="l">
              <a:lnSpc>
                <a:spcPts val="2520"/>
              </a:lnSpc>
            </a:pPr>
            <a:r>
              <a:rPr lang="en-US" sz="1800">
                <a:solidFill>
                  <a:srgbClr val="8E77F8"/>
                </a:solidFill>
                <a:latin typeface="DM Sans Bold"/>
                <a:ea typeface="DM Sans Bold"/>
                <a:cs typeface="DM Sans Bold"/>
                <a:sym typeface="DM Sans Bold"/>
              </a:rPr>
              <a:t>Home Office</a:t>
            </a:r>
            <a:r>
              <a:rPr lang="en-US" sz="1800">
                <a:solidFill>
                  <a:srgbClr val="000000"/>
                </a:solidFill>
                <a:latin typeface="DM Sans Bold"/>
                <a:ea typeface="DM Sans Bold"/>
                <a:cs typeface="DM Sans Bold"/>
                <a:sym typeface="DM Sans Bold"/>
              </a:rPr>
              <a:t>: </a:t>
            </a:r>
            <a:r>
              <a:rPr lang="en-US" sz="1800">
                <a:solidFill>
                  <a:srgbClr val="000000"/>
                </a:solidFill>
                <a:latin typeface="DM Sans"/>
                <a:ea typeface="DM Sans"/>
                <a:cs typeface="DM Sans"/>
                <a:sym typeface="DM Sans"/>
              </a:rPr>
              <a:t>Strategize efforts to </a:t>
            </a:r>
            <a:r>
              <a:rPr lang="en-US" sz="1800">
                <a:solidFill>
                  <a:srgbClr val="8E77F8"/>
                </a:solidFill>
                <a:latin typeface="DM Sans Bold"/>
                <a:ea typeface="DM Sans Bold"/>
                <a:cs typeface="DM Sans Bold"/>
                <a:sym typeface="DM Sans Bold"/>
              </a:rPr>
              <a:t>sell more furniture</a:t>
            </a:r>
            <a:r>
              <a:rPr lang="en-US" sz="1800">
                <a:solidFill>
                  <a:srgbClr val="F4592F"/>
                </a:solidFill>
                <a:latin typeface="DM Sans Bold"/>
                <a:ea typeface="DM Sans Bold"/>
                <a:cs typeface="DM Sans Bold"/>
                <a:sym typeface="DM Sans Bold"/>
              </a:rPr>
              <a:t> </a:t>
            </a:r>
            <a:r>
              <a:rPr lang="en-US" sz="1800">
                <a:solidFill>
                  <a:srgbClr val="000000"/>
                </a:solidFill>
                <a:latin typeface="DM Sans"/>
                <a:ea typeface="DM Sans"/>
                <a:cs typeface="DM Sans"/>
                <a:sym typeface="DM Sans"/>
              </a:rPr>
              <a:t>to boost revenue.</a:t>
            </a:r>
          </a:p>
          <a:p>
            <a:pPr algn="l" marL="388620" indent="-194310" lvl="1">
              <a:lnSpc>
                <a:spcPts val="2520"/>
              </a:lnSpc>
              <a:buFont typeface="Arial"/>
              <a:buChar char="•"/>
            </a:pPr>
            <a:r>
              <a:rPr lang="en-US" sz="1800">
                <a:solidFill>
                  <a:srgbClr val="000000"/>
                </a:solidFill>
                <a:latin typeface="DM Sans Bold"/>
                <a:ea typeface="DM Sans Bold"/>
                <a:cs typeface="DM Sans Bold"/>
                <a:sym typeface="DM Sans Bold"/>
              </a:rPr>
              <a:t>Customisation of products</a:t>
            </a:r>
            <a:r>
              <a:rPr lang="en-US" sz="1800">
                <a:solidFill>
                  <a:srgbClr val="000000"/>
                </a:solidFill>
                <a:latin typeface="DM Sans"/>
                <a:ea typeface="DM Sans"/>
                <a:cs typeface="DM Sans"/>
                <a:sym typeface="DM Sans"/>
              </a:rPr>
              <a:t> – enable buyers to customise furniture to meet their home office preferences.</a:t>
            </a:r>
          </a:p>
          <a:p>
            <a:pPr algn="l" marL="777240" indent="-259080" lvl="2">
              <a:lnSpc>
                <a:spcPts val="2520"/>
              </a:lnSpc>
              <a:buFont typeface="Arial"/>
              <a:buChar char="⚬"/>
            </a:pPr>
            <a:r>
              <a:rPr lang="en-US" sz="1800">
                <a:solidFill>
                  <a:srgbClr val="000000"/>
                </a:solidFill>
                <a:latin typeface="DM Sans"/>
                <a:ea typeface="DM Sans"/>
                <a:cs typeface="DM Sans"/>
                <a:sym typeface="DM Sans"/>
              </a:rPr>
              <a:t>Example - modular designs offering interchangeable parts, a variety of fabric/material options, and made-to-measure option.</a:t>
            </a:r>
          </a:p>
          <a:p>
            <a:pPr algn="l" marL="388620" indent="-194310" lvl="1">
              <a:lnSpc>
                <a:spcPts val="2520"/>
              </a:lnSpc>
              <a:buFont typeface="Arial"/>
              <a:buChar char="•"/>
            </a:pPr>
            <a:r>
              <a:rPr lang="en-US" sz="1800">
                <a:solidFill>
                  <a:srgbClr val="000000"/>
                </a:solidFill>
                <a:latin typeface="DM Sans Bold"/>
                <a:ea typeface="DM Sans Bold"/>
                <a:cs typeface="DM Sans Bold"/>
                <a:sym typeface="DM Sans Bold"/>
              </a:rPr>
              <a:t>Instalment plans</a:t>
            </a:r>
            <a:r>
              <a:rPr lang="en-US" sz="1800">
                <a:solidFill>
                  <a:srgbClr val="000000"/>
                </a:solidFill>
                <a:latin typeface="DM Sans"/>
                <a:ea typeface="DM Sans"/>
                <a:cs typeface="DM Sans"/>
                <a:sym typeface="DM Sans"/>
              </a:rPr>
              <a:t> – to offer flexible payment plans for easier investment in higher-priced furniture.</a:t>
            </a:r>
          </a:p>
          <a:p>
            <a:pPr algn="l">
              <a:lnSpc>
                <a:spcPts val="252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3"/>
            <a:stretch>
              <a:fillRect l="0" t="0" r="0" b="0"/>
            </a:stretch>
          </a:blipFill>
        </p:spPr>
      </p:sp>
      <p:sp>
        <p:nvSpPr>
          <p:cNvPr name="Freeform 3" id="3"/>
          <p:cNvSpPr/>
          <p:nvPr/>
        </p:nvSpPr>
        <p:spPr>
          <a:xfrm flipH="false" flipV="false" rot="0">
            <a:off x="521688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3"/>
            <a:stretch>
              <a:fillRect l="0" t="0" r="0" b="0"/>
            </a:stretch>
          </a:blipFill>
        </p:spPr>
      </p:sp>
      <p:sp>
        <p:nvSpPr>
          <p:cNvPr name="Freeform 4" id="4"/>
          <p:cNvSpPr/>
          <p:nvPr/>
        </p:nvSpPr>
        <p:spPr>
          <a:xfrm flipH="false" flipV="false" rot="0">
            <a:off x="9454856" y="9841138"/>
            <a:ext cx="3566468" cy="192041"/>
          </a:xfrm>
          <a:custGeom>
            <a:avLst/>
            <a:gdLst/>
            <a:ahLst/>
            <a:cxnLst/>
            <a:rect r="r" b="b" t="t" l="l"/>
            <a:pathLst>
              <a:path h="192041" w="3566468">
                <a:moveTo>
                  <a:pt x="0" y="0"/>
                </a:moveTo>
                <a:lnTo>
                  <a:pt x="3566468" y="0"/>
                </a:lnTo>
                <a:lnTo>
                  <a:pt x="3566468" y="192040"/>
                </a:lnTo>
                <a:lnTo>
                  <a:pt x="0" y="192040"/>
                </a:lnTo>
                <a:lnTo>
                  <a:pt x="0" y="0"/>
                </a:lnTo>
                <a:close/>
              </a:path>
            </a:pathLst>
          </a:custGeom>
          <a:blipFill>
            <a:blip r:embed="rId4"/>
            <a:stretch>
              <a:fillRect l="0" t="0" r="0" b="0"/>
            </a:stretch>
          </a:blipFill>
        </p:spPr>
      </p:sp>
      <p:sp>
        <p:nvSpPr>
          <p:cNvPr name="Freeform 5" id="5"/>
          <p:cNvSpPr/>
          <p:nvPr/>
        </p:nvSpPr>
        <p:spPr>
          <a:xfrm flipH="false" flipV="false" rot="0">
            <a:off x="13692832"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3"/>
            <a:stretch>
              <a:fillRect l="0" t="0" r="0" b="0"/>
            </a:stretch>
          </a:blipFill>
        </p:spPr>
      </p:sp>
      <p:sp>
        <p:nvSpPr>
          <p:cNvPr name="Freeform 6" id="6"/>
          <p:cNvSpPr/>
          <p:nvPr/>
        </p:nvSpPr>
        <p:spPr>
          <a:xfrm flipH="false" flipV="false" rot="0">
            <a:off x="1028700" y="1295400"/>
            <a:ext cx="2296749" cy="1675450"/>
          </a:xfrm>
          <a:custGeom>
            <a:avLst/>
            <a:gdLst/>
            <a:ahLst/>
            <a:cxnLst/>
            <a:rect r="r" b="b" t="t" l="l"/>
            <a:pathLst>
              <a:path h="1675450" w="2296749">
                <a:moveTo>
                  <a:pt x="0" y="0"/>
                </a:moveTo>
                <a:lnTo>
                  <a:pt x="2296749" y="0"/>
                </a:lnTo>
                <a:lnTo>
                  <a:pt x="2296749" y="1675450"/>
                </a:lnTo>
                <a:lnTo>
                  <a:pt x="0" y="1675450"/>
                </a:lnTo>
                <a:lnTo>
                  <a:pt x="0" y="0"/>
                </a:lnTo>
                <a:close/>
              </a:path>
            </a:pathLst>
          </a:custGeom>
          <a:blipFill>
            <a:blip r:embed="rId5"/>
            <a:stretch>
              <a:fillRect l="0" t="-4" r="0" b="-4"/>
            </a:stretch>
          </a:blipFill>
        </p:spPr>
      </p:sp>
      <p:sp>
        <p:nvSpPr>
          <p:cNvPr name="Freeform 7" id="7"/>
          <p:cNvSpPr/>
          <p:nvPr/>
        </p:nvSpPr>
        <p:spPr>
          <a:xfrm flipH="false" flipV="false" rot="0">
            <a:off x="3620724" y="1295400"/>
            <a:ext cx="2307968" cy="1675450"/>
          </a:xfrm>
          <a:custGeom>
            <a:avLst/>
            <a:gdLst/>
            <a:ahLst/>
            <a:cxnLst/>
            <a:rect r="r" b="b" t="t" l="l"/>
            <a:pathLst>
              <a:path h="1675450" w="2307968">
                <a:moveTo>
                  <a:pt x="0" y="0"/>
                </a:moveTo>
                <a:lnTo>
                  <a:pt x="2307968" y="0"/>
                </a:lnTo>
                <a:lnTo>
                  <a:pt x="2307968" y="1675450"/>
                </a:lnTo>
                <a:lnTo>
                  <a:pt x="0" y="1675450"/>
                </a:lnTo>
                <a:lnTo>
                  <a:pt x="0" y="0"/>
                </a:lnTo>
                <a:close/>
              </a:path>
            </a:pathLst>
          </a:custGeom>
          <a:blipFill>
            <a:blip r:embed="rId6"/>
            <a:stretch>
              <a:fillRect l="0" t="0" r="0" b="0"/>
            </a:stretch>
          </a:blipFill>
        </p:spPr>
      </p:sp>
      <p:sp>
        <p:nvSpPr>
          <p:cNvPr name="Freeform 8" id="8"/>
          <p:cNvSpPr/>
          <p:nvPr/>
        </p:nvSpPr>
        <p:spPr>
          <a:xfrm flipH="false" flipV="false" rot="0">
            <a:off x="6301037" y="1222763"/>
            <a:ext cx="2296522" cy="1675450"/>
          </a:xfrm>
          <a:custGeom>
            <a:avLst/>
            <a:gdLst/>
            <a:ahLst/>
            <a:cxnLst/>
            <a:rect r="r" b="b" t="t" l="l"/>
            <a:pathLst>
              <a:path h="1675450" w="2296522">
                <a:moveTo>
                  <a:pt x="0" y="0"/>
                </a:moveTo>
                <a:lnTo>
                  <a:pt x="2296522" y="0"/>
                </a:lnTo>
                <a:lnTo>
                  <a:pt x="2296522" y="1675450"/>
                </a:lnTo>
                <a:lnTo>
                  <a:pt x="0" y="1675450"/>
                </a:lnTo>
                <a:lnTo>
                  <a:pt x="0" y="0"/>
                </a:lnTo>
                <a:close/>
              </a:path>
            </a:pathLst>
          </a:custGeom>
          <a:blipFill>
            <a:blip r:embed="rId7"/>
            <a:stretch>
              <a:fillRect l="0" t="0" r="0" b="0"/>
            </a:stretch>
          </a:blipFill>
        </p:spPr>
      </p:sp>
      <p:sp>
        <p:nvSpPr>
          <p:cNvPr name="Freeform 9" id="9"/>
          <p:cNvSpPr/>
          <p:nvPr/>
        </p:nvSpPr>
        <p:spPr>
          <a:xfrm flipH="false" flipV="false" rot="0">
            <a:off x="1035022" y="3406777"/>
            <a:ext cx="2290427" cy="1675450"/>
          </a:xfrm>
          <a:custGeom>
            <a:avLst/>
            <a:gdLst/>
            <a:ahLst/>
            <a:cxnLst/>
            <a:rect r="r" b="b" t="t" l="l"/>
            <a:pathLst>
              <a:path h="1675450" w="2290427">
                <a:moveTo>
                  <a:pt x="0" y="0"/>
                </a:moveTo>
                <a:lnTo>
                  <a:pt x="2290427" y="0"/>
                </a:lnTo>
                <a:lnTo>
                  <a:pt x="2290427" y="1675450"/>
                </a:lnTo>
                <a:lnTo>
                  <a:pt x="0" y="1675450"/>
                </a:lnTo>
                <a:lnTo>
                  <a:pt x="0" y="0"/>
                </a:lnTo>
                <a:close/>
              </a:path>
            </a:pathLst>
          </a:custGeom>
          <a:blipFill>
            <a:blip r:embed="rId8"/>
            <a:stretch>
              <a:fillRect l="0" t="0" r="0" b="0"/>
            </a:stretch>
          </a:blipFill>
        </p:spPr>
      </p:sp>
      <p:sp>
        <p:nvSpPr>
          <p:cNvPr name="Freeform 10" id="10"/>
          <p:cNvSpPr/>
          <p:nvPr/>
        </p:nvSpPr>
        <p:spPr>
          <a:xfrm flipH="false" flipV="false" rot="0">
            <a:off x="3679104" y="3406777"/>
            <a:ext cx="2262121" cy="1675450"/>
          </a:xfrm>
          <a:custGeom>
            <a:avLst/>
            <a:gdLst/>
            <a:ahLst/>
            <a:cxnLst/>
            <a:rect r="r" b="b" t="t" l="l"/>
            <a:pathLst>
              <a:path h="1675450" w="2262121">
                <a:moveTo>
                  <a:pt x="0" y="0"/>
                </a:moveTo>
                <a:lnTo>
                  <a:pt x="2262121" y="0"/>
                </a:lnTo>
                <a:lnTo>
                  <a:pt x="2262121" y="1675450"/>
                </a:lnTo>
                <a:lnTo>
                  <a:pt x="0" y="1675450"/>
                </a:lnTo>
                <a:lnTo>
                  <a:pt x="0" y="0"/>
                </a:lnTo>
                <a:close/>
              </a:path>
            </a:pathLst>
          </a:custGeom>
          <a:blipFill>
            <a:blip r:embed="rId9"/>
            <a:stretch>
              <a:fillRect l="0" t="0" r="0" b="0"/>
            </a:stretch>
          </a:blipFill>
        </p:spPr>
      </p:sp>
      <p:sp>
        <p:nvSpPr>
          <p:cNvPr name="Freeform 11" id="11"/>
          <p:cNvSpPr/>
          <p:nvPr/>
        </p:nvSpPr>
        <p:spPr>
          <a:xfrm flipH="false" flipV="false" rot="0">
            <a:off x="6293650" y="3406777"/>
            <a:ext cx="2291213" cy="1675450"/>
          </a:xfrm>
          <a:custGeom>
            <a:avLst/>
            <a:gdLst/>
            <a:ahLst/>
            <a:cxnLst/>
            <a:rect r="r" b="b" t="t" l="l"/>
            <a:pathLst>
              <a:path h="1675450" w="2291213">
                <a:moveTo>
                  <a:pt x="0" y="0"/>
                </a:moveTo>
                <a:lnTo>
                  <a:pt x="2291213" y="0"/>
                </a:lnTo>
                <a:lnTo>
                  <a:pt x="2291213" y="1675450"/>
                </a:lnTo>
                <a:lnTo>
                  <a:pt x="0" y="1675450"/>
                </a:lnTo>
                <a:lnTo>
                  <a:pt x="0" y="0"/>
                </a:lnTo>
                <a:close/>
              </a:path>
            </a:pathLst>
          </a:custGeom>
          <a:blipFill>
            <a:blip r:embed="rId10"/>
            <a:stretch>
              <a:fillRect l="0" t="0" r="0" b="0"/>
            </a:stretch>
          </a:blipFill>
        </p:spPr>
      </p:sp>
      <p:sp>
        <p:nvSpPr>
          <p:cNvPr name="Freeform 12" id="12"/>
          <p:cNvSpPr/>
          <p:nvPr/>
        </p:nvSpPr>
        <p:spPr>
          <a:xfrm flipH="false" flipV="false" rot="0">
            <a:off x="1035022" y="5520377"/>
            <a:ext cx="2312442" cy="1675450"/>
          </a:xfrm>
          <a:custGeom>
            <a:avLst/>
            <a:gdLst/>
            <a:ahLst/>
            <a:cxnLst/>
            <a:rect r="r" b="b" t="t" l="l"/>
            <a:pathLst>
              <a:path h="1675450" w="2312442">
                <a:moveTo>
                  <a:pt x="0" y="0"/>
                </a:moveTo>
                <a:lnTo>
                  <a:pt x="2312441" y="0"/>
                </a:lnTo>
                <a:lnTo>
                  <a:pt x="2312441" y="1675450"/>
                </a:lnTo>
                <a:lnTo>
                  <a:pt x="0" y="1675450"/>
                </a:lnTo>
                <a:lnTo>
                  <a:pt x="0" y="0"/>
                </a:lnTo>
                <a:close/>
              </a:path>
            </a:pathLst>
          </a:custGeom>
          <a:blipFill>
            <a:blip r:embed="rId11"/>
            <a:stretch>
              <a:fillRect l="0" t="0" r="0" b="0"/>
            </a:stretch>
          </a:blipFill>
        </p:spPr>
      </p:sp>
      <p:sp>
        <p:nvSpPr>
          <p:cNvPr name="Freeform 13" id="13"/>
          <p:cNvSpPr/>
          <p:nvPr/>
        </p:nvSpPr>
        <p:spPr>
          <a:xfrm flipH="false" flipV="false" rot="0">
            <a:off x="3620724" y="5434652"/>
            <a:ext cx="2307968" cy="1761175"/>
          </a:xfrm>
          <a:custGeom>
            <a:avLst/>
            <a:gdLst/>
            <a:ahLst/>
            <a:cxnLst/>
            <a:rect r="r" b="b" t="t" l="l"/>
            <a:pathLst>
              <a:path h="1761175" w="2307968">
                <a:moveTo>
                  <a:pt x="0" y="0"/>
                </a:moveTo>
                <a:lnTo>
                  <a:pt x="2307968" y="0"/>
                </a:lnTo>
                <a:lnTo>
                  <a:pt x="2307968" y="1761175"/>
                </a:lnTo>
                <a:lnTo>
                  <a:pt x="0" y="1761175"/>
                </a:lnTo>
                <a:lnTo>
                  <a:pt x="0" y="0"/>
                </a:lnTo>
                <a:close/>
              </a:path>
            </a:pathLst>
          </a:custGeom>
          <a:blipFill>
            <a:blip r:embed="rId12"/>
            <a:stretch>
              <a:fillRect l="-1712" t="0" r="-1712" b="0"/>
            </a:stretch>
          </a:blipFill>
        </p:spPr>
      </p:sp>
      <p:sp>
        <p:nvSpPr>
          <p:cNvPr name="Freeform 14" id="14"/>
          <p:cNvSpPr/>
          <p:nvPr/>
        </p:nvSpPr>
        <p:spPr>
          <a:xfrm flipH="false" flipV="false" rot="0">
            <a:off x="6301037" y="5520377"/>
            <a:ext cx="2283826" cy="1675450"/>
          </a:xfrm>
          <a:custGeom>
            <a:avLst/>
            <a:gdLst/>
            <a:ahLst/>
            <a:cxnLst/>
            <a:rect r="r" b="b" t="t" l="l"/>
            <a:pathLst>
              <a:path h="1675450" w="2283826">
                <a:moveTo>
                  <a:pt x="0" y="0"/>
                </a:moveTo>
                <a:lnTo>
                  <a:pt x="2283826" y="0"/>
                </a:lnTo>
                <a:lnTo>
                  <a:pt x="2283826" y="1675450"/>
                </a:lnTo>
                <a:lnTo>
                  <a:pt x="0" y="1675450"/>
                </a:lnTo>
                <a:lnTo>
                  <a:pt x="0" y="0"/>
                </a:lnTo>
                <a:close/>
              </a:path>
            </a:pathLst>
          </a:custGeom>
          <a:blipFill>
            <a:blip r:embed="rId13"/>
            <a:stretch>
              <a:fillRect l="0" t="0" r="0" b="0"/>
            </a:stretch>
          </a:blipFill>
        </p:spPr>
      </p:sp>
      <p:sp>
        <p:nvSpPr>
          <p:cNvPr name="Freeform 15" id="15"/>
          <p:cNvSpPr/>
          <p:nvPr/>
        </p:nvSpPr>
        <p:spPr>
          <a:xfrm flipH="false" flipV="false" rot="0">
            <a:off x="9601284" y="1259082"/>
            <a:ext cx="2198731" cy="1602813"/>
          </a:xfrm>
          <a:custGeom>
            <a:avLst/>
            <a:gdLst/>
            <a:ahLst/>
            <a:cxnLst/>
            <a:rect r="r" b="b" t="t" l="l"/>
            <a:pathLst>
              <a:path h="1602813" w="2198731">
                <a:moveTo>
                  <a:pt x="0" y="0"/>
                </a:moveTo>
                <a:lnTo>
                  <a:pt x="2198730" y="0"/>
                </a:lnTo>
                <a:lnTo>
                  <a:pt x="2198730" y="1602813"/>
                </a:lnTo>
                <a:lnTo>
                  <a:pt x="0" y="1602813"/>
                </a:lnTo>
                <a:lnTo>
                  <a:pt x="0" y="0"/>
                </a:lnTo>
                <a:close/>
              </a:path>
            </a:pathLst>
          </a:custGeom>
          <a:blipFill>
            <a:blip r:embed="rId14"/>
            <a:stretch>
              <a:fillRect l="0" t="0" r="0" b="0"/>
            </a:stretch>
          </a:blipFill>
        </p:spPr>
      </p:sp>
      <p:sp>
        <p:nvSpPr>
          <p:cNvPr name="Freeform 16" id="16"/>
          <p:cNvSpPr/>
          <p:nvPr/>
        </p:nvSpPr>
        <p:spPr>
          <a:xfrm flipH="false" flipV="false" rot="0">
            <a:off x="12095289" y="1259082"/>
            <a:ext cx="2186585" cy="1602813"/>
          </a:xfrm>
          <a:custGeom>
            <a:avLst/>
            <a:gdLst/>
            <a:ahLst/>
            <a:cxnLst/>
            <a:rect r="r" b="b" t="t" l="l"/>
            <a:pathLst>
              <a:path h="1602813" w="2186585">
                <a:moveTo>
                  <a:pt x="0" y="0"/>
                </a:moveTo>
                <a:lnTo>
                  <a:pt x="2186585" y="0"/>
                </a:lnTo>
                <a:lnTo>
                  <a:pt x="2186585" y="1602813"/>
                </a:lnTo>
                <a:lnTo>
                  <a:pt x="0" y="1602813"/>
                </a:lnTo>
                <a:lnTo>
                  <a:pt x="0" y="0"/>
                </a:lnTo>
                <a:close/>
              </a:path>
            </a:pathLst>
          </a:custGeom>
          <a:blipFill>
            <a:blip r:embed="rId15"/>
            <a:stretch>
              <a:fillRect l="0" t="0" r="0" b="0"/>
            </a:stretch>
          </a:blipFill>
        </p:spPr>
      </p:sp>
      <p:sp>
        <p:nvSpPr>
          <p:cNvPr name="Freeform 17" id="17"/>
          <p:cNvSpPr/>
          <p:nvPr/>
        </p:nvSpPr>
        <p:spPr>
          <a:xfrm flipH="false" flipV="false" rot="0">
            <a:off x="14577149" y="1222763"/>
            <a:ext cx="2287633" cy="1675450"/>
          </a:xfrm>
          <a:custGeom>
            <a:avLst/>
            <a:gdLst/>
            <a:ahLst/>
            <a:cxnLst/>
            <a:rect r="r" b="b" t="t" l="l"/>
            <a:pathLst>
              <a:path h="1675450" w="2287633">
                <a:moveTo>
                  <a:pt x="0" y="0"/>
                </a:moveTo>
                <a:lnTo>
                  <a:pt x="2287634" y="0"/>
                </a:lnTo>
                <a:lnTo>
                  <a:pt x="2287634" y="1675450"/>
                </a:lnTo>
                <a:lnTo>
                  <a:pt x="0" y="1675450"/>
                </a:lnTo>
                <a:lnTo>
                  <a:pt x="0" y="0"/>
                </a:lnTo>
                <a:close/>
              </a:path>
            </a:pathLst>
          </a:custGeom>
          <a:blipFill>
            <a:blip r:embed="rId16"/>
            <a:stretch>
              <a:fillRect l="0" t="0" r="0" b="0"/>
            </a:stretch>
          </a:blipFill>
        </p:spPr>
      </p:sp>
      <p:sp>
        <p:nvSpPr>
          <p:cNvPr name="Freeform 18" id="18"/>
          <p:cNvSpPr/>
          <p:nvPr/>
        </p:nvSpPr>
        <p:spPr>
          <a:xfrm flipH="false" flipV="false" rot="0">
            <a:off x="9601284" y="3406777"/>
            <a:ext cx="2198731" cy="1625822"/>
          </a:xfrm>
          <a:custGeom>
            <a:avLst/>
            <a:gdLst/>
            <a:ahLst/>
            <a:cxnLst/>
            <a:rect r="r" b="b" t="t" l="l"/>
            <a:pathLst>
              <a:path h="1625822" w="2198731">
                <a:moveTo>
                  <a:pt x="0" y="0"/>
                </a:moveTo>
                <a:lnTo>
                  <a:pt x="2198730" y="0"/>
                </a:lnTo>
                <a:lnTo>
                  <a:pt x="2198730" y="1625822"/>
                </a:lnTo>
                <a:lnTo>
                  <a:pt x="0" y="1625822"/>
                </a:lnTo>
                <a:lnTo>
                  <a:pt x="0" y="0"/>
                </a:lnTo>
                <a:close/>
              </a:path>
            </a:pathLst>
          </a:custGeom>
          <a:blipFill>
            <a:blip r:embed="rId17"/>
            <a:stretch>
              <a:fillRect l="0" t="0" r="0" b="0"/>
            </a:stretch>
          </a:blipFill>
        </p:spPr>
      </p:sp>
      <p:sp>
        <p:nvSpPr>
          <p:cNvPr name="Freeform 19" id="19"/>
          <p:cNvSpPr/>
          <p:nvPr/>
        </p:nvSpPr>
        <p:spPr>
          <a:xfrm flipH="false" flipV="false" rot="0">
            <a:off x="14577149" y="3346134"/>
            <a:ext cx="2287633" cy="1686465"/>
          </a:xfrm>
          <a:custGeom>
            <a:avLst/>
            <a:gdLst/>
            <a:ahLst/>
            <a:cxnLst/>
            <a:rect r="r" b="b" t="t" l="l"/>
            <a:pathLst>
              <a:path h="1686465" w="2287633">
                <a:moveTo>
                  <a:pt x="0" y="0"/>
                </a:moveTo>
                <a:lnTo>
                  <a:pt x="2287634" y="0"/>
                </a:lnTo>
                <a:lnTo>
                  <a:pt x="2287634" y="1686465"/>
                </a:lnTo>
                <a:lnTo>
                  <a:pt x="0" y="1686465"/>
                </a:lnTo>
                <a:lnTo>
                  <a:pt x="0" y="0"/>
                </a:lnTo>
                <a:close/>
              </a:path>
            </a:pathLst>
          </a:custGeom>
          <a:blipFill>
            <a:blip r:embed="rId18"/>
            <a:stretch>
              <a:fillRect l="0" t="0" r="0" b="0"/>
            </a:stretch>
          </a:blipFill>
        </p:spPr>
      </p:sp>
      <p:sp>
        <p:nvSpPr>
          <p:cNvPr name="Freeform 20" id="20"/>
          <p:cNvSpPr/>
          <p:nvPr/>
        </p:nvSpPr>
        <p:spPr>
          <a:xfrm flipH="false" flipV="false" rot="0">
            <a:off x="12095289" y="3406777"/>
            <a:ext cx="2225083" cy="1625822"/>
          </a:xfrm>
          <a:custGeom>
            <a:avLst/>
            <a:gdLst/>
            <a:ahLst/>
            <a:cxnLst/>
            <a:rect r="r" b="b" t="t" l="l"/>
            <a:pathLst>
              <a:path h="1625822" w="2225083">
                <a:moveTo>
                  <a:pt x="0" y="0"/>
                </a:moveTo>
                <a:lnTo>
                  <a:pt x="2225083" y="0"/>
                </a:lnTo>
                <a:lnTo>
                  <a:pt x="2225083" y="1625822"/>
                </a:lnTo>
                <a:lnTo>
                  <a:pt x="0" y="1625822"/>
                </a:lnTo>
                <a:lnTo>
                  <a:pt x="0" y="0"/>
                </a:lnTo>
                <a:close/>
              </a:path>
            </a:pathLst>
          </a:custGeom>
          <a:blipFill>
            <a:blip r:embed="rId19"/>
            <a:stretch>
              <a:fillRect l="0" t="0" r="0" b="0"/>
            </a:stretch>
          </a:blipFill>
        </p:spPr>
      </p:sp>
      <p:sp>
        <p:nvSpPr>
          <p:cNvPr name="Freeform 21" id="21"/>
          <p:cNvSpPr/>
          <p:nvPr/>
        </p:nvSpPr>
        <p:spPr>
          <a:xfrm flipH="false" flipV="false" rot="0">
            <a:off x="12095289" y="5381080"/>
            <a:ext cx="2293003" cy="1675450"/>
          </a:xfrm>
          <a:custGeom>
            <a:avLst/>
            <a:gdLst/>
            <a:ahLst/>
            <a:cxnLst/>
            <a:rect r="r" b="b" t="t" l="l"/>
            <a:pathLst>
              <a:path h="1675450" w="2293003">
                <a:moveTo>
                  <a:pt x="0" y="0"/>
                </a:moveTo>
                <a:lnTo>
                  <a:pt x="2293003" y="0"/>
                </a:lnTo>
                <a:lnTo>
                  <a:pt x="2293003" y="1675450"/>
                </a:lnTo>
                <a:lnTo>
                  <a:pt x="0" y="1675450"/>
                </a:lnTo>
                <a:lnTo>
                  <a:pt x="0" y="0"/>
                </a:lnTo>
                <a:close/>
              </a:path>
            </a:pathLst>
          </a:custGeom>
          <a:blipFill>
            <a:blip r:embed="rId20"/>
            <a:stretch>
              <a:fillRect l="0" t="0" r="0" b="0"/>
            </a:stretch>
          </a:blipFill>
        </p:spPr>
      </p:sp>
      <p:sp>
        <p:nvSpPr>
          <p:cNvPr name="Freeform 22" id="22"/>
          <p:cNvSpPr/>
          <p:nvPr/>
        </p:nvSpPr>
        <p:spPr>
          <a:xfrm flipH="false" flipV="false" rot="0">
            <a:off x="14577149" y="5365039"/>
            <a:ext cx="2322401" cy="1691491"/>
          </a:xfrm>
          <a:custGeom>
            <a:avLst/>
            <a:gdLst/>
            <a:ahLst/>
            <a:cxnLst/>
            <a:rect r="r" b="b" t="t" l="l"/>
            <a:pathLst>
              <a:path h="1691491" w="2322401">
                <a:moveTo>
                  <a:pt x="0" y="0"/>
                </a:moveTo>
                <a:lnTo>
                  <a:pt x="2322401" y="0"/>
                </a:lnTo>
                <a:lnTo>
                  <a:pt x="2322401" y="1691491"/>
                </a:lnTo>
                <a:lnTo>
                  <a:pt x="0" y="1691491"/>
                </a:lnTo>
                <a:lnTo>
                  <a:pt x="0" y="0"/>
                </a:lnTo>
                <a:close/>
              </a:path>
            </a:pathLst>
          </a:custGeom>
          <a:blipFill>
            <a:blip r:embed="rId21"/>
            <a:stretch>
              <a:fillRect l="0" t="0" r="0" b="0"/>
            </a:stretch>
          </a:blipFill>
        </p:spPr>
      </p:sp>
      <p:sp>
        <p:nvSpPr>
          <p:cNvPr name="Freeform 23" id="23"/>
          <p:cNvSpPr/>
          <p:nvPr/>
        </p:nvSpPr>
        <p:spPr>
          <a:xfrm flipH="false" flipV="false" rot="0">
            <a:off x="9679706" y="5442051"/>
            <a:ext cx="2225083" cy="1614479"/>
          </a:xfrm>
          <a:custGeom>
            <a:avLst/>
            <a:gdLst/>
            <a:ahLst/>
            <a:cxnLst/>
            <a:rect r="r" b="b" t="t" l="l"/>
            <a:pathLst>
              <a:path h="1614479" w="2225083">
                <a:moveTo>
                  <a:pt x="0" y="0"/>
                </a:moveTo>
                <a:lnTo>
                  <a:pt x="2225083" y="0"/>
                </a:lnTo>
                <a:lnTo>
                  <a:pt x="2225083" y="1614479"/>
                </a:lnTo>
                <a:lnTo>
                  <a:pt x="0" y="1614479"/>
                </a:lnTo>
                <a:lnTo>
                  <a:pt x="0" y="0"/>
                </a:lnTo>
                <a:close/>
              </a:path>
            </a:pathLst>
          </a:custGeom>
          <a:blipFill>
            <a:blip r:embed="rId22"/>
            <a:stretch>
              <a:fillRect l="0" t="0" r="0" b="0"/>
            </a:stretch>
          </a:blipFill>
        </p:spPr>
      </p:sp>
      <p:grpSp>
        <p:nvGrpSpPr>
          <p:cNvPr name="Group 24" id="24"/>
          <p:cNvGrpSpPr>
            <a:grpSpLocks noChangeAspect="true"/>
          </p:cNvGrpSpPr>
          <p:nvPr/>
        </p:nvGrpSpPr>
        <p:grpSpPr>
          <a:xfrm rot="0">
            <a:off x="886685" y="3374236"/>
            <a:ext cx="2609115" cy="1658364"/>
            <a:chOff x="0" y="0"/>
            <a:chExt cx="10030460" cy="6375400"/>
          </a:xfrm>
        </p:grpSpPr>
        <p:sp>
          <p:nvSpPr>
            <p:cNvPr name="Freeform 25" id="25"/>
            <p:cNvSpPr/>
            <p:nvPr/>
          </p:nvSpPr>
          <p:spPr>
            <a:xfrm flipH="false" flipV="false" rot="0">
              <a:off x="12700" y="12700"/>
              <a:ext cx="10005061" cy="6350000"/>
            </a:xfrm>
            <a:custGeom>
              <a:avLst/>
              <a:gdLst/>
              <a:ahLst/>
              <a:cxnLst/>
              <a:rect r="r" b="b" t="t" l="l"/>
              <a:pathLst>
                <a:path h="6350000" w="10005061">
                  <a:moveTo>
                    <a:pt x="7377430" y="80010"/>
                  </a:moveTo>
                  <a:cubicBezTo>
                    <a:pt x="7377430" y="80010"/>
                    <a:pt x="6350000" y="0"/>
                    <a:pt x="5002530" y="0"/>
                  </a:cubicBezTo>
                  <a:cubicBezTo>
                    <a:pt x="3655060" y="0"/>
                    <a:pt x="2627630" y="80010"/>
                    <a:pt x="2627630" y="80010"/>
                  </a:cubicBezTo>
                  <a:cubicBezTo>
                    <a:pt x="1176020" y="80010"/>
                    <a:pt x="0" y="1257300"/>
                    <a:pt x="0" y="2707640"/>
                  </a:cubicBezTo>
                  <a:lnTo>
                    <a:pt x="0" y="3134360"/>
                  </a:lnTo>
                  <a:lnTo>
                    <a:pt x="0" y="3214370"/>
                  </a:lnTo>
                  <a:lnTo>
                    <a:pt x="0" y="3641090"/>
                  </a:lnTo>
                  <a:cubicBezTo>
                    <a:pt x="0" y="5092700"/>
                    <a:pt x="1176020" y="6269990"/>
                    <a:pt x="2627630" y="6269990"/>
                  </a:cubicBezTo>
                  <a:cubicBezTo>
                    <a:pt x="2627630" y="6269990"/>
                    <a:pt x="3655060" y="6350000"/>
                    <a:pt x="5002530" y="6350000"/>
                  </a:cubicBezTo>
                  <a:cubicBezTo>
                    <a:pt x="6350000" y="6350000"/>
                    <a:pt x="7377430" y="6269990"/>
                    <a:pt x="7377430" y="6269990"/>
                  </a:cubicBezTo>
                  <a:cubicBezTo>
                    <a:pt x="8829040" y="6269990"/>
                    <a:pt x="10005061" y="5093970"/>
                    <a:pt x="10005061" y="3642360"/>
                  </a:cubicBezTo>
                  <a:lnTo>
                    <a:pt x="10005061" y="3215640"/>
                  </a:lnTo>
                  <a:lnTo>
                    <a:pt x="10005061" y="3135630"/>
                  </a:lnTo>
                  <a:lnTo>
                    <a:pt x="10005061" y="2708910"/>
                  </a:lnTo>
                  <a:cubicBezTo>
                    <a:pt x="10005060" y="1257300"/>
                    <a:pt x="8829040" y="80010"/>
                    <a:pt x="7377430" y="80010"/>
                  </a:cubicBezTo>
                  <a:close/>
                </a:path>
              </a:pathLst>
            </a:custGeom>
            <a:gradFill rotWithShape="true">
              <a:gsLst>
                <a:gs pos="0">
                  <a:srgbClr val="FF3131">
                    <a:alpha val="17000"/>
                  </a:srgbClr>
                </a:gs>
                <a:gs pos="100000">
                  <a:srgbClr val="FF914D">
                    <a:alpha val="17000"/>
                  </a:srgbClr>
                </a:gs>
              </a:gsLst>
              <a:lin ang="0"/>
            </a:gradFill>
            <a:ln w="12700">
              <a:solidFill>
                <a:srgbClr val="000000"/>
              </a:solidFill>
            </a:ln>
          </p:spPr>
        </p:sp>
        <p:sp>
          <p:nvSpPr>
            <p:cNvPr name="Freeform 26" id="26"/>
            <p:cNvSpPr/>
            <p:nvPr/>
          </p:nvSpPr>
          <p:spPr>
            <a:xfrm flipH="false" flipV="false" rot="0">
              <a:off x="0" y="0"/>
              <a:ext cx="10030461" cy="6375400"/>
            </a:xfrm>
            <a:custGeom>
              <a:avLst/>
              <a:gdLst/>
              <a:ahLst/>
              <a:cxnLst/>
              <a:rect r="r" b="b" t="t" l="l"/>
              <a:pathLst>
                <a:path h="6375400" w="10030461">
                  <a:moveTo>
                    <a:pt x="5015230" y="6375400"/>
                  </a:moveTo>
                  <a:cubicBezTo>
                    <a:pt x="3683000" y="6375400"/>
                    <a:pt x="2649220" y="6295390"/>
                    <a:pt x="2639060" y="6295390"/>
                  </a:cubicBezTo>
                  <a:cubicBezTo>
                    <a:pt x="1184910" y="6295390"/>
                    <a:pt x="0" y="5110480"/>
                    <a:pt x="0" y="3655060"/>
                  </a:cubicBezTo>
                  <a:lnTo>
                    <a:pt x="0" y="2721610"/>
                  </a:lnTo>
                  <a:cubicBezTo>
                    <a:pt x="0" y="1264920"/>
                    <a:pt x="1184910" y="80010"/>
                    <a:pt x="2640330" y="80010"/>
                  </a:cubicBezTo>
                  <a:cubicBezTo>
                    <a:pt x="2650490" y="80010"/>
                    <a:pt x="3683000" y="0"/>
                    <a:pt x="5015230" y="0"/>
                  </a:cubicBezTo>
                  <a:cubicBezTo>
                    <a:pt x="6336030" y="0"/>
                    <a:pt x="7362190" y="77470"/>
                    <a:pt x="7390130" y="80010"/>
                  </a:cubicBezTo>
                  <a:cubicBezTo>
                    <a:pt x="8845550" y="80010"/>
                    <a:pt x="10030461" y="1264920"/>
                    <a:pt x="10030461" y="2720340"/>
                  </a:cubicBezTo>
                  <a:lnTo>
                    <a:pt x="10030461" y="3653790"/>
                  </a:lnTo>
                  <a:cubicBezTo>
                    <a:pt x="10030461" y="5110480"/>
                    <a:pt x="8845551" y="6294120"/>
                    <a:pt x="7390130" y="6294120"/>
                  </a:cubicBezTo>
                  <a:cubicBezTo>
                    <a:pt x="7381240" y="6295390"/>
                    <a:pt x="6347460" y="6375400"/>
                    <a:pt x="5015230" y="6375400"/>
                  </a:cubicBezTo>
                  <a:close/>
                  <a:moveTo>
                    <a:pt x="5015230" y="25400"/>
                  </a:moveTo>
                  <a:cubicBezTo>
                    <a:pt x="3684270" y="25400"/>
                    <a:pt x="2651760" y="105410"/>
                    <a:pt x="2641600" y="105410"/>
                  </a:cubicBezTo>
                  <a:cubicBezTo>
                    <a:pt x="1198880" y="105410"/>
                    <a:pt x="25400" y="1278890"/>
                    <a:pt x="25400" y="2720340"/>
                  </a:cubicBezTo>
                  <a:lnTo>
                    <a:pt x="25400" y="3653790"/>
                  </a:lnTo>
                  <a:cubicBezTo>
                    <a:pt x="25400" y="5095240"/>
                    <a:pt x="1198880" y="6268720"/>
                    <a:pt x="2640330" y="6268720"/>
                  </a:cubicBezTo>
                  <a:cubicBezTo>
                    <a:pt x="2651760" y="6269990"/>
                    <a:pt x="3684270" y="6348730"/>
                    <a:pt x="5015230" y="6348730"/>
                  </a:cubicBezTo>
                  <a:cubicBezTo>
                    <a:pt x="6346190" y="6348730"/>
                    <a:pt x="7378700" y="6268720"/>
                    <a:pt x="7388860" y="6268720"/>
                  </a:cubicBezTo>
                  <a:cubicBezTo>
                    <a:pt x="8831580" y="6268720"/>
                    <a:pt x="10005060" y="5095240"/>
                    <a:pt x="10005060" y="3653790"/>
                  </a:cubicBezTo>
                  <a:lnTo>
                    <a:pt x="10005060" y="2720340"/>
                  </a:lnTo>
                  <a:cubicBezTo>
                    <a:pt x="10005060" y="1278890"/>
                    <a:pt x="8831580" y="105410"/>
                    <a:pt x="7390130" y="105410"/>
                  </a:cubicBezTo>
                  <a:lnTo>
                    <a:pt x="7388861" y="105410"/>
                  </a:lnTo>
                  <a:cubicBezTo>
                    <a:pt x="7378700" y="105410"/>
                    <a:pt x="6346190" y="25400"/>
                    <a:pt x="5015230" y="25400"/>
                  </a:cubicBezTo>
                  <a:close/>
                </a:path>
              </a:pathLst>
            </a:custGeom>
            <a:solidFill>
              <a:srgbClr val="BFE4FF">
                <a:alpha val="16863"/>
              </a:srgbClr>
            </a:solidFill>
          </p:spPr>
        </p:sp>
      </p:grpSp>
      <p:sp>
        <p:nvSpPr>
          <p:cNvPr name="TextBox 27" id="27"/>
          <p:cNvSpPr txBox="true"/>
          <p:nvPr/>
        </p:nvSpPr>
        <p:spPr>
          <a:xfrm rot="0">
            <a:off x="2519822" y="9548679"/>
            <a:ext cx="584225"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Sales</a:t>
            </a:r>
          </a:p>
        </p:txBody>
      </p:sp>
      <p:sp>
        <p:nvSpPr>
          <p:cNvPr name="TextBox 28" id="28"/>
          <p:cNvSpPr txBox="true"/>
          <p:nvPr/>
        </p:nvSpPr>
        <p:spPr>
          <a:xfrm rot="0">
            <a:off x="6495549" y="9548679"/>
            <a:ext cx="1009129"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Products</a:t>
            </a:r>
          </a:p>
        </p:txBody>
      </p:sp>
      <p:sp>
        <p:nvSpPr>
          <p:cNvPr name="TextBox 29" id="29"/>
          <p:cNvSpPr txBox="true"/>
          <p:nvPr/>
        </p:nvSpPr>
        <p:spPr>
          <a:xfrm rot="0">
            <a:off x="10576573" y="9574438"/>
            <a:ext cx="1223442"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Customers</a:t>
            </a:r>
          </a:p>
        </p:txBody>
      </p:sp>
      <p:sp>
        <p:nvSpPr>
          <p:cNvPr name="TextBox 30" id="30"/>
          <p:cNvSpPr txBox="true"/>
          <p:nvPr/>
        </p:nvSpPr>
        <p:spPr>
          <a:xfrm rot="0">
            <a:off x="14229631" y="9548679"/>
            <a:ext cx="2492871"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Final Recommentation</a:t>
            </a:r>
          </a:p>
        </p:txBody>
      </p:sp>
      <p:sp>
        <p:nvSpPr>
          <p:cNvPr name="TextBox 31" id="31"/>
          <p:cNvSpPr txBox="true"/>
          <p:nvPr/>
        </p:nvSpPr>
        <p:spPr>
          <a:xfrm rot="0">
            <a:off x="1028700" y="100789"/>
            <a:ext cx="10599988" cy="613410"/>
          </a:xfrm>
          <a:prstGeom prst="rect">
            <a:avLst/>
          </a:prstGeom>
        </p:spPr>
        <p:txBody>
          <a:bodyPr anchor="t" rtlCol="false" tIns="0" lIns="0" bIns="0" rIns="0">
            <a:spAutoFit/>
          </a:bodyPr>
          <a:lstStyle/>
          <a:p>
            <a:pPr algn="l">
              <a:lnSpc>
                <a:spcPts val="5040"/>
              </a:lnSpc>
            </a:pPr>
            <a:r>
              <a:rPr lang="en-US" sz="3600">
                <a:solidFill>
                  <a:srgbClr val="000000"/>
                </a:solidFill>
                <a:latin typeface="DM Sans Bold"/>
                <a:ea typeface="DM Sans Bold"/>
                <a:cs typeface="DM Sans Bold"/>
                <a:sym typeface="DM Sans Bold"/>
              </a:rPr>
              <a:t>Customer Segment - New/Lost Customers</a:t>
            </a:r>
          </a:p>
        </p:txBody>
      </p:sp>
      <p:sp>
        <p:nvSpPr>
          <p:cNvPr name="TextBox 32" id="32"/>
          <p:cNvSpPr txBox="true"/>
          <p:nvPr/>
        </p:nvSpPr>
        <p:spPr>
          <a:xfrm rot="0">
            <a:off x="1078260" y="833438"/>
            <a:ext cx="1369665" cy="390525"/>
          </a:xfrm>
          <a:prstGeom prst="rect">
            <a:avLst/>
          </a:prstGeom>
        </p:spPr>
        <p:txBody>
          <a:bodyPr anchor="t" rtlCol="false" tIns="0" lIns="0" bIns="0" rIns="0">
            <a:spAutoFit/>
          </a:bodyPr>
          <a:lstStyle/>
          <a:p>
            <a:pPr algn="ctr">
              <a:lnSpc>
                <a:spcPts val="3119"/>
              </a:lnSpc>
              <a:spcBef>
                <a:spcPct val="0"/>
              </a:spcBef>
            </a:pPr>
            <a:r>
              <a:rPr lang="en-US" sz="2599">
                <a:solidFill>
                  <a:srgbClr val="000000"/>
                </a:solidFill>
                <a:latin typeface="DM Sans Bold"/>
                <a:ea typeface="DM Sans Bold"/>
                <a:cs typeface="DM Sans Bold"/>
                <a:sym typeface="DM Sans Bold"/>
              </a:rPr>
              <a:t>Midwest</a:t>
            </a:r>
          </a:p>
        </p:txBody>
      </p:sp>
      <p:sp>
        <p:nvSpPr>
          <p:cNvPr name="TextBox 33" id="33"/>
          <p:cNvSpPr txBox="true"/>
          <p:nvPr/>
        </p:nvSpPr>
        <p:spPr>
          <a:xfrm rot="0">
            <a:off x="1078260" y="2955609"/>
            <a:ext cx="2050479" cy="390525"/>
          </a:xfrm>
          <a:prstGeom prst="rect">
            <a:avLst/>
          </a:prstGeom>
        </p:spPr>
        <p:txBody>
          <a:bodyPr anchor="t" rtlCol="false" tIns="0" lIns="0" bIns="0" rIns="0">
            <a:spAutoFit/>
          </a:bodyPr>
          <a:lstStyle/>
          <a:p>
            <a:pPr algn="ctr">
              <a:lnSpc>
                <a:spcPts val="3119"/>
              </a:lnSpc>
              <a:spcBef>
                <a:spcPct val="0"/>
              </a:spcBef>
            </a:pPr>
            <a:r>
              <a:rPr lang="en-US" sz="2599">
                <a:solidFill>
                  <a:srgbClr val="000000"/>
                </a:solidFill>
                <a:latin typeface="DM Sans Bold"/>
                <a:ea typeface="DM Sans Bold"/>
                <a:cs typeface="DM Sans Bold"/>
                <a:sym typeface="DM Sans Bold"/>
              </a:rPr>
              <a:t>New England</a:t>
            </a:r>
          </a:p>
        </p:txBody>
      </p:sp>
      <p:sp>
        <p:nvSpPr>
          <p:cNvPr name="TextBox 34" id="34"/>
          <p:cNvSpPr txBox="true"/>
          <p:nvPr/>
        </p:nvSpPr>
        <p:spPr>
          <a:xfrm rot="0">
            <a:off x="1035022" y="4974514"/>
            <a:ext cx="1609055" cy="390525"/>
          </a:xfrm>
          <a:prstGeom prst="rect">
            <a:avLst/>
          </a:prstGeom>
        </p:spPr>
        <p:txBody>
          <a:bodyPr anchor="t" rtlCol="false" tIns="0" lIns="0" bIns="0" rIns="0">
            <a:spAutoFit/>
          </a:bodyPr>
          <a:lstStyle/>
          <a:p>
            <a:pPr algn="ctr">
              <a:lnSpc>
                <a:spcPts val="3119"/>
              </a:lnSpc>
              <a:spcBef>
                <a:spcPct val="0"/>
              </a:spcBef>
            </a:pPr>
            <a:r>
              <a:rPr lang="en-US" sz="2599">
                <a:solidFill>
                  <a:srgbClr val="000000"/>
                </a:solidFill>
                <a:latin typeface="DM Sans Bold"/>
                <a:ea typeface="DM Sans Bold"/>
                <a:cs typeface="DM Sans Bold"/>
                <a:sym typeface="DM Sans Bold"/>
              </a:rPr>
              <a:t>Northeast</a:t>
            </a:r>
          </a:p>
        </p:txBody>
      </p:sp>
      <p:sp>
        <p:nvSpPr>
          <p:cNvPr name="TextBox 35" id="35"/>
          <p:cNvSpPr txBox="true"/>
          <p:nvPr/>
        </p:nvSpPr>
        <p:spPr>
          <a:xfrm rot="0">
            <a:off x="1502688" y="7371264"/>
            <a:ext cx="865584" cy="266700"/>
          </a:xfrm>
          <a:prstGeom prst="rect">
            <a:avLst/>
          </a:prstGeom>
        </p:spPr>
        <p:txBody>
          <a:bodyPr anchor="t" rtlCol="false" tIns="0" lIns="0" bIns="0" rIns="0">
            <a:spAutoFit/>
          </a:bodyPr>
          <a:lstStyle/>
          <a:p>
            <a:pPr algn="ctr">
              <a:lnSpc>
                <a:spcPts val="2159"/>
              </a:lnSpc>
              <a:spcBef>
                <a:spcPct val="0"/>
              </a:spcBef>
            </a:pPr>
            <a:r>
              <a:rPr lang="en-US" sz="1799" u="sng">
                <a:solidFill>
                  <a:srgbClr val="000000"/>
                </a:solidFill>
                <a:latin typeface="DM Sans Bold"/>
                <a:ea typeface="DM Sans Bold"/>
                <a:cs typeface="DM Sans Bold"/>
                <a:sym typeface="DM Sans Bold"/>
              </a:rPr>
              <a:t>Insights</a:t>
            </a:r>
          </a:p>
        </p:txBody>
      </p:sp>
      <p:sp>
        <p:nvSpPr>
          <p:cNvPr name="TextBox 36" id="36"/>
          <p:cNvSpPr txBox="true"/>
          <p:nvPr/>
        </p:nvSpPr>
        <p:spPr>
          <a:xfrm rot="0">
            <a:off x="1066524" y="7781925"/>
            <a:ext cx="8329567" cy="1476375"/>
          </a:xfrm>
          <a:prstGeom prst="rect">
            <a:avLst/>
          </a:prstGeom>
        </p:spPr>
        <p:txBody>
          <a:bodyPr anchor="t" rtlCol="false" tIns="0" lIns="0" bIns="0" rIns="0">
            <a:spAutoFit/>
          </a:bodyPr>
          <a:lstStyle/>
          <a:p>
            <a:pPr algn="l" marL="356709" indent="-178355" lvl="1">
              <a:lnSpc>
                <a:spcPts val="1982"/>
              </a:lnSpc>
              <a:buFont typeface="Arial"/>
              <a:buChar char="•"/>
            </a:pPr>
            <a:r>
              <a:rPr lang="en-US" sz="1652">
                <a:solidFill>
                  <a:srgbClr val="000000"/>
                </a:solidFill>
                <a:latin typeface="DM Sans"/>
                <a:ea typeface="DM Sans"/>
                <a:cs typeface="DM Sans"/>
                <a:sym typeface="DM Sans"/>
              </a:rPr>
              <a:t>In </a:t>
            </a:r>
            <a:r>
              <a:rPr lang="en-US" sz="1652">
                <a:solidFill>
                  <a:srgbClr val="000000"/>
                </a:solidFill>
                <a:latin typeface="DM Sans Bold"/>
                <a:ea typeface="DM Sans Bold"/>
                <a:cs typeface="DM Sans Bold"/>
                <a:sym typeface="DM Sans Bold"/>
              </a:rPr>
              <a:t>Furnitures</a:t>
            </a:r>
            <a:r>
              <a:rPr lang="en-US" sz="1652">
                <a:solidFill>
                  <a:srgbClr val="000000"/>
                </a:solidFill>
                <a:latin typeface="DM Sans"/>
                <a:ea typeface="DM Sans"/>
                <a:cs typeface="DM Sans"/>
                <a:sym typeface="DM Sans"/>
              </a:rPr>
              <a:t> category, Southern region, in </a:t>
            </a:r>
            <a:r>
              <a:rPr lang="en-US" sz="1652">
                <a:solidFill>
                  <a:srgbClr val="000000"/>
                </a:solidFill>
                <a:latin typeface="DM Sans Bold"/>
                <a:ea typeface="DM Sans Bold"/>
                <a:cs typeface="DM Sans Bold"/>
                <a:sym typeface="DM Sans Bold"/>
              </a:rPr>
              <a:t>Office Supplies</a:t>
            </a:r>
            <a:r>
              <a:rPr lang="en-US" sz="1652">
                <a:solidFill>
                  <a:srgbClr val="000000"/>
                </a:solidFill>
                <a:latin typeface="DM Sans"/>
                <a:ea typeface="DM Sans"/>
                <a:cs typeface="DM Sans"/>
                <a:sym typeface="DM Sans"/>
              </a:rPr>
              <a:t> category, Midwest and southwest region and in </a:t>
            </a:r>
            <a:r>
              <a:rPr lang="en-US" sz="1652">
                <a:solidFill>
                  <a:srgbClr val="000000"/>
                </a:solidFill>
                <a:latin typeface="DM Sans Bold"/>
                <a:ea typeface="DM Sans Bold"/>
                <a:cs typeface="DM Sans Bold"/>
                <a:sym typeface="DM Sans Bold"/>
              </a:rPr>
              <a:t>Technology</a:t>
            </a:r>
            <a:r>
              <a:rPr lang="en-US" sz="1652">
                <a:solidFill>
                  <a:srgbClr val="000000"/>
                </a:solidFill>
                <a:latin typeface="DM Sans"/>
                <a:ea typeface="DM Sans"/>
                <a:cs typeface="DM Sans"/>
                <a:sym typeface="DM Sans"/>
              </a:rPr>
              <a:t> category, New England region.</a:t>
            </a:r>
          </a:p>
          <a:p>
            <a:pPr algn="l" marL="356709" indent="-178355" lvl="1">
              <a:lnSpc>
                <a:spcPts val="1982"/>
              </a:lnSpc>
              <a:buFont typeface="Arial"/>
              <a:buChar char="•"/>
            </a:pPr>
            <a:r>
              <a:rPr lang="en-US" sz="1652">
                <a:solidFill>
                  <a:srgbClr val="000000"/>
                </a:solidFill>
                <a:latin typeface="DM Sans"/>
                <a:ea typeface="DM Sans"/>
                <a:cs typeface="DM Sans"/>
                <a:sym typeface="DM Sans"/>
              </a:rPr>
              <a:t>Technology category is the most volatile over the years across all regions.</a:t>
            </a:r>
          </a:p>
          <a:p>
            <a:pPr algn="l" marL="356709" indent="-178355" lvl="1">
              <a:lnSpc>
                <a:spcPts val="1982"/>
              </a:lnSpc>
              <a:buFont typeface="Arial"/>
              <a:buChar char="•"/>
            </a:pPr>
            <a:r>
              <a:rPr lang="en-US" sz="1652">
                <a:solidFill>
                  <a:srgbClr val="000000"/>
                </a:solidFill>
                <a:latin typeface="DM Sans"/>
                <a:ea typeface="DM Sans"/>
                <a:cs typeface="DM Sans"/>
                <a:sym typeface="DM Sans"/>
              </a:rPr>
              <a:t>2023 saw the most decline in repeat customers across all categories.</a:t>
            </a:r>
          </a:p>
          <a:p>
            <a:pPr algn="l" marL="356709" indent="-178355" lvl="1">
              <a:lnSpc>
                <a:spcPts val="1982"/>
              </a:lnSpc>
              <a:buFont typeface="Arial"/>
              <a:buChar char="•"/>
            </a:pPr>
            <a:r>
              <a:rPr lang="en-US" sz="1652">
                <a:solidFill>
                  <a:srgbClr val="000000"/>
                </a:solidFill>
                <a:latin typeface="DM Sans"/>
                <a:ea typeface="DM Sans"/>
                <a:cs typeface="DM Sans"/>
                <a:sym typeface="DM Sans"/>
              </a:rPr>
              <a:t>During pandemic, the most affected category is Office Supplies and Technology.</a:t>
            </a:r>
          </a:p>
          <a:p>
            <a:pPr algn="l">
              <a:lnSpc>
                <a:spcPts val="1982"/>
              </a:lnSpc>
            </a:pPr>
            <a:r>
              <a:rPr lang="en-US" sz="1652">
                <a:solidFill>
                  <a:srgbClr val="000000"/>
                </a:solidFill>
                <a:latin typeface="DM Sans"/>
                <a:ea typeface="DM Sans"/>
                <a:cs typeface="DM Sans"/>
                <a:sym typeface="DM Sans"/>
              </a:rPr>
              <a:t>      being the least affected category.</a:t>
            </a:r>
          </a:p>
        </p:txBody>
      </p:sp>
      <p:sp>
        <p:nvSpPr>
          <p:cNvPr name="TextBox 37" id="37"/>
          <p:cNvSpPr txBox="true"/>
          <p:nvPr/>
        </p:nvSpPr>
        <p:spPr>
          <a:xfrm rot="0">
            <a:off x="9572411" y="833438"/>
            <a:ext cx="2991148" cy="390525"/>
          </a:xfrm>
          <a:prstGeom prst="rect">
            <a:avLst/>
          </a:prstGeom>
        </p:spPr>
        <p:txBody>
          <a:bodyPr anchor="t" rtlCol="false" tIns="0" lIns="0" bIns="0" rIns="0">
            <a:spAutoFit/>
          </a:bodyPr>
          <a:lstStyle/>
          <a:p>
            <a:pPr algn="ctr">
              <a:lnSpc>
                <a:spcPts val="3119"/>
              </a:lnSpc>
              <a:spcBef>
                <a:spcPct val="0"/>
              </a:spcBef>
            </a:pPr>
            <a:r>
              <a:rPr lang="en-US" sz="2599">
                <a:solidFill>
                  <a:srgbClr val="000000"/>
                </a:solidFill>
                <a:latin typeface="DM Sans Bold"/>
                <a:ea typeface="DM Sans Bold"/>
                <a:cs typeface="DM Sans Bold"/>
                <a:sym typeface="DM Sans Bold"/>
              </a:rPr>
              <a:t>Pacific North West</a:t>
            </a:r>
          </a:p>
        </p:txBody>
      </p:sp>
      <p:sp>
        <p:nvSpPr>
          <p:cNvPr name="TextBox 38" id="38"/>
          <p:cNvSpPr txBox="true"/>
          <p:nvPr/>
        </p:nvSpPr>
        <p:spPr>
          <a:xfrm rot="0">
            <a:off x="9601284" y="2955609"/>
            <a:ext cx="1466701" cy="390525"/>
          </a:xfrm>
          <a:prstGeom prst="rect">
            <a:avLst/>
          </a:prstGeom>
        </p:spPr>
        <p:txBody>
          <a:bodyPr anchor="t" rtlCol="false" tIns="0" lIns="0" bIns="0" rIns="0">
            <a:spAutoFit/>
          </a:bodyPr>
          <a:lstStyle/>
          <a:p>
            <a:pPr algn="ctr">
              <a:lnSpc>
                <a:spcPts val="3119"/>
              </a:lnSpc>
              <a:spcBef>
                <a:spcPct val="0"/>
              </a:spcBef>
            </a:pPr>
            <a:r>
              <a:rPr lang="en-US" sz="2599">
                <a:solidFill>
                  <a:srgbClr val="000000"/>
                </a:solidFill>
                <a:latin typeface="DM Sans Bold"/>
                <a:ea typeface="DM Sans Bold"/>
                <a:cs typeface="DM Sans Bold"/>
                <a:sym typeface="DM Sans Bold"/>
              </a:rPr>
              <a:t>Southern</a:t>
            </a:r>
          </a:p>
        </p:txBody>
      </p:sp>
      <p:sp>
        <p:nvSpPr>
          <p:cNvPr name="TextBox 39" id="39"/>
          <p:cNvSpPr txBox="true"/>
          <p:nvPr/>
        </p:nvSpPr>
        <p:spPr>
          <a:xfrm rot="0">
            <a:off x="9679706" y="7134896"/>
            <a:ext cx="2559918" cy="342900"/>
          </a:xfrm>
          <a:prstGeom prst="rect">
            <a:avLst/>
          </a:prstGeom>
        </p:spPr>
        <p:txBody>
          <a:bodyPr anchor="t" rtlCol="false" tIns="0" lIns="0" bIns="0" rIns="0">
            <a:spAutoFit/>
          </a:bodyPr>
          <a:lstStyle/>
          <a:p>
            <a:pPr algn="ctr">
              <a:lnSpc>
                <a:spcPts val="2639"/>
              </a:lnSpc>
              <a:spcBef>
                <a:spcPct val="0"/>
              </a:spcBef>
            </a:pPr>
            <a:r>
              <a:rPr lang="en-US" sz="2199">
                <a:solidFill>
                  <a:srgbClr val="000000"/>
                </a:solidFill>
                <a:latin typeface="DM Sans Bold"/>
                <a:ea typeface="DM Sans Bold"/>
                <a:cs typeface="DM Sans Bold"/>
                <a:sym typeface="DM Sans Bold"/>
              </a:rPr>
              <a:t>Recommendations</a:t>
            </a:r>
          </a:p>
        </p:txBody>
      </p:sp>
      <p:sp>
        <p:nvSpPr>
          <p:cNvPr name="TextBox 40" id="40"/>
          <p:cNvSpPr txBox="true"/>
          <p:nvPr/>
        </p:nvSpPr>
        <p:spPr>
          <a:xfrm rot="0">
            <a:off x="9679706" y="7534275"/>
            <a:ext cx="7579594" cy="1724025"/>
          </a:xfrm>
          <a:prstGeom prst="rect">
            <a:avLst/>
          </a:prstGeom>
        </p:spPr>
        <p:txBody>
          <a:bodyPr anchor="t" rtlCol="false" tIns="0" lIns="0" bIns="0" rIns="0">
            <a:spAutoFit/>
          </a:bodyPr>
          <a:lstStyle/>
          <a:p>
            <a:pPr algn="l" marL="356235" indent="-178118" lvl="1">
              <a:lnSpc>
                <a:spcPts val="1980"/>
              </a:lnSpc>
              <a:buFont typeface="Arial"/>
              <a:buChar char="•"/>
            </a:pPr>
            <a:r>
              <a:rPr lang="en-US" sz="1650">
                <a:solidFill>
                  <a:srgbClr val="000000"/>
                </a:solidFill>
                <a:latin typeface="DM Sans Bold"/>
                <a:ea typeface="DM Sans Bold"/>
                <a:cs typeface="DM Sans Bold"/>
                <a:sym typeface="DM Sans Bold"/>
              </a:rPr>
              <a:t>Increase Consumer Base: </a:t>
            </a:r>
            <a:r>
              <a:rPr lang="en-US" sz="1650">
                <a:solidFill>
                  <a:srgbClr val="000000"/>
                </a:solidFill>
                <a:latin typeface="DM Sans"/>
                <a:ea typeface="DM Sans"/>
                <a:cs typeface="DM Sans"/>
                <a:sym typeface="DM Sans"/>
              </a:rPr>
              <a:t>Propose strategies to diversify the consumer base across demographics. </a:t>
            </a:r>
          </a:p>
          <a:p>
            <a:pPr algn="l" marL="356235" indent="-178118" lvl="1">
              <a:lnSpc>
                <a:spcPts val="1980"/>
              </a:lnSpc>
              <a:buFont typeface="Arial"/>
              <a:buChar char="•"/>
            </a:pPr>
            <a:r>
              <a:rPr lang="en-US" sz="1650">
                <a:solidFill>
                  <a:srgbClr val="000000"/>
                </a:solidFill>
                <a:latin typeface="DM Sans Bold"/>
                <a:ea typeface="DM Sans Bold"/>
                <a:cs typeface="DM Sans Bold"/>
                <a:sym typeface="DM Sans Bold"/>
              </a:rPr>
              <a:t>Customized</a:t>
            </a:r>
            <a:r>
              <a:rPr lang="en-US" sz="1650">
                <a:solidFill>
                  <a:srgbClr val="000000"/>
                </a:solidFill>
                <a:latin typeface="DM Sans Bold"/>
                <a:ea typeface="DM Sans Bold"/>
                <a:cs typeface="DM Sans Bold"/>
                <a:sym typeface="DM Sans Bold"/>
              </a:rPr>
              <a:t> Loyalty Programs: </a:t>
            </a:r>
            <a:r>
              <a:rPr lang="en-US" sz="1650">
                <a:solidFill>
                  <a:srgbClr val="000000"/>
                </a:solidFill>
                <a:latin typeface="DM Sans"/>
                <a:ea typeface="DM Sans"/>
                <a:cs typeface="DM Sans"/>
                <a:sym typeface="DM Sans"/>
              </a:rPr>
              <a:t>Deploy AI-powered reward programs according to metrics (like age, region, category, order frequency) and analyze the real time data insights.</a:t>
            </a:r>
          </a:p>
          <a:p>
            <a:pPr algn="l" marL="356235" indent="-178118" lvl="1">
              <a:lnSpc>
                <a:spcPts val="1980"/>
              </a:lnSpc>
              <a:buFont typeface="Arial"/>
              <a:buChar char="•"/>
            </a:pPr>
            <a:r>
              <a:rPr lang="en-US" sz="1650">
                <a:solidFill>
                  <a:srgbClr val="000000"/>
                </a:solidFill>
                <a:latin typeface="DM Sans Bold"/>
                <a:ea typeface="DM Sans Bold"/>
                <a:cs typeface="DM Sans Bold"/>
                <a:sym typeface="DM Sans Bold"/>
              </a:rPr>
              <a:t>Feedback: </a:t>
            </a:r>
            <a:r>
              <a:rPr lang="en-US" sz="1650">
                <a:solidFill>
                  <a:srgbClr val="000000"/>
                </a:solidFill>
                <a:latin typeface="DM Sans"/>
                <a:ea typeface="DM Sans"/>
                <a:cs typeface="DM Sans"/>
                <a:sym typeface="DM Sans"/>
              </a:rPr>
              <a:t>Promote businesses and consumers to participate in surveys to improve the products and services offerings.</a:t>
            </a:r>
          </a:p>
        </p:txBody>
      </p:sp>
      <p:sp>
        <p:nvSpPr>
          <p:cNvPr name="TextBox 41" id="41"/>
          <p:cNvSpPr txBox="true"/>
          <p:nvPr/>
        </p:nvSpPr>
        <p:spPr>
          <a:xfrm rot="0">
            <a:off x="9601284" y="5032599"/>
            <a:ext cx="1712342" cy="390525"/>
          </a:xfrm>
          <a:prstGeom prst="rect">
            <a:avLst/>
          </a:prstGeom>
        </p:spPr>
        <p:txBody>
          <a:bodyPr anchor="t" rtlCol="false" tIns="0" lIns="0" bIns="0" rIns="0">
            <a:spAutoFit/>
          </a:bodyPr>
          <a:lstStyle/>
          <a:p>
            <a:pPr algn="ctr">
              <a:lnSpc>
                <a:spcPts val="3119"/>
              </a:lnSpc>
              <a:spcBef>
                <a:spcPct val="0"/>
              </a:spcBef>
            </a:pPr>
            <a:r>
              <a:rPr lang="en-US" sz="2599">
                <a:solidFill>
                  <a:srgbClr val="000000"/>
                </a:solidFill>
                <a:latin typeface="DM Sans Bold"/>
                <a:ea typeface="DM Sans Bold"/>
                <a:cs typeface="DM Sans Bold"/>
                <a:sym typeface="DM Sans Bold"/>
              </a:rPr>
              <a:t>Southwest</a:t>
            </a:r>
          </a:p>
        </p:txBody>
      </p:sp>
      <p:grpSp>
        <p:nvGrpSpPr>
          <p:cNvPr name="Group 42" id="42"/>
          <p:cNvGrpSpPr>
            <a:grpSpLocks noChangeAspect="true"/>
          </p:cNvGrpSpPr>
          <p:nvPr/>
        </p:nvGrpSpPr>
        <p:grpSpPr>
          <a:xfrm rot="0">
            <a:off x="6134699" y="5486057"/>
            <a:ext cx="2609115" cy="1658364"/>
            <a:chOff x="0" y="0"/>
            <a:chExt cx="10030460" cy="6375400"/>
          </a:xfrm>
        </p:grpSpPr>
        <p:sp>
          <p:nvSpPr>
            <p:cNvPr name="Freeform 43" id="43"/>
            <p:cNvSpPr/>
            <p:nvPr/>
          </p:nvSpPr>
          <p:spPr>
            <a:xfrm flipH="false" flipV="false" rot="0">
              <a:off x="12700" y="12700"/>
              <a:ext cx="10005061" cy="6350000"/>
            </a:xfrm>
            <a:custGeom>
              <a:avLst/>
              <a:gdLst/>
              <a:ahLst/>
              <a:cxnLst/>
              <a:rect r="r" b="b" t="t" l="l"/>
              <a:pathLst>
                <a:path h="6350000" w="10005061">
                  <a:moveTo>
                    <a:pt x="7377430" y="80010"/>
                  </a:moveTo>
                  <a:cubicBezTo>
                    <a:pt x="7377430" y="80010"/>
                    <a:pt x="6350000" y="0"/>
                    <a:pt x="5002530" y="0"/>
                  </a:cubicBezTo>
                  <a:cubicBezTo>
                    <a:pt x="3655060" y="0"/>
                    <a:pt x="2627630" y="80010"/>
                    <a:pt x="2627630" y="80010"/>
                  </a:cubicBezTo>
                  <a:cubicBezTo>
                    <a:pt x="1176020" y="80010"/>
                    <a:pt x="0" y="1257300"/>
                    <a:pt x="0" y="2707640"/>
                  </a:cubicBezTo>
                  <a:lnTo>
                    <a:pt x="0" y="3134360"/>
                  </a:lnTo>
                  <a:lnTo>
                    <a:pt x="0" y="3214370"/>
                  </a:lnTo>
                  <a:lnTo>
                    <a:pt x="0" y="3641090"/>
                  </a:lnTo>
                  <a:cubicBezTo>
                    <a:pt x="0" y="5092700"/>
                    <a:pt x="1176020" y="6269990"/>
                    <a:pt x="2627630" y="6269990"/>
                  </a:cubicBezTo>
                  <a:cubicBezTo>
                    <a:pt x="2627630" y="6269990"/>
                    <a:pt x="3655060" y="6350000"/>
                    <a:pt x="5002530" y="6350000"/>
                  </a:cubicBezTo>
                  <a:cubicBezTo>
                    <a:pt x="6350000" y="6350000"/>
                    <a:pt x="7377430" y="6269990"/>
                    <a:pt x="7377430" y="6269990"/>
                  </a:cubicBezTo>
                  <a:cubicBezTo>
                    <a:pt x="8829040" y="6269990"/>
                    <a:pt x="10005061" y="5093970"/>
                    <a:pt x="10005061" y="3642360"/>
                  </a:cubicBezTo>
                  <a:lnTo>
                    <a:pt x="10005061" y="3215640"/>
                  </a:lnTo>
                  <a:lnTo>
                    <a:pt x="10005061" y="3135630"/>
                  </a:lnTo>
                  <a:lnTo>
                    <a:pt x="10005061" y="2708910"/>
                  </a:lnTo>
                  <a:cubicBezTo>
                    <a:pt x="10005060" y="1257300"/>
                    <a:pt x="8829040" y="80010"/>
                    <a:pt x="7377430" y="80010"/>
                  </a:cubicBezTo>
                  <a:close/>
                </a:path>
              </a:pathLst>
            </a:custGeom>
            <a:gradFill rotWithShape="true">
              <a:gsLst>
                <a:gs pos="0">
                  <a:srgbClr val="FF3131">
                    <a:alpha val="17000"/>
                  </a:srgbClr>
                </a:gs>
                <a:gs pos="100000">
                  <a:srgbClr val="FF914D">
                    <a:alpha val="17000"/>
                  </a:srgbClr>
                </a:gs>
              </a:gsLst>
              <a:lin ang="0"/>
            </a:gradFill>
            <a:ln w="12700">
              <a:solidFill>
                <a:srgbClr val="000000"/>
              </a:solidFill>
            </a:ln>
          </p:spPr>
        </p:sp>
        <p:sp>
          <p:nvSpPr>
            <p:cNvPr name="Freeform 44" id="44"/>
            <p:cNvSpPr/>
            <p:nvPr/>
          </p:nvSpPr>
          <p:spPr>
            <a:xfrm flipH="false" flipV="false" rot="0">
              <a:off x="0" y="0"/>
              <a:ext cx="10030461" cy="6375400"/>
            </a:xfrm>
            <a:custGeom>
              <a:avLst/>
              <a:gdLst/>
              <a:ahLst/>
              <a:cxnLst/>
              <a:rect r="r" b="b" t="t" l="l"/>
              <a:pathLst>
                <a:path h="6375400" w="10030461">
                  <a:moveTo>
                    <a:pt x="5015230" y="6375400"/>
                  </a:moveTo>
                  <a:cubicBezTo>
                    <a:pt x="3683000" y="6375400"/>
                    <a:pt x="2649220" y="6295390"/>
                    <a:pt x="2639060" y="6295390"/>
                  </a:cubicBezTo>
                  <a:cubicBezTo>
                    <a:pt x="1184910" y="6295390"/>
                    <a:pt x="0" y="5110480"/>
                    <a:pt x="0" y="3655060"/>
                  </a:cubicBezTo>
                  <a:lnTo>
                    <a:pt x="0" y="2721610"/>
                  </a:lnTo>
                  <a:cubicBezTo>
                    <a:pt x="0" y="1264920"/>
                    <a:pt x="1184910" y="80010"/>
                    <a:pt x="2640330" y="80010"/>
                  </a:cubicBezTo>
                  <a:cubicBezTo>
                    <a:pt x="2650490" y="80010"/>
                    <a:pt x="3683000" y="0"/>
                    <a:pt x="5015230" y="0"/>
                  </a:cubicBezTo>
                  <a:cubicBezTo>
                    <a:pt x="6336030" y="0"/>
                    <a:pt x="7362190" y="77470"/>
                    <a:pt x="7390130" y="80010"/>
                  </a:cubicBezTo>
                  <a:cubicBezTo>
                    <a:pt x="8845550" y="80010"/>
                    <a:pt x="10030461" y="1264920"/>
                    <a:pt x="10030461" y="2720340"/>
                  </a:cubicBezTo>
                  <a:lnTo>
                    <a:pt x="10030461" y="3653790"/>
                  </a:lnTo>
                  <a:cubicBezTo>
                    <a:pt x="10030461" y="5110480"/>
                    <a:pt x="8845551" y="6294120"/>
                    <a:pt x="7390130" y="6294120"/>
                  </a:cubicBezTo>
                  <a:cubicBezTo>
                    <a:pt x="7381240" y="6295390"/>
                    <a:pt x="6347460" y="6375400"/>
                    <a:pt x="5015230" y="6375400"/>
                  </a:cubicBezTo>
                  <a:close/>
                  <a:moveTo>
                    <a:pt x="5015230" y="25400"/>
                  </a:moveTo>
                  <a:cubicBezTo>
                    <a:pt x="3684270" y="25400"/>
                    <a:pt x="2651760" y="105410"/>
                    <a:pt x="2641600" y="105410"/>
                  </a:cubicBezTo>
                  <a:cubicBezTo>
                    <a:pt x="1198880" y="105410"/>
                    <a:pt x="25400" y="1278890"/>
                    <a:pt x="25400" y="2720340"/>
                  </a:cubicBezTo>
                  <a:lnTo>
                    <a:pt x="25400" y="3653790"/>
                  </a:lnTo>
                  <a:cubicBezTo>
                    <a:pt x="25400" y="5095240"/>
                    <a:pt x="1198880" y="6268720"/>
                    <a:pt x="2640330" y="6268720"/>
                  </a:cubicBezTo>
                  <a:cubicBezTo>
                    <a:pt x="2651760" y="6269990"/>
                    <a:pt x="3684270" y="6348730"/>
                    <a:pt x="5015230" y="6348730"/>
                  </a:cubicBezTo>
                  <a:cubicBezTo>
                    <a:pt x="6346190" y="6348730"/>
                    <a:pt x="7378700" y="6268720"/>
                    <a:pt x="7388860" y="6268720"/>
                  </a:cubicBezTo>
                  <a:cubicBezTo>
                    <a:pt x="8831580" y="6268720"/>
                    <a:pt x="10005060" y="5095240"/>
                    <a:pt x="10005060" y="3653790"/>
                  </a:cubicBezTo>
                  <a:lnTo>
                    <a:pt x="10005060" y="2720340"/>
                  </a:lnTo>
                  <a:cubicBezTo>
                    <a:pt x="10005060" y="1278890"/>
                    <a:pt x="8831580" y="105410"/>
                    <a:pt x="7390130" y="105410"/>
                  </a:cubicBezTo>
                  <a:lnTo>
                    <a:pt x="7388861" y="105410"/>
                  </a:lnTo>
                  <a:cubicBezTo>
                    <a:pt x="7378700" y="105410"/>
                    <a:pt x="6346190" y="25400"/>
                    <a:pt x="5015230" y="25400"/>
                  </a:cubicBezTo>
                  <a:close/>
                </a:path>
              </a:pathLst>
            </a:custGeom>
            <a:solidFill>
              <a:srgbClr val="BFE4FF">
                <a:alpha val="16863"/>
              </a:srgbClr>
            </a:solidFill>
          </p:spPr>
        </p:sp>
      </p:grpSp>
      <p:grpSp>
        <p:nvGrpSpPr>
          <p:cNvPr name="Group 45" id="45"/>
          <p:cNvGrpSpPr>
            <a:grpSpLocks noChangeAspect="true"/>
          </p:cNvGrpSpPr>
          <p:nvPr/>
        </p:nvGrpSpPr>
        <p:grpSpPr>
          <a:xfrm rot="0">
            <a:off x="6122200" y="3362953"/>
            <a:ext cx="2609115" cy="1658364"/>
            <a:chOff x="0" y="0"/>
            <a:chExt cx="10030460" cy="6375400"/>
          </a:xfrm>
        </p:grpSpPr>
        <p:sp>
          <p:nvSpPr>
            <p:cNvPr name="Freeform 46" id="46"/>
            <p:cNvSpPr/>
            <p:nvPr/>
          </p:nvSpPr>
          <p:spPr>
            <a:xfrm flipH="false" flipV="false" rot="0">
              <a:off x="12700" y="12700"/>
              <a:ext cx="10005061" cy="6350000"/>
            </a:xfrm>
            <a:custGeom>
              <a:avLst/>
              <a:gdLst/>
              <a:ahLst/>
              <a:cxnLst/>
              <a:rect r="r" b="b" t="t" l="l"/>
              <a:pathLst>
                <a:path h="6350000" w="10005061">
                  <a:moveTo>
                    <a:pt x="7377430" y="80010"/>
                  </a:moveTo>
                  <a:cubicBezTo>
                    <a:pt x="7377430" y="80010"/>
                    <a:pt x="6350000" y="0"/>
                    <a:pt x="5002530" y="0"/>
                  </a:cubicBezTo>
                  <a:cubicBezTo>
                    <a:pt x="3655060" y="0"/>
                    <a:pt x="2627630" y="80010"/>
                    <a:pt x="2627630" y="80010"/>
                  </a:cubicBezTo>
                  <a:cubicBezTo>
                    <a:pt x="1176020" y="80010"/>
                    <a:pt x="0" y="1257300"/>
                    <a:pt x="0" y="2707640"/>
                  </a:cubicBezTo>
                  <a:lnTo>
                    <a:pt x="0" y="3134360"/>
                  </a:lnTo>
                  <a:lnTo>
                    <a:pt x="0" y="3214370"/>
                  </a:lnTo>
                  <a:lnTo>
                    <a:pt x="0" y="3641090"/>
                  </a:lnTo>
                  <a:cubicBezTo>
                    <a:pt x="0" y="5092700"/>
                    <a:pt x="1176020" y="6269990"/>
                    <a:pt x="2627630" y="6269990"/>
                  </a:cubicBezTo>
                  <a:cubicBezTo>
                    <a:pt x="2627630" y="6269990"/>
                    <a:pt x="3655060" y="6350000"/>
                    <a:pt x="5002530" y="6350000"/>
                  </a:cubicBezTo>
                  <a:cubicBezTo>
                    <a:pt x="6350000" y="6350000"/>
                    <a:pt x="7377430" y="6269990"/>
                    <a:pt x="7377430" y="6269990"/>
                  </a:cubicBezTo>
                  <a:cubicBezTo>
                    <a:pt x="8829040" y="6269990"/>
                    <a:pt x="10005061" y="5093970"/>
                    <a:pt x="10005061" y="3642360"/>
                  </a:cubicBezTo>
                  <a:lnTo>
                    <a:pt x="10005061" y="3215640"/>
                  </a:lnTo>
                  <a:lnTo>
                    <a:pt x="10005061" y="3135630"/>
                  </a:lnTo>
                  <a:lnTo>
                    <a:pt x="10005061" y="2708910"/>
                  </a:lnTo>
                  <a:cubicBezTo>
                    <a:pt x="10005060" y="1257300"/>
                    <a:pt x="8829040" y="80010"/>
                    <a:pt x="7377430" y="80010"/>
                  </a:cubicBezTo>
                  <a:close/>
                </a:path>
              </a:pathLst>
            </a:custGeom>
            <a:solidFill>
              <a:srgbClr val="93C545">
                <a:alpha val="16863"/>
              </a:srgbClr>
            </a:solidFill>
            <a:ln w="12700">
              <a:solidFill>
                <a:srgbClr val="000000"/>
              </a:solidFill>
            </a:ln>
          </p:spPr>
        </p:sp>
        <p:sp>
          <p:nvSpPr>
            <p:cNvPr name="Freeform 47" id="47"/>
            <p:cNvSpPr/>
            <p:nvPr/>
          </p:nvSpPr>
          <p:spPr>
            <a:xfrm flipH="false" flipV="false" rot="0">
              <a:off x="0" y="0"/>
              <a:ext cx="10030461" cy="6375400"/>
            </a:xfrm>
            <a:custGeom>
              <a:avLst/>
              <a:gdLst/>
              <a:ahLst/>
              <a:cxnLst/>
              <a:rect r="r" b="b" t="t" l="l"/>
              <a:pathLst>
                <a:path h="6375400" w="10030461">
                  <a:moveTo>
                    <a:pt x="5015230" y="6375400"/>
                  </a:moveTo>
                  <a:cubicBezTo>
                    <a:pt x="3683000" y="6375400"/>
                    <a:pt x="2649220" y="6295390"/>
                    <a:pt x="2639060" y="6295390"/>
                  </a:cubicBezTo>
                  <a:cubicBezTo>
                    <a:pt x="1184910" y="6295390"/>
                    <a:pt x="0" y="5110480"/>
                    <a:pt x="0" y="3655060"/>
                  </a:cubicBezTo>
                  <a:lnTo>
                    <a:pt x="0" y="2721610"/>
                  </a:lnTo>
                  <a:cubicBezTo>
                    <a:pt x="0" y="1264920"/>
                    <a:pt x="1184910" y="80010"/>
                    <a:pt x="2640330" y="80010"/>
                  </a:cubicBezTo>
                  <a:cubicBezTo>
                    <a:pt x="2650490" y="80010"/>
                    <a:pt x="3683000" y="0"/>
                    <a:pt x="5015230" y="0"/>
                  </a:cubicBezTo>
                  <a:cubicBezTo>
                    <a:pt x="6336030" y="0"/>
                    <a:pt x="7362190" y="77470"/>
                    <a:pt x="7390130" y="80010"/>
                  </a:cubicBezTo>
                  <a:cubicBezTo>
                    <a:pt x="8845550" y="80010"/>
                    <a:pt x="10030461" y="1264920"/>
                    <a:pt x="10030461" y="2720340"/>
                  </a:cubicBezTo>
                  <a:lnTo>
                    <a:pt x="10030461" y="3653790"/>
                  </a:lnTo>
                  <a:cubicBezTo>
                    <a:pt x="10030461" y="5110480"/>
                    <a:pt x="8845551" y="6294120"/>
                    <a:pt x="7390130" y="6294120"/>
                  </a:cubicBezTo>
                  <a:cubicBezTo>
                    <a:pt x="7381240" y="6295390"/>
                    <a:pt x="6347460" y="6375400"/>
                    <a:pt x="5015230" y="6375400"/>
                  </a:cubicBezTo>
                  <a:close/>
                  <a:moveTo>
                    <a:pt x="5015230" y="25400"/>
                  </a:moveTo>
                  <a:cubicBezTo>
                    <a:pt x="3684270" y="25400"/>
                    <a:pt x="2651760" y="105410"/>
                    <a:pt x="2641600" y="105410"/>
                  </a:cubicBezTo>
                  <a:cubicBezTo>
                    <a:pt x="1198880" y="105410"/>
                    <a:pt x="25400" y="1278890"/>
                    <a:pt x="25400" y="2720340"/>
                  </a:cubicBezTo>
                  <a:lnTo>
                    <a:pt x="25400" y="3653790"/>
                  </a:lnTo>
                  <a:cubicBezTo>
                    <a:pt x="25400" y="5095240"/>
                    <a:pt x="1198880" y="6268720"/>
                    <a:pt x="2640330" y="6268720"/>
                  </a:cubicBezTo>
                  <a:cubicBezTo>
                    <a:pt x="2651760" y="6269990"/>
                    <a:pt x="3684270" y="6348730"/>
                    <a:pt x="5015230" y="6348730"/>
                  </a:cubicBezTo>
                  <a:cubicBezTo>
                    <a:pt x="6346190" y="6348730"/>
                    <a:pt x="7378700" y="6268720"/>
                    <a:pt x="7388860" y="6268720"/>
                  </a:cubicBezTo>
                  <a:cubicBezTo>
                    <a:pt x="8831580" y="6268720"/>
                    <a:pt x="10005060" y="5095240"/>
                    <a:pt x="10005060" y="3653790"/>
                  </a:cubicBezTo>
                  <a:lnTo>
                    <a:pt x="10005060" y="2720340"/>
                  </a:lnTo>
                  <a:cubicBezTo>
                    <a:pt x="10005060" y="1278890"/>
                    <a:pt x="8831580" y="105410"/>
                    <a:pt x="7390130" y="105410"/>
                  </a:cubicBezTo>
                  <a:lnTo>
                    <a:pt x="7388861" y="105410"/>
                  </a:lnTo>
                  <a:cubicBezTo>
                    <a:pt x="7378700" y="105410"/>
                    <a:pt x="6346190" y="25400"/>
                    <a:pt x="5015230" y="25400"/>
                  </a:cubicBezTo>
                  <a:close/>
                </a:path>
              </a:pathLst>
            </a:custGeom>
            <a:solidFill>
              <a:srgbClr val="BFE4FF">
                <a:alpha val="16863"/>
              </a:srgbClr>
            </a:solidFill>
          </p:spPr>
        </p:sp>
      </p:grpSp>
      <p:grpSp>
        <p:nvGrpSpPr>
          <p:cNvPr name="Group 48" id="48"/>
          <p:cNvGrpSpPr>
            <a:grpSpLocks noChangeAspect="true"/>
          </p:cNvGrpSpPr>
          <p:nvPr/>
        </p:nvGrpSpPr>
        <p:grpSpPr>
          <a:xfrm rot="0">
            <a:off x="3505607" y="1259082"/>
            <a:ext cx="2609115" cy="1658364"/>
            <a:chOff x="0" y="0"/>
            <a:chExt cx="10030460" cy="6375400"/>
          </a:xfrm>
        </p:grpSpPr>
        <p:sp>
          <p:nvSpPr>
            <p:cNvPr name="Freeform 49" id="49"/>
            <p:cNvSpPr/>
            <p:nvPr/>
          </p:nvSpPr>
          <p:spPr>
            <a:xfrm flipH="false" flipV="false" rot="0">
              <a:off x="12700" y="12700"/>
              <a:ext cx="10005061" cy="6350000"/>
            </a:xfrm>
            <a:custGeom>
              <a:avLst/>
              <a:gdLst/>
              <a:ahLst/>
              <a:cxnLst/>
              <a:rect r="r" b="b" t="t" l="l"/>
              <a:pathLst>
                <a:path h="6350000" w="10005061">
                  <a:moveTo>
                    <a:pt x="7377430" y="80010"/>
                  </a:moveTo>
                  <a:cubicBezTo>
                    <a:pt x="7377430" y="80010"/>
                    <a:pt x="6350000" y="0"/>
                    <a:pt x="5002530" y="0"/>
                  </a:cubicBezTo>
                  <a:cubicBezTo>
                    <a:pt x="3655060" y="0"/>
                    <a:pt x="2627630" y="80010"/>
                    <a:pt x="2627630" y="80010"/>
                  </a:cubicBezTo>
                  <a:cubicBezTo>
                    <a:pt x="1176020" y="80010"/>
                    <a:pt x="0" y="1257300"/>
                    <a:pt x="0" y="2707640"/>
                  </a:cubicBezTo>
                  <a:lnTo>
                    <a:pt x="0" y="3134360"/>
                  </a:lnTo>
                  <a:lnTo>
                    <a:pt x="0" y="3214370"/>
                  </a:lnTo>
                  <a:lnTo>
                    <a:pt x="0" y="3641090"/>
                  </a:lnTo>
                  <a:cubicBezTo>
                    <a:pt x="0" y="5092700"/>
                    <a:pt x="1176020" y="6269990"/>
                    <a:pt x="2627630" y="6269990"/>
                  </a:cubicBezTo>
                  <a:cubicBezTo>
                    <a:pt x="2627630" y="6269990"/>
                    <a:pt x="3655060" y="6350000"/>
                    <a:pt x="5002530" y="6350000"/>
                  </a:cubicBezTo>
                  <a:cubicBezTo>
                    <a:pt x="6350000" y="6350000"/>
                    <a:pt x="7377430" y="6269990"/>
                    <a:pt x="7377430" y="6269990"/>
                  </a:cubicBezTo>
                  <a:cubicBezTo>
                    <a:pt x="8829040" y="6269990"/>
                    <a:pt x="10005061" y="5093970"/>
                    <a:pt x="10005061" y="3642360"/>
                  </a:cubicBezTo>
                  <a:lnTo>
                    <a:pt x="10005061" y="3215640"/>
                  </a:lnTo>
                  <a:lnTo>
                    <a:pt x="10005061" y="3135630"/>
                  </a:lnTo>
                  <a:lnTo>
                    <a:pt x="10005061" y="2708910"/>
                  </a:lnTo>
                  <a:cubicBezTo>
                    <a:pt x="10005060" y="1257300"/>
                    <a:pt x="8829040" y="80010"/>
                    <a:pt x="7377430" y="80010"/>
                  </a:cubicBezTo>
                  <a:close/>
                </a:path>
              </a:pathLst>
            </a:custGeom>
            <a:solidFill>
              <a:srgbClr val="93C545">
                <a:alpha val="16863"/>
              </a:srgbClr>
            </a:solidFill>
            <a:ln w="12700">
              <a:solidFill>
                <a:srgbClr val="000000"/>
              </a:solidFill>
            </a:ln>
          </p:spPr>
        </p:sp>
        <p:sp>
          <p:nvSpPr>
            <p:cNvPr name="Freeform 50" id="50"/>
            <p:cNvSpPr/>
            <p:nvPr/>
          </p:nvSpPr>
          <p:spPr>
            <a:xfrm flipH="false" flipV="false" rot="0">
              <a:off x="0" y="0"/>
              <a:ext cx="10030461" cy="6375400"/>
            </a:xfrm>
            <a:custGeom>
              <a:avLst/>
              <a:gdLst/>
              <a:ahLst/>
              <a:cxnLst/>
              <a:rect r="r" b="b" t="t" l="l"/>
              <a:pathLst>
                <a:path h="6375400" w="10030461">
                  <a:moveTo>
                    <a:pt x="5015230" y="6375400"/>
                  </a:moveTo>
                  <a:cubicBezTo>
                    <a:pt x="3683000" y="6375400"/>
                    <a:pt x="2649220" y="6295390"/>
                    <a:pt x="2639060" y="6295390"/>
                  </a:cubicBezTo>
                  <a:cubicBezTo>
                    <a:pt x="1184910" y="6295390"/>
                    <a:pt x="0" y="5110480"/>
                    <a:pt x="0" y="3655060"/>
                  </a:cubicBezTo>
                  <a:lnTo>
                    <a:pt x="0" y="2721610"/>
                  </a:lnTo>
                  <a:cubicBezTo>
                    <a:pt x="0" y="1264920"/>
                    <a:pt x="1184910" y="80010"/>
                    <a:pt x="2640330" y="80010"/>
                  </a:cubicBezTo>
                  <a:cubicBezTo>
                    <a:pt x="2650490" y="80010"/>
                    <a:pt x="3683000" y="0"/>
                    <a:pt x="5015230" y="0"/>
                  </a:cubicBezTo>
                  <a:cubicBezTo>
                    <a:pt x="6336030" y="0"/>
                    <a:pt x="7362190" y="77470"/>
                    <a:pt x="7390130" y="80010"/>
                  </a:cubicBezTo>
                  <a:cubicBezTo>
                    <a:pt x="8845550" y="80010"/>
                    <a:pt x="10030461" y="1264920"/>
                    <a:pt x="10030461" y="2720340"/>
                  </a:cubicBezTo>
                  <a:lnTo>
                    <a:pt x="10030461" y="3653790"/>
                  </a:lnTo>
                  <a:cubicBezTo>
                    <a:pt x="10030461" y="5110480"/>
                    <a:pt x="8845551" y="6294120"/>
                    <a:pt x="7390130" y="6294120"/>
                  </a:cubicBezTo>
                  <a:cubicBezTo>
                    <a:pt x="7381240" y="6295390"/>
                    <a:pt x="6347460" y="6375400"/>
                    <a:pt x="5015230" y="6375400"/>
                  </a:cubicBezTo>
                  <a:close/>
                  <a:moveTo>
                    <a:pt x="5015230" y="25400"/>
                  </a:moveTo>
                  <a:cubicBezTo>
                    <a:pt x="3684270" y="25400"/>
                    <a:pt x="2651760" y="105410"/>
                    <a:pt x="2641600" y="105410"/>
                  </a:cubicBezTo>
                  <a:cubicBezTo>
                    <a:pt x="1198880" y="105410"/>
                    <a:pt x="25400" y="1278890"/>
                    <a:pt x="25400" y="2720340"/>
                  </a:cubicBezTo>
                  <a:lnTo>
                    <a:pt x="25400" y="3653790"/>
                  </a:lnTo>
                  <a:cubicBezTo>
                    <a:pt x="25400" y="5095240"/>
                    <a:pt x="1198880" y="6268720"/>
                    <a:pt x="2640330" y="6268720"/>
                  </a:cubicBezTo>
                  <a:cubicBezTo>
                    <a:pt x="2651760" y="6269990"/>
                    <a:pt x="3684270" y="6348730"/>
                    <a:pt x="5015230" y="6348730"/>
                  </a:cubicBezTo>
                  <a:cubicBezTo>
                    <a:pt x="6346190" y="6348730"/>
                    <a:pt x="7378700" y="6268720"/>
                    <a:pt x="7388860" y="6268720"/>
                  </a:cubicBezTo>
                  <a:cubicBezTo>
                    <a:pt x="8831580" y="6268720"/>
                    <a:pt x="10005060" y="5095240"/>
                    <a:pt x="10005060" y="3653790"/>
                  </a:cubicBezTo>
                  <a:lnTo>
                    <a:pt x="10005060" y="2720340"/>
                  </a:lnTo>
                  <a:cubicBezTo>
                    <a:pt x="10005060" y="1278890"/>
                    <a:pt x="8831580" y="105410"/>
                    <a:pt x="7390130" y="105410"/>
                  </a:cubicBezTo>
                  <a:lnTo>
                    <a:pt x="7388861" y="105410"/>
                  </a:lnTo>
                  <a:cubicBezTo>
                    <a:pt x="7378700" y="105410"/>
                    <a:pt x="6346190" y="25400"/>
                    <a:pt x="5015230" y="25400"/>
                  </a:cubicBezTo>
                  <a:close/>
                </a:path>
              </a:pathLst>
            </a:custGeom>
            <a:solidFill>
              <a:srgbClr val="BFE4FF">
                <a:alpha val="16863"/>
              </a:srgbClr>
            </a:solidFill>
          </p:spPr>
        </p:sp>
      </p:grpSp>
      <p:grpSp>
        <p:nvGrpSpPr>
          <p:cNvPr name="Group 51" id="51"/>
          <p:cNvGrpSpPr>
            <a:grpSpLocks noChangeAspect="true"/>
          </p:cNvGrpSpPr>
          <p:nvPr/>
        </p:nvGrpSpPr>
        <p:grpSpPr>
          <a:xfrm rot="0">
            <a:off x="9396092" y="3390506"/>
            <a:ext cx="2609115" cy="1658364"/>
            <a:chOff x="0" y="0"/>
            <a:chExt cx="10030460" cy="6375400"/>
          </a:xfrm>
        </p:grpSpPr>
        <p:sp>
          <p:nvSpPr>
            <p:cNvPr name="Freeform 52" id="52"/>
            <p:cNvSpPr/>
            <p:nvPr/>
          </p:nvSpPr>
          <p:spPr>
            <a:xfrm flipH="false" flipV="false" rot="0">
              <a:off x="12700" y="12700"/>
              <a:ext cx="10005061" cy="6350000"/>
            </a:xfrm>
            <a:custGeom>
              <a:avLst/>
              <a:gdLst/>
              <a:ahLst/>
              <a:cxnLst/>
              <a:rect r="r" b="b" t="t" l="l"/>
              <a:pathLst>
                <a:path h="6350000" w="10005061">
                  <a:moveTo>
                    <a:pt x="7377430" y="80010"/>
                  </a:moveTo>
                  <a:cubicBezTo>
                    <a:pt x="7377430" y="80010"/>
                    <a:pt x="6350000" y="0"/>
                    <a:pt x="5002530" y="0"/>
                  </a:cubicBezTo>
                  <a:cubicBezTo>
                    <a:pt x="3655060" y="0"/>
                    <a:pt x="2627630" y="80010"/>
                    <a:pt x="2627630" y="80010"/>
                  </a:cubicBezTo>
                  <a:cubicBezTo>
                    <a:pt x="1176020" y="80010"/>
                    <a:pt x="0" y="1257300"/>
                    <a:pt x="0" y="2707640"/>
                  </a:cubicBezTo>
                  <a:lnTo>
                    <a:pt x="0" y="3134360"/>
                  </a:lnTo>
                  <a:lnTo>
                    <a:pt x="0" y="3214370"/>
                  </a:lnTo>
                  <a:lnTo>
                    <a:pt x="0" y="3641090"/>
                  </a:lnTo>
                  <a:cubicBezTo>
                    <a:pt x="0" y="5092700"/>
                    <a:pt x="1176020" y="6269990"/>
                    <a:pt x="2627630" y="6269990"/>
                  </a:cubicBezTo>
                  <a:cubicBezTo>
                    <a:pt x="2627630" y="6269990"/>
                    <a:pt x="3655060" y="6350000"/>
                    <a:pt x="5002530" y="6350000"/>
                  </a:cubicBezTo>
                  <a:cubicBezTo>
                    <a:pt x="6350000" y="6350000"/>
                    <a:pt x="7377430" y="6269990"/>
                    <a:pt x="7377430" y="6269990"/>
                  </a:cubicBezTo>
                  <a:cubicBezTo>
                    <a:pt x="8829040" y="6269990"/>
                    <a:pt x="10005061" y="5093970"/>
                    <a:pt x="10005061" y="3642360"/>
                  </a:cubicBezTo>
                  <a:lnTo>
                    <a:pt x="10005061" y="3215640"/>
                  </a:lnTo>
                  <a:lnTo>
                    <a:pt x="10005061" y="3135630"/>
                  </a:lnTo>
                  <a:lnTo>
                    <a:pt x="10005061" y="2708910"/>
                  </a:lnTo>
                  <a:cubicBezTo>
                    <a:pt x="10005060" y="1257300"/>
                    <a:pt x="8829040" y="80010"/>
                    <a:pt x="7377430" y="80010"/>
                  </a:cubicBezTo>
                  <a:close/>
                </a:path>
              </a:pathLst>
            </a:custGeom>
            <a:solidFill>
              <a:srgbClr val="93C545">
                <a:alpha val="16863"/>
              </a:srgbClr>
            </a:solidFill>
            <a:ln w="12700">
              <a:solidFill>
                <a:srgbClr val="000000"/>
              </a:solidFill>
            </a:ln>
          </p:spPr>
        </p:sp>
        <p:sp>
          <p:nvSpPr>
            <p:cNvPr name="Freeform 53" id="53"/>
            <p:cNvSpPr/>
            <p:nvPr/>
          </p:nvSpPr>
          <p:spPr>
            <a:xfrm flipH="false" flipV="false" rot="0">
              <a:off x="0" y="0"/>
              <a:ext cx="10030461" cy="6375400"/>
            </a:xfrm>
            <a:custGeom>
              <a:avLst/>
              <a:gdLst/>
              <a:ahLst/>
              <a:cxnLst/>
              <a:rect r="r" b="b" t="t" l="l"/>
              <a:pathLst>
                <a:path h="6375400" w="10030461">
                  <a:moveTo>
                    <a:pt x="5015230" y="6375400"/>
                  </a:moveTo>
                  <a:cubicBezTo>
                    <a:pt x="3683000" y="6375400"/>
                    <a:pt x="2649220" y="6295390"/>
                    <a:pt x="2639060" y="6295390"/>
                  </a:cubicBezTo>
                  <a:cubicBezTo>
                    <a:pt x="1184910" y="6295390"/>
                    <a:pt x="0" y="5110480"/>
                    <a:pt x="0" y="3655060"/>
                  </a:cubicBezTo>
                  <a:lnTo>
                    <a:pt x="0" y="2721610"/>
                  </a:lnTo>
                  <a:cubicBezTo>
                    <a:pt x="0" y="1264920"/>
                    <a:pt x="1184910" y="80010"/>
                    <a:pt x="2640330" y="80010"/>
                  </a:cubicBezTo>
                  <a:cubicBezTo>
                    <a:pt x="2650490" y="80010"/>
                    <a:pt x="3683000" y="0"/>
                    <a:pt x="5015230" y="0"/>
                  </a:cubicBezTo>
                  <a:cubicBezTo>
                    <a:pt x="6336030" y="0"/>
                    <a:pt x="7362190" y="77470"/>
                    <a:pt x="7390130" y="80010"/>
                  </a:cubicBezTo>
                  <a:cubicBezTo>
                    <a:pt x="8845550" y="80010"/>
                    <a:pt x="10030461" y="1264920"/>
                    <a:pt x="10030461" y="2720340"/>
                  </a:cubicBezTo>
                  <a:lnTo>
                    <a:pt x="10030461" y="3653790"/>
                  </a:lnTo>
                  <a:cubicBezTo>
                    <a:pt x="10030461" y="5110480"/>
                    <a:pt x="8845551" y="6294120"/>
                    <a:pt x="7390130" y="6294120"/>
                  </a:cubicBezTo>
                  <a:cubicBezTo>
                    <a:pt x="7381240" y="6295390"/>
                    <a:pt x="6347460" y="6375400"/>
                    <a:pt x="5015230" y="6375400"/>
                  </a:cubicBezTo>
                  <a:close/>
                  <a:moveTo>
                    <a:pt x="5015230" y="25400"/>
                  </a:moveTo>
                  <a:cubicBezTo>
                    <a:pt x="3684270" y="25400"/>
                    <a:pt x="2651760" y="105410"/>
                    <a:pt x="2641600" y="105410"/>
                  </a:cubicBezTo>
                  <a:cubicBezTo>
                    <a:pt x="1198880" y="105410"/>
                    <a:pt x="25400" y="1278890"/>
                    <a:pt x="25400" y="2720340"/>
                  </a:cubicBezTo>
                  <a:lnTo>
                    <a:pt x="25400" y="3653790"/>
                  </a:lnTo>
                  <a:cubicBezTo>
                    <a:pt x="25400" y="5095240"/>
                    <a:pt x="1198880" y="6268720"/>
                    <a:pt x="2640330" y="6268720"/>
                  </a:cubicBezTo>
                  <a:cubicBezTo>
                    <a:pt x="2651760" y="6269990"/>
                    <a:pt x="3684270" y="6348730"/>
                    <a:pt x="5015230" y="6348730"/>
                  </a:cubicBezTo>
                  <a:cubicBezTo>
                    <a:pt x="6346190" y="6348730"/>
                    <a:pt x="7378700" y="6268720"/>
                    <a:pt x="7388860" y="6268720"/>
                  </a:cubicBezTo>
                  <a:cubicBezTo>
                    <a:pt x="8831580" y="6268720"/>
                    <a:pt x="10005060" y="5095240"/>
                    <a:pt x="10005060" y="3653790"/>
                  </a:cubicBezTo>
                  <a:lnTo>
                    <a:pt x="10005060" y="2720340"/>
                  </a:lnTo>
                  <a:cubicBezTo>
                    <a:pt x="10005060" y="1278890"/>
                    <a:pt x="8831580" y="105410"/>
                    <a:pt x="7390130" y="105410"/>
                  </a:cubicBezTo>
                  <a:lnTo>
                    <a:pt x="7388861" y="105410"/>
                  </a:lnTo>
                  <a:cubicBezTo>
                    <a:pt x="7378700" y="105410"/>
                    <a:pt x="6346190" y="25400"/>
                    <a:pt x="5015230" y="25400"/>
                  </a:cubicBezTo>
                  <a:close/>
                </a:path>
              </a:pathLst>
            </a:custGeom>
            <a:solidFill>
              <a:srgbClr val="BFE4FF">
                <a:alpha val="16863"/>
              </a:srgbClr>
            </a:solidFill>
          </p:spPr>
        </p:sp>
      </p:grpSp>
      <p:grpSp>
        <p:nvGrpSpPr>
          <p:cNvPr name="Group 54" id="54"/>
          <p:cNvGrpSpPr>
            <a:grpSpLocks noChangeAspect="true"/>
          </p:cNvGrpSpPr>
          <p:nvPr/>
        </p:nvGrpSpPr>
        <p:grpSpPr>
          <a:xfrm rot="0">
            <a:off x="11937234" y="5356449"/>
            <a:ext cx="2609115" cy="1658364"/>
            <a:chOff x="0" y="0"/>
            <a:chExt cx="10030460" cy="6375400"/>
          </a:xfrm>
        </p:grpSpPr>
        <p:sp>
          <p:nvSpPr>
            <p:cNvPr name="Freeform 55" id="55"/>
            <p:cNvSpPr/>
            <p:nvPr/>
          </p:nvSpPr>
          <p:spPr>
            <a:xfrm flipH="false" flipV="false" rot="0">
              <a:off x="12700" y="12700"/>
              <a:ext cx="10005061" cy="6350000"/>
            </a:xfrm>
            <a:custGeom>
              <a:avLst/>
              <a:gdLst/>
              <a:ahLst/>
              <a:cxnLst/>
              <a:rect r="r" b="b" t="t" l="l"/>
              <a:pathLst>
                <a:path h="6350000" w="10005061">
                  <a:moveTo>
                    <a:pt x="7377430" y="80010"/>
                  </a:moveTo>
                  <a:cubicBezTo>
                    <a:pt x="7377430" y="80010"/>
                    <a:pt x="6350000" y="0"/>
                    <a:pt x="5002530" y="0"/>
                  </a:cubicBezTo>
                  <a:cubicBezTo>
                    <a:pt x="3655060" y="0"/>
                    <a:pt x="2627630" y="80010"/>
                    <a:pt x="2627630" y="80010"/>
                  </a:cubicBezTo>
                  <a:cubicBezTo>
                    <a:pt x="1176020" y="80010"/>
                    <a:pt x="0" y="1257300"/>
                    <a:pt x="0" y="2707640"/>
                  </a:cubicBezTo>
                  <a:lnTo>
                    <a:pt x="0" y="3134360"/>
                  </a:lnTo>
                  <a:lnTo>
                    <a:pt x="0" y="3214370"/>
                  </a:lnTo>
                  <a:lnTo>
                    <a:pt x="0" y="3641090"/>
                  </a:lnTo>
                  <a:cubicBezTo>
                    <a:pt x="0" y="5092700"/>
                    <a:pt x="1176020" y="6269990"/>
                    <a:pt x="2627630" y="6269990"/>
                  </a:cubicBezTo>
                  <a:cubicBezTo>
                    <a:pt x="2627630" y="6269990"/>
                    <a:pt x="3655060" y="6350000"/>
                    <a:pt x="5002530" y="6350000"/>
                  </a:cubicBezTo>
                  <a:cubicBezTo>
                    <a:pt x="6350000" y="6350000"/>
                    <a:pt x="7377430" y="6269990"/>
                    <a:pt x="7377430" y="6269990"/>
                  </a:cubicBezTo>
                  <a:cubicBezTo>
                    <a:pt x="8829040" y="6269990"/>
                    <a:pt x="10005061" y="5093970"/>
                    <a:pt x="10005061" y="3642360"/>
                  </a:cubicBezTo>
                  <a:lnTo>
                    <a:pt x="10005061" y="3215640"/>
                  </a:lnTo>
                  <a:lnTo>
                    <a:pt x="10005061" y="3135630"/>
                  </a:lnTo>
                  <a:lnTo>
                    <a:pt x="10005061" y="2708910"/>
                  </a:lnTo>
                  <a:cubicBezTo>
                    <a:pt x="10005060" y="1257300"/>
                    <a:pt x="8829040" y="80010"/>
                    <a:pt x="7377430" y="80010"/>
                  </a:cubicBezTo>
                  <a:close/>
                </a:path>
              </a:pathLst>
            </a:custGeom>
            <a:solidFill>
              <a:srgbClr val="93C545">
                <a:alpha val="16863"/>
              </a:srgbClr>
            </a:solidFill>
            <a:ln w="12700">
              <a:solidFill>
                <a:srgbClr val="000000"/>
              </a:solidFill>
            </a:ln>
          </p:spPr>
        </p:sp>
        <p:sp>
          <p:nvSpPr>
            <p:cNvPr name="Freeform 56" id="56"/>
            <p:cNvSpPr/>
            <p:nvPr/>
          </p:nvSpPr>
          <p:spPr>
            <a:xfrm flipH="false" flipV="false" rot="0">
              <a:off x="0" y="0"/>
              <a:ext cx="10030461" cy="6375400"/>
            </a:xfrm>
            <a:custGeom>
              <a:avLst/>
              <a:gdLst/>
              <a:ahLst/>
              <a:cxnLst/>
              <a:rect r="r" b="b" t="t" l="l"/>
              <a:pathLst>
                <a:path h="6375400" w="10030461">
                  <a:moveTo>
                    <a:pt x="5015230" y="6375400"/>
                  </a:moveTo>
                  <a:cubicBezTo>
                    <a:pt x="3683000" y="6375400"/>
                    <a:pt x="2649220" y="6295390"/>
                    <a:pt x="2639060" y="6295390"/>
                  </a:cubicBezTo>
                  <a:cubicBezTo>
                    <a:pt x="1184910" y="6295390"/>
                    <a:pt x="0" y="5110480"/>
                    <a:pt x="0" y="3655060"/>
                  </a:cubicBezTo>
                  <a:lnTo>
                    <a:pt x="0" y="2721610"/>
                  </a:lnTo>
                  <a:cubicBezTo>
                    <a:pt x="0" y="1264920"/>
                    <a:pt x="1184910" y="80010"/>
                    <a:pt x="2640330" y="80010"/>
                  </a:cubicBezTo>
                  <a:cubicBezTo>
                    <a:pt x="2650490" y="80010"/>
                    <a:pt x="3683000" y="0"/>
                    <a:pt x="5015230" y="0"/>
                  </a:cubicBezTo>
                  <a:cubicBezTo>
                    <a:pt x="6336030" y="0"/>
                    <a:pt x="7362190" y="77470"/>
                    <a:pt x="7390130" y="80010"/>
                  </a:cubicBezTo>
                  <a:cubicBezTo>
                    <a:pt x="8845550" y="80010"/>
                    <a:pt x="10030461" y="1264920"/>
                    <a:pt x="10030461" y="2720340"/>
                  </a:cubicBezTo>
                  <a:lnTo>
                    <a:pt x="10030461" y="3653790"/>
                  </a:lnTo>
                  <a:cubicBezTo>
                    <a:pt x="10030461" y="5110480"/>
                    <a:pt x="8845551" y="6294120"/>
                    <a:pt x="7390130" y="6294120"/>
                  </a:cubicBezTo>
                  <a:cubicBezTo>
                    <a:pt x="7381240" y="6295390"/>
                    <a:pt x="6347460" y="6375400"/>
                    <a:pt x="5015230" y="6375400"/>
                  </a:cubicBezTo>
                  <a:close/>
                  <a:moveTo>
                    <a:pt x="5015230" y="25400"/>
                  </a:moveTo>
                  <a:cubicBezTo>
                    <a:pt x="3684270" y="25400"/>
                    <a:pt x="2651760" y="105410"/>
                    <a:pt x="2641600" y="105410"/>
                  </a:cubicBezTo>
                  <a:cubicBezTo>
                    <a:pt x="1198880" y="105410"/>
                    <a:pt x="25400" y="1278890"/>
                    <a:pt x="25400" y="2720340"/>
                  </a:cubicBezTo>
                  <a:lnTo>
                    <a:pt x="25400" y="3653790"/>
                  </a:lnTo>
                  <a:cubicBezTo>
                    <a:pt x="25400" y="5095240"/>
                    <a:pt x="1198880" y="6268720"/>
                    <a:pt x="2640330" y="6268720"/>
                  </a:cubicBezTo>
                  <a:cubicBezTo>
                    <a:pt x="2651760" y="6269990"/>
                    <a:pt x="3684270" y="6348730"/>
                    <a:pt x="5015230" y="6348730"/>
                  </a:cubicBezTo>
                  <a:cubicBezTo>
                    <a:pt x="6346190" y="6348730"/>
                    <a:pt x="7378700" y="6268720"/>
                    <a:pt x="7388860" y="6268720"/>
                  </a:cubicBezTo>
                  <a:cubicBezTo>
                    <a:pt x="8831580" y="6268720"/>
                    <a:pt x="10005060" y="5095240"/>
                    <a:pt x="10005060" y="3653790"/>
                  </a:cubicBezTo>
                  <a:lnTo>
                    <a:pt x="10005060" y="2720340"/>
                  </a:lnTo>
                  <a:cubicBezTo>
                    <a:pt x="10005060" y="1278890"/>
                    <a:pt x="8831580" y="105410"/>
                    <a:pt x="7390130" y="105410"/>
                  </a:cubicBezTo>
                  <a:lnTo>
                    <a:pt x="7388861" y="105410"/>
                  </a:lnTo>
                  <a:cubicBezTo>
                    <a:pt x="7378700" y="105410"/>
                    <a:pt x="6346190" y="25400"/>
                    <a:pt x="5015230" y="25400"/>
                  </a:cubicBezTo>
                  <a:close/>
                </a:path>
              </a:pathLst>
            </a:custGeom>
            <a:solidFill>
              <a:srgbClr val="BFE4FF">
                <a:alpha val="16863"/>
              </a:srgbClr>
            </a:solidFill>
          </p:spPr>
        </p:sp>
      </p:grpSp>
      <p:sp>
        <p:nvSpPr>
          <p:cNvPr name="Freeform 57" id="57"/>
          <p:cNvSpPr/>
          <p:nvPr/>
        </p:nvSpPr>
        <p:spPr>
          <a:xfrm flipH="false" flipV="false" rot="0">
            <a:off x="969972" y="7281552"/>
            <a:ext cx="460353" cy="446124"/>
          </a:xfrm>
          <a:custGeom>
            <a:avLst/>
            <a:gdLst/>
            <a:ahLst/>
            <a:cxnLst/>
            <a:rect r="r" b="b" t="t" l="l"/>
            <a:pathLst>
              <a:path h="446124" w="460353">
                <a:moveTo>
                  <a:pt x="0" y="0"/>
                </a:moveTo>
                <a:lnTo>
                  <a:pt x="460353" y="0"/>
                </a:lnTo>
                <a:lnTo>
                  <a:pt x="460353" y="446124"/>
                </a:lnTo>
                <a:lnTo>
                  <a:pt x="0" y="446124"/>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grpSp>
        <p:nvGrpSpPr>
          <p:cNvPr name="Group 58" id="58"/>
          <p:cNvGrpSpPr>
            <a:grpSpLocks noChangeAspect="true"/>
          </p:cNvGrpSpPr>
          <p:nvPr/>
        </p:nvGrpSpPr>
        <p:grpSpPr>
          <a:xfrm rot="0">
            <a:off x="14425934" y="1223962"/>
            <a:ext cx="2609115" cy="1658364"/>
            <a:chOff x="0" y="0"/>
            <a:chExt cx="10030460" cy="6375400"/>
          </a:xfrm>
        </p:grpSpPr>
        <p:sp>
          <p:nvSpPr>
            <p:cNvPr name="Freeform 59" id="59"/>
            <p:cNvSpPr/>
            <p:nvPr/>
          </p:nvSpPr>
          <p:spPr>
            <a:xfrm flipH="false" flipV="false" rot="0">
              <a:off x="12700" y="12700"/>
              <a:ext cx="10005061" cy="6350000"/>
            </a:xfrm>
            <a:custGeom>
              <a:avLst/>
              <a:gdLst/>
              <a:ahLst/>
              <a:cxnLst/>
              <a:rect r="r" b="b" t="t" l="l"/>
              <a:pathLst>
                <a:path h="6350000" w="10005061">
                  <a:moveTo>
                    <a:pt x="7377430" y="80010"/>
                  </a:moveTo>
                  <a:cubicBezTo>
                    <a:pt x="7377430" y="80010"/>
                    <a:pt x="6350000" y="0"/>
                    <a:pt x="5002530" y="0"/>
                  </a:cubicBezTo>
                  <a:cubicBezTo>
                    <a:pt x="3655060" y="0"/>
                    <a:pt x="2627630" y="80010"/>
                    <a:pt x="2627630" y="80010"/>
                  </a:cubicBezTo>
                  <a:cubicBezTo>
                    <a:pt x="1176020" y="80010"/>
                    <a:pt x="0" y="1257300"/>
                    <a:pt x="0" y="2707640"/>
                  </a:cubicBezTo>
                  <a:lnTo>
                    <a:pt x="0" y="3134360"/>
                  </a:lnTo>
                  <a:lnTo>
                    <a:pt x="0" y="3214370"/>
                  </a:lnTo>
                  <a:lnTo>
                    <a:pt x="0" y="3641090"/>
                  </a:lnTo>
                  <a:cubicBezTo>
                    <a:pt x="0" y="5092700"/>
                    <a:pt x="1176020" y="6269990"/>
                    <a:pt x="2627630" y="6269990"/>
                  </a:cubicBezTo>
                  <a:cubicBezTo>
                    <a:pt x="2627630" y="6269990"/>
                    <a:pt x="3655060" y="6350000"/>
                    <a:pt x="5002530" y="6350000"/>
                  </a:cubicBezTo>
                  <a:cubicBezTo>
                    <a:pt x="6350000" y="6350000"/>
                    <a:pt x="7377430" y="6269990"/>
                    <a:pt x="7377430" y="6269990"/>
                  </a:cubicBezTo>
                  <a:cubicBezTo>
                    <a:pt x="8829040" y="6269990"/>
                    <a:pt x="10005061" y="5093970"/>
                    <a:pt x="10005061" y="3642360"/>
                  </a:cubicBezTo>
                  <a:lnTo>
                    <a:pt x="10005061" y="3215640"/>
                  </a:lnTo>
                  <a:lnTo>
                    <a:pt x="10005061" y="3135630"/>
                  </a:lnTo>
                  <a:lnTo>
                    <a:pt x="10005061" y="2708910"/>
                  </a:lnTo>
                  <a:cubicBezTo>
                    <a:pt x="10005060" y="1257300"/>
                    <a:pt x="8829040" y="80010"/>
                    <a:pt x="7377430" y="80010"/>
                  </a:cubicBezTo>
                  <a:close/>
                </a:path>
              </a:pathLst>
            </a:custGeom>
            <a:solidFill>
              <a:srgbClr val="93C545">
                <a:alpha val="16863"/>
              </a:srgbClr>
            </a:solidFill>
            <a:ln w="12700">
              <a:solidFill>
                <a:srgbClr val="000000"/>
              </a:solidFill>
            </a:ln>
          </p:spPr>
        </p:sp>
        <p:sp>
          <p:nvSpPr>
            <p:cNvPr name="Freeform 60" id="60"/>
            <p:cNvSpPr/>
            <p:nvPr/>
          </p:nvSpPr>
          <p:spPr>
            <a:xfrm flipH="false" flipV="false" rot="0">
              <a:off x="0" y="0"/>
              <a:ext cx="10030461" cy="6375400"/>
            </a:xfrm>
            <a:custGeom>
              <a:avLst/>
              <a:gdLst/>
              <a:ahLst/>
              <a:cxnLst/>
              <a:rect r="r" b="b" t="t" l="l"/>
              <a:pathLst>
                <a:path h="6375400" w="10030461">
                  <a:moveTo>
                    <a:pt x="5015230" y="6375400"/>
                  </a:moveTo>
                  <a:cubicBezTo>
                    <a:pt x="3683000" y="6375400"/>
                    <a:pt x="2649220" y="6295390"/>
                    <a:pt x="2639060" y="6295390"/>
                  </a:cubicBezTo>
                  <a:cubicBezTo>
                    <a:pt x="1184910" y="6295390"/>
                    <a:pt x="0" y="5110480"/>
                    <a:pt x="0" y="3655060"/>
                  </a:cubicBezTo>
                  <a:lnTo>
                    <a:pt x="0" y="2721610"/>
                  </a:lnTo>
                  <a:cubicBezTo>
                    <a:pt x="0" y="1264920"/>
                    <a:pt x="1184910" y="80010"/>
                    <a:pt x="2640330" y="80010"/>
                  </a:cubicBezTo>
                  <a:cubicBezTo>
                    <a:pt x="2650490" y="80010"/>
                    <a:pt x="3683000" y="0"/>
                    <a:pt x="5015230" y="0"/>
                  </a:cubicBezTo>
                  <a:cubicBezTo>
                    <a:pt x="6336030" y="0"/>
                    <a:pt x="7362190" y="77470"/>
                    <a:pt x="7390130" y="80010"/>
                  </a:cubicBezTo>
                  <a:cubicBezTo>
                    <a:pt x="8845550" y="80010"/>
                    <a:pt x="10030461" y="1264920"/>
                    <a:pt x="10030461" y="2720340"/>
                  </a:cubicBezTo>
                  <a:lnTo>
                    <a:pt x="10030461" y="3653790"/>
                  </a:lnTo>
                  <a:cubicBezTo>
                    <a:pt x="10030461" y="5110480"/>
                    <a:pt x="8845551" y="6294120"/>
                    <a:pt x="7390130" y="6294120"/>
                  </a:cubicBezTo>
                  <a:cubicBezTo>
                    <a:pt x="7381240" y="6295390"/>
                    <a:pt x="6347460" y="6375400"/>
                    <a:pt x="5015230" y="6375400"/>
                  </a:cubicBezTo>
                  <a:close/>
                  <a:moveTo>
                    <a:pt x="5015230" y="25400"/>
                  </a:moveTo>
                  <a:cubicBezTo>
                    <a:pt x="3684270" y="25400"/>
                    <a:pt x="2651760" y="105410"/>
                    <a:pt x="2641600" y="105410"/>
                  </a:cubicBezTo>
                  <a:cubicBezTo>
                    <a:pt x="1198880" y="105410"/>
                    <a:pt x="25400" y="1278890"/>
                    <a:pt x="25400" y="2720340"/>
                  </a:cubicBezTo>
                  <a:lnTo>
                    <a:pt x="25400" y="3653790"/>
                  </a:lnTo>
                  <a:cubicBezTo>
                    <a:pt x="25400" y="5095240"/>
                    <a:pt x="1198880" y="6268720"/>
                    <a:pt x="2640330" y="6268720"/>
                  </a:cubicBezTo>
                  <a:cubicBezTo>
                    <a:pt x="2651760" y="6269990"/>
                    <a:pt x="3684270" y="6348730"/>
                    <a:pt x="5015230" y="6348730"/>
                  </a:cubicBezTo>
                  <a:cubicBezTo>
                    <a:pt x="6346190" y="6348730"/>
                    <a:pt x="7378700" y="6268720"/>
                    <a:pt x="7388860" y="6268720"/>
                  </a:cubicBezTo>
                  <a:cubicBezTo>
                    <a:pt x="8831580" y="6268720"/>
                    <a:pt x="10005060" y="5095240"/>
                    <a:pt x="10005060" y="3653790"/>
                  </a:cubicBezTo>
                  <a:lnTo>
                    <a:pt x="10005060" y="2720340"/>
                  </a:lnTo>
                  <a:cubicBezTo>
                    <a:pt x="10005060" y="1278890"/>
                    <a:pt x="8831580" y="105410"/>
                    <a:pt x="7390130" y="105410"/>
                  </a:cubicBezTo>
                  <a:lnTo>
                    <a:pt x="7388861" y="105410"/>
                  </a:lnTo>
                  <a:cubicBezTo>
                    <a:pt x="7378700" y="105410"/>
                    <a:pt x="6346190" y="25400"/>
                    <a:pt x="5015230" y="25400"/>
                  </a:cubicBezTo>
                  <a:close/>
                </a:path>
              </a:pathLst>
            </a:custGeom>
            <a:solidFill>
              <a:srgbClr val="BFE4FF">
                <a:alpha val="16863"/>
              </a:srgbClr>
            </a:solidFill>
          </p:spPr>
        </p:sp>
      </p:grpSp>
      <p:grpSp>
        <p:nvGrpSpPr>
          <p:cNvPr name="Group 61" id="61"/>
          <p:cNvGrpSpPr>
            <a:grpSpLocks noChangeAspect="true"/>
          </p:cNvGrpSpPr>
          <p:nvPr/>
        </p:nvGrpSpPr>
        <p:grpSpPr>
          <a:xfrm rot="0">
            <a:off x="11918184" y="1217793"/>
            <a:ext cx="2609115" cy="1658364"/>
            <a:chOff x="0" y="0"/>
            <a:chExt cx="10030460" cy="6375400"/>
          </a:xfrm>
        </p:grpSpPr>
        <p:sp>
          <p:nvSpPr>
            <p:cNvPr name="Freeform 62" id="62"/>
            <p:cNvSpPr/>
            <p:nvPr/>
          </p:nvSpPr>
          <p:spPr>
            <a:xfrm flipH="false" flipV="false" rot="0">
              <a:off x="12700" y="12700"/>
              <a:ext cx="10005061" cy="6350000"/>
            </a:xfrm>
            <a:custGeom>
              <a:avLst/>
              <a:gdLst/>
              <a:ahLst/>
              <a:cxnLst/>
              <a:rect r="r" b="b" t="t" l="l"/>
              <a:pathLst>
                <a:path h="6350000" w="10005061">
                  <a:moveTo>
                    <a:pt x="7377430" y="80010"/>
                  </a:moveTo>
                  <a:cubicBezTo>
                    <a:pt x="7377430" y="80010"/>
                    <a:pt x="6350000" y="0"/>
                    <a:pt x="5002530" y="0"/>
                  </a:cubicBezTo>
                  <a:cubicBezTo>
                    <a:pt x="3655060" y="0"/>
                    <a:pt x="2627630" y="80010"/>
                    <a:pt x="2627630" y="80010"/>
                  </a:cubicBezTo>
                  <a:cubicBezTo>
                    <a:pt x="1176020" y="80010"/>
                    <a:pt x="0" y="1257300"/>
                    <a:pt x="0" y="2707640"/>
                  </a:cubicBezTo>
                  <a:lnTo>
                    <a:pt x="0" y="3134360"/>
                  </a:lnTo>
                  <a:lnTo>
                    <a:pt x="0" y="3214370"/>
                  </a:lnTo>
                  <a:lnTo>
                    <a:pt x="0" y="3641090"/>
                  </a:lnTo>
                  <a:cubicBezTo>
                    <a:pt x="0" y="5092700"/>
                    <a:pt x="1176020" y="6269990"/>
                    <a:pt x="2627630" y="6269990"/>
                  </a:cubicBezTo>
                  <a:cubicBezTo>
                    <a:pt x="2627630" y="6269990"/>
                    <a:pt x="3655060" y="6350000"/>
                    <a:pt x="5002530" y="6350000"/>
                  </a:cubicBezTo>
                  <a:cubicBezTo>
                    <a:pt x="6350000" y="6350000"/>
                    <a:pt x="7377430" y="6269990"/>
                    <a:pt x="7377430" y="6269990"/>
                  </a:cubicBezTo>
                  <a:cubicBezTo>
                    <a:pt x="8829040" y="6269990"/>
                    <a:pt x="10005061" y="5093970"/>
                    <a:pt x="10005061" y="3642360"/>
                  </a:cubicBezTo>
                  <a:lnTo>
                    <a:pt x="10005061" y="3215640"/>
                  </a:lnTo>
                  <a:lnTo>
                    <a:pt x="10005061" y="3135630"/>
                  </a:lnTo>
                  <a:lnTo>
                    <a:pt x="10005061" y="2708910"/>
                  </a:lnTo>
                  <a:cubicBezTo>
                    <a:pt x="10005060" y="1257300"/>
                    <a:pt x="8829040" y="80010"/>
                    <a:pt x="7377430" y="80010"/>
                  </a:cubicBezTo>
                  <a:close/>
                </a:path>
              </a:pathLst>
            </a:custGeom>
            <a:solidFill>
              <a:srgbClr val="93C545">
                <a:alpha val="16863"/>
              </a:srgbClr>
            </a:solidFill>
            <a:ln w="12700">
              <a:solidFill>
                <a:srgbClr val="000000"/>
              </a:solidFill>
            </a:ln>
          </p:spPr>
        </p:sp>
        <p:sp>
          <p:nvSpPr>
            <p:cNvPr name="Freeform 63" id="63"/>
            <p:cNvSpPr/>
            <p:nvPr/>
          </p:nvSpPr>
          <p:spPr>
            <a:xfrm flipH="false" flipV="false" rot="0">
              <a:off x="0" y="0"/>
              <a:ext cx="10030461" cy="6375400"/>
            </a:xfrm>
            <a:custGeom>
              <a:avLst/>
              <a:gdLst/>
              <a:ahLst/>
              <a:cxnLst/>
              <a:rect r="r" b="b" t="t" l="l"/>
              <a:pathLst>
                <a:path h="6375400" w="10030461">
                  <a:moveTo>
                    <a:pt x="5015230" y="6375400"/>
                  </a:moveTo>
                  <a:cubicBezTo>
                    <a:pt x="3683000" y="6375400"/>
                    <a:pt x="2649220" y="6295390"/>
                    <a:pt x="2639060" y="6295390"/>
                  </a:cubicBezTo>
                  <a:cubicBezTo>
                    <a:pt x="1184910" y="6295390"/>
                    <a:pt x="0" y="5110480"/>
                    <a:pt x="0" y="3655060"/>
                  </a:cubicBezTo>
                  <a:lnTo>
                    <a:pt x="0" y="2721610"/>
                  </a:lnTo>
                  <a:cubicBezTo>
                    <a:pt x="0" y="1264920"/>
                    <a:pt x="1184910" y="80010"/>
                    <a:pt x="2640330" y="80010"/>
                  </a:cubicBezTo>
                  <a:cubicBezTo>
                    <a:pt x="2650490" y="80010"/>
                    <a:pt x="3683000" y="0"/>
                    <a:pt x="5015230" y="0"/>
                  </a:cubicBezTo>
                  <a:cubicBezTo>
                    <a:pt x="6336030" y="0"/>
                    <a:pt x="7362190" y="77470"/>
                    <a:pt x="7390130" y="80010"/>
                  </a:cubicBezTo>
                  <a:cubicBezTo>
                    <a:pt x="8845550" y="80010"/>
                    <a:pt x="10030461" y="1264920"/>
                    <a:pt x="10030461" y="2720340"/>
                  </a:cubicBezTo>
                  <a:lnTo>
                    <a:pt x="10030461" y="3653790"/>
                  </a:lnTo>
                  <a:cubicBezTo>
                    <a:pt x="10030461" y="5110480"/>
                    <a:pt x="8845551" y="6294120"/>
                    <a:pt x="7390130" y="6294120"/>
                  </a:cubicBezTo>
                  <a:cubicBezTo>
                    <a:pt x="7381240" y="6295390"/>
                    <a:pt x="6347460" y="6375400"/>
                    <a:pt x="5015230" y="6375400"/>
                  </a:cubicBezTo>
                  <a:close/>
                  <a:moveTo>
                    <a:pt x="5015230" y="25400"/>
                  </a:moveTo>
                  <a:cubicBezTo>
                    <a:pt x="3684270" y="25400"/>
                    <a:pt x="2651760" y="105410"/>
                    <a:pt x="2641600" y="105410"/>
                  </a:cubicBezTo>
                  <a:cubicBezTo>
                    <a:pt x="1198880" y="105410"/>
                    <a:pt x="25400" y="1278890"/>
                    <a:pt x="25400" y="2720340"/>
                  </a:cubicBezTo>
                  <a:lnTo>
                    <a:pt x="25400" y="3653790"/>
                  </a:lnTo>
                  <a:cubicBezTo>
                    <a:pt x="25400" y="5095240"/>
                    <a:pt x="1198880" y="6268720"/>
                    <a:pt x="2640330" y="6268720"/>
                  </a:cubicBezTo>
                  <a:cubicBezTo>
                    <a:pt x="2651760" y="6269990"/>
                    <a:pt x="3684270" y="6348730"/>
                    <a:pt x="5015230" y="6348730"/>
                  </a:cubicBezTo>
                  <a:cubicBezTo>
                    <a:pt x="6346190" y="6348730"/>
                    <a:pt x="7378700" y="6268720"/>
                    <a:pt x="7388860" y="6268720"/>
                  </a:cubicBezTo>
                  <a:cubicBezTo>
                    <a:pt x="8831580" y="6268720"/>
                    <a:pt x="10005060" y="5095240"/>
                    <a:pt x="10005060" y="3653790"/>
                  </a:cubicBezTo>
                  <a:lnTo>
                    <a:pt x="10005060" y="2720340"/>
                  </a:lnTo>
                  <a:cubicBezTo>
                    <a:pt x="10005060" y="1278890"/>
                    <a:pt x="8831580" y="105410"/>
                    <a:pt x="7390130" y="105410"/>
                  </a:cubicBezTo>
                  <a:lnTo>
                    <a:pt x="7388861" y="105410"/>
                  </a:lnTo>
                  <a:cubicBezTo>
                    <a:pt x="7378700" y="105410"/>
                    <a:pt x="6346190" y="25400"/>
                    <a:pt x="5015230" y="25400"/>
                  </a:cubicBezTo>
                  <a:close/>
                </a:path>
              </a:pathLst>
            </a:custGeom>
            <a:solidFill>
              <a:srgbClr val="BFE4FF">
                <a:alpha val="16863"/>
              </a:srgbClr>
            </a:solidFill>
          </p:spPr>
        </p:sp>
      </p:grpSp>
      <p:grpSp>
        <p:nvGrpSpPr>
          <p:cNvPr name="Group 64" id="64"/>
          <p:cNvGrpSpPr>
            <a:grpSpLocks noChangeAspect="true"/>
          </p:cNvGrpSpPr>
          <p:nvPr/>
        </p:nvGrpSpPr>
        <p:grpSpPr>
          <a:xfrm rot="0">
            <a:off x="9396092" y="1203531"/>
            <a:ext cx="2609115" cy="1658364"/>
            <a:chOff x="0" y="0"/>
            <a:chExt cx="10030460" cy="6375400"/>
          </a:xfrm>
        </p:grpSpPr>
        <p:sp>
          <p:nvSpPr>
            <p:cNvPr name="Freeform 65" id="65"/>
            <p:cNvSpPr/>
            <p:nvPr/>
          </p:nvSpPr>
          <p:spPr>
            <a:xfrm flipH="false" flipV="false" rot="0">
              <a:off x="12700" y="12700"/>
              <a:ext cx="10005061" cy="6350000"/>
            </a:xfrm>
            <a:custGeom>
              <a:avLst/>
              <a:gdLst/>
              <a:ahLst/>
              <a:cxnLst/>
              <a:rect r="r" b="b" t="t" l="l"/>
              <a:pathLst>
                <a:path h="6350000" w="10005061">
                  <a:moveTo>
                    <a:pt x="7377430" y="80010"/>
                  </a:moveTo>
                  <a:cubicBezTo>
                    <a:pt x="7377430" y="80010"/>
                    <a:pt x="6350000" y="0"/>
                    <a:pt x="5002530" y="0"/>
                  </a:cubicBezTo>
                  <a:cubicBezTo>
                    <a:pt x="3655060" y="0"/>
                    <a:pt x="2627630" y="80010"/>
                    <a:pt x="2627630" y="80010"/>
                  </a:cubicBezTo>
                  <a:cubicBezTo>
                    <a:pt x="1176020" y="80010"/>
                    <a:pt x="0" y="1257300"/>
                    <a:pt x="0" y="2707640"/>
                  </a:cubicBezTo>
                  <a:lnTo>
                    <a:pt x="0" y="3134360"/>
                  </a:lnTo>
                  <a:lnTo>
                    <a:pt x="0" y="3214370"/>
                  </a:lnTo>
                  <a:lnTo>
                    <a:pt x="0" y="3641090"/>
                  </a:lnTo>
                  <a:cubicBezTo>
                    <a:pt x="0" y="5092700"/>
                    <a:pt x="1176020" y="6269990"/>
                    <a:pt x="2627630" y="6269990"/>
                  </a:cubicBezTo>
                  <a:cubicBezTo>
                    <a:pt x="2627630" y="6269990"/>
                    <a:pt x="3655060" y="6350000"/>
                    <a:pt x="5002530" y="6350000"/>
                  </a:cubicBezTo>
                  <a:cubicBezTo>
                    <a:pt x="6350000" y="6350000"/>
                    <a:pt x="7377430" y="6269990"/>
                    <a:pt x="7377430" y="6269990"/>
                  </a:cubicBezTo>
                  <a:cubicBezTo>
                    <a:pt x="8829040" y="6269990"/>
                    <a:pt x="10005061" y="5093970"/>
                    <a:pt x="10005061" y="3642360"/>
                  </a:cubicBezTo>
                  <a:lnTo>
                    <a:pt x="10005061" y="3215640"/>
                  </a:lnTo>
                  <a:lnTo>
                    <a:pt x="10005061" y="3135630"/>
                  </a:lnTo>
                  <a:lnTo>
                    <a:pt x="10005061" y="2708910"/>
                  </a:lnTo>
                  <a:cubicBezTo>
                    <a:pt x="10005060" y="1257300"/>
                    <a:pt x="8829040" y="80010"/>
                    <a:pt x="7377430" y="80010"/>
                  </a:cubicBezTo>
                  <a:close/>
                </a:path>
              </a:pathLst>
            </a:custGeom>
            <a:solidFill>
              <a:srgbClr val="93C545">
                <a:alpha val="16863"/>
              </a:srgbClr>
            </a:solidFill>
            <a:ln w="12700">
              <a:solidFill>
                <a:srgbClr val="000000"/>
              </a:solidFill>
            </a:ln>
          </p:spPr>
        </p:sp>
        <p:sp>
          <p:nvSpPr>
            <p:cNvPr name="Freeform 66" id="66"/>
            <p:cNvSpPr/>
            <p:nvPr/>
          </p:nvSpPr>
          <p:spPr>
            <a:xfrm flipH="false" flipV="false" rot="0">
              <a:off x="0" y="0"/>
              <a:ext cx="10030461" cy="6375400"/>
            </a:xfrm>
            <a:custGeom>
              <a:avLst/>
              <a:gdLst/>
              <a:ahLst/>
              <a:cxnLst/>
              <a:rect r="r" b="b" t="t" l="l"/>
              <a:pathLst>
                <a:path h="6375400" w="10030461">
                  <a:moveTo>
                    <a:pt x="5015230" y="6375400"/>
                  </a:moveTo>
                  <a:cubicBezTo>
                    <a:pt x="3683000" y="6375400"/>
                    <a:pt x="2649220" y="6295390"/>
                    <a:pt x="2639060" y="6295390"/>
                  </a:cubicBezTo>
                  <a:cubicBezTo>
                    <a:pt x="1184910" y="6295390"/>
                    <a:pt x="0" y="5110480"/>
                    <a:pt x="0" y="3655060"/>
                  </a:cubicBezTo>
                  <a:lnTo>
                    <a:pt x="0" y="2721610"/>
                  </a:lnTo>
                  <a:cubicBezTo>
                    <a:pt x="0" y="1264920"/>
                    <a:pt x="1184910" y="80010"/>
                    <a:pt x="2640330" y="80010"/>
                  </a:cubicBezTo>
                  <a:cubicBezTo>
                    <a:pt x="2650490" y="80010"/>
                    <a:pt x="3683000" y="0"/>
                    <a:pt x="5015230" y="0"/>
                  </a:cubicBezTo>
                  <a:cubicBezTo>
                    <a:pt x="6336030" y="0"/>
                    <a:pt x="7362190" y="77470"/>
                    <a:pt x="7390130" y="80010"/>
                  </a:cubicBezTo>
                  <a:cubicBezTo>
                    <a:pt x="8845550" y="80010"/>
                    <a:pt x="10030461" y="1264920"/>
                    <a:pt x="10030461" y="2720340"/>
                  </a:cubicBezTo>
                  <a:lnTo>
                    <a:pt x="10030461" y="3653790"/>
                  </a:lnTo>
                  <a:cubicBezTo>
                    <a:pt x="10030461" y="5110480"/>
                    <a:pt x="8845551" y="6294120"/>
                    <a:pt x="7390130" y="6294120"/>
                  </a:cubicBezTo>
                  <a:cubicBezTo>
                    <a:pt x="7381240" y="6295390"/>
                    <a:pt x="6347460" y="6375400"/>
                    <a:pt x="5015230" y="6375400"/>
                  </a:cubicBezTo>
                  <a:close/>
                  <a:moveTo>
                    <a:pt x="5015230" y="25400"/>
                  </a:moveTo>
                  <a:cubicBezTo>
                    <a:pt x="3684270" y="25400"/>
                    <a:pt x="2651760" y="105410"/>
                    <a:pt x="2641600" y="105410"/>
                  </a:cubicBezTo>
                  <a:cubicBezTo>
                    <a:pt x="1198880" y="105410"/>
                    <a:pt x="25400" y="1278890"/>
                    <a:pt x="25400" y="2720340"/>
                  </a:cubicBezTo>
                  <a:lnTo>
                    <a:pt x="25400" y="3653790"/>
                  </a:lnTo>
                  <a:cubicBezTo>
                    <a:pt x="25400" y="5095240"/>
                    <a:pt x="1198880" y="6268720"/>
                    <a:pt x="2640330" y="6268720"/>
                  </a:cubicBezTo>
                  <a:cubicBezTo>
                    <a:pt x="2651760" y="6269990"/>
                    <a:pt x="3684270" y="6348730"/>
                    <a:pt x="5015230" y="6348730"/>
                  </a:cubicBezTo>
                  <a:cubicBezTo>
                    <a:pt x="6346190" y="6348730"/>
                    <a:pt x="7378700" y="6268720"/>
                    <a:pt x="7388860" y="6268720"/>
                  </a:cubicBezTo>
                  <a:cubicBezTo>
                    <a:pt x="8831580" y="6268720"/>
                    <a:pt x="10005060" y="5095240"/>
                    <a:pt x="10005060" y="3653790"/>
                  </a:cubicBezTo>
                  <a:lnTo>
                    <a:pt x="10005060" y="2720340"/>
                  </a:lnTo>
                  <a:cubicBezTo>
                    <a:pt x="10005060" y="1278890"/>
                    <a:pt x="8831580" y="105410"/>
                    <a:pt x="7390130" y="105410"/>
                  </a:cubicBezTo>
                  <a:lnTo>
                    <a:pt x="7388861" y="105410"/>
                  </a:lnTo>
                  <a:cubicBezTo>
                    <a:pt x="7378700" y="105410"/>
                    <a:pt x="6346190" y="25400"/>
                    <a:pt x="5015230" y="25400"/>
                  </a:cubicBezTo>
                  <a:close/>
                </a:path>
              </a:pathLst>
            </a:custGeom>
            <a:solidFill>
              <a:srgbClr val="BFE4FF">
                <a:alpha val="16863"/>
              </a:srgbClr>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26642" y="7604848"/>
            <a:ext cx="646790" cy="1646920"/>
          </a:xfrm>
          <a:custGeom>
            <a:avLst/>
            <a:gdLst/>
            <a:ahLst/>
            <a:cxnLst/>
            <a:rect r="r" b="b" t="t" l="l"/>
            <a:pathLst>
              <a:path h="1646920" w="646790">
                <a:moveTo>
                  <a:pt x="0" y="0"/>
                </a:moveTo>
                <a:lnTo>
                  <a:pt x="646791" y="0"/>
                </a:lnTo>
                <a:lnTo>
                  <a:pt x="646791" y="1646920"/>
                </a:lnTo>
                <a:lnTo>
                  <a:pt x="0" y="16469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485508" y="7566608"/>
            <a:ext cx="850673" cy="1670965"/>
          </a:xfrm>
          <a:custGeom>
            <a:avLst/>
            <a:gdLst/>
            <a:ahLst/>
            <a:cxnLst/>
            <a:rect r="r" b="b" t="t" l="l"/>
            <a:pathLst>
              <a:path h="1670965" w="850673">
                <a:moveTo>
                  <a:pt x="0" y="0"/>
                </a:moveTo>
                <a:lnTo>
                  <a:pt x="850673" y="0"/>
                </a:lnTo>
                <a:lnTo>
                  <a:pt x="850673" y="1670965"/>
                </a:lnTo>
                <a:lnTo>
                  <a:pt x="0" y="16709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3876830" y="7552412"/>
            <a:ext cx="608678" cy="1699356"/>
          </a:xfrm>
          <a:custGeom>
            <a:avLst/>
            <a:gdLst/>
            <a:ahLst/>
            <a:cxnLst/>
            <a:rect r="r" b="b" t="t" l="l"/>
            <a:pathLst>
              <a:path h="1699356" w="608678">
                <a:moveTo>
                  <a:pt x="0" y="0"/>
                </a:moveTo>
                <a:lnTo>
                  <a:pt x="608678" y="0"/>
                </a:lnTo>
                <a:lnTo>
                  <a:pt x="608678" y="1699356"/>
                </a:lnTo>
                <a:lnTo>
                  <a:pt x="0" y="16993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true" flipV="false" rot="0">
            <a:off x="3016903" y="7523797"/>
            <a:ext cx="673563" cy="1699356"/>
          </a:xfrm>
          <a:custGeom>
            <a:avLst/>
            <a:gdLst/>
            <a:ahLst/>
            <a:cxnLst/>
            <a:rect r="r" b="b" t="t" l="l"/>
            <a:pathLst>
              <a:path h="1699356" w="673563">
                <a:moveTo>
                  <a:pt x="673563" y="0"/>
                </a:moveTo>
                <a:lnTo>
                  <a:pt x="0" y="0"/>
                </a:lnTo>
                <a:lnTo>
                  <a:pt x="0" y="1699356"/>
                </a:lnTo>
                <a:lnTo>
                  <a:pt x="673563" y="1699356"/>
                </a:lnTo>
                <a:lnTo>
                  <a:pt x="673563"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12301942" y="552218"/>
            <a:ext cx="765010" cy="1669665"/>
          </a:xfrm>
          <a:custGeom>
            <a:avLst/>
            <a:gdLst/>
            <a:ahLst/>
            <a:cxnLst/>
            <a:rect r="r" b="b" t="t" l="l"/>
            <a:pathLst>
              <a:path h="1669665" w="765010">
                <a:moveTo>
                  <a:pt x="0" y="0"/>
                </a:moveTo>
                <a:lnTo>
                  <a:pt x="765010" y="0"/>
                </a:lnTo>
                <a:lnTo>
                  <a:pt x="765010" y="1669665"/>
                </a:lnTo>
                <a:lnTo>
                  <a:pt x="0" y="166966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true" flipV="false" rot="0">
            <a:off x="11149353" y="449086"/>
            <a:ext cx="1026085" cy="1669665"/>
          </a:xfrm>
          <a:custGeom>
            <a:avLst/>
            <a:gdLst/>
            <a:ahLst/>
            <a:cxnLst/>
            <a:rect r="r" b="b" t="t" l="l"/>
            <a:pathLst>
              <a:path h="1669665" w="1026085">
                <a:moveTo>
                  <a:pt x="1026085" y="0"/>
                </a:moveTo>
                <a:lnTo>
                  <a:pt x="0" y="0"/>
                </a:lnTo>
                <a:lnTo>
                  <a:pt x="0" y="1669666"/>
                </a:lnTo>
                <a:lnTo>
                  <a:pt x="1026085" y="1669666"/>
                </a:lnTo>
                <a:lnTo>
                  <a:pt x="102608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8" id="8"/>
          <p:cNvSpPr/>
          <p:nvPr/>
        </p:nvSpPr>
        <p:spPr>
          <a:xfrm flipH="false" flipV="false" rot="0">
            <a:off x="14641160" y="662449"/>
            <a:ext cx="834906" cy="1189634"/>
          </a:xfrm>
          <a:custGeom>
            <a:avLst/>
            <a:gdLst/>
            <a:ahLst/>
            <a:cxnLst/>
            <a:rect r="r" b="b" t="t" l="l"/>
            <a:pathLst>
              <a:path h="1189634" w="834906">
                <a:moveTo>
                  <a:pt x="0" y="0"/>
                </a:moveTo>
                <a:lnTo>
                  <a:pt x="834906" y="0"/>
                </a:lnTo>
                <a:lnTo>
                  <a:pt x="834906" y="1189634"/>
                </a:lnTo>
                <a:lnTo>
                  <a:pt x="0" y="118963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3275236" y="1441696"/>
            <a:ext cx="1047158" cy="1052902"/>
          </a:xfrm>
          <a:custGeom>
            <a:avLst/>
            <a:gdLst/>
            <a:ahLst/>
            <a:cxnLst/>
            <a:rect r="r" b="b" t="t" l="l"/>
            <a:pathLst>
              <a:path h="1052902" w="1047158">
                <a:moveTo>
                  <a:pt x="0" y="0"/>
                </a:moveTo>
                <a:lnTo>
                  <a:pt x="1047158" y="0"/>
                </a:lnTo>
                <a:lnTo>
                  <a:pt x="1047158" y="1052902"/>
                </a:lnTo>
                <a:lnTo>
                  <a:pt x="0" y="105290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0" id="10"/>
          <p:cNvSpPr/>
          <p:nvPr/>
        </p:nvSpPr>
        <p:spPr>
          <a:xfrm flipH="false" flipV="false" rot="0">
            <a:off x="13066952" y="291387"/>
            <a:ext cx="1255442" cy="940440"/>
          </a:xfrm>
          <a:custGeom>
            <a:avLst/>
            <a:gdLst/>
            <a:ahLst/>
            <a:cxnLst/>
            <a:rect r="r" b="b" t="t" l="l"/>
            <a:pathLst>
              <a:path h="940440" w="1255442">
                <a:moveTo>
                  <a:pt x="0" y="0"/>
                </a:moveTo>
                <a:lnTo>
                  <a:pt x="1255442" y="0"/>
                </a:lnTo>
                <a:lnTo>
                  <a:pt x="1255442" y="940441"/>
                </a:lnTo>
                <a:lnTo>
                  <a:pt x="0" y="94044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grpSp>
        <p:nvGrpSpPr>
          <p:cNvPr name="Group 11" id="11"/>
          <p:cNvGrpSpPr/>
          <p:nvPr/>
        </p:nvGrpSpPr>
        <p:grpSpPr>
          <a:xfrm rot="0">
            <a:off x="1028700" y="350802"/>
            <a:ext cx="8121298" cy="1617345"/>
            <a:chOff x="0" y="0"/>
            <a:chExt cx="1464905" cy="291734"/>
          </a:xfrm>
        </p:grpSpPr>
        <p:sp>
          <p:nvSpPr>
            <p:cNvPr name="Freeform 12" id="12"/>
            <p:cNvSpPr/>
            <p:nvPr/>
          </p:nvSpPr>
          <p:spPr>
            <a:xfrm flipH="false" flipV="false" rot="0">
              <a:off x="0" y="0"/>
              <a:ext cx="1464905" cy="291734"/>
            </a:xfrm>
            <a:custGeom>
              <a:avLst/>
              <a:gdLst/>
              <a:ahLst/>
              <a:cxnLst/>
              <a:rect r="r" b="b" t="t" l="l"/>
              <a:pathLst>
                <a:path h="291734" w="1464905">
                  <a:moveTo>
                    <a:pt x="9533" y="0"/>
                  </a:moveTo>
                  <a:lnTo>
                    <a:pt x="1455372" y="0"/>
                  </a:lnTo>
                  <a:cubicBezTo>
                    <a:pt x="1457900" y="0"/>
                    <a:pt x="1460325" y="1004"/>
                    <a:pt x="1462112" y="2792"/>
                  </a:cubicBezTo>
                  <a:cubicBezTo>
                    <a:pt x="1463900" y="4580"/>
                    <a:pt x="1464905" y="7005"/>
                    <a:pt x="1464905" y="9533"/>
                  </a:cubicBezTo>
                  <a:lnTo>
                    <a:pt x="1464905" y="282201"/>
                  </a:lnTo>
                  <a:cubicBezTo>
                    <a:pt x="1464905" y="284729"/>
                    <a:pt x="1463900" y="287154"/>
                    <a:pt x="1462112" y="288942"/>
                  </a:cubicBezTo>
                  <a:cubicBezTo>
                    <a:pt x="1460325" y="290729"/>
                    <a:pt x="1457900" y="291734"/>
                    <a:pt x="1455372" y="291734"/>
                  </a:cubicBezTo>
                  <a:lnTo>
                    <a:pt x="9533" y="291734"/>
                  </a:lnTo>
                  <a:cubicBezTo>
                    <a:pt x="4268" y="291734"/>
                    <a:pt x="0" y="287466"/>
                    <a:pt x="0" y="282201"/>
                  </a:cubicBezTo>
                  <a:lnTo>
                    <a:pt x="0" y="9533"/>
                  </a:lnTo>
                  <a:cubicBezTo>
                    <a:pt x="0" y="7005"/>
                    <a:pt x="1004" y="4580"/>
                    <a:pt x="2792" y="2792"/>
                  </a:cubicBezTo>
                  <a:cubicBezTo>
                    <a:pt x="4580" y="1004"/>
                    <a:pt x="7005" y="0"/>
                    <a:pt x="9533" y="0"/>
                  </a:cubicBezTo>
                  <a:close/>
                </a:path>
              </a:pathLst>
            </a:custGeom>
            <a:solidFill>
              <a:srgbClr val="35A1F4"/>
            </a:solidFill>
            <a:ln w="142875" cap="sq">
              <a:solidFill>
                <a:srgbClr val="35A1F4"/>
              </a:solidFill>
              <a:prstDash val="solid"/>
              <a:miter/>
            </a:ln>
          </p:spPr>
        </p:sp>
        <p:sp>
          <p:nvSpPr>
            <p:cNvPr name="TextBox 13" id="13"/>
            <p:cNvSpPr txBox="true"/>
            <p:nvPr/>
          </p:nvSpPr>
          <p:spPr>
            <a:xfrm>
              <a:off x="0" y="-104775"/>
              <a:ext cx="1464905" cy="396509"/>
            </a:xfrm>
            <a:prstGeom prst="rect">
              <a:avLst/>
            </a:prstGeom>
          </p:spPr>
          <p:txBody>
            <a:bodyPr anchor="ctr" rtlCol="false" tIns="254000" lIns="254000" bIns="254000" rIns="254000"/>
            <a:lstStyle/>
            <a:p>
              <a:pPr algn="l">
                <a:lnSpc>
                  <a:spcPts val="7000"/>
                </a:lnSpc>
              </a:pPr>
              <a:r>
                <a:rPr lang="en-US" sz="5000">
                  <a:solidFill>
                    <a:srgbClr val="FFFFFF"/>
                  </a:solidFill>
                  <a:latin typeface="DM Sans Bold"/>
                  <a:ea typeface="DM Sans Bold"/>
                  <a:cs typeface="DM Sans Bold"/>
                  <a:sym typeface="DM Sans Bold"/>
                </a:rPr>
                <a:t>Final Recommendations</a:t>
              </a:r>
            </a:p>
          </p:txBody>
        </p:sp>
      </p:grpSp>
      <p:sp>
        <p:nvSpPr>
          <p:cNvPr name="TextBox 14" id="14"/>
          <p:cNvSpPr txBox="true"/>
          <p:nvPr/>
        </p:nvSpPr>
        <p:spPr>
          <a:xfrm rot="0">
            <a:off x="1028700" y="2363003"/>
            <a:ext cx="16230600" cy="5010150"/>
          </a:xfrm>
          <a:prstGeom prst="rect">
            <a:avLst/>
          </a:prstGeom>
        </p:spPr>
        <p:txBody>
          <a:bodyPr anchor="t" rtlCol="false" tIns="0" lIns="0" bIns="0" rIns="0">
            <a:spAutoFit/>
          </a:bodyPr>
          <a:lstStyle/>
          <a:p>
            <a:pPr algn="l">
              <a:lnSpc>
                <a:spcPts val="2635"/>
              </a:lnSpc>
            </a:pPr>
            <a:r>
              <a:rPr lang="en-US" sz="2196">
                <a:solidFill>
                  <a:srgbClr val="000000"/>
                </a:solidFill>
                <a:latin typeface="DM Sans Bold"/>
                <a:ea typeface="DM Sans Bold"/>
                <a:cs typeface="DM Sans Bold"/>
                <a:sym typeface="DM Sans Bold"/>
              </a:rPr>
              <a:t>Regional Market Expansion </a:t>
            </a:r>
          </a:p>
          <a:p>
            <a:pPr algn="l">
              <a:lnSpc>
                <a:spcPts val="2635"/>
              </a:lnSpc>
            </a:pPr>
            <a:r>
              <a:rPr lang="en-US" sz="2196">
                <a:solidFill>
                  <a:srgbClr val="000000"/>
                </a:solidFill>
                <a:latin typeface="DM Sans"/>
                <a:ea typeface="DM Sans"/>
                <a:cs typeface="DM Sans"/>
                <a:sym typeface="DM Sans"/>
              </a:rPr>
              <a:t>Expand sales network and strengthen localized marketing.</a:t>
            </a:r>
          </a:p>
          <a:p>
            <a:pPr algn="l">
              <a:lnSpc>
                <a:spcPts val="2635"/>
              </a:lnSpc>
            </a:pPr>
          </a:p>
          <a:p>
            <a:pPr algn="l">
              <a:lnSpc>
                <a:spcPts val="2635"/>
              </a:lnSpc>
            </a:pPr>
          </a:p>
          <a:p>
            <a:pPr algn="l">
              <a:lnSpc>
                <a:spcPts val="2635"/>
              </a:lnSpc>
            </a:pPr>
            <a:r>
              <a:rPr lang="en-US" sz="2196">
                <a:solidFill>
                  <a:srgbClr val="000000"/>
                </a:solidFill>
                <a:latin typeface="DM Sans Bold"/>
                <a:ea typeface="DM Sans Bold"/>
                <a:cs typeface="DM Sans Bold"/>
                <a:sym typeface="DM Sans Bold"/>
              </a:rPr>
              <a:t>Digital Transformation</a:t>
            </a:r>
          </a:p>
          <a:p>
            <a:pPr algn="l">
              <a:lnSpc>
                <a:spcPts val="2635"/>
              </a:lnSpc>
            </a:pPr>
            <a:r>
              <a:rPr lang="en-US" sz="2196">
                <a:solidFill>
                  <a:srgbClr val="000000"/>
                </a:solidFill>
                <a:latin typeface="DM Sans"/>
                <a:ea typeface="DM Sans"/>
                <a:cs typeface="DM Sans"/>
                <a:sym typeface="DM Sans"/>
              </a:rPr>
              <a:t>U</a:t>
            </a:r>
            <a:r>
              <a:rPr lang="en-US" sz="2196">
                <a:solidFill>
                  <a:srgbClr val="000000"/>
                </a:solidFill>
                <a:latin typeface="DM Sans"/>
                <a:ea typeface="DM Sans"/>
                <a:cs typeface="DM Sans"/>
                <a:sym typeface="DM Sans"/>
              </a:rPr>
              <a:t>se big data, AI, blockchain and other technologies to optimize sales, inventory and customer management.</a:t>
            </a:r>
          </a:p>
          <a:p>
            <a:pPr algn="l">
              <a:lnSpc>
                <a:spcPts val="2635"/>
              </a:lnSpc>
            </a:pPr>
          </a:p>
          <a:p>
            <a:pPr algn="l">
              <a:lnSpc>
                <a:spcPts val="2635"/>
              </a:lnSpc>
            </a:pPr>
          </a:p>
          <a:p>
            <a:pPr algn="l">
              <a:lnSpc>
                <a:spcPts val="2635"/>
              </a:lnSpc>
            </a:pPr>
            <a:r>
              <a:rPr lang="en-US" sz="2196">
                <a:solidFill>
                  <a:srgbClr val="000000"/>
                </a:solidFill>
                <a:latin typeface="DM Sans Bold"/>
                <a:ea typeface="DM Sans Bold"/>
                <a:cs typeface="DM Sans Bold"/>
                <a:sym typeface="DM Sans Bold"/>
              </a:rPr>
              <a:t>Increase Online Sales Platform</a:t>
            </a:r>
          </a:p>
          <a:p>
            <a:pPr algn="l">
              <a:lnSpc>
                <a:spcPts val="2635"/>
              </a:lnSpc>
            </a:pPr>
            <a:r>
              <a:rPr lang="en-US" sz="2196">
                <a:solidFill>
                  <a:srgbClr val="000000"/>
                </a:solidFill>
                <a:latin typeface="DM Sans"/>
                <a:ea typeface="DM Sans"/>
                <a:cs typeface="DM Sans"/>
                <a:sym typeface="DM Sans"/>
              </a:rPr>
              <a:t>E</a:t>
            </a:r>
            <a:r>
              <a:rPr lang="en-US" sz="2196">
                <a:solidFill>
                  <a:srgbClr val="000000"/>
                </a:solidFill>
                <a:latin typeface="DM Sans"/>
                <a:ea typeface="DM Sans"/>
                <a:cs typeface="DM Sans"/>
                <a:sym typeface="DM Sans"/>
              </a:rPr>
              <a:t>xpand sales channels and improve sales convenience.</a:t>
            </a:r>
          </a:p>
          <a:p>
            <a:pPr algn="l">
              <a:lnSpc>
                <a:spcPts val="2635"/>
              </a:lnSpc>
            </a:pPr>
          </a:p>
          <a:p>
            <a:pPr algn="l">
              <a:lnSpc>
                <a:spcPts val="2635"/>
              </a:lnSpc>
            </a:pPr>
          </a:p>
          <a:p>
            <a:pPr algn="l">
              <a:lnSpc>
                <a:spcPts val="2635"/>
              </a:lnSpc>
            </a:pPr>
            <a:r>
              <a:rPr lang="en-US" sz="2196">
                <a:solidFill>
                  <a:srgbClr val="000000"/>
                </a:solidFill>
                <a:latin typeface="DM Sans Bold"/>
                <a:ea typeface="DM Sans Bold"/>
                <a:cs typeface="DM Sans Bold"/>
                <a:sym typeface="DM Sans Bold"/>
              </a:rPr>
              <a:t>Sustainable Development</a:t>
            </a:r>
          </a:p>
          <a:p>
            <a:pPr algn="l">
              <a:lnSpc>
                <a:spcPts val="2635"/>
              </a:lnSpc>
              <a:spcBef>
                <a:spcPct val="0"/>
              </a:spcBef>
            </a:pPr>
            <a:r>
              <a:rPr lang="en-US" sz="2196">
                <a:solidFill>
                  <a:srgbClr val="000000"/>
                </a:solidFill>
                <a:latin typeface="DM Sans Bold"/>
                <a:ea typeface="DM Sans Bold"/>
                <a:cs typeface="DM Sans Bold"/>
                <a:sym typeface="DM Sans Bold"/>
              </a:rPr>
              <a:t>L</a:t>
            </a:r>
            <a:r>
              <a:rPr lang="en-US" sz="2196">
                <a:solidFill>
                  <a:srgbClr val="000000"/>
                </a:solidFill>
                <a:latin typeface="DM Sans"/>
                <a:ea typeface="DM Sans"/>
                <a:cs typeface="DM Sans"/>
                <a:sym typeface="DM Sans"/>
              </a:rPr>
              <a:t>aunch environmentally office products, build and implement sustainable development strategies, and enhance the company’s brand image.</a:t>
            </a:r>
          </a:p>
        </p:txBody>
      </p:sp>
      <p:sp>
        <p:nvSpPr>
          <p:cNvPr name="Freeform 15" id="15"/>
          <p:cNvSpPr/>
          <p:nvPr/>
        </p:nvSpPr>
        <p:spPr>
          <a:xfrm flipH="false" flipV="false" rot="0">
            <a:off x="102870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21"/>
            <a:stretch>
              <a:fillRect l="0" t="0" r="0" b="0"/>
            </a:stretch>
          </a:blipFill>
        </p:spPr>
      </p:sp>
      <p:sp>
        <p:nvSpPr>
          <p:cNvPr name="Freeform 16" id="16"/>
          <p:cNvSpPr/>
          <p:nvPr/>
        </p:nvSpPr>
        <p:spPr>
          <a:xfrm flipH="false" flipV="false" rot="0">
            <a:off x="13692832" y="9841138"/>
            <a:ext cx="3566468" cy="192041"/>
          </a:xfrm>
          <a:custGeom>
            <a:avLst/>
            <a:gdLst/>
            <a:ahLst/>
            <a:cxnLst/>
            <a:rect r="r" b="b" t="t" l="l"/>
            <a:pathLst>
              <a:path h="192041" w="3566468">
                <a:moveTo>
                  <a:pt x="0" y="0"/>
                </a:moveTo>
                <a:lnTo>
                  <a:pt x="3566468" y="0"/>
                </a:lnTo>
                <a:lnTo>
                  <a:pt x="3566468" y="192040"/>
                </a:lnTo>
                <a:lnTo>
                  <a:pt x="0" y="192040"/>
                </a:lnTo>
                <a:lnTo>
                  <a:pt x="0" y="0"/>
                </a:lnTo>
                <a:close/>
              </a:path>
            </a:pathLst>
          </a:custGeom>
          <a:blipFill>
            <a:blip r:embed="rId22"/>
            <a:stretch>
              <a:fillRect l="0" t="0" r="0" b="0"/>
            </a:stretch>
          </a:blipFill>
        </p:spPr>
      </p:sp>
      <p:sp>
        <p:nvSpPr>
          <p:cNvPr name="TextBox 17" id="17"/>
          <p:cNvSpPr txBox="true"/>
          <p:nvPr/>
        </p:nvSpPr>
        <p:spPr>
          <a:xfrm rot="0">
            <a:off x="2519822" y="9548679"/>
            <a:ext cx="584225"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Sales</a:t>
            </a:r>
          </a:p>
        </p:txBody>
      </p:sp>
      <p:sp>
        <p:nvSpPr>
          <p:cNvPr name="TextBox 18" id="18"/>
          <p:cNvSpPr txBox="true"/>
          <p:nvPr/>
        </p:nvSpPr>
        <p:spPr>
          <a:xfrm rot="0">
            <a:off x="6495549" y="9548679"/>
            <a:ext cx="1009129"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Products</a:t>
            </a:r>
          </a:p>
        </p:txBody>
      </p:sp>
      <p:sp>
        <p:nvSpPr>
          <p:cNvPr name="TextBox 19" id="19"/>
          <p:cNvSpPr txBox="true"/>
          <p:nvPr/>
        </p:nvSpPr>
        <p:spPr>
          <a:xfrm rot="0">
            <a:off x="10576573" y="9574438"/>
            <a:ext cx="1223442"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Customers</a:t>
            </a:r>
          </a:p>
        </p:txBody>
      </p:sp>
      <p:sp>
        <p:nvSpPr>
          <p:cNvPr name="TextBox 20" id="20"/>
          <p:cNvSpPr txBox="true"/>
          <p:nvPr/>
        </p:nvSpPr>
        <p:spPr>
          <a:xfrm rot="0">
            <a:off x="14232465" y="9574438"/>
            <a:ext cx="2492871"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Final Recommentation</a:t>
            </a:r>
          </a:p>
        </p:txBody>
      </p:sp>
      <p:sp>
        <p:nvSpPr>
          <p:cNvPr name="Freeform 21" id="21"/>
          <p:cNvSpPr/>
          <p:nvPr/>
        </p:nvSpPr>
        <p:spPr>
          <a:xfrm flipH="false" flipV="false" rot="0">
            <a:off x="521688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21"/>
            <a:stretch>
              <a:fillRect l="0" t="0" r="0" b="0"/>
            </a:stretch>
          </a:blipFill>
        </p:spPr>
      </p:sp>
      <p:sp>
        <p:nvSpPr>
          <p:cNvPr name="Freeform 22" id="22"/>
          <p:cNvSpPr/>
          <p:nvPr/>
        </p:nvSpPr>
        <p:spPr>
          <a:xfrm flipH="false" flipV="false" rot="0">
            <a:off x="9405059"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21"/>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83738" y="6683666"/>
            <a:ext cx="983044" cy="956234"/>
          </a:xfrm>
          <a:custGeom>
            <a:avLst/>
            <a:gdLst/>
            <a:ahLst/>
            <a:cxnLst/>
            <a:rect r="r" b="b" t="t" l="l"/>
            <a:pathLst>
              <a:path h="956234" w="983044">
                <a:moveTo>
                  <a:pt x="0" y="0"/>
                </a:moveTo>
                <a:lnTo>
                  <a:pt x="983044" y="0"/>
                </a:lnTo>
                <a:lnTo>
                  <a:pt x="983044" y="956234"/>
                </a:lnTo>
                <a:lnTo>
                  <a:pt x="0" y="9562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842615" y="8179685"/>
            <a:ext cx="945650" cy="945650"/>
          </a:xfrm>
          <a:custGeom>
            <a:avLst/>
            <a:gdLst/>
            <a:ahLst/>
            <a:cxnLst/>
            <a:rect r="r" b="b" t="t" l="l"/>
            <a:pathLst>
              <a:path h="945650" w="945650">
                <a:moveTo>
                  <a:pt x="0" y="0"/>
                </a:moveTo>
                <a:lnTo>
                  <a:pt x="945650" y="0"/>
                </a:lnTo>
                <a:lnTo>
                  <a:pt x="945650" y="945650"/>
                </a:lnTo>
                <a:lnTo>
                  <a:pt x="0" y="9456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0085967" y="4918188"/>
            <a:ext cx="5771121" cy="1356817"/>
            <a:chOff x="0" y="0"/>
            <a:chExt cx="1702965" cy="400375"/>
          </a:xfrm>
        </p:grpSpPr>
        <p:sp>
          <p:nvSpPr>
            <p:cNvPr name="Freeform 5" id="5"/>
            <p:cNvSpPr/>
            <p:nvPr/>
          </p:nvSpPr>
          <p:spPr>
            <a:xfrm flipH="false" flipV="false" rot="0">
              <a:off x="0" y="0"/>
              <a:ext cx="1702965" cy="400375"/>
            </a:xfrm>
            <a:custGeom>
              <a:avLst/>
              <a:gdLst/>
              <a:ahLst/>
              <a:cxnLst/>
              <a:rect r="r" b="b" t="t" l="l"/>
              <a:pathLst>
                <a:path h="400375" w="1702965">
                  <a:moveTo>
                    <a:pt x="126100" y="0"/>
                  </a:moveTo>
                  <a:lnTo>
                    <a:pt x="1576865" y="0"/>
                  </a:lnTo>
                  <a:cubicBezTo>
                    <a:pt x="1646508" y="0"/>
                    <a:pt x="1702965" y="56457"/>
                    <a:pt x="1702965" y="126100"/>
                  </a:cubicBezTo>
                  <a:lnTo>
                    <a:pt x="1702965" y="274275"/>
                  </a:lnTo>
                  <a:cubicBezTo>
                    <a:pt x="1702965" y="343918"/>
                    <a:pt x="1646508" y="400375"/>
                    <a:pt x="1576865" y="400375"/>
                  </a:cubicBezTo>
                  <a:lnTo>
                    <a:pt x="126100" y="400375"/>
                  </a:lnTo>
                  <a:cubicBezTo>
                    <a:pt x="56457" y="400375"/>
                    <a:pt x="0" y="343918"/>
                    <a:pt x="0" y="274275"/>
                  </a:cubicBezTo>
                  <a:lnTo>
                    <a:pt x="0" y="126100"/>
                  </a:lnTo>
                  <a:cubicBezTo>
                    <a:pt x="0" y="56457"/>
                    <a:pt x="56457" y="0"/>
                    <a:pt x="126100" y="0"/>
                  </a:cubicBezTo>
                  <a:close/>
                </a:path>
              </a:pathLst>
            </a:custGeom>
            <a:solidFill>
              <a:srgbClr val="FFB001"/>
            </a:solidFill>
          </p:spPr>
        </p:sp>
        <p:sp>
          <p:nvSpPr>
            <p:cNvPr name="TextBox 6" id="6"/>
            <p:cNvSpPr txBox="true"/>
            <p:nvPr/>
          </p:nvSpPr>
          <p:spPr>
            <a:xfrm>
              <a:off x="0" y="-38100"/>
              <a:ext cx="1702965" cy="438475"/>
            </a:xfrm>
            <a:prstGeom prst="rect">
              <a:avLst/>
            </a:prstGeom>
          </p:spPr>
          <p:txBody>
            <a:bodyPr anchor="ctr" rtlCol="false" tIns="50800" lIns="50800" bIns="50800" rIns="50800"/>
            <a:lstStyle/>
            <a:p>
              <a:pPr algn="ctr">
                <a:lnSpc>
                  <a:spcPts val="2520"/>
                </a:lnSpc>
              </a:pPr>
              <a:r>
                <a:rPr lang="en-US" sz="1800">
                  <a:solidFill>
                    <a:srgbClr val="FFFFFF"/>
                  </a:solidFill>
                  <a:latin typeface="DM Sans"/>
                  <a:ea typeface="DM Sans"/>
                  <a:cs typeface="DM Sans"/>
                  <a:sym typeface="DM Sans"/>
                </a:rPr>
                <a:t>Highest: August November</a:t>
              </a:r>
            </a:p>
            <a:p>
              <a:pPr algn="ctr">
                <a:lnSpc>
                  <a:spcPts val="2520"/>
                </a:lnSpc>
              </a:pPr>
              <a:r>
                <a:rPr lang="en-US" sz="1800">
                  <a:solidFill>
                    <a:srgbClr val="FFFFFF"/>
                  </a:solidFill>
                  <a:latin typeface="DM Sans"/>
                  <a:ea typeface="DM Sans"/>
                  <a:cs typeface="DM Sans"/>
                  <a:sym typeface="DM Sans"/>
                </a:rPr>
                <a:t>Lowest: June, September</a:t>
              </a:r>
            </a:p>
            <a:p>
              <a:pPr algn="ctr">
                <a:lnSpc>
                  <a:spcPts val="2520"/>
                </a:lnSpc>
              </a:pPr>
              <a:r>
                <a:rPr lang="en-US" sz="1800">
                  <a:solidFill>
                    <a:srgbClr val="FFFFFF"/>
                  </a:solidFill>
                  <a:latin typeface="DM Sans"/>
                  <a:ea typeface="DM Sans"/>
                  <a:cs typeface="DM Sans"/>
                  <a:sym typeface="DM Sans"/>
                </a:rPr>
                <a:t>Volatile: Southwest, Pacific Northwest</a:t>
              </a:r>
            </a:p>
            <a:p>
              <a:pPr algn="ctr">
                <a:lnSpc>
                  <a:spcPts val="2520"/>
                </a:lnSpc>
              </a:pPr>
              <a:r>
                <a:rPr lang="en-US" sz="1800">
                  <a:solidFill>
                    <a:srgbClr val="FFFFFF"/>
                  </a:solidFill>
                  <a:latin typeface="DM Sans"/>
                  <a:ea typeface="DM Sans"/>
                  <a:cs typeface="DM Sans"/>
                  <a:sym typeface="DM Sans"/>
                </a:rPr>
                <a:t>Relatively stable: Midwest, New England</a:t>
              </a:r>
            </a:p>
          </p:txBody>
        </p:sp>
      </p:grpSp>
      <p:sp>
        <p:nvSpPr>
          <p:cNvPr name="Freeform 7" id="7"/>
          <p:cNvSpPr/>
          <p:nvPr/>
        </p:nvSpPr>
        <p:spPr>
          <a:xfrm flipH="false" flipV="false" rot="0">
            <a:off x="1028700" y="1295400"/>
            <a:ext cx="3724890" cy="3117284"/>
          </a:xfrm>
          <a:custGeom>
            <a:avLst/>
            <a:gdLst/>
            <a:ahLst/>
            <a:cxnLst/>
            <a:rect r="r" b="b" t="t" l="l"/>
            <a:pathLst>
              <a:path h="3117284" w="3724890">
                <a:moveTo>
                  <a:pt x="0" y="0"/>
                </a:moveTo>
                <a:lnTo>
                  <a:pt x="3724890" y="0"/>
                </a:lnTo>
                <a:lnTo>
                  <a:pt x="3724890" y="3117284"/>
                </a:lnTo>
                <a:lnTo>
                  <a:pt x="0" y="3117284"/>
                </a:lnTo>
                <a:lnTo>
                  <a:pt x="0" y="0"/>
                </a:lnTo>
                <a:close/>
              </a:path>
            </a:pathLst>
          </a:custGeom>
          <a:blipFill>
            <a:blip r:embed="rId7"/>
            <a:stretch>
              <a:fillRect l="0" t="0" r="0" b="0"/>
            </a:stretch>
          </a:blipFill>
        </p:spPr>
      </p:sp>
      <p:sp>
        <p:nvSpPr>
          <p:cNvPr name="Freeform 8" id="8"/>
          <p:cNvSpPr/>
          <p:nvPr/>
        </p:nvSpPr>
        <p:spPr>
          <a:xfrm flipH="false" flipV="false" rot="0">
            <a:off x="8021599" y="1428750"/>
            <a:ext cx="4949928" cy="1902578"/>
          </a:xfrm>
          <a:custGeom>
            <a:avLst/>
            <a:gdLst/>
            <a:ahLst/>
            <a:cxnLst/>
            <a:rect r="r" b="b" t="t" l="l"/>
            <a:pathLst>
              <a:path h="1902578" w="4949928">
                <a:moveTo>
                  <a:pt x="0" y="0"/>
                </a:moveTo>
                <a:lnTo>
                  <a:pt x="4949928" y="0"/>
                </a:lnTo>
                <a:lnTo>
                  <a:pt x="4949928" y="1902578"/>
                </a:lnTo>
                <a:lnTo>
                  <a:pt x="0" y="1902578"/>
                </a:lnTo>
                <a:lnTo>
                  <a:pt x="0" y="0"/>
                </a:lnTo>
                <a:close/>
              </a:path>
            </a:pathLst>
          </a:custGeom>
          <a:blipFill>
            <a:blip r:embed="rId8"/>
            <a:stretch>
              <a:fillRect l="0" t="0" r="0" b="0"/>
            </a:stretch>
          </a:blipFill>
        </p:spPr>
      </p:sp>
      <p:sp>
        <p:nvSpPr>
          <p:cNvPr name="Freeform 9" id="9"/>
          <p:cNvSpPr/>
          <p:nvPr/>
        </p:nvSpPr>
        <p:spPr>
          <a:xfrm flipH="false" flipV="false" rot="0">
            <a:off x="1028700" y="5808197"/>
            <a:ext cx="7153504" cy="3254823"/>
          </a:xfrm>
          <a:custGeom>
            <a:avLst/>
            <a:gdLst/>
            <a:ahLst/>
            <a:cxnLst/>
            <a:rect r="r" b="b" t="t" l="l"/>
            <a:pathLst>
              <a:path h="3254823" w="7153504">
                <a:moveTo>
                  <a:pt x="0" y="0"/>
                </a:moveTo>
                <a:lnTo>
                  <a:pt x="7153504" y="0"/>
                </a:lnTo>
                <a:lnTo>
                  <a:pt x="7153504" y="3254823"/>
                </a:lnTo>
                <a:lnTo>
                  <a:pt x="0" y="3254823"/>
                </a:lnTo>
                <a:lnTo>
                  <a:pt x="0" y="0"/>
                </a:lnTo>
                <a:close/>
              </a:path>
            </a:pathLst>
          </a:custGeom>
          <a:blipFill>
            <a:blip r:embed="rId9"/>
            <a:stretch>
              <a:fillRect l="-269" t="0" r="-539" b="0"/>
            </a:stretch>
          </a:blipFill>
        </p:spPr>
      </p:sp>
      <p:sp>
        <p:nvSpPr>
          <p:cNvPr name="Freeform 10" id="10"/>
          <p:cNvSpPr/>
          <p:nvPr/>
        </p:nvSpPr>
        <p:spPr>
          <a:xfrm flipH="false" flipV="false" rot="0">
            <a:off x="8553171" y="5362073"/>
            <a:ext cx="460353" cy="446124"/>
          </a:xfrm>
          <a:custGeom>
            <a:avLst/>
            <a:gdLst/>
            <a:ahLst/>
            <a:cxnLst/>
            <a:rect r="r" b="b" t="t" l="l"/>
            <a:pathLst>
              <a:path h="446124" w="460353">
                <a:moveTo>
                  <a:pt x="0" y="0"/>
                </a:moveTo>
                <a:lnTo>
                  <a:pt x="460353" y="0"/>
                </a:lnTo>
                <a:lnTo>
                  <a:pt x="460353" y="446124"/>
                </a:lnTo>
                <a:lnTo>
                  <a:pt x="0" y="4461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028700" y="9841138"/>
            <a:ext cx="3566468" cy="192041"/>
          </a:xfrm>
          <a:custGeom>
            <a:avLst/>
            <a:gdLst/>
            <a:ahLst/>
            <a:cxnLst/>
            <a:rect r="r" b="b" t="t" l="l"/>
            <a:pathLst>
              <a:path h="192041" w="3566468">
                <a:moveTo>
                  <a:pt x="0" y="0"/>
                </a:moveTo>
                <a:lnTo>
                  <a:pt x="3566468" y="0"/>
                </a:lnTo>
                <a:lnTo>
                  <a:pt x="3566468" y="192040"/>
                </a:lnTo>
                <a:lnTo>
                  <a:pt x="0" y="192040"/>
                </a:lnTo>
                <a:lnTo>
                  <a:pt x="0" y="0"/>
                </a:lnTo>
                <a:close/>
              </a:path>
            </a:pathLst>
          </a:custGeom>
          <a:blipFill>
            <a:blip r:embed="rId12"/>
            <a:stretch>
              <a:fillRect l="0" t="0" r="0" b="0"/>
            </a:stretch>
          </a:blipFill>
        </p:spPr>
      </p:sp>
      <p:sp>
        <p:nvSpPr>
          <p:cNvPr name="Freeform 12" id="12"/>
          <p:cNvSpPr/>
          <p:nvPr/>
        </p:nvSpPr>
        <p:spPr>
          <a:xfrm flipH="false" flipV="false" rot="0">
            <a:off x="521688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13"/>
            <a:stretch>
              <a:fillRect l="0" t="0" r="0" b="0"/>
            </a:stretch>
          </a:blipFill>
        </p:spPr>
      </p:sp>
      <p:sp>
        <p:nvSpPr>
          <p:cNvPr name="TextBox 13" id="13"/>
          <p:cNvSpPr txBox="true"/>
          <p:nvPr/>
        </p:nvSpPr>
        <p:spPr>
          <a:xfrm rot="0">
            <a:off x="1028700" y="5501492"/>
            <a:ext cx="6992899" cy="306705"/>
          </a:xfrm>
          <a:prstGeom prst="rect">
            <a:avLst/>
          </a:prstGeom>
        </p:spPr>
        <p:txBody>
          <a:bodyPr anchor="t" rtlCol="false" tIns="0" lIns="0" bIns="0" rIns="0">
            <a:spAutoFit/>
          </a:bodyPr>
          <a:lstStyle/>
          <a:p>
            <a:pPr algn="l">
              <a:lnSpc>
                <a:spcPts val="2519"/>
              </a:lnSpc>
            </a:pPr>
            <a:r>
              <a:rPr lang="en-US" sz="1799">
                <a:solidFill>
                  <a:srgbClr val="000000"/>
                </a:solidFill>
                <a:latin typeface="DM Sans"/>
                <a:ea typeface="DM Sans"/>
                <a:cs typeface="DM Sans"/>
                <a:sym typeface="DM Sans"/>
              </a:rPr>
              <a:t>Gross Revenue Trend by Month and Region</a:t>
            </a:r>
          </a:p>
        </p:txBody>
      </p:sp>
      <p:sp>
        <p:nvSpPr>
          <p:cNvPr name="TextBox 14" id="14"/>
          <p:cNvSpPr txBox="true"/>
          <p:nvPr/>
        </p:nvSpPr>
        <p:spPr>
          <a:xfrm rot="0">
            <a:off x="1028700" y="100789"/>
            <a:ext cx="4239016" cy="613410"/>
          </a:xfrm>
          <a:prstGeom prst="rect">
            <a:avLst/>
          </a:prstGeom>
        </p:spPr>
        <p:txBody>
          <a:bodyPr anchor="t" rtlCol="false" tIns="0" lIns="0" bIns="0" rIns="0">
            <a:spAutoFit/>
          </a:bodyPr>
          <a:lstStyle/>
          <a:p>
            <a:pPr algn="l">
              <a:lnSpc>
                <a:spcPts val="5040"/>
              </a:lnSpc>
            </a:pPr>
            <a:r>
              <a:rPr lang="en-US" sz="3600">
                <a:solidFill>
                  <a:srgbClr val="000000"/>
                </a:solidFill>
                <a:latin typeface="DM Sans Bold"/>
                <a:ea typeface="DM Sans Bold"/>
                <a:cs typeface="DM Sans Bold"/>
                <a:sym typeface="DM Sans Bold"/>
              </a:rPr>
              <a:t>Sales - Overview</a:t>
            </a:r>
          </a:p>
        </p:txBody>
      </p:sp>
      <p:sp>
        <p:nvSpPr>
          <p:cNvPr name="TextBox 15" id="15"/>
          <p:cNvSpPr txBox="true"/>
          <p:nvPr/>
        </p:nvSpPr>
        <p:spPr>
          <a:xfrm rot="0">
            <a:off x="9505196" y="6360731"/>
            <a:ext cx="7754104" cy="1564005"/>
          </a:xfrm>
          <a:prstGeom prst="rect">
            <a:avLst/>
          </a:prstGeom>
        </p:spPr>
        <p:txBody>
          <a:bodyPr anchor="t" rtlCol="false" tIns="0" lIns="0" bIns="0" rIns="0">
            <a:spAutoFit/>
          </a:bodyPr>
          <a:lstStyle/>
          <a:p>
            <a:pPr algn="l">
              <a:lnSpc>
                <a:spcPts val="2520"/>
              </a:lnSpc>
            </a:pPr>
            <a:r>
              <a:rPr lang="en-US" sz="1800">
                <a:solidFill>
                  <a:srgbClr val="000000"/>
                </a:solidFill>
                <a:latin typeface="DM Sans Bold"/>
                <a:ea typeface="DM Sans Bold"/>
                <a:cs typeface="DM Sans Bold"/>
                <a:sym typeface="DM Sans Bold"/>
              </a:rPr>
              <a:t>Seasonal Variation</a:t>
            </a:r>
          </a:p>
          <a:p>
            <a:pPr algn="l" marL="388620" indent="-194310" lvl="1">
              <a:lnSpc>
                <a:spcPts val="2520"/>
              </a:lnSpc>
              <a:buFont typeface="Arial"/>
              <a:buChar char="•"/>
            </a:pPr>
            <a:r>
              <a:rPr lang="en-US" sz="1800">
                <a:solidFill>
                  <a:srgbClr val="000000"/>
                </a:solidFill>
                <a:latin typeface="DM Sans Bold"/>
                <a:ea typeface="DM Sans Bold"/>
                <a:cs typeface="DM Sans Bold"/>
                <a:sym typeface="DM Sans Bold"/>
              </a:rPr>
              <a:t>End-of-year purchases:</a:t>
            </a:r>
            <a:r>
              <a:rPr lang="en-US" sz="1800">
                <a:solidFill>
                  <a:srgbClr val="000000"/>
                </a:solidFill>
                <a:latin typeface="DM Sans"/>
                <a:ea typeface="DM Sans"/>
                <a:cs typeface="DM Sans"/>
                <a:sym typeface="DM Sans"/>
              </a:rPr>
              <a:t> Many companies focus on purchasing office facilities at the end of the fiscal year to meet their annual budget.</a:t>
            </a:r>
          </a:p>
          <a:p>
            <a:pPr algn="l" marL="388620" indent="-194310" lvl="1">
              <a:lnSpc>
                <a:spcPts val="2520"/>
              </a:lnSpc>
              <a:buFont typeface="Arial"/>
              <a:buChar char="•"/>
            </a:pPr>
            <a:r>
              <a:rPr lang="en-US" sz="1800">
                <a:solidFill>
                  <a:srgbClr val="000000"/>
                </a:solidFill>
                <a:latin typeface="DM Sans Bold"/>
                <a:ea typeface="DM Sans Bold"/>
                <a:cs typeface="DM Sans Bold"/>
                <a:sym typeface="DM Sans Bold"/>
              </a:rPr>
              <a:t>Shopping during and around holidays.</a:t>
            </a:r>
          </a:p>
        </p:txBody>
      </p:sp>
      <p:sp>
        <p:nvSpPr>
          <p:cNvPr name="TextBox 16" id="16"/>
          <p:cNvSpPr txBox="true"/>
          <p:nvPr/>
        </p:nvSpPr>
        <p:spPr>
          <a:xfrm rot="0">
            <a:off x="8652478" y="8008620"/>
            <a:ext cx="7190137" cy="1249680"/>
          </a:xfrm>
          <a:prstGeom prst="rect">
            <a:avLst/>
          </a:prstGeom>
        </p:spPr>
        <p:txBody>
          <a:bodyPr anchor="t" rtlCol="false" tIns="0" lIns="0" bIns="0" rIns="0">
            <a:spAutoFit/>
          </a:bodyPr>
          <a:lstStyle/>
          <a:p>
            <a:pPr algn="l">
              <a:lnSpc>
                <a:spcPts val="2520"/>
              </a:lnSpc>
            </a:pPr>
            <a:r>
              <a:rPr lang="en-US" sz="1800">
                <a:solidFill>
                  <a:srgbClr val="000000"/>
                </a:solidFill>
                <a:latin typeface="DM Sans Bold"/>
                <a:ea typeface="DM Sans Bold"/>
                <a:cs typeface="DM Sans Bold"/>
                <a:sym typeface="DM Sans Bold"/>
              </a:rPr>
              <a:t>Economic and Market environment</a:t>
            </a:r>
          </a:p>
          <a:p>
            <a:pPr algn="l" marL="388620" indent="-194310" lvl="1">
              <a:lnSpc>
                <a:spcPts val="2520"/>
              </a:lnSpc>
              <a:buFont typeface="Arial"/>
              <a:buChar char="•"/>
            </a:pPr>
            <a:r>
              <a:rPr lang="en-US" sz="1800">
                <a:solidFill>
                  <a:srgbClr val="000000"/>
                </a:solidFill>
                <a:latin typeface="DM Sans Bold"/>
                <a:ea typeface="DM Sans Bold"/>
                <a:cs typeface="DM Sans Bold"/>
                <a:sym typeface="DM Sans Bold"/>
              </a:rPr>
              <a:t>Economic conditions: </a:t>
            </a:r>
            <a:r>
              <a:rPr lang="en-US" sz="1800">
                <a:solidFill>
                  <a:srgbClr val="000000"/>
                </a:solidFill>
                <a:latin typeface="DM Sans"/>
                <a:ea typeface="DM Sans"/>
                <a:cs typeface="DM Sans"/>
                <a:sym typeface="DM Sans"/>
              </a:rPr>
              <a:t>During periods of economic uncertainty or recession, businesses may reduce purchases.</a:t>
            </a:r>
          </a:p>
          <a:p>
            <a:pPr algn="l" marL="388620" indent="-194310" lvl="1">
              <a:lnSpc>
                <a:spcPts val="2520"/>
              </a:lnSpc>
              <a:buFont typeface="Arial"/>
              <a:buChar char="•"/>
            </a:pPr>
            <a:r>
              <a:rPr lang="en-US" sz="1800">
                <a:solidFill>
                  <a:srgbClr val="000000"/>
                </a:solidFill>
                <a:latin typeface="DM Sans Bold"/>
                <a:ea typeface="DM Sans Bold"/>
                <a:cs typeface="DM Sans Bold"/>
                <a:sym typeface="DM Sans Bold"/>
              </a:rPr>
              <a:t>Market demand:</a:t>
            </a:r>
            <a:r>
              <a:rPr lang="en-US" sz="1800">
                <a:solidFill>
                  <a:srgbClr val="000000"/>
                </a:solidFill>
                <a:latin typeface="DM Sans"/>
                <a:ea typeface="DM Sans"/>
                <a:cs typeface="DM Sans"/>
                <a:sym typeface="DM Sans"/>
              </a:rPr>
              <a:t> The popularity of telecommuting.</a:t>
            </a:r>
          </a:p>
        </p:txBody>
      </p:sp>
      <p:sp>
        <p:nvSpPr>
          <p:cNvPr name="TextBox 17" id="17"/>
          <p:cNvSpPr txBox="true"/>
          <p:nvPr/>
        </p:nvSpPr>
        <p:spPr>
          <a:xfrm rot="0">
            <a:off x="4945919" y="1277054"/>
            <a:ext cx="2580086" cy="3135630"/>
          </a:xfrm>
          <a:prstGeom prst="rect">
            <a:avLst/>
          </a:prstGeom>
        </p:spPr>
        <p:txBody>
          <a:bodyPr anchor="t" rtlCol="false" tIns="0" lIns="0" bIns="0" rIns="0">
            <a:spAutoFit/>
          </a:bodyPr>
          <a:lstStyle/>
          <a:p>
            <a:pPr algn="l">
              <a:lnSpc>
                <a:spcPts val="2519"/>
              </a:lnSpc>
            </a:pPr>
            <a:r>
              <a:rPr lang="en-US" sz="1799">
                <a:solidFill>
                  <a:srgbClr val="000000"/>
                </a:solidFill>
                <a:latin typeface="DM Sans"/>
                <a:ea typeface="DM Sans"/>
                <a:cs typeface="DM Sans"/>
                <a:sym typeface="DM Sans"/>
              </a:rPr>
              <a:t>The company performed well in terms of </a:t>
            </a:r>
            <a:r>
              <a:rPr lang="en-US" sz="1799">
                <a:solidFill>
                  <a:srgbClr val="000000"/>
                </a:solidFill>
                <a:latin typeface="DM Sans Bold"/>
                <a:ea typeface="DM Sans Bold"/>
                <a:cs typeface="DM Sans Bold"/>
                <a:sym typeface="DM Sans Bold"/>
              </a:rPr>
              <a:t>revenue and net profit</a:t>
            </a:r>
            <a:r>
              <a:rPr lang="en-US" sz="1799">
                <a:solidFill>
                  <a:srgbClr val="000000"/>
                </a:solidFill>
                <a:latin typeface="DM Sans"/>
                <a:ea typeface="DM Sans"/>
                <a:cs typeface="DM Sans"/>
                <a:sym typeface="DM Sans"/>
              </a:rPr>
              <a:t>, showing a certain market competitiveness and profitability. </a:t>
            </a:r>
          </a:p>
          <a:p>
            <a:pPr algn="l">
              <a:lnSpc>
                <a:spcPts val="2519"/>
              </a:lnSpc>
            </a:pPr>
          </a:p>
          <a:p>
            <a:pPr algn="l">
              <a:lnSpc>
                <a:spcPts val="2519"/>
              </a:lnSpc>
            </a:pPr>
            <a:r>
              <a:rPr lang="en-US" sz="1799">
                <a:solidFill>
                  <a:srgbClr val="000000"/>
                </a:solidFill>
                <a:latin typeface="DM Sans"/>
                <a:ea typeface="DM Sans"/>
                <a:cs typeface="DM Sans"/>
                <a:sym typeface="DM Sans"/>
              </a:rPr>
              <a:t>The </a:t>
            </a:r>
            <a:r>
              <a:rPr lang="en-US" sz="1799">
                <a:solidFill>
                  <a:srgbClr val="000000"/>
                </a:solidFill>
                <a:latin typeface="DM Sans Bold"/>
                <a:ea typeface="DM Sans Bold"/>
                <a:cs typeface="DM Sans Bold"/>
                <a:sym typeface="DM Sans Bold"/>
              </a:rPr>
              <a:t>profit margin</a:t>
            </a:r>
            <a:r>
              <a:rPr lang="en-US" sz="1799">
                <a:solidFill>
                  <a:srgbClr val="000000"/>
                </a:solidFill>
                <a:latin typeface="DM Sans"/>
                <a:ea typeface="DM Sans"/>
                <a:cs typeface="DM Sans"/>
                <a:sym typeface="DM Sans"/>
              </a:rPr>
              <a:t> of </a:t>
            </a:r>
            <a:r>
              <a:rPr lang="en-US" sz="1799">
                <a:solidFill>
                  <a:srgbClr val="000000"/>
                </a:solidFill>
                <a:latin typeface="DM Sans Bold"/>
                <a:ea typeface="DM Sans Bold"/>
                <a:cs typeface="DM Sans Bold"/>
                <a:sym typeface="DM Sans Bold"/>
              </a:rPr>
              <a:t>24%</a:t>
            </a:r>
            <a:r>
              <a:rPr lang="en-US" sz="1799">
                <a:solidFill>
                  <a:srgbClr val="000000"/>
                </a:solidFill>
                <a:latin typeface="DM Sans"/>
                <a:ea typeface="DM Sans"/>
                <a:cs typeface="DM Sans"/>
                <a:sym typeface="DM Sans"/>
              </a:rPr>
              <a:t> is also a relatively healthy level.</a:t>
            </a:r>
          </a:p>
        </p:txBody>
      </p:sp>
      <p:sp>
        <p:nvSpPr>
          <p:cNvPr name="TextBox 18" id="18"/>
          <p:cNvSpPr txBox="true"/>
          <p:nvPr/>
        </p:nvSpPr>
        <p:spPr>
          <a:xfrm rot="0">
            <a:off x="13162027" y="1390650"/>
            <a:ext cx="3645288" cy="2821305"/>
          </a:xfrm>
          <a:prstGeom prst="rect">
            <a:avLst/>
          </a:prstGeom>
        </p:spPr>
        <p:txBody>
          <a:bodyPr anchor="t" rtlCol="false" tIns="0" lIns="0" bIns="0" rIns="0">
            <a:spAutoFit/>
          </a:bodyPr>
          <a:lstStyle/>
          <a:p>
            <a:pPr algn="l">
              <a:lnSpc>
                <a:spcPts val="2520"/>
              </a:lnSpc>
            </a:pPr>
            <a:r>
              <a:rPr lang="en-US" sz="1800">
                <a:solidFill>
                  <a:srgbClr val="000000"/>
                </a:solidFill>
                <a:latin typeface="DM Sans Bold"/>
                <a:ea typeface="DM Sans Bold"/>
                <a:cs typeface="DM Sans Bold"/>
                <a:sym typeface="DM Sans Bold"/>
              </a:rPr>
              <a:t>Gross revenue</a:t>
            </a:r>
            <a:r>
              <a:rPr lang="en-US" sz="1800">
                <a:solidFill>
                  <a:srgbClr val="000000"/>
                </a:solidFill>
                <a:latin typeface="DM Sans"/>
                <a:ea typeface="DM Sans"/>
                <a:cs typeface="DM Sans"/>
                <a:sym typeface="DM Sans"/>
              </a:rPr>
              <a:t> peaked in 2020.</a:t>
            </a:r>
          </a:p>
          <a:p>
            <a:pPr algn="l">
              <a:lnSpc>
                <a:spcPts val="2520"/>
              </a:lnSpc>
            </a:pPr>
            <a:r>
              <a:rPr lang="en-US" sz="1800">
                <a:solidFill>
                  <a:srgbClr val="000000"/>
                </a:solidFill>
                <a:latin typeface="DM Sans Bold"/>
                <a:ea typeface="DM Sans Bold"/>
                <a:cs typeface="DM Sans Bold"/>
                <a:sym typeface="DM Sans Bold"/>
              </a:rPr>
              <a:t>Net revenue</a:t>
            </a:r>
            <a:r>
              <a:rPr lang="en-US" sz="1800">
                <a:solidFill>
                  <a:srgbClr val="000000"/>
                </a:solidFill>
                <a:latin typeface="DM Sans"/>
                <a:ea typeface="DM Sans"/>
                <a:cs typeface="DM Sans"/>
                <a:sym typeface="DM Sans"/>
              </a:rPr>
              <a:t> has declined in line with gross revenue.</a:t>
            </a:r>
          </a:p>
          <a:p>
            <a:pPr algn="l">
              <a:lnSpc>
                <a:spcPts val="2520"/>
              </a:lnSpc>
            </a:pPr>
          </a:p>
          <a:p>
            <a:pPr algn="l">
              <a:lnSpc>
                <a:spcPts val="2520"/>
              </a:lnSpc>
            </a:pPr>
            <a:r>
              <a:rPr lang="en-US" sz="1800">
                <a:solidFill>
                  <a:srgbClr val="000000"/>
                </a:solidFill>
                <a:latin typeface="DM Sans Bold"/>
                <a:ea typeface="DM Sans Bold"/>
                <a:cs typeface="DM Sans Bold"/>
                <a:sym typeface="DM Sans Bold"/>
              </a:rPr>
              <a:t>Net profit</a:t>
            </a:r>
            <a:r>
              <a:rPr lang="en-US" sz="1800">
                <a:solidFill>
                  <a:srgbClr val="000000"/>
                </a:solidFill>
                <a:latin typeface="DM Sans"/>
                <a:ea typeface="DM Sans"/>
                <a:cs typeface="DM Sans"/>
                <a:sym typeface="DM Sans"/>
              </a:rPr>
              <a:t> peaked in 2020 and then declined year after year, with a significant decline in 2023.</a:t>
            </a:r>
          </a:p>
          <a:p>
            <a:pPr algn="l">
              <a:lnSpc>
                <a:spcPts val="2520"/>
              </a:lnSpc>
            </a:pPr>
          </a:p>
          <a:p>
            <a:pPr algn="l">
              <a:lnSpc>
                <a:spcPts val="2520"/>
              </a:lnSpc>
            </a:pPr>
            <a:r>
              <a:rPr lang="en-US" sz="1800">
                <a:solidFill>
                  <a:srgbClr val="000000"/>
                </a:solidFill>
                <a:latin typeface="DM Sans"/>
                <a:ea typeface="DM Sans"/>
                <a:cs typeface="DM Sans"/>
                <a:sym typeface="DM Sans"/>
              </a:rPr>
              <a:t>Relatively stable </a:t>
            </a:r>
            <a:r>
              <a:rPr lang="en-US" sz="1800">
                <a:solidFill>
                  <a:srgbClr val="000000"/>
                </a:solidFill>
                <a:latin typeface="DM Sans Bold"/>
                <a:ea typeface="DM Sans Bold"/>
                <a:cs typeface="DM Sans Bold"/>
                <a:sym typeface="DM Sans Bold"/>
              </a:rPr>
              <a:t>profit margin</a:t>
            </a:r>
            <a:r>
              <a:rPr lang="en-US" sz="1800">
                <a:solidFill>
                  <a:srgbClr val="000000"/>
                </a:solidFill>
                <a:latin typeface="DM Sans"/>
                <a:ea typeface="DM Sans"/>
                <a:cs typeface="DM Sans"/>
                <a:sym typeface="DM Sans"/>
              </a:rPr>
              <a:t>.</a:t>
            </a:r>
          </a:p>
        </p:txBody>
      </p:sp>
      <p:sp>
        <p:nvSpPr>
          <p:cNvPr name="TextBox 19" id="19"/>
          <p:cNvSpPr txBox="true"/>
          <p:nvPr/>
        </p:nvSpPr>
        <p:spPr>
          <a:xfrm rot="0">
            <a:off x="1028700" y="1028700"/>
            <a:ext cx="736402"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a:ea typeface="DM Sans"/>
                <a:cs typeface="DM Sans"/>
                <a:sym typeface="DM Sans"/>
              </a:rPr>
              <a:t>Overall</a:t>
            </a:r>
          </a:p>
        </p:txBody>
      </p:sp>
      <p:sp>
        <p:nvSpPr>
          <p:cNvPr name="TextBox 20" id="20"/>
          <p:cNvSpPr txBox="true"/>
          <p:nvPr/>
        </p:nvSpPr>
        <p:spPr>
          <a:xfrm rot="0">
            <a:off x="8021599" y="1162050"/>
            <a:ext cx="863724"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a:ea typeface="DM Sans"/>
                <a:cs typeface="DM Sans"/>
                <a:sym typeface="DM Sans"/>
              </a:rPr>
              <a:t>Average</a:t>
            </a:r>
          </a:p>
        </p:txBody>
      </p:sp>
      <p:sp>
        <p:nvSpPr>
          <p:cNvPr name="TextBox 21" id="21"/>
          <p:cNvSpPr txBox="true"/>
          <p:nvPr/>
        </p:nvSpPr>
        <p:spPr>
          <a:xfrm rot="0">
            <a:off x="9072329" y="5463247"/>
            <a:ext cx="865733" cy="266700"/>
          </a:xfrm>
          <a:prstGeom prst="rect">
            <a:avLst/>
          </a:prstGeom>
        </p:spPr>
        <p:txBody>
          <a:bodyPr anchor="t" rtlCol="false" tIns="0" lIns="0" bIns="0" rIns="0">
            <a:spAutoFit/>
          </a:bodyPr>
          <a:lstStyle/>
          <a:p>
            <a:pPr algn="ctr">
              <a:lnSpc>
                <a:spcPts val="2160"/>
              </a:lnSpc>
              <a:spcBef>
                <a:spcPct val="0"/>
              </a:spcBef>
            </a:pPr>
            <a:r>
              <a:rPr lang="en-US" sz="1800" u="sng">
                <a:solidFill>
                  <a:srgbClr val="000000"/>
                </a:solidFill>
                <a:latin typeface="DM Sans Bold"/>
                <a:ea typeface="DM Sans Bold"/>
                <a:cs typeface="DM Sans Bold"/>
                <a:sym typeface="DM Sans Bold"/>
              </a:rPr>
              <a:t>Insights</a:t>
            </a:r>
          </a:p>
        </p:txBody>
      </p:sp>
      <p:sp>
        <p:nvSpPr>
          <p:cNvPr name="Freeform 22" id="22"/>
          <p:cNvSpPr/>
          <p:nvPr/>
        </p:nvSpPr>
        <p:spPr>
          <a:xfrm flipH="false" flipV="false" rot="0">
            <a:off x="9405059"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13"/>
            <a:stretch>
              <a:fillRect l="0" t="0" r="0" b="0"/>
            </a:stretch>
          </a:blipFill>
        </p:spPr>
      </p:sp>
      <p:sp>
        <p:nvSpPr>
          <p:cNvPr name="Freeform 23" id="23"/>
          <p:cNvSpPr/>
          <p:nvPr/>
        </p:nvSpPr>
        <p:spPr>
          <a:xfrm flipH="false" flipV="false" rot="0">
            <a:off x="13692832"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13"/>
            <a:stretch>
              <a:fillRect l="0" t="0" r="0" b="0"/>
            </a:stretch>
          </a:blipFill>
        </p:spPr>
      </p:sp>
      <p:sp>
        <p:nvSpPr>
          <p:cNvPr name="TextBox 24" id="24"/>
          <p:cNvSpPr txBox="true"/>
          <p:nvPr/>
        </p:nvSpPr>
        <p:spPr>
          <a:xfrm rot="0">
            <a:off x="2519822" y="9548679"/>
            <a:ext cx="584225"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Sales</a:t>
            </a:r>
          </a:p>
        </p:txBody>
      </p:sp>
      <p:sp>
        <p:nvSpPr>
          <p:cNvPr name="TextBox 25" id="25"/>
          <p:cNvSpPr txBox="true"/>
          <p:nvPr/>
        </p:nvSpPr>
        <p:spPr>
          <a:xfrm rot="0">
            <a:off x="6516876" y="9548679"/>
            <a:ext cx="1009129"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Products</a:t>
            </a:r>
          </a:p>
        </p:txBody>
      </p:sp>
      <p:sp>
        <p:nvSpPr>
          <p:cNvPr name="TextBox 26" id="26"/>
          <p:cNvSpPr txBox="true"/>
          <p:nvPr/>
        </p:nvSpPr>
        <p:spPr>
          <a:xfrm rot="0">
            <a:off x="10576573" y="9574438"/>
            <a:ext cx="1223442"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Customers</a:t>
            </a:r>
          </a:p>
        </p:txBody>
      </p:sp>
      <p:sp>
        <p:nvSpPr>
          <p:cNvPr name="TextBox 27" id="27"/>
          <p:cNvSpPr txBox="true"/>
          <p:nvPr/>
        </p:nvSpPr>
        <p:spPr>
          <a:xfrm rot="0">
            <a:off x="14229631" y="9548679"/>
            <a:ext cx="2492871"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Final Recommentation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4613" y="1295400"/>
            <a:ext cx="4920770" cy="4131431"/>
          </a:xfrm>
          <a:custGeom>
            <a:avLst/>
            <a:gdLst/>
            <a:ahLst/>
            <a:cxnLst/>
            <a:rect r="r" b="b" t="t" l="l"/>
            <a:pathLst>
              <a:path h="4131431" w="4920770">
                <a:moveTo>
                  <a:pt x="0" y="0"/>
                </a:moveTo>
                <a:lnTo>
                  <a:pt x="4920770" y="0"/>
                </a:lnTo>
                <a:lnTo>
                  <a:pt x="4920770" y="4131431"/>
                </a:lnTo>
                <a:lnTo>
                  <a:pt x="0" y="4131431"/>
                </a:lnTo>
                <a:lnTo>
                  <a:pt x="0" y="0"/>
                </a:lnTo>
                <a:close/>
              </a:path>
            </a:pathLst>
          </a:custGeom>
          <a:blipFill>
            <a:blip r:embed="rId3"/>
            <a:stretch>
              <a:fillRect l="0" t="0" r="0" b="0"/>
            </a:stretch>
          </a:blipFill>
        </p:spPr>
      </p:sp>
      <p:sp>
        <p:nvSpPr>
          <p:cNvPr name="Freeform 3" id="3"/>
          <p:cNvSpPr/>
          <p:nvPr/>
        </p:nvSpPr>
        <p:spPr>
          <a:xfrm flipH="false" flipV="false" rot="0">
            <a:off x="6627687" y="1297305"/>
            <a:ext cx="10631613" cy="4972516"/>
          </a:xfrm>
          <a:custGeom>
            <a:avLst/>
            <a:gdLst/>
            <a:ahLst/>
            <a:cxnLst/>
            <a:rect r="r" b="b" t="t" l="l"/>
            <a:pathLst>
              <a:path h="4972516" w="10631613">
                <a:moveTo>
                  <a:pt x="0" y="0"/>
                </a:moveTo>
                <a:lnTo>
                  <a:pt x="10631613" y="0"/>
                </a:lnTo>
                <a:lnTo>
                  <a:pt x="10631613" y="4972516"/>
                </a:lnTo>
                <a:lnTo>
                  <a:pt x="0" y="4972516"/>
                </a:lnTo>
                <a:lnTo>
                  <a:pt x="0" y="0"/>
                </a:lnTo>
                <a:close/>
              </a:path>
            </a:pathLst>
          </a:custGeom>
          <a:blipFill>
            <a:blip r:embed="rId4"/>
            <a:stretch>
              <a:fillRect l="0" t="0" r="0" b="0"/>
            </a:stretch>
          </a:blipFill>
        </p:spPr>
      </p:sp>
      <p:sp>
        <p:nvSpPr>
          <p:cNvPr name="Freeform 4" id="4"/>
          <p:cNvSpPr/>
          <p:nvPr/>
        </p:nvSpPr>
        <p:spPr>
          <a:xfrm flipH="false" flipV="false" rot="0">
            <a:off x="1028700" y="5874506"/>
            <a:ext cx="460353" cy="446124"/>
          </a:xfrm>
          <a:custGeom>
            <a:avLst/>
            <a:gdLst/>
            <a:ahLst/>
            <a:cxnLst/>
            <a:rect r="r" b="b" t="t" l="l"/>
            <a:pathLst>
              <a:path h="446124" w="460353">
                <a:moveTo>
                  <a:pt x="0" y="0"/>
                </a:moveTo>
                <a:lnTo>
                  <a:pt x="460353" y="0"/>
                </a:lnTo>
                <a:lnTo>
                  <a:pt x="460353" y="446124"/>
                </a:lnTo>
                <a:lnTo>
                  <a:pt x="0" y="4461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28700" y="6408420"/>
            <a:ext cx="4920770" cy="2849880"/>
            <a:chOff x="0" y="0"/>
            <a:chExt cx="10111740" cy="5856248"/>
          </a:xfrm>
        </p:grpSpPr>
        <p:sp>
          <p:nvSpPr>
            <p:cNvPr name="Freeform 6" id="6"/>
            <p:cNvSpPr/>
            <p:nvPr/>
          </p:nvSpPr>
          <p:spPr>
            <a:xfrm flipH="false" flipV="false" rot="0">
              <a:off x="0" y="0"/>
              <a:ext cx="10111740" cy="5856248"/>
            </a:xfrm>
            <a:custGeom>
              <a:avLst/>
              <a:gdLst/>
              <a:ahLst/>
              <a:cxnLst/>
              <a:rect r="r" b="b" t="t" l="l"/>
              <a:pathLst>
                <a:path h="5856248" w="10111740">
                  <a:moveTo>
                    <a:pt x="10111740" y="25400"/>
                  </a:moveTo>
                  <a:cubicBezTo>
                    <a:pt x="10111740" y="11372"/>
                    <a:pt x="10100373" y="0"/>
                    <a:pt x="10086340" y="0"/>
                  </a:cubicBezTo>
                  <a:lnTo>
                    <a:pt x="25400" y="0"/>
                  </a:lnTo>
                  <a:cubicBezTo>
                    <a:pt x="11372" y="0"/>
                    <a:pt x="0" y="11372"/>
                    <a:pt x="0" y="25400"/>
                  </a:cubicBezTo>
                  <a:lnTo>
                    <a:pt x="0" y="5830848"/>
                  </a:lnTo>
                  <a:cubicBezTo>
                    <a:pt x="0" y="5844881"/>
                    <a:pt x="11372" y="5856248"/>
                    <a:pt x="25400" y="5856248"/>
                  </a:cubicBezTo>
                  <a:lnTo>
                    <a:pt x="10086340" y="5856248"/>
                  </a:lnTo>
                  <a:cubicBezTo>
                    <a:pt x="10100373" y="5856248"/>
                    <a:pt x="10111740" y="5844881"/>
                    <a:pt x="10111740" y="5830848"/>
                  </a:cubicBezTo>
                  <a:lnTo>
                    <a:pt x="10111740" y="25400"/>
                  </a:lnTo>
                  <a:close/>
                </a:path>
              </a:pathLst>
            </a:custGeom>
            <a:solidFill>
              <a:srgbClr val="FFF5C3"/>
            </a:solidFill>
          </p:spPr>
        </p:sp>
        <p:sp>
          <p:nvSpPr>
            <p:cNvPr name="TextBox 7" id="7"/>
            <p:cNvSpPr txBox="true"/>
            <p:nvPr/>
          </p:nvSpPr>
          <p:spPr>
            <a:xfrm>
              <a:off x="424644" y="459125"/>
              <a:ext cx="9262453" cy="4957048"/>
            </a:xfrm>
            <a:prstGeom prst="rect">
              <a:avLst/>
            </a:prstGeom>
          </p:spPr>
          <p:txBody>
            <a:bodyPr anchor="ctr" rtlCol="false" tIns="50800" lIns="50800" bIns="50800" rIns="50800"/>
            <a:lstStyle/>
            <a:p>
              <a:pPr algn="l">
                <a:lnSpc>
                  <a:spcPts val="1980"/>
                </a:lnSpc>
              </a:pPr>
            </a:p>
            <a:p>
              <a:pPr algn="l" marL="388620" indent="-194310" lvl="1">
                <a:lnSpc>
                  <a:spcPts val="1980"/>
                </a:lnSpc>
                <a:buFont typeface="Arial"/>
                <a:buChar char="•"/>
              </a:pPr>
              <a:r>
                <a:rPr lang="en-US" sz="1800" spc="-36">
                  <a:solidFill>
                    <a:srgbClr val="000000"/>
                  </a:solidFill>
                  <a:latin typeface="DM Sans"/>
                  <a:ea typeface="DM Sans"/>
                  <a:cs typeface="DM Sans"/>
                  <a:sym typeface="DM Sans"/>
                </a:rPr>
                <a:t>There is a </a:t>
              </a:r>
              <a:r>
                <a:rPr lang="en-US" sz="1800" spc="-36">
                  <a:solidFill>
                    <a:srgbClr val="000000"/>
                  </a:solidFill>
                  <a:latin typeface="DM Sans Bold"/>
                  <a:ea typeface="DM Sans Bold"/>
                  <a:cs typeface="DM Sans Bold"/>
                  <a:sym typeface="DM Sans Bold"/>
                </a:rPr>
                <a:t>significant drop</a:t>
              </a:r>
              <a:r>
                <a:rPr lang="en-US" sz="1800" spc="-36">
                  <a:solidFill>
                    <a:srgbClr val="000000"/>
                  </a:solidFill>
                  <a:latin typeface="DM Sans"/>
                  <a:ea typeface="DM Sans"/>
                  <a:cs typeface="DM Sans"/>
                  <a:sym typeface="DM Sans"/>
                </a:rPr>
                <a:t> in gross to net revenue, may be due to high returns, discounts, or perks.</a:t>
              </a:r>
            </a:p>
            <a:p>
              <a:pPr algn="l" marL="388620" indent="-194310" lvl="1">
                <a:lnSpc>
                  <a:spcPts val="1980"/>
                </a:lnSpc>
                <a:buFont typeface="Arial"/>
                <a:buChar char="•"/>
              </a:pPr>
              <a:r>
                <a:rPr lang="en-US" sz="1800" spc="-36">
                  <a:solidFill>
                    <a:srgbClr val="000000"/>
                  </a:solidFill>
                  <a:latin typeface="DM Sans"/>
                  <a:ea typeface="DM Sans"/>
                  <a:cs typeface="DM Sans"/>
                  <a:sym typeface="DM Sans"/>
                </a:rPr>
                <a:t>Compare the overall sales, with profit margins of </a:t>
              </a:r>
              <a:r>
                <a:rPr lang="en-US" sz="1800" spc="-36">
                  <a:solidFill>
                    <a:srgbClr val="000000"/>
                  </a:solidFill>
                  <a:latin typeface="DM Sans Bold"/>
                  <a:ea typeface="DM Sans Bold"/>
                  <a:cs typeface="DM Sans Bold"/>
                  <a:sym typeface="DM Sans Bold"/>
                </a:rPr>
                <a:t>24%</a:t>
              </a:r>
              <a:r>
                <a:rPr lang="en-US" sz="1800" spc="-36">
                  <a:solidFill>
                    <a:srgbClr val="000000"/>
                  </a:solidFill>
                  <a:latin typeface="DM Sans"/>
                  <a:ea typeface="DM Sans"/>
                  <a:cs typeface="DM Sans"/>
                  <a:sym typeface="DM Sans"/>
                </a:rPr>
                <a:t>, Midwest relatively stable, but both </a:t>
              </a:r>
              <a:r>
                <a:rPr lang="en-US" sz="1800" spc="-36">
                  <a:solidFill>
                    <a:srgbClr val="000000"/>
                  </a:solidFill>
                  <a:latin typeface="DM Sans Bold"/>
                  <a:ea typeface="DM Sans Bold"/>
                  <a:cs typeface="DM Sans Bold"/>
                  <a:sym typeface="DM Sans Bold"/>
                </a:rPr>
                <a:t>profit margins </a:t>
              </a:r>
              <a:r>
                <a:rPr lang="en-US" sz="1800" spc="-36">
                  <a:solidFill>
                    <a:srgbClr val="000000"/>
                  </a:solidFill>
                  <a:latin typeface="DM Sans"/>
                  <a:ea typeface="DM Sans"/>
                  <a:cs typeface="DM Sans"/>
                  <a:sym typeface="DM Sans"/>
                </a:rPr>
                <a:t>fell short of the target.</a:t>
              </a:r>
            </a:p>
          </p:txBody>
        </p:sp>
      </p:grpSp>
      <p:sp>
        <p:nvSpPr>
          <p:cNvPr name="Freeform 8" id="8"/>
          <p:cNvSpPr/>
          <p:nvPr/>
        </p:nvSpPr>
        <p:spPr>
          <a:xfrm flipH="false" flipV="false" rot="0">
            <a:off x="1028700" y="9841138"/>
            <a:ext cx="3566468" cy="192041"/>
          </a:xfrm>
          <a:custGeom>
            <a:avLst/>
            <a:gdLst/>
            <a:ahLst/>
            <a:cxnLst/>
            <a:rect r="r" b="b" t="t" l="l"/>
            <a:pathLst>
              <a:path h="192041" w="3566468">
                <a:moveTo>
                  <a:pt x="0" y="0"/>
                </a:moveTo>
                <a:lnTo>
                  <a:pt x="3566468" y="0"/>
                </a:lnTo>
                <a:lnTo>
                  <a:pt x="3566468" y="192040"/>
                </a:lnTo>
                <a:lnTo>
                  <a:pt x="0" y="192040"/>
                </a:lnTo>
                <a:lnTo>
                  <a:pt x="0" y="0"/>
                </a:lnTo>
                <a:close/>
              </a:path>
            </a:pathLst>
          </a:custGeom>
          <a:blipFill>
            <a:blip r:embed="rId7"/>
            <a:stretch>
              <a:fillRect l="0" t="0" r="0" b="0"/>
            </a:stretch>
          </a:blipFill>
        </p:spPr>
      </p:sp>
      <p:sp>
        <p:nvSpPr>
          <p:cNvPr name="Freeform 9" id="9"/>
          <p:cNvSpPr/>
          <p:nvPr/>
        </p:nvSpPr>
        <p:spPr>
          <a:xfrm flipH="false" flipV="false" rot="0">
            <a:off x="521688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8"/>
            <a:stretch>
              <a:fillRect l="0" t="0" r="0" b="0"/>
            </a:stretch>
          </a:blipFill>
        </p:spPr>
      </p:sp>
      <p:sp>
        <p:nvSpPr>
          <p:cNvPr name="TextBox 10" id="10"/>
          <p:cNvSpPr txBox="true"/>
          <p:nvPr/>
        </p:nvSpPr>
        <p:spPr>
          <a:xfrm rot="0">
            <a:off x="10576573" y="9574438"/>
            <a:ext cx="1223442"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Customers</a:t>
            </a:r>
          </a:p>
        </p:txBody>
      </p:sp>
      <p:sp>
        <p:nvSpPr>
          <p:cNvPr name="Freeform 11" id="11"/>
          <p:cNvSpPr/>
          <p:nvPr/>
        </p:nvSpPr>
        <p:spPr>
          <a:xfrm flipH="false" flipV="false" rot="0">
            <a:off x="9405059"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8"/>
            <a:stretch>
              <a:fillRect l="0" t="0" r="0" b="0"/>
            </a:stretch>
          </a:blipFill>
        </p:spPr>
      </p:sp>
      <p:sp>
        <p:nvSpPr>
          <p:cNvPr name="Freeform 12" id="12"/>
          <p:cNvSpPr/>
          <p:nvPr/>
        </p:nvSpPr>
        <p:spPr>
          <a:xfrm flipH="false" flipV="false" rot="0">
            <a:off x="13692832"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8"/>
            <a:stretch>
              <a:fillRect l="0" t="0" r="0" b="0"/>
            </a:stretch>
          </a:blipFill>
        </p:spPr>
      </p:sp>
      <p:sp>
        <p:nvSpPr>
          <p:cNvPr name="TextBox 13" id="13"/>
          <p:cNvSpPr txBox="true"/>
          <p:nvPr/>
        </p:nvSpPr>
        <p:spPr>
          <a:xfrm rot="0">
            <a:off x="6627687" y="6503670"/>
            <a:ext cx="10631613" cy="2440305"/>
          </a:xfrm>
          <a:prstGeom prst="rect">
            <a:avLst/>
          </a:prstGeom>
        </p:spPr>
        <p:txBody>
          <a:bodyPr anchor="t" rtlCol="false" tIns="0" lIns="0" bIns="0" rIns="0">
            <a:spAutoFit/>
          </a:bodyPr>
          <a:lstStyle/>
          <a:p>
            <a:pPr algn="l" marL="388618" indent="-194309" lvl="1">
              <a:lnSpc>
                <a:spcPts val="2519"/>
              </a:lnSpc>
              <a:buFont typeface="Arial"/>
              <a:buChar char="•"/>
            </a:pPr>
            <a:r>
              <a:rPr lang="en-US" sz="1799">
                <a:solidFill>
                  <a:srgbClr val="000000"/>
                </a:solidFill>
                <a:latin typeface="DM Sans Bold"/>
                <a:ea typeface="DM Sans Bold"/>
                <a:cs typeface="DM Sans Bold"/>
                <a:sym typeface="DM Sans Bold"/>
              </a:rPr>
              <a:t>Growth and low periods:</a:t>
            </a:r>
            <a:r>
              <a:rPr lang="en-US" sz="1799">
                <a:solidFill>
                  <a:srgbClr val="000000"/>
                </a:solidFill>
                <a:latin typeface="DM Sans"/>
                <a:ea typeface="DM Sans"/>
                <a:cs typeface="DM Sans"/>
                <a:sym typeface="DM Sans"/>
              </a:rPr>
              <a:t> There are obvious sales peaks and troughs every year, may be due  to </a:t>
            </a:r>
            <a:r>
              <a:rPr lang="en-US" sz="1799">
                <a:solidFill>
                  <a:srgbClr val="000000"/>
                </a:solidFill>
                <a:latin typeface="DM Sans Bold"/>
                <a:ea typeface="DM Sans Bold"/>
                <a:cs typeface="DM Sans Bold"/>
                <a:sym typeface="DM Sans Bold"/>
              </a:rPr>
              <a:t>seasonal factors, market activities, promotional strategies</a:t>
            </a:r>
            <a:r>
              <a:rPr lang="en-US" sz="1799">
                <a:solidFill>
                  <a:srgbClr val="000000"/>
                </a:solidFill>
                <a:latin typeface="DM Sans"/>
                <a:ea typeface="DM Sans"/>
                <a:cs typeface="DM Sans"/>
                <a:sym typeface="DM Sans"/>
              </a:rPr>
              <a:t>, etc.</a:t>
            </a:r>
          </a:p>
          <a:p>
            <a:pPr algn="l">
              <a:lnSpc>
                <a:spcPts val="1960"/>
              </a:lnSpc>
            </a:pPr>
          </a:p>
          <a:p>
            <a:pPr algn="l" marL="388618" indent="-194309" lvl="1">
              <a:lnSpc>
                <a:spcPts val="2519"/>
              </a:lnSpc>
              <a:buFont typeface="Arial"/>
              <a:buChar char="•"/>
            </a:pPr>
            <a:r>
              <a:rPr lang="en-US" sz="1799">
                <a:solidFill>
                  <a:srgbClr val="000000"/>
                </a:solidFill>
                <a:latin typeface="DM Sans Bold"/>
                <a:ea typeface="DM Sans Bold"/>
                <a:cs typeface="DM Sans Bold"/>
                <a:sym typeface="DM Sans Bold"/>
              </a:rPr>
              <a:t>Peak of the year: November</a:t>
            </a:r>
            <a:r>
              <a:rPr lang="en-US" sz="1799">
                <a:solidFill>
                  <a:srgbClr val="000000"/>
                </a:solidFill>
                <a:latin typeface="DM Sans"/>
                <a:ea typeface="DM Sans"/>
                <a:cs typeface="DM Sans"/>
                <a:sym typeface="DM Sans"/>
              </a:rPr>
              <a:t> is often the peak of sales, may be related to </a:t>
            </a:r>
            <a:r>
              <a:rPr lang="en-US" sz="1799">
                <a:solidFill>
                  <a:srgbClr val="000000"/>
                </a:solidFill>
                <a:latin typeface="DM Sans Bold"/>
                <a:ea typeface="DM Sans Bold"/>
                <a:cs typeface="DM Sans Bold"/>
                <a:sym typeface="DM Sans Bold"/>
              </a:rPr>
              <a:t>increased demand</a:t>
            </a:r>
            <a:r>
              <a:rPr lang="en-US" sz="1799">
                <a:solidFill>
                  <a:srgbClr val="000000"/>
                </a:solidFill>
                <a:latin typeface="DM Sans"/>
                <a:ea typeface="DM Sans"/>
                <a:cs typeface="DM Sans"/>
                <a:sym typeface="DM Sans"/>
              </a:rPr>
              <a:t> for purchases at the end of the year, </a:t>
            </a:r>
            <a:r>
              <a:rPr lang="en-US" sz="1799">
                <a:solidFill>
                  <a:srgbClr val="000000"/>
                </a:solidFill>
                <a:latin typeface="DM Sans Bold"/>
                <a:ea typeface="DM Sans Bold"/>
                <a:cs typeface="DM Sans Bold"/>
                <a:sym typeface="DM Sans Bold"/>
              </a:rPr>
              <a:t>promotional activities</a:t>
            </a:r>
            <a:r>
              <a:rPr lang="en-US" sz="1799">
                <a:solidFill>
                  <a:srgbClr val="000000"/>
                </a:solidFill>
                <a:latin typeface="DM Sans"/>
                <a:ea typeface="DM Sans"/>
                <a:cs typeface="DM Sans"/>
                <a:sym typeface="DM Sans"/>
              </a:rPr>
              <a:t>, and </a:t>
            </a:r>
            <a:r>
              <a:rPr lang="en-US" sz="1799">
                <a:solidFill>
                  <a:srgbClr val="000000"/>
                </a:solidFill>
                <a:latin typeface="DM Sans Bold"/>
                <a:ea typeface="DM Sans Bold"/>
                <a:cs typeface="DM Sans Bold"/>
                <a:sym typeface="DM Sans Bold"/>
              </a:rPr>
              <a:t>preparation before the holidays</a:t>
            </a:r>
            <a:r>
              <a:rPr lang="en-US" sz="1799">
                <a:solidFill>
                  <a:srgbClr val="000000"/>
                </a:solidFill>
                <a:latin typeface="DM Sans"/>
                <a:ea typeface="DM Sans"/>
                <a:cs typeface="DM Sans"/>
                <a:sym typeface="DM Sans"/>
              </a:rPr>
              <a:t>.</a:t>
            </a:r>
          </a:p>
          <a:p>
            <a:pPr algn="l">
              <a:lnSpc>
                <a:spcPts val="2519"/>
              </a:lnSpc>
            </a:pPr>
          </a:p>
          <a:p>
            <a:pPr algn="l" marL="388618" indent="-194309" lvl="1">
              <a:lnSpc>
                <a:spcPts val="2519"/>
              </a:lnSpc>
              <a:buFont typeface="Arial"/>
              <a:buChar char="•"/>
            </a:pPr>
            <a:r>
              <a:rPr lang="en-US" sz="1799">
                <a:solidFill>
                  <a:srgbClr val="000000"/>
                </a:solidFill>
                <a:latin typeface="DM Sans Bold"/>
                <a:ea typeface="DM Sans Bold"/>
                <a:cs typeface="DM Sans Bold"/>
                <a:sym typeface="DM Sans Bold"/>
              </a:rPr>
              <a:t>Low point of the year:</a:t>
            </a:r>
            <a:r>
              <a:rPr lang="en-US" sz="1799">
                <a:solidFill>
                  <a:srgbClr val="000000"/>
                </a:solidFill>
                <a:latin typeface="DM Sans"/>
                <a:ea typeface="DM Sans"/>
                <a:cs typeface="DM Sans"/>
                <a:sym typeface="DM Sans"/>
              </a:rPr>
              <a:t> </a:t>
            </a:r>
            <a:r>
              <a:rPr lang="en-US" sz="1799">
                <a:solidFill>
                  <a:srgbClr val="000000"/>
                </a:solidFill>
                <a:latin typeface="DM Sans Bold"/>
                <a:ea typeface="DM Sans Bold"/>
                <a:cs typeface="DM Sans Bold"/>
                <a:sym typeface="DM Sans Bold"/>
              </a:rPr>
              <a:t>April</a:t>
            </a:r>
            <a:r>
              <a:rPr lang="en-US" sz="1799">
                <a:solidFill>
                  <a:srgbClr val="000000"/>
                </a:solidFill>
                <a:latin typeface="DM Sans"/>
                <a:ea typeface="DM Sans"/>
                <a:cs typeface="DM Sans"/>
                <a:sym typeface="DM Sans"/>
              </a:rPr>
              <a:t> is often the </a:t>
            </a:r>
            <a:r>
              <a:rPr lang="en-US" sz="1799">
                <a:solidFill>
                  <a:srgbClr val="000000"/>
                </a:solidFill>
                <a:latin typeface="DM Sans Bold"/>
                <a:ea typeface="DM Sans Bold"/>
                <a:cs typeface="DM Sans Bold"/>
                <a:sym typeface="DM Sans Bold"/>
              </a:rPr>
              <a:t>lowest point</a:t>
            </a:r>
            <a:r>
              <a:rPr lang="en-US" sz="1799">
                <a:solidFill>
                  <a:srgbClr val="000000"/>
                </a:solidFill>
                <a:latin typeface="DM Sans"/>
                <a:ea typeface="DM Sans"/>
                <a:cs typeface="DM Sans"/>
                <a:sym typeface="DM Sans"/>
              </a:rPr>
              <a:t> for sales, possibly due to </a:t>
            </a:r>
            <a:r>
              <a:rPr lang="en-US" sz="1799">
                <a:solidFill>
                  <a:srgbClr val="000000"/>
                </a:solidFill>
                <a:latin typeface="DM Sans Bold"/>
                <a:ea typeface="DM Sans Bold"/>
                <a:cs typeface="DM Sans Bold"/>
                <a:sym typeface="DM Sans Bold"/>
              </a:rPr>
              <a:t>weak demand</a:t>
            </a:r>
            <a:r>
              <a:rPr lang="en-US" sz="1799">
                <a:solidFill>
                  <a:srgbClr val="000000"/>
                </a:solidFill>
                <a:latin typeface="DM Sans"/>
                <a:ea typeface="DM Sans"/>
                <a:cs typeface="DM Sans"/>
                <a:sym typeface="DM Sans"/>
              </a:rPr>
              <a:t> at the end of the </a:t>
            </a:r>
            <a:r>
              <a:rPr lang="en-US" sz="1799">
                <a:solidFill>
                  <a:srgbClr val="000000"/>
                </a:solidFill>
                <a:latin typeface="DM Sans Bold"/>
                <a:ea typeface="DM Sans Bold"/>
                <a:cs typeface="DM Sans Bold"/>
                <a:sym typeface="DM Sans Bold"/>
              </a:rPr>
              <a:t>first quarter</a:t>
            </a:r>
            <a:r>
              <a:rPr lang="en-US" sz="1799">
                <a:solidFill>
                  <a:srgbClr val="000000"/>
                </a:solidFill>
                <a:latin typeface="DM Sans"/>
                <a:ea typeface="DM Sans"/>
                <a:cs typeface="DM Sans"/>
                <a:sym typeface="DM Sans"/>
              </a:rPr>
              <a:t> or the absence of </a:t>
            </a:r>
            <a:r>
              <a:rPr lang="en-US" sz="1799">
                <a:solidFill>
                  <a:srgbClr val="000000"/>
                </a:solidFill>
                <a:latin typeface="DM Sans Bold"/>
                <a:ea typeface="DM Sans Bold"/>
                <a:cs typeface="DM Sans Bold"/>
                <a:sym typeface="DM Sans Bold"/>
              </a:rPr>
              <a:t>special promotions</a:t>
            </a:r>
            <a:r>
              <a:rPr lang="en-US" sz="1799">
                <a:solidFill>
                  <a:srgbClr val="000000"/>
                </a:solidFill>
                <a:latin typeface="DM Sans"/>
                <a:ea typeface="DM Sans"/>
                <a:cs typeface="DM Sans"/>
                <a:sym typeface="DM Sans"/>
              </a:rPr>
              <a:t>.</a:t>
            </a:r>
          </a:p>
        </p:txBody>
      </p:sp>
      <p:sp>
        <p:nvSpPr>
          <p:cNvPr name="TextBox 14" id="14"/>
          <p:cNvSpPr txBox="true"/>
          <p:nvPr/>
        </p:nvSpPr>
        <p:spPr>
          <a:xfrm rot="0">
            <a:off x="6627687" y="990600"/>
            <a:ext cx="6992899" cy="306705"/>
          </a:xfrm>
          <a:prstGeom prst="rect">
            <a:avLst/>
          </a:prstGeom>
        </p:spPr>
        <p:txBody>
          <a:bodyPr anchor="t" rtlCol="false" tIns="0" lIns="0" bIns="0" rIns="0">
            <a:spAutoFit/>
          </a:bodyPr>
          <a:lstStyle/>
          <a:p>
            <a:pPr algn="l">
              <a:lnSpc>
                <a:spcPts val="2519"/>
              </a:lnSpc>
            </a:pPr>
            <a:r>
              <a:rPr lang="en-US" sz="1799">
                <a:solidFill>
                  <a:srgbClr val="000000"/>
                </a:solidFill>
                <a:latin typeface="DM Sans"/>
                <a:ea typeface="DM Sans"/>
                <a:cs typeface="DM Sans"/>
                <a:sym typeface="DM Sans"/>
              </a:rPr>
              <a:t>Year 2019 - 2023 Gross Revenue Trend by Month and Region</a:t>
            </a:r>
          </a:p>
        </p:txBody>
      </p:sp>
      <p:sp>
        <p:nvSpPr>
          <p:cNvPr name="TextBox 15" id="15"/>
          <p:cNvSpPr txBox="true"/>
          <p:nvPr/>
        </p:nvSpPr>
        <p:spPr>
          <a:xfrm rot="0">
            <a:off x="1553989" y="5964218"/>
            <a:ext cx="865584" cy="266700"/>
          </a:xfrm>
          <a:prstGeom prst="rect">
            <a:avLst/>
          </a:prstGeom>
        </p:spPr>
        <p:txBody>
          <a:bodyPr anchor="t" rtlCol="false" tIns="0" lIns="0" bIns="0" rIns="0">
            <a:spAutoFit/>
          </a:bodyPr>
          <a:lstStyle/>
          <a:p>
            <a:pPr algn="ctr">
              <a:lnSpc>
                <a:spcPts val="2159"/>
              </a:lnSpc>
              <a:spcBef>
                <a:spcPct val="0"/>
              </a:spcBef>
            </a:pPr>
            <a:r>
              <a:rPr lang="en-US" sz="1799" u="sng">
                <a:solidFill>
                  <a:srgbClr val="000000"/>
                </a:solidFill>
                <a:latin typeface="DM Sans Bold"/>
                <a:ea typeface="DM Sans Bold"/>
                <a:cs typeface="DM Sans Bold"/>
                <a:sym typeface="DM Sans Bold"/>
              </a:rPr>
              <a:t>Insights</a:t>
            </a:r>
          </a:p>
        </p:txBody>
      </p:sp>
      <p:sp>
        <p:nvSpPr>
          <p:cNvPr name="TextBox 16" id="16"/>
          <p:cNvSpPr txBox="true"/>
          <p:nvPr/>
        </p:nvSpPr>
        <p:spPr>
          <a:xfrm rot="0">
            <a:off x="1028700" y="100789"/>
            <a:ext cx="5794042" cy="613410"/>
          </a:xfrm>
          <a:prstGeom prst="rect">
            <a:avLst/>
          </a:prstGeom>
        </p:spPr>
        <p:txBody>
          <a:bodyPr anchor="t" rtlCol="false" tIns="0" lIns="0" bIns="0" rIns="0">
            <a:spAutoFit/>
          </a:bodyPr>
          <a:lstStyle/>
          <a:p>
            <a:pPr algn="l">
              <a:lnSpc>
                <a:spcPts val="5040"/>
              </a:lnSpc>
            </a:pPr>
            <a:r>
              <a:rPr lang="en-US" sz="3600">
                <a:solidFill>
                  <a:srgbClr val="000000"/>
                </a:solidFill>
                <a:latin typeface="DM Sans Bold"/>
                <a:ea typeface="DM Sans Bold"/>
                <a:cs typeface="DM Sans Bold"/>
                <a:sym typeface="DM Sans Bold"/>
              </a:rPr>
              <a:t>Sales - Midwest Overview</a:t>
            </a:r>
          </a:p>
        </p:txBody>
      </p:sp>
      <p:sp>
        <p:nvSpPr>
          <p:cNvPr name="TextBox 17" id="17"/>
          <p:cNvSpPr txBox="true"/>
          <p:nvPr/>
        </p:nvSpPr>
        <p:spPr>
          <a:xfrm rot="0">
            <a:off x="1074613" y="1028700"/>
            <a:ext cx="1824335"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a:ea typeface="DM Sans"/>
                <a:cs typeface="DM Sans"/>
                <a:sym typeface="DM Sans"/>
              </a:rPr>
              <a:t>Year 2019 - 2023</a:t>
            </a:r>
          </a:p>
        </p:txBody>
      </p:sp>
      <p:sp>
        <p:nvSpPr>
          <p:cNvPr name="TextBox 18" id="18"/>
          <p:cNvSpPr txBox="true"/>
          <p:nvPr/>
        </p:nvSpPr>
        <p:spPr>
          <a:xfrm rot="0">
            <a:off x="2519822" y="9548679"/>
            <a:ext cx="584225"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Sales</a:t>
            </a:r>
          </a:p>
        </p:txBody>
      </p:sp>
      <p:sp>
        <p:nvSpPr>
          <p:cNvPr name="TextBox 19" id="19"/>
          <p:cNvSpPr txBox="true"/>
          <p:nvPr/>
        </p:nvSpPr>
        <p:spPr>
          <a:xfrm rot="0">
            <a:off x="6516876" y="9548679"/>
            <a:ext cx="1009129"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Products</a:t>
            </a:r>
          </a:p>
        </p:txBody>
      </p:sp>
      <p:sp>
        <p:nvSpPr>
          <p:cNvPr name="TextBox 20" id="20"/>
          <p:cNvSpPr txBox="true"/>
          <p:nvPr/>
        </p:nvSpPr>
        <p:spPr>
          <a:xfrm rot="0">
            <a:off x="14229631" y="9548679"/>
            <a:ext cx="2492871"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Final Recommentation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4033" y="4359716"/>
            <a:ext cx="4944626" cy="2424886"/>
          </a:xfrm>
          <a:custGeom>
            <a:avLst/>
            <a:gdLst/>
            <a:ahLst/>
            <a:cxnLst/>
            <a:rect r="r" b="b" t="t" l="l"/>
            <a:pathLst>
              <a:path h="2424886" w="4944626">
                <a:moveTo>
                  <a:pt x="0" y="0"/>
                </a:moveTo>
                <a:lnTo>
                  <a:pt x="4944627" y="0"/>
                </a:lnTo>
                <a:lnTo>
                  <a:pt x="4944627" y="2424887"/>
                </a:lnTo>
                <a:lnTo>
                  <a:pt x="0" y="2424887"/>
                </a:lnTo>
                <a:lnTo>
                  <a:pt x="0" y="0"/>
                </a:lnTo>
                <a:close/>
              </a:path>
            </a:pathLst>
          </a:custGeom>
          <a:blipFill>
            <a:blip r:embed="rId3"/>
            <a:stretch>
              <a:fillRect l="0" t="-10247" r="0" b="0"/>
            </a:stretch>
          </a:blipFill>
        </p:spPr>
      </p:sp>
      <p:sp>
        <p:nvSpPr>
          <p:cNvPr name="Freeform 3" id="3"/>
          <p:cNvSpPr/>
          <p:nvPr/>
        </p:nvSpPr>
        <p:spPr>
          <a:xfrm flipH="false" flipV="false" rot="0">
            <a:off x="1028700" y="1295400"/>
            <a:ext cx="5054007" cy="2435666"/>
          </a:xfrm>
          <a:custGeom>
            <a:avLst/>
            <a:gdLst/>
            <a:ahLst/>
            <a:cxnLst/>
            <a:rect r="r" b="b" t="t" l="l"/>
            <a:pathLst>
              <a:path h="2435666" w="5054007">
                <a:moveTo>
                  <a:pt x="0" y="0"/>
                </a:moveTo>
                <a:lnTo>
                  <a:pt x="5054007" y="0"/>
                </a:lnTo>
                <a:lnTo>
                  <a:pt x="5054007" y="2435666"/>
                </a:lnTo>
                <a:lnTo>
                  <a:pt x="0" y="2435666"/>
                </a:lnTo>
                <a:lnTo>
                  <a:pt x="0" y="0"/>
                </a:lnTo>
                <a:close/>
              </a:path>
            </a:pathLst>
          </a:custGeom>
          <a:blipFill>
            <a:blip r:embed="rId4"/>
            <a:stretch>
              <a:fillRect l="0" t="0" r="0" b="0"/>
            </a:stretch>
          </a:blipFill>
        </p:spPr>
      </p:sp>
      <p:sp>
        <p:nvSpPr>
          <p:cNvPr name="Freeform 4" id="4"/>
          <p:cNvSpPr/>
          <p:nvPr/>
        </p:nvSpPr>
        <p:spPr>
          <a:xfrm flipH="false" flipV="false" rot="0">
            <a:off x="6354033" y="1295400"/>
            <a:ext cx="5394172" cy="2435666"/>
          </a:xfrm>
          <a:custGeom>
            <a:avLst/>
            <a:gdLst/>
            <a:ahLst/>
            <a:cxnLst/>
            <a:rect r="r" b="b" t="t" l="l"/>
            <a:pathLst>
              <a:path h="2435666" w="5394172">
                <a:moveTo>
                  <a:pt x="0" y="0"/>
                </a:moveTo>
                <a:lnTo>
                  <a:pt x="5394172" y="0"/>
                </a:lnTo>
                <a:lnTo>
                  <a:pt x="5394172" y="2435666"/>
                </a:lnTo>
                <a:lnTo>
                  <a:pt x="0" y="2435666"/>
                </a:lnTo>
                <a:lnTo>
                  <a:pt x="0" y="0"/>
                </a:lnTo>
                <a:close/>
              </a:path>
            </a:pathLst>
          </a:custGeom>
          <a:blipFill>
            <a:blip r:embed="rId5"/>
            <a:stretch>
              <a:fillRect l="0" t="0" r="0" b="0"/>
            </a:stretch>
          </a:blipFill>
        </p:spPr>
      </p:sp>
      <p:sp>
        <p:nvSpPr>
          <p:cNvPr name="Freeform 5" id="5"/>
          <p:cNvSpPr/>
          <p:nvPr/>
        </p:nvSpPr>
        <p:spPr>
          <a:xfrm flipH="false" flipV="false" rot="0">
            <a:off x="12729896" y="2423521"/>
            <a:ext cx="460353" cy="446124"/>
          </a:xfrm>
          <a:custGeom>
            <a:avLst/>
            <a:gdLst/>
            <a:ahLst/>
            <a:cxnLst/>
            <a:rect r="r" b="b" t="t" l="l"/>
            <a:pathLst>
              <a:path h="446124" w="460353">
                <a:moveTo>
                  <a:pt x="0" y="0"/>
                </a:moveTo>
                <a:lnTo>
                  <a:pt x="460354" y="0"/>
                </a:lnTo>
                <a:lnTo>
                  <a:pt x="460354" y="446124"/>
                </a:lnTo>
                <a:lnTo>
                  <a:pt x="0" y="4461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28700" y="4359716"/>
            <a:ext cx="5054007" cy="2376228"/>
          </a:xfrm>
          <a:custGeom>
            <a:avLst/>
            <a:gdLst/>
            <a:ahLst/>
            <a:cxnLst/>
            <a:rect r="r" b="b" t="t" l="l"/>
            <a:pathLst>
              <a:path h="2376228" w="5054007">
                <a:moveTo>
                  <a:pt x="0" y="0"/>
                </a:moveTo>
                <a:lnTo>
                  <a:pt x="5054007" y="0"/>
                </a:lnTo>
                <a:lnTo>
                  <a:pt x="5054007" y="2376228"/>
                </a:lnTo>
                <a:lnTo>
                  <a:pt x="0" y="2376228"/>
                </a:lnTo>
                <a:lnTo>
                  <a:pt x="0" y="0"/>
                </a:lnTo>
                <a:close/>
              </a:path>
            </a:pathLst>
          </a:custGeom>
          <a:blipFill>
            <a:blip r:embed="rId8"/>
            <a:stretch>
              <a:fillRect l="0" t="0" r="0" b="0"/>
            </a:stretch>
          </a:blipFill>
        </p:spPr>
      </p:sp>
      <p:sp>
        <p:nvSpPr>
          <p:cNvPr name="TextBox 7" id="7"/>
          <p:cNvSpPr txBox="true"/>
          <p:nvPr/>
        </p:nvSpPr>
        <p:spPr>
          <a:xfrm rot="0">
            <a:off x="6358796" y="988695"/>
            <a:ext cx="1122289" cy="306705"/>
          </a:xfrm>
          <a:prstGeom prst="rect">
            <a:avLst/>
          </a:prstGeom>
        </p:spPr>
        <p:txBody>
          <a:bodyPr anchor="t" rtlCol="false" tIns="0" lIns="0" bIns="0" rIns="0">
            <a:spAutoFit/>
          </a:bodyPr>
          <a:lstStyle/>
          <a:p>
            <a:pPr algn="l">
              <a:lnSpc>
                <a:spcPts val="2519"/>
              </a:lnSpc>
            </a:pPr>
            <a:r>
              <a:rPr lang="en-US" sz="1799">
                <a:solidFill>
                  <a:srgbClr val="000000"/>
                </a:solidFill>
                <a:latin typeface="DM Sans"/>
                <a:ea typeface="DM Sans"/>
                <a:cs typeface="DM Sans"/>
                <a:sym typeface="DM Sans"/>
              </a:rPr>
              <a:t>Year 2020</a:t>
            </a:r>
          </a:p>
        </p:txBody>
      </p:sp>
      <p:sp>
        <p:nvSpPr>
          <p:cNvPr name="TextBox 8" id="8"/>
          <p:cNvSpPr txBox="true"/>
          <p:nvPr/>
        </p:nvSpPr>
        <p:spPr>
          <a:xfrm rot="0">
            <a:off x="1028700" y="4007291"/>
            <a:ext cx="1122289" cy="306705"/>
          </a:xfrm>
          <a:prstGeom prst="rect">
            <a:avLst/>
          </a:prstGeom>
        </p:spPr>
        <p:txBody>
          <a:bodyPr anchor="t" rtlCol="false" tIns="0" lIns="0" bIns="0" rIns="0">
            <a:spAutoFit/>
          </a:bodyPr>
          <a:lstStyle/>
          <a:p>
            <a:pPr algn="l">
              <a:lnSpc>
                <a:spcPts val="2519"/>
              </a:lnSpc>
            </a:pPr>
            <a:r>
              <a:rPr lang="en-US" sz="1799">
                <a:solidFill>
                  <a:srgbClr val="000000"/>
                </a:solidFill>
                <a:latin typeface="DM Sans"/>
                <a:ea typeface="DM Sans"/>
                <a:cs typeface="DM Sans"/>
                <a:sym typeface="DM Sans"/>
              </a:rPr>
              <a:t>Year 2021</a:t>
            </a:r>
          </a:p>
        </p:txBody>
      </p:sp>
      <p:sp>
        <p:nvSpPr>
          <p:cNvPr name="TextBox 9" id="9"/>
          <p:cNvSpPr txBox="true"/>
          <p:nvPr/>
        </p:nvSpPr>
        <p:spPr>
          <a:xfrm rot="0">
            <a:off x="6361280" y="4007291"/>
            <a:ext cx="1122289" cy="306705"/>
          </a:xfrm>
          <a:prstGeom prst="rect">
            <a:avLst/>
          </a:prstGeom>
        </p:spPr>
        <p:txBody>
          <a:bodyPr anchor="t" rtlCol="false" tIns="0" lIns="0" bIns="0" rIns="0">
            <a:spAutoFit/>
          </a:bodyPr>
          <a:lstStyle/>
          <a:p>
            <a:pPr algn="l">
              <a:lnSpc>
                <a:spcPts val="2519"/>
              </a:lnSpc>
            </a:pPr>
            <a:r>
              <a:rPr lang="en-US" sz="1799">
                <a:solidFill>
                  <a:srgbClr val="000000"/>
                </a:solidFill>
                <a:latin typeface="DM Sans"/>
                <a:ea typeface="DM Sans"/>
                <a:cs typeface="DM Sans"/>
                <a:sym typeface="DM Sans"/>
              </a:rPr>
              <a:t>Year 2022</a:t>
            </a:r>
          </a:p>
        </p:txBody>
      </p:sp>
      <p:sp>
        <p:nvSpPr>
          <p:cNvPr name="TextBox 10" id="10"/>
          <p:cNvSpPr txBox="true"/>
          <p:nvPr/>
        </p:nvSpPr>
        <p:spPr>
          <a:xfrm rot="0">
            <a:off x="1028700" y="7108453"/>
            <a:ext cx="12212147" cy="1943100"/>
          </a:xfrm>
          <a:prstGeom prst="rect">
            <a:avLst/>
          </a:prstGeom>
        </p:spPr>
        <p:txBody>
          <a:bodyPr anchor="t" rtlCol="false" tIns="0" lIns="0" bIns="0" rIns="0">
            <a:spAutoFit/>
          </a:bodyPr>
          <a:lstStyle/>
          <a:p>
            <a:pPr algn="l">
              <a:lnSpc>
                <a:spcPts val="2639"/>
              </a:lnSpc>
            </a:pPr>
            <a:r>
              <a:rPr lang="en-US" sz="2199">
                <a:solidFill>
                  <a:srgbClr val="000000"/>
                </a:solidFill>
                <a:latin typeface="DM Sans Bold"/>
                <a:ea typeface="DM Sans Bold"/>
                <a:cs typeface="DM Sans Bold"/>
                <a:sym typeface="DM Sans Bold"/>
              </a:rPr>
              <a:t>Recommendation:</a:t>
            </a:r>
          </a:p>
          <a:p>
            <a:pPr algn="l" marL="388620" indent="-194310" lvl="1">
              <a:lnSpc>
                <a:spcPts val="2160"/>
              </a:lnSpc>
              <a:buFont typeface="Arial"/>
              <a:buChar char="•"/>
            </a:pPr>
            <a:r>
              <a:rPr lang="en-US" sz="1800">
                <a:solidFill>
                  <a:srgbClr val="000000"/>
                </a:solidFill>
                <a:latin typeface="DM Sans Bold"/>
                <a:ea typeface="DM Sans Bold"/>
                <a:cs typeface="DM Sans Bold"/>
                <a:sym typeface="DM Sans Bold"/>
              </a:rPr>
              <a:t>Multi-channel Sales Strategy: </a:t>
            </a:r>
            <a:r>
              <a:rPr lang="en-US" sz="1800">
                <a:solidFill>
                  <a:srgbClr val="000000"/>
                </a:solidFill>
                <a:latin typeface="DM Sans"/>
                <a:ea typeface="DM Sans"/>
                <a:cs typeface="DM Sans"/>
                <a:sym typeface="DM Sans"/>
              </a:rPr>
              <a:t>Online sales channels, such as e-commerce platforms and self-owned websites.</a:t>
            </a:r>
          </a:p>
          <a:p>
            <a:pPr algn="l" marL="388620" indent="-194310" lvl="1">
              <a:lnSpc>
                <a:spcPts val="2160"/>
              </a:lnSpc>
              <a:buFont typeface="Arial"/>
              <a:buChar char="•"/>
            </a:pPr>
            <a:r>
              <a:rPr lang="en-US" sz="1800">
                <a:solidFill>
                  <a:srgbClr val="000000"/>
                </a:solidFill>
                <a:latin typeface="DM Sans Bold"/>
                <a:ea typeface="DM Sans Bold"/>
                <a:cs typeface="DM Sans Bold"/>
                <a:sym typeface="DM Sans Bold"/>
              </a:rPr>
              <a:t>Optimize Supply Chain Management: </a:t>
            </a:r>
            <a:r>
              <a:rPr lang="en-US" sz="1800">
                <a:solidFill>
                  <a:srgbClr val="000000"/>
                </a:solidFill>
                <a:latin typeface="DM Sans"/>
                <a:ea typeface="DM Sans"/>
                <a:cs typeface="DM Sans"/>
                <a:sym typeface="DM Sans"/>
              </a:rPr>
              <a:t>Use data analysis to optimize inventory management and reduce inventory costs.</a:t>
            </a:r>
          </a:p>
          <a:p>
            <a:pPr algn="l" marL="388620" indent="-194310" lvl="1">
              <a:lnSpc>
                <a:spcPts val="2160"/>
              </a:lnSpc>
              <a:buFont typeface="Arial"/>
              <a:buChar char="•"/>
            </a:pPr>
            <a:r>
              <a:rPr lang="en-US" sz="1800">
                <a:solidFill>
                  <a:srgbClr val="000000"/>
                </a:solidFill>
                <a:latin typeface="DM Sans Bold"/>
                <a:ea typeface="DM Sans Bold"/>
                <a:cs typeface="DM Sans Bold"/>
                <a:sym typeface="DM Sans Bold"/>
              </a:rPr>
              <a:t>Seasonal Sales Planning: </a:t>
            </a:r>
            <a:r>
              <a:rPr lang="en-US" sz="1800">
                <a:solidFill>
                  <a:srgbClr val="000000"/>
                </a:solidFill>
                <a:latin typeface="DM Sans"/>
                <a:ea typeface="DM Sans"/>
                <a:cs typeface="DM Sans"/>
                <a:sym typeface="DM Sans"/>
              </a:rPr>
              <a:t>Plan production and inventory management in advance according to seasonal trends.</a:t>
            </a:r>
          </a:p>
          <a:p>
            <a:pPr algn="l" marL="388620" indent="-194310" lvl="1">
              <a:lnSpc>
                <a:spcPts val="2160"/>
              </a:lnSpc>
              <a:buFont typeface="Arial"/>
              <a:buChar char="•"/>
            </a:pPr>
            <a:r>
              <a:rPr lang="en-US" sz="1800">
                <a:solidFill>
                  <a:srgbClr val="000000"/>
                </a:solidFill>
                <a:latin typeface="DM Sans Bold"/>
                <a:ea typeface="DM Sans Bold"/>
                <a:cs typeface="DM Sans Bold"/>
                <a:sym typeface="DM Sans Bold"/>
              </a:rPr>
              <a:t>Target review:</a:t>
            </a:r>
            <a:r>
              <a:rPr lang="en-US" sz="1800">
                <a:solidFill>
                  <a:srgbClr val="000000"/>
                </a:solidFill>
                <a:latin typeface="DM Sans"/>
                <a:ea typeface="DM Sans"/>
                <a:cs typeface="DM Sans"/>
                <a:sym typeface="DM Sans"/>
              </a:rPr>
              <a:t> Re-evaluate the 40% margin target to ensure it is given market conditions and business model constraints.</a:t>
            </a:r>
          </a:p>
        </p:txBody>
      </p:sp>
      <p:sp>
        <p:nvSpPr>
          <p:cNvPr name="TextBox 11" id="11"/>
          <p:cNvSpPr txBox="true"/>
          <p:nvPr/>
        </p:nvSpPr>
        <p:spPr>
          <a:xfrm rot="0">
            <a:off x="12729896" y="3026216"/>
            <a:ext cx="4529404" cy="2400300"/>
          </a:xfrm>
          <a:prstGeom prst="rect">
            <a:avLst/>
          </a:prstGeom>
        </p:spPr>
        <p:txBody>
          <a:bodyPr anchor="t" rtlCol="false" tIns="0" lIns="0" bIns="0" rIns="0">
            <a:spAutoFit/>
          </a:bodyPr>
          <a:lstStyle/>
          <a:p>
            <a:pPr algn="l" marL="388617" indent="-194308" lvl="1">
              <a:lnSpc>
                <a:spcPts val="2159"/>
              </a:lnSpc>
              <a:buFont typeface="Arial"/>
              <a:buChar char="•"/>
            </a:pPr>
            <a:r>
              <a:rPr lang="en-US" sz="1799">
                <a:solidFill>
                  <a:srgbClr val="000000"/>
                </a:solidFill>
                <a:latin typeface="DM Sans Bold"/>
                <a:ea typeface="DM Sans Bold"/>
                <a:cs typeface="DM Sans Bold"/>
                <a:sym typeface="DM Sans Bold"/>
              </a:rPr>
              <a:t>January to June: </a:t>
            </a:r>
            <a:r>
              <a:rPr lang="en-US" sz="1799">
                <a:solidFill>
                  <a:srgbClr val="000000"/>
                </a:solidFill>
                <a:latin typeface="DM Sans"/>
                <a:ea typeface="DM Sans"/>
                <a:cs typeface="DM Sans"/>
                <a:sym typeface="DM Sans"/>
              </a:rPr>
              <a:t>Sales are sometimes stable and sometimes volatile.</a:t>
            </a:r>
          </a:p>
          <a:p>
            <a:pPr algn="l">
              <a:lnSpc>
                <a:spcPts val="2159"/>
              </a:lnSpc>
            </a:pPr>
          </a:p>
          <a:p>
            <a:pPr algn="l" marL="388617" indent="-194308" lvl="1">
              <a:lnSpc>
                <a:spcPts val="2159"/>
              </a:lnSpc>
              <a:buFont typeface="Arial"/>
              <a:buChar char="•"/>
            </a:pPr>
            <a:r>
              <a:rPr lang="en-US" sz="1799">
                <a:solidFill>
                  <a:srgbClr val="000000"/>
                </a:solidFill>
                <a:latin typeface="DM Sans Bold"/>
                <a:ea typeface="DM Sans Bold"/>
                <a:cs typeface="DM Sans Bold"/>
                <a:sym typeface="DM Sans Bold"/>
              </a:rPr>
              <a:t>July to September:</a:t>
            </a:r>
            <a:r>
              <a:rPr lang="en-US" sz="1799">
                <a:solidFill>
                  <a:srgbClr val="000000"/>
                </a:solidFill>
                <a:latin typeface="DM Sans"/>
                <a:ea typeface="DM Sans"/>
                <a:cs typeface="DM Sans"/>
                <a:sym typeface="DM Sans"/>
              </a:rPr>
              <a:t> Sales are basically growing.</a:t>
            </a:r>
          </a:p>
          <a:p>
            <a:pPr algn="l">
              <a:lnSpc>
                <a:spcPts val="2159"/>
              </a:lnSpc>
            </a:pPr>
          </a:p>
          <a:p>
            <a:pPr algn="l" marL="388617" indent="-194308" lvl="1">
              <a:lnSpc>
                <a:spcPts val="2159"/>
              </a:lnSpc>
              <a:buFont typeface="Arial"/>
              <a:buChar char="•"/>
            </a:pPr>
            <a:r>
              <a:rPr lang="en-US" sz="1799">
                <a:solidFill>
                  <a:srgbClr val="000000"/>
                </a:solidFill>
                <a:latin typeface="DM Sans Bold"/>
                <a:ea typeface="DM Sans Bold"/>
                <a:cs typeface="DM Sans Bold"/>
                <a:sym typeface="DM Sans Bold"/>
              </a:rPr>
              <a:t>October to December: </a:t>
            </a:r>
            <a:r>
              <a:rPr lang="en-US" sz="1799">
                <a:solidFill>
                  <a:srgbClr val="000000"/>
                </a:solidFill>
                <a:latin typeface="DM Sans"/>
                <a:ea typeface="DM Sans"/>
                <a:cs typeface="DM Sans"/>
                <a:sym typeface="DM Sans"/>
              </a:rPr>
              <a:t>Sales generally pick up and peak at the end of the year.</a:t>
            </a:r>
          </a:p>
        </p:txBody>
      </p:sp>
      <p:sp>
        <p:nvSpPr>
          <p:cNvPr name="TextBox 12" id="12"/>
          <p:cNvSpPr txBox="true"/>
          <p:nvPr/>
        </p:nvSpPr>
        <p:spPr>
          <a:xfrm rot="0">
            <a:off x="1028700" y="1028700"/>
            <a:ext cx="1031751"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a:ea typeface="DM Sans"/>
                <a:cs typeface="DM Sans"/>
                <a:sym typeface="DM Sans"/>
              </a:rPr>
              <a:t>Year 2019</a:t>
            </a:r>
          </a:p>
        </p:txBody>
      </p:sp>
      <p:sp>
        <p:nvSpPr>
          <p:cNvPr name="TextBox 13" id="13"/>
          <p:cNvSpPr txBox="true"/>
          <p:nvPr/>
        </p:nvSpPr>
        <p:spPr>
          <a:xfrm rot="0">
            <a:off x="13240847" y="2513233"/>
            <a:ext cx="865584" cy="266700"/>
          </a:xfrm>
          <a:prstGeom prst="rect">
            <a:avLst/>
          </a:prstGeom>
        </p:spPr>
        <p:txBody>
          <a:bodyPr anchor="t" rtlCol="false" tIns="0" lIns="0" bIns="0" rIns="0">
            <a:spAutoFit/>
          </a:bodyPr>
          <a:lstStyle/>
          <a:p>
            <a:pPr algn="ctr">
              <a:lnSpc>
                <a:spcPts val="2159"/>
              </a:lnSpc>
              <a:spcBef>
                <a:spcPct val="0"/>
              </a:spcBef>
            </a:pPr>
            <a:r>
              <a:rPr lang="en-US" sz="1799" u="sng">
                <a:solidFill>
                  <a:srgbClr val="000000"/>
                </a:solidFill>
                <a:latin typeface="DM Sans Bold"/>
                <a:ea typeface="DM Sans Bold"/>
                <a:cs typeface="DM Sans Bold"/>
                <a:sym typeface="DM Sans Bold"/>
              </a:rPr>
              <a:t>Insights</a:t>
            </a:r>
          </a:p>
        </p:txBody>
      </p:sp>
      <p:sp>
        <p:nvSpPr>
          <p:cNvPr name="TextBox 14" id="14"/>
          <p:cNvSpPr txBox="true"/>
          <p:nvPr/>
        </p:nvSpPr>
        <p:spPr>
          <a:xfrm rot="0">
            <a:off x="1028700" y="100789"/>
            <a:ext cx="16057212" cy="613410"/>
          </a:xfrm>
          <a:prstGeom prst="rect">
            <a:avLst/>
          </a:prstGeom>
        </p:spPr>
        <p:txBody>
          <a:bodyPr anchor="t" rtlCol="false" tIns="0" lIns="0" bIns="0" rIns="0">
            <a:spAutoFit/>
          </a:bodyPr>
          <a:lstStyle/>
          <a:p>
            <a:pPr algn="l">
              <a:lnSpc>
                <a:spcPts val="5040"/>
              </a:lnSpc>
            </a:pPr>
            <a:r>
              <a:rPr lang="en-US" sz="3600">
                <a:solidFill>
                  <a:srgbClr val="000000"/>
                </a:solidFill>
                <a:latin typeface="DM Sans Bold"/>
                <a:ea typeface="DM Sans Bold"/>
                <a:cs typeface="DM Sans Bold"/>
                <a:sym typeface="DM Sans Bold"/>
              </a:rPr>
              <a:t>Sales - Gross Revenue Trend by Month and Region (Midwest Every Year)</a:t>
            </a:r>
          </a:p>
        </p:txBody>
      </p:sp>
      <p:sp>
        <p:nvSpPr>
          <p:cNvPr name="TextBox 15" id="15"/>
          <p:cNvSpPr txBox="true"/>
          <p:nvPr/>
        </p:nvSpPr>
        <p:spPr>
          <a:xfrm rot="0">
            <a:off x="2519822" y="9548679"/>
            <a:ext cx="584225"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Sales</a:t>
            </a:r>
          </a:p>
        </p:txBody>
      </p:sp>
      <p:sp>
        <p:nvSpPr>
          <p:cNvPr name="Freeform 16" id="16"/>
          <p:cNvSpPr/>
          <p:nvPr/>
        </p:nvSpPr>
        <p:spPr>
          <a:xfrm flipH="false" flipV="false" rot="0">
            <a:off x="1028700" y="9841138"/>
            <a:ext cx="3566468" cy="192041"/>
          </a:xfrm>
          <a:custGeom>
            <a:avLst/>
            <a:gdLst/>
            <a:ahLst/>
            <a:cxnLst/>
            <a:rect r="r" b="b" t="t" l="l"/>
            <a:pathLst>
              <a:path h="192041" w="3566468">
                <a:moveTo>
                  <a:pt x="0" y="0"/>
                </a:moveTo>
                <a:lnTo>
                  <a:pt x="3566468" y="0"/>
                </a:lnTo>
                <a:lnTo>
                  <a:pt x="3566468" y="192040"/>
                </a:lnTo>
                <a:lnTo>
                  <a:pt x="0" y="192040"/>
                </a:lnTo>
                <a:lnTo>
                  <a:pt x="0" y="0"/>
                </a:lnTo>
                <a:close/>
              </a:path>
            </a:pathLst>
          </a:custGeom>
          <a:blipFill>
            <a:blip r:embed="rId9"/>
            <a:stretch>
              <a:fillRect l="0" t="0" r="0" b="0"/>
            </a:stretch>
          </a:blipFill>
        </p:spPr>
      </p:sp>
      <p:sp>
        <p:nvSpPr>
          <p:cNvPr name="Freeform 17" id="17"/>
          <p:cNvSpPr/>
          <p:nvPr/>
        </p:nvSpPr>
        <p:spPr>
          <a:xfrm flipH="false" flipV="false" rot="0">
            <a:off x="521688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10"/>
            <a:stretch>
              <a:fillRect l="0" t="0" r="0" b="0"/>
            </a:stretch>
          </a:blipFill>
        </p:spPr>
      </p:sp>
      <p:sp>
        <p:nvSpPr>
          <p:cNvPr name="Freeform 18" id="18"/>
          <p:cNvSpPr/>
          <p:nvPr/>
        </p:nvSpPr>
        <p:spPr>
          <a:xfrm flipH="false" flipV="false" rot="0">
            <a:off x="9405059"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10"/>
            <a:stretch>
              <a:fillRect l="0" t="0" r="0" b="0"/>
            </a:stretch>
          </a:blipFill>
        </p:spPr>
      </p:sp>
      <p:sp>
        <p:nvSpPr>
          <p:cNvPr name="Freeform 19" id="19"/>
          <p:cNvSpPr/>
          <p:nvPr/>
        </p:nvSpPr>
        <p:spPr>
          <a:xfrm flipH="false" flipV="false" rot="0">
            <a:off x="13692832"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10"/>
            <a:stretch>
              <a:fillRect l="0" t="0" r="0" b="0"/>
            </a:stretch>
          </a:blipFill>
        </p:spPr>
      </p:sp>
      <p:sp>
        <p:nvSpPr>
          <p:cNvPr name="TextBox 20" id="20"/>
          <p:cNvSpPr txBox="true"/>
          <p:nvPr/>
        </p:nvSpPr>
        <p:spPr>
          <a:xfrm rot="0">
            <a:off x="6516876" y="9548679"/>
            <a:ext cx="1009129"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Products</a:t>
            </a:r>
          </a:p>
        </p:txBody>
      </p:sp>
      <p:sp>
        <p:nvSpPr>
          <p:cNvPr name="TextBox 21" id="21"/>
          <p:cNvSpPr txBox="true"/>
          <p:nvPr/>
        </p:nvSpPr>
        <p:spPr>
          <a:xfrm rot="0">
            <a:off x="10576573" y="9574438"/>
            <a:ext cx="1223442"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Customers</a:t>
            </a:r>
          </a:p>
        </p:txBody>
      </p:sp>
      <p:sp>
        <p:nvSpPr>
          <p:cNvPr name="TextBox 22" id="22"/>
          <p:cNvSpPr txBox="true"/>
          <p:nvPr/>
        </p:nvSpPr>
        <p:spPr>
          <a:xfrm rot="0">
            <a:off x="14229631" y="9548679"/>
            <a:ext cx="2492871"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Final Recommentation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3"/>
            <a:stretch>
              <a:fillRect l="0" t="0" r="0" b="0"/>
            </a:stretch>
          </a:blipFill>
        </p:spPr>
      </p:sp>
      <p:sp>
        <p:nvSpPr>
          <p:cNvPr name="Freeform 3" id="3"/>
          <p:cNvSpPr/>
          <p:nvPr/>
        </p:nvSpPr>
        <p:spPr>
          <a:xfrm flipH="false" flipV="false" rot="0">
            <a:off x="5216880" y="9841138"/>
            <a:ext cx="3566468" cy="192041"/>
          </a:xfrm>
          <a:custGeom>
            <a:avLst/>
            <a:gdLst/>
            <a:ahLst/>
            <a:cxnLst/>
            <a:rect r="r" b="b" t="t" l="l"/>
            <a:pathLst>
              <a:path h="192041" w="3566468">
                <a:moveTo>
                  <a:pt x="0" y="0"/>
                </a:moveTo>
                <a:lnTo>
                  <a:pt x="3566468" y="0"/>
                </a:lnTo>
                <a:lnTo>
                  <a:pt x="3566468" y="192040"/>
                </a:lnTo>
                <a:lnTo>
                  <a:pt x="0" y="192040"/>
                </a:lnTo>
                <a:lnTo>
                  <a:pt x="0" y="0"/>
                </a:lnTo>
                <a:close/>
              </a:path>
            </a:pathLst>
          </a:custGeom>
          <a:blipFill>
            <a:blip r:embed="rId4"/>
            <a:stretch>
              <a:fillRect l="0" t="0" r="0" b="0"/>
            </a:stretch>
          </a:blipFill>
        </p:spPr>
      </p:sp>
      <p:sp>
        <p:nvSpPr>
          <p:cNvPr name="Freeform 4" id="4"/>
          <p:cNvSpPr/>
          <p:nvPr/>
        </p:nvSpPr>
        <p:spPr>
          <a:xfrm flipH="false" flipV="false" rot="0">
            <a:off x="9405059"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3"/>
            <a:stretch>
              <a:fillRect l="0" t="0" r="0" b="0"/>
            </a:stretch>
          </a:blipFill>
        </p:spPr>
      </p:sp>
      <p:sp>
        <p:nvSpPr>
          <p:cNvPr name="Freeform 5" id="5"/>
          <p:cNvSpPr/>
          <p:nvPr/>
        </p:nvSpPr>
        <p:spPr>
          <a:xfrm flipH="false" flipV="false" rot="0">
            <a:off x="13692832"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3"/>
            <a:stretch>
              <a:fillRect l="0" t="0" r="0" b="0"/>
            </a:stretch>
          </a:blipFill>
        </p:spPr>
      </p:sp>
      <p:sp>
        <p:nvSpPr>
          <p:cNvPr name="Freeform 6" id="6"/>
          <p:cNvSpPr/>
          <p:nvPr/>
        </p:nvSpPr>
        <p:spPr>
          <a:xfrm flipH="false" flipV="false" rot="0">
            <a:off x="1043958" y="1339883"/>
            <a:ext cx="7121661" cy="3282205"/>
          </a:xfrm>
          <a:custGeom>
            <a:avLst/>
            <a:gdLst/>
            <a:ahLst/>
            <a:cxnLst/>
            <a:rect r="r" b="b" t="t" l="l"/>
            <a:pathLst>
              <a:path h="3282205" w="7121661">
                <a:moveTo>
                  <a:pt x="0" y="0"/>
                </a:moveTo>
                <a:lnTo>
                  <a:pt x="7121661" y="0"/>
                </a:lnTo>
                <a:lnTo>
                  <a:pt x="7121661" y="3282205"/>
                </a:lnTo>
                <a:lnTo>
                  <a:pt x="0" y="3282205"/>
                </a:lnTo>
                <a:lnTo>
                  <a:pt x="0" y="0"/>
                </a:lnTo>
                <a:close/>
              </a:path>
            </a:pathLst>
          </a:custGeom>
          <a:blipFill>
            <a:blip r:embed="rId5"/>
            <a:stretch>
              <a:fillRect l="0" t="0" r="0" b="0"/>
            </a:stretch>
          </a:blipFill>
        </p:spPr>
      </p:sp>
      <p:sp>
        <p:nvSpPr>
          <p:cNvPr name="Freeform 7" id="7"/>
          <p:cNvSpPr/>
          <p:nvPr/>
        </p:nvSpPr>
        <p:spPr>
          <a:xfrm flipH="false" flipV="false" rot="0">
            <a:off x="1043958" y="5911865"/>
            <a:ext cx="7121661" cy="3298512"/>
          </a:xfrm>
          <a:custGeom>
            <a:avLst/>
            <a:gdLst/>
            <a:ahLst/>
            <a:cxnLst/>
            <a:rect r="r" b="b" t="t" l="l"/>
            <a:pathLst>
              <a:path h="3298512" w="7121661">
                <a:moveTo>
                  <a:pt x="0" y="0"/>
                </a:moveTo>
                <a:lnTo>
                  <a:pt x="7121661" y="0"/>
                </a:lnTo>
                <a:lnTo>
                  <a:pt x="7121661" y="3298513"/>
                </a:lnTo>
                <a:lnTo>
                  <a:pt x="0" y="3298513"/>
                </a:lnTo>
                <a:lnTo>
                  <a:pt x="0" y="0"/>
                </a:lnTo>
                <a:close/>
              </a:path>
            </a:pathLst>
          </a:custGeom>
          <a:blipFill>
            <a:blip r:embed="rId6"/>
            <a:stretch>
              <a:fillRect l="0" t="0" r="0" b="0"/>
            </a:stretch>
          </a:blipFill>
        </p:spPr>
      </p:sp>
      <p:sp>
        <p:nvSpPr>
          <p:cNvPr name="Freeform 8" id="8"/>
          <p:cNvSpPr/>
          <p:nvPr/>
        </p:nvSpPr>
        <p:spPr>
          <a:xfrm flipH="false" flipV="false" rot="0">
            <a:off x="8558221" y="1631348"/>
            <a:ext cx="4053275" cy="1523571"/>
          </a:xfrm>
          <a:custGeom>
            <a:avLst/>
            <a:gdLst/>
            <a:ahLst/>
            <a:cxnLst/>
            <a:rect r="r" b="b" t="t" l="l"/>
            <a:pathLst>
              <a:path h="1523571" w="4053275">
                <a:moveTo>
                  <a:pt x="0" y="0"/>
                </a:moveTo>
                <a:lnTo>
                  <a:pt x="4053274" y="0"/>
                </a:lnTo>
                <a:lnTo>
                  <a:pt x="4053274" y="1523571"/>
                </a:lnTo>
                <a:lnTo>
                  <a:pt x="0" y="1523571"/>
                </a:lnTo>
                <a:lnTo>
                  <a:pt x="0" y="0"/>
                </a:lnTo>
                <a:close/>
              </a:path>
            </a:pathLst>
          </a:custGeom>
          <a:blipFill>
            <a:blip r:embed="rId7"/>
            <a:stretch>
              <a:fillRect l="0" t="0" r="0" b="0"/>
            </a:stretch>
          </a:blipFill>
        </p:spPr>
      </p:sp>
      <p:sp>
        <p:nvSpPr>
          <p:cNvPr name="Freeform 9" id="9"/>
          <p:cNvSpPr/>
          <p:nvPr/>
        </p:nvSpPr>
        <p:spPr>
          <a:xfrm flipH="false" flipV="false" rot="0">
            <a:off x="13122438" y="1631348"/>
            <a:ext cx="3600064" cy="1568054"/>
          </a:xfrm>
          <a:custGeom>
            <a:avLst/>
            <a:gdLst/>
            <a:ahLst/>
            <a:cxnLst/>
            <a:rect r="r" b="b" t="t" l="l"/>
            <a:pathLst>
              <a:path h="1568054" w="3600064">
                <a:moveTo>
                  <a:pt x="0" y="0"/>
                </a:moveTo>
                <a:lnTo>
                  <a:pt x="3600064" y="0"/>
                </a:lnTo>
                <a:lnTo>
                  <a:pt x="3600064" y="1568054"/>
                </a:lnTo>
                <a:lnTo>
                  <a:pt x="0" y="1568054"/>
                </a:lnTo>
                <a:lnTo>
                  <a:pt x="0" y="0"/>
                </a:lnTo>
                <a:close/>
              </a:path>
            </a:pathLst>
          </a:custGeom>
          <a:blipFill>
            <a:blip r:embed="rId8"/>
            <a:stretch>
              <a:fillRect l="0" t="0" r="0" b="0"/>
            </a:stretch>
          </a:blipFill>
        </p:spPr>
      </p:sp>
      <p:sp>
        <p:nvSpPr>
          <p:cNvPr name="TextBox 10" id="10"/>
          <p:cNvSpPr txBox="true"/>
          <p:nvPr/>
        </p:nvSpPr>
        <p:spPr>
          <a:xfrm rot="0">
            <a:off x="2519822" y="9548679"/>
            <a:ext cx="584225"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Sales</a:t>
            </a:r>
          </a:p>
        </p:txBody>
      </p:sp>
      <p:sp>
        <p:nvSpPr>
          <p:cNvPr name="TextBox 11" id="11"/>
          <p:cNvSpPr txBox="true"/>
          <p:nvPr/>
        </p:nvSpPr>
        <p:spPr>
          <a:xfrm rot="0">
            <a:off x="6495549" y="9548679"/>
            <a:ext cx="1009129"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Products</a:t>
            </a:r>
          </a:p>
        </p:txBody>
      </p:sp>
      <p:sp>
        <p:nvSpPr>
          <p:cNvPr name="TextBox 12" id="12"/>
          <p:cNvSpPr txBox="true"/>
          <p:nvPr/>
        </p:nvSpPr>
        <p:spPr>
          <a:xfrm rot="0">
            <a:off x="10576573" y="9574438"/>
            <a:ext cx="1223442"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Customers</a:t>
            </a:r>
          </a:p>
        </p:txBody>
      </p:sp>
      <p:sp>
        <p:nvSpPr>
          <p:cNvPr name="TextBox 13" id="13"/>
          <p:cNvSpPr txBox="true"/>
          <p:nvPr/>
        </p:nvSpPr>
        <p:spPr>
          <a:xfrm rot="0">
            <a:off x="14229631" y="9548679"/>
            <a:ext cx="2492871"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Final Recommentation</a:t>
            </a:r>
          </a:p>
        </p:txBody>
      </p:sp>
      <p:sp>
        <p:nvSpPr>
          <p:cNvPr name="TextBox 14" id="14"/>
          <p:cNvSpPr txBox="true"/>
          <p:nvPr/>
        </p:nvSpPr>
        <p:spPr>
          <a:xfrm rot="0">
            <a:off x="1028700" y="100789"/>
            <a:ext cx="8567130" cy="613410"/>
          </a:xfrm>
          <a:prstGeom prst="rect">
            <a:avLst/>
          </a:prstGeom>
        </p:spPr>
        <p:txBody>
          <a:bodyPr anchor="t" rtlCol="false" tIns="0" lIns="0" bIns="0" rIns="0">
            <a:spAutoFit/>
          </a:bodyPr>
          <a:lstStyle/>
          <a:p>
            <a:pPr algn="l">
              <a:lnSpc>
                <a:spcPts val="5040"/>
              </a:lnSpc>
            </a:pPr>
            <a:r>
              <a:rPr lang="en-US" sz="3600">
                <a:solidFill>
                  <a:srgbClr val="000000"/>
                </a:solidFill>
                <a:latin typeface="DM Sans Bold"/>
                <a:ea typeface="DM Sans Bold"/>
                <a:cs typeface="DM Sans Bold"/>
                <a:sym typeface="DM Sans Bold"/>
              </a:rPr>
              <a:t>Products - The Most Popular Products</a:t>
            </a:r>
          </a:p>
        </p:txBody>
      </p:sp>
      <p:sp>
        <p:nvSpPr>
          <p:cNvPr name="TextBox 15" id="15"/>
          <p:cNvSpPr txBox="true"/>
          <p:nvPr/>
        </p:nvSpPr>
        <p:spPr>
          <a:xfrm rot="0">
            <a:off x="1043958" y="5576586"/>
            <a:ext cx="5489522" cy="306705"/>
          </a:xfrm>
          <a:prstGeom prst="rect">
            <a:avLst/>
          </a:prstGeom>
        </p:spPr>
        <p:txBody>
          <a:bodyPr anchor="t" rtlCol="false" tIns="0" lIns="0" bIns="0" rIns="0">
            <a:spAutoFit/>
          </a:bodyPr>
          <a:lstStyle/>
          <a:p>
            <a:pPr algn="l">
              <a:lnSpc>
                <a:spcPts val="2520"/>
              </a:lnSpc>
            </a:pPr>
            <a:r>
              <a:rPr lang="en-US" sz="1800">
                <a:solidFill>
                  <a:srgbClr val="000000"/>
                </a:solidFill>
                <a:latin typeface="DM Sans"/>
                <a:ea typeface="DM Sans"/>
                <a:cs typeface="DM Sans"/>
                <a:sym typeface="DM Sans"/>
              </a:rPr>
              <a:t>The most popular products in 2023 in most region</a:t>
            </a:r>
          </a:p>
        </p:txBody>
      </p:sp>
      <p:sp>
        <p:nvSpPr>
          <p:cNvPr name="TextBox 16" id="16"/>
          <p:cNvSpPr txBox="true"/>
          <p:nvPr/>
        </p:nvSpPr>
        <p:spPr>
          <a:xfrm rot="0">
            <a:off x="8634593" y="965835"/>
            <a:ext cx="3883960" cy="621030"/>
          </a:xfrm>
          <a:prstGeom prst="rect">
            <a:avLst/>
          </a:prstGeom>
        </p:spPr>
        <p:txBody>
          <a:bodyPr anchor="t" rtlCol="false" tIns="0" lIns="0" bIns="0" rIns="0">
            <a:spAutoFit/>
          </a:bodyPr>
          <a:lstStyle/>
          <a:p>
            <a:pPr algn="ctr">
              <a:lnSpc>
                <a:spcPts val="2520"/>
              </a:lnSpc>
            </a:pPr>
            <a:r>
              <a:rPr lang="en-US" sz="1800">
                <a:solidFill>
                  <a:srgbClr val="000000"/>
                </a:solidFill>
                <a:latin typeface="DM Sans"/>
                <a:ea typeface="DM Sans"/>
                <a:cs typeface="DM Sans"/>
                <a:sym typeface="DM Sans"/>
              </a:rPr>
              <a:t>2019 - 2022 most popular products categories - Technology data</a:t>
            </a:r>
          </a:p>
        </p:txBody>
      </p:sp>
      <p:sp>
        <p:nvSpPr>
          <p:cNvPr name="TextBox 17" id="17"/>
          <p:cNvSpPr txBox="true"/>
          <p:nvPr/>
        </p:nvSpPr>
        <p:spPr>
          <a:xfrm rot="0">
            <a:off x="13307877" y="1010318"/>
            <a:ext cx="3229185" cy="621030"/>
          </a:xfrm>
          <a:prstGeom prst="rect">
            <a:avLst/>
          </a:prstGeom>
        </p:spPr>
        <p:txBody>
          <a:bodyPr anchor="t" rtlCol="false" tIns="0" lIns="0" bIns="0" rIns="0">
            <a:spAutoFit/>
          </a:bodyPr>
          <a:lstStyle/>
          <a:p>
            <a:pPr algn="ctr">
              <a:lnSpc>
                <a:spcPts val="2520"/>
              </a:lnSpc>
            </a:pPr>
            <a:r>
              <a:rPr lang="en-US" sz="1800">
                <a:solidFill>
                  <a:srgbClr val="000000"/>
                </a:solidFill>
                <a:latin typeface="DM Sans"/>
                <a:ea typeface="DM Sans"/>
                <a:cs typeface="DM Sans"/>
                <a:sym typeface="DM Sans"/>
              </a:rPr>
              <a:t>2023 most popular products categories -  furniture data</a:t>
            </a:r>
          </a:p>
        </p:txBody>
      </p:sp>
      <p:sp>
        <p:nvSpPr>
          <p:cNvPr name="TextBox 18" id="18"/>
          <p:cNvSpPr txBox="true"/>
          <p:nvPr/>
        </p:nvSpPr>
        <p:spPr>
          <a:xfrm rot="0">
            <a:off x="8404416" y="3664576"/>
            <a:ext cx="8318086" cy="281178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anva Sans Bold"/>
                <a:ea typeface="Canva Sans Bold"/>
                <a:cs typeface="Canva Sans Bold"/>
                <a:sym typeface="Canva Sans Bold"/>
              </a:rPr>
              <a:t>Before 2022</a:t>
            </a:r>
            <a:r>
              <a:rPr lang="en-US" sz="1800">
                <a:solidFill>
                  <a:srgbClr val="000000"/>
                </a:solidFill>
                <a:latin typeface="Canva Sans"/>
                <a:ea typeface="Canva Sans"/>
                <a:cs typeface="Canva Sans"/>
                <a:sym typeface="Canva Sans"/>
              </a:rPr>
              <a:t>, the </a:t>
            </a:r>
            <a:r>
              <a:rPr lang="en-US" sz="1800">
                <a:solidFill>
                  <a:srgbClr val="000000"/>
                </a:solidFill>
                <a:latin typeface="Canva Sans"/>
                <a:ea typeface="Canva Sans"/>
                <a:cs typeface="Canva Sans"/>
                <a:sym typeface="Canva Sans"/>
              </a:rPr>
              <a:t>demand for computer-related products increased, as people were forced to work and play at home due to the impact of the pandemic.</a:t>
            </a:r>
          </a:p>
          <a:p>
            <a:pPr algn="l" marL="388620" indent="-194310" lvl="1">
              <a:lnSpc>
                <a:spcPts val="2520"/>
              </a:lnSpc>
              <a:buFont typeface="Arial"/>
              <a:buChar char="•"/>
            </a:pPr>
            <a:r>
              <a:rPr lang="en-US" sz="1800">
                <a:solidFill>
                  <a:srgbClr val="000000"/>
                </a:solidFill>
                <a:latin typeface="Canva Sans Bold"/>
                <a:ea typeface="Canva Sans Bold"/>
                <a:cs typeface="Canva Sans Bold"/>
                <a:sym typeface="Canva Sans Bold"/>
              </a:rPr>
              <a:t>In 2023</a:t>
            </a:r>
            <a:r>
              <a:rPr lang="en-US" sz="1800">
                <a:solidFill>
                  <a:srgbClr val="000000"/>
                </a:solidFill>
                <a:latin typeface="Canva Sans"/>
                <a:ea typeface="Canva Sans"/>
                <a:cs typeface="Canva Sans"/>
                <a:sym typeface="Canva Sans"/>
              </a:rPr>
              <a:t>, society has led to a growing demand for Durable furniture significantly. but the low profit margin indicates that the overall consumption of the society may have declined.</a:t>
            </a:r>
          </a:p>
          <a:p>
            <a:pPr algn="l" marL="388620" indent="-194310" lvl="1">
              <a:lnSpc>
                <a:spcPts val="2520"/>
              </a:lnSpc>
              <a:buFont typeface="Arial"/>
              <a:buChar char="•"/>
            </a:pPr>
            <a:r>
              <a:rPr lang="en-US" sz="1800">
                <a:solidFill>
                  <a:srgbClr val="000000"/>
                </a:solidFill>
                <a:latin typeface="Canva Sans"/>
                <a:ea typeface="Canva Sans"/>
                <a:cs typeface="Canva Sans"/>
                <a:sym typeface="Canva Sans"/>
              </a:rPr>
              <a:t>Product trends in different years may be related to the economic cycle. In times of weak economy, more affordable and durable products may be more popular.</a:t>
            </a:r>
          </a:p>
        </p:txBody>
      </p:sp>
      <p:sp>
        <p:nvSpPr>
          <p:cNvPr name="TextBox 19" id="19"/>
          <p:cNvSpPr txBox="true"/>
          <p:nvPr/>
        </p:nvSpPr>
        <p:spPr>
          <a:xfrm rot="0">
            <a:off x="1043958" y="1028700"/>
            <a:ext cx="6272098" cy="266700"/>
          </a:xfrm>
          <a:prstGeom prst="rect">
            <a:avLst/>
          </a:prstGeom>
        </p:spPr>
        <p:txBody>
          <a:bodyPr anchor="t" rtlCol="false" tIns="0" lIns="0" bIns="0" rIns="0">
            <a:spAutoFit/>
          </a:bodyPr>
          <a:lstStyle/>
          <a:p>
            <a:pPr algn="l">
              <a:lnSpc>
                <a:spcPts val="2159"/>
              </a:lnSpc>
              <a:spcBef>
                <a:spcPct val="0"/>
              </a:spcBef>
            </a:pPr>
            <a:r>
              <a:rPr lang="en-US" sz="1799">
                <a:solidFill>
                  <a:srgbClr val="000000"/>
                </a:solidFill>
                <a:latin typeface="DM Sans"/>
                <a:ea typeface="DM Sans"/>
                <a:cs typeface="DM Sans"/>
                <a:sym typeface="DM Sans"/>
              </a:rPr>
              <a:t>The most popular products in 2019 - 2024 in most region</a:t>
            </a:r>
          </a:p>
        </p:txBody>
      </p:sp>
      <p:sp>
        <p:nvSpPr>
          <p:cNvPr name="Freeform 20" id="20"/>
          <p:cNvSpPr/>
          <p:nvPr/>
        </p:nvSpPr>
        <p:spPr>
          <a:xfrm flipH="false" flipV="false" rot="0">
            <a:off x="8404416" y="3199402"/>
            <a:ext cx="460353" cy="446124"/>
          </a:xfrm>
          <a:custGeom>
            <a:avLst/>
            <a:gdLst/>
            <a:ahLst/>
            <a:cxnLst/>
            <a:rect r="r" b="b" t="t" l="l"/>
            <a:pathLst>
              <a:path h="446124" w="460353">
                <a:moveTo>
                  <a:pt x="0" y="0"/>
                </a:moveTo>
                <a:lnTo>
                  <a:pt x="460353" y="0"/>
                </a:lnTo>
                <a:lnTo>
                  <a:pt x="460353" y="446124"/>
                </a:lnTo>
                <a:lnTo>
                  <a:pt x="0" y="44612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1" id="21"/>
          <p:cNvSpPr txBox="true"/>
          <p:nvPr/>
        </p:nvSpPr>
        <p:spPr>
          <a:xfrm rot="0">
            <a:off x="8972267" y="3290685"/>
            <a:ext cx="865584" cy="266700"/>
          </a:xfrm>
          <a:prstGeom prst="rect">
            <a:avLst/>
          </a:prstGeom>
        </p:spPr>
        <p:txBody>
          <a:bodyPr anchor="t" rtlCol="false" tIns="0" lIns="0" bIns="0" rIns="0">
            <a:spAutoFit/>
          </a:bodyPr>
          <a:lstStyle/>
          <a:p>
            <a:pPr algn="ctr">
              <a:lnSpc>
                <a:spcPts val="2159"/>
              </a:lnSpc>
              <a:spcBef>
                <a:spcPct val="0"/>
              </a:spcBef>
            </a:pPr>
            <a:r>
              <a:rPr lang="en-US" sz="1799" u="sng">
                <a:solidFill>
                  <a:srgbClr val="000000"/>
                </a:solidFill>
                <a:latin typeface="DM Sans Bold"/>
                <a:ea typeface="DM Sans Bold"/>
                <a:cs typeface="DM Sans Bold"/>
                <a:sym typeface="DM Sans Bold"/>
              </a:rPr>
              <a:t>Insights</a:t>
            </a:r>
          </a:p>
        </p:txBody>
      </p:sp>
      <p:sp>
        <p:nvSpPr>
          <p:cNvPr name="TextBox 22" id="22"/>
          <p:cNvSpPr txBox="true"/>
          <p:nvPr/>
        </p:nvSpPr>
        <p:spPr>
          <a:xfrm rot="0">
            <a:off x="8404416" y="6781800"/>
            <a:ext cx="8854884" cy="2476500"/>
          </a:xfrm>
          <a:prstGeom prst="rect">
            <a:avLst/>
          </a:prstGeom>
        </p:spPr>
        <p:txBody>
          <a:bodyPr anchor="t" rtlCol="false" tIns="0" lIns="0" bIns="0" rIns="0">
            <a:spAutoFit/>
          </a:bodyPr>
          <a:lstStyle/>
          <a:p>
            <a:pPr algn="l">
              <a:lnSpc>
                <a:spcPts val="2639"/>
              </a:lnSpc>
            </a:pPr>
            <a:r>
              <a:rPr lang="en-US" sz="2199">
                <a:solidFill>
                  <a:srgbClr val="000000"/>
                </a:solidFill>
                <a:latin typeface="DM Sans Bold"/>
                <a:ea typeface="DM Sans Bold"/>
                <a:cs typeface="DM Sans Bold"/>
                <a:sym typeface="DM Sans Bold"/>
              </a:rPr>
              <a:t>Recommendation:</a:t>
            </a:r>
          </a:p>
          <a:p>
            <a:pPr algn="l" marL="388620" indent="-194310" lvl="1">
              <a:lnSpc>
                <a:spcPts val="2160"/>
              </a:lnSpc>
              <a:buFont typeface="Arial"/>
              <a:buChar char="•"/>
            </a:pPr>
            <a:r>
              <a:rPr lang="en-US" sz="1800">
                <a:solidFill>
                  <a:srgbClr val="000000"/>
                </a:solidFill>
                <a:latin typeface="DM Sans"/>
                <a:ea typeface="DM Sans"/>
                <a:cs typeface="DM Sans"/>
                <a:sym typeface="DM Sans"/>
              </a:rPr>
              <a:t>Focusing on cost-effective good brand products can bring continuous and large orders and good profit margins.</a:t>
            </a:r>
          </a:p>
          <a:p>
            <a:pPr algn="l" marL="388620" indent="-194310" lvl="1">
              <a:lnSpc>
                <a:spcPts val="2160"/>
              </a:lnSpc>
              <a:buFont typeface="Arial"/>
              <a:buChar char="•"/>
            </a:pPr>
            <a:r>
              <a:rPr lang="en-US" sz="1800">
                <a:solidFill>
                  <a:srgbClr val="000000"/>
                </a:solidFill>
                <a:latin typeface="DM Sans Bold"/>
                <a:ea typeface="DM Sans Bold"/>
                <a:cs typeface="DM Sans Bold"/>
                <a:sym typeface="DM Sans Bold"/>
              </a:rPr>
              <a:t>After 2023</a:t>
            </a:r>
            <a:r>
              <a:rPr lang="en-US" sz="1800">
                <a:solidFill>
                  <a:srgbClr val="000000"/>
                </a:solidFill>
                <a:latin typeface="DM Sans"/>
                <a:ea typeface="DM Sans"/>
                <a:cs typeface="DM Sans"/>
                <a:sym typeface="DM Sans"/>
              </a:rPr>
              <a:t>, we should provide more options of durable furniture for society.</a:t>
            </a:r>
          </a:p>
          <a:p>
            <a:pPr algn="l" marL="388620" indent="-194310" lvl="1">
              <a:lnSpc>
                <a:spcPts val="2160"/>
              </a:lnSpc>
              <a:buFont typeface="Arial"/>
              <a:buChar char="•"/>
            </a:pPr>
            <a:r>
              <a:rPr lang="en-US" sz="1800">
                <a:solidFill>
                  <a:srgbClr val="000000"/>
                </a:solidFill>
                <a:latin typeface="DM Sans"/>
                <a:ea typeface="DM Sans"/>
                <a:cs typeface="DM Sans"/>
                <a:sym typeface="DM Sans"/>
              </a:rPr>
              <a:t>Overall consumption level of the society is reducing. We could design more specific promotional activities for different regions.</a:t>
            </a:r>
          </a:p>
          <a:p>
            <a:pPr algn="l" marL="388620" indent="-194310" lvl="1">
              <a:lnSpc>
                <a:spcPts val="2160"/>
              </a:lnSpc>
              <a:buFont typeface="Arial"/>
              <a:buChar char="•"/>
            </a:pPr>
            <a:r>
              <a:rPr lang="en-US" sz="1800">
                <a:solidFill>
                  <a:srgbClr val="000000"/>
                </a:solidFill>
                <a:latin typeface="DM Sans"/>
                <a:ea typeface="DM Sans"/>
                <a:cs typeface="DM Sans"/>
                <a:sym typeface="DM Sans"/>
              </a:rPr>
              <a:t>Pay more attention to market changes, such as remote working trends or technological advances, that may affect the type of the most popular products we sold.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0759" y="406265"/>
            <a:ext cx="11082950" cy="8635770"/>
          </a:xfrm>
          <a:custGeom>
            <a:avLst/>
            <a:gdLst/>
            <a:ahLst/>
            <a:cxnLst/>
            <a:rect r="r" b="b" t="t" l="l"/>
            <a:pathLst>
              <a:path h="8635770" w="11082950">
                <a:moveTo>
                  <a:pt x="0" y="0"/>
                </a:moveTo>
                <a:lnTo>
                  <a:pt x="11082950" y="0"/>
                </a:lnTo>
                <a:lnTo>
                  <a:pt x="11082950" y="8635770"/>
                </a:lnTo>
                <a:lnTo>
                  <a:pt x="0" y="8635770"/>
                </a:lnTo>
                <a:lnTo>
                  <a:pt x="0" y="0"/>
                </a:lnTo>
                <a:close/>
              </a:path>
            </a:pathLst>
          </a:custGeom>
          <a:blipFill>
            <a:blip r:embed="rId3"/>
            <a:stretch>
              <a:fillRect l="0" t="-1847" r="0" b="0"/>
            </a:stretch>
          </a:blipFill>
        </p:spPr>
      </p:sp>
      <p:sp>
        <p:nvSpPr>
          <p:cNvPr name="Freeform 3" id="3"/>
          <p:cNvSpPr/>
          <p:nvPr/>
        </p:nvSpPr>
        <p:spPr>
          <a:xfrm flipH="false" flipV="false" rot="0">
            <a:off x="12041334" y="586563"/>
            <a:ext cx="5217966" cy="3472388"/>
          </a:xfrm>
          <a:custGeom>
            <a:avLst/>
            <a:gdLst/>
            <a:ahLst/>
            <a:cxnLst/>
            <a:rect r="r" b="b" t="t" l="l"/>
            <a:pathLst>
              <a:path h="3472388" w="5217966">
                <a:moveTo>
                  <a:pt x="0" y="0"/>
                </a:moveTo>
                <a:lnTo>
                  <a:pt x="5217966" y="0"/>
                </a:lnTo>
                <a:lnTo>
                  <a:pt x="5217966" y="3472388"/>
                </a:lnTo>
                <a:lnTo>
                  <a:pt x="0" y="3472388"/>
                </a:lnTo>
                <a:lnTo>
                  <a:pt x="0" y="0"/>
                </a:lnTo>
                <a:close/>
              </a:path>
            </a:pathLst>
          </a:custGeom>
          <a:blipFill>
            <a:blip r:embed="rId4"/>
            <a:stretch>
              <a:fillRect l="0" t="0" r="0" b="0"/>
            </a:stretch>
          </a:blipFill>
        </p:spPr>
      </p:sp>
      <p:sp>
        <p:nvSpPr>
          <p:cNvPr name="TextBox 4" id="4"/>
          <p:cNvSpPr txBox="true"/>
          <p:nvPr/>
        </p:nvSpPr>
        <p:spPr>
          <a:xfrm rot="0">
            <a:off x="12930855" y="4328685"/>
            <a:ext cx="1009920" cy="306705"/>
          </a:xfrm>
          <a:prstGeom prst="rect">
            <a:avLst/>
          </a:prstGeom>
        </p:spPr>
        <p:txBody>
          <a:bodyPr anchor="t" rtlCol="false" tIns="0" lIns="0" bIns="0" rIns="0">
            <a:spAutoFit/>
          </a:bodyPr>
          <a:lstStyle/>
          <a:p>
            <a:pPr algn="l">
              <a:lnSpc>
                <a:spcPts val="2520"/>
              </a:lnSpc>
            </a:pPr>
            <a:r>
              <a:rPr lang="en-US" sz="1800" u="sng">
                <a:solidFill>
                  <a:srgbClr val="000000"/>
                </a:solidFill>
                <a:latin typeface="DM Sans Bold"/>
                <a:ea typeface="DM Sans Bold"/>
                <a:cs typeface="DM Sans Bold"/>
                <a:sym typeface="DM Sans Bold"/>
              </a:rPr>
              <a:t>Insights </a:t>
            </a:r>
          </a:p>
        </p:txBody>
      </p:sp>
      <p:grpSp>
        <p:nvGrpSpPr>
          <p:cNvPr name="Group 5" id="5"/>
          <p:cNvGrpSpPr/>
          <p:nvPr/>
        </p:nvGrpSpPr>
        <p:grpSpPr>
          <a:xfrm rot="0">
            <a:off x="12425559" y="4858452"/>
            <a:ext cx="4833741" cy="4265785"/>
            <a:chOff x="0" y="0"/>
            <a:chExt cx="9932904" cy="8765804"/>
          </a:xfrm>
        </p:grpSpPr>
        <p:sp>
          <p:nvSpPr>
            <p:cNvPr name="Freeform 6" id="6"/>
            <p:cNvSpPr/>
            <p:nvPr/>
          </p:nvSpPr>
          <p:spPr>
            <a:xfrm flipH="false" flipV="false" rot="0">
              <a:off x="0" y="0"/>
              <a:ext cx="9932905" cy="8765804"/>
            </a:xfrm>
            <a:custGeom>
              <a:avLst/>
              <a:gdLst/>
              <a:ahLst/>
              <a:cxnLst/>
              <a:rect r="r" b="b" t="t" l="l"/>
              <a:pathLst>
                <a:path h="8765804" w="9932905">
                  <a:moveTo>
                    <a:pt x="9932905" y="25400"/>
                  </a:moveTo>
                  <a:cubicBezTo>
                    <a:pt x="9932905" y="11372"/>
                    <a:pt x="9921538" y="0"/>
                    <a:pt x="9907505" y="0"/>
                  </a:cubicBezTo>
                  <a:lnTo>
                    <a:pt x="25400" y="0"/>
                  </a:lnTo>
                  <a:cubicBezTo>
                    <a:pt x="11372" y="0"/>
                    <a:pt x="0" y="11372"/>
                    <a:pt x="0" y="25400"/>
                  </a:cubicBezTo>
                  <a:lnTo>
                    <a:pt x="0" y="8740404"/>
                  </a:lnTo>
                  <a:cubicBezTo>
                    <a:pt x="0" y="8754438"/>
                    <a:pt x="11372" y="8765804"/>
                    <a:pt x="25400" y="8765804"/>
                  </a:cubicBezTo>
                  <a:lnTo>
                    <a:pt x="9907505" y="8765804"/>
                  </a:lnTo>
                  <a:cubicBezTo>
                    <a:pt x="9921538" y="8765804"/>
                    <a:pt x="9932905" y="8754438"/>
                    <a:pt x="9932905" y="8740404"/>
                  </a:cubicBezTo>
                  <a:lnTo>
                    <a:pt x="9932905" y="25400"/>
                  </a:lnTo>
                  <a:close/>
                </a:path>
              </a:pathLst>
            </a:custGeom>
            <a:solidFill>
              <a:srgbClr val="FFF5C3"/>
            </a:solidFill>
          </p:spPr>
        </p:sp>
        <p:sp>
          <p:nvSpPr>
            <p:cNvPr name="TextBox 7" id="7"/>
            <p:cNvSpPr txBox="true"/>
            <p:nvPr/>
          </p:nvSpPr>
          <p:spPr>
            <a:xfrm>
              <a:off x="417547" y="666950"/>
              <a:ext cx="9097810" cy="7450954"/>
            </a:xfrm>
            <a:prstGeom prst="rect">
              <a:avLst/>
            </a:prstGeom>
          </p:spPr>
          <p:txBody>
            <a:bodyPr anchor="ctr" rtlCol="false" tIns="50800" lIns="50800" bIns="50800" rIns="50800"/>
            <a:lstStyle/>
            <a:p>
              <a:pPr algn="l" marL="388620" indent="-194310" lvl="1">
                <a:lnSpc>
                  <a:spcPts val="1980"/>
                </a:lnSpc>
                <a:buFont typeface="Arial"/>
                <a:buChar char="•"/>
              </a:pPr>
              <a:r>
                <a:rPr lang="en-US" sz="1800" spc="-36">
                  <a:solidFill>
                    <a:srgbClr val="000000"/>
                  </a:solidFill>
                  <a:latin typeface="DM Sans"/>
                  <a:ea typeface="DM Sans"/>
                  <a:cs typeface="DM Sans"/>
                  <a:sym typeface="DM Sans"/>
                </a:rPr>
                <a:t> </a:t>
              </a:r>
              <a:r>
                <a:rPr lang="en-US" sz="1800" spc="-36">
                  <a:solidFill>
                    <a:srgbClr val="000000"/>
                  </a:solidFill>
                  <a:latin typeface="DM Sans Bold"/>
                  <a:ea typeface="DM Sans Bold"/>
                  <a:cs typeface="DM Sans Bold"/>
                  <a:sym typeface="DM Sans Bold"/>
                </a:rPr>
                <a:t>No Losses:</a:t>
              </a:r>
              <a:r>
                <a:rPr lang="en-US" sz="1800" spc="-36">
                  <a:solidFill>
                    <a:srgbClr val="000000"/>
                  </a:solidFill>
                  <a:latin typeface="DM Sans"/>
                  <a:ea typeface="DM Sans"/>
                  <a:cs typeface="DM Sans"/>
                  <a:sym typeface="DM Sans"/>
                </a:rPr>
                <a:t> Southeast &amp; New England never made a loss </a:t>
              </a:r>
              <a:r>
                <a:rPr lang="en-US" sz="1800" spc="-36">
                  <a:solidFill>
                    <a:srgbClr val="000000"/>
                  </a:solidFill>
                  <a:latin typeface="DM Sans Bold"/>
                  <a:ea typeface="DM Sans Bold"/>
                  <a:cs typeface="DM Sans Bold"/>
                  <a:sym typeface="DM Sans Bold"/>
                </a:rPr>
                <a:t>(2019-2023)</a:t>
              </a:r>
              <a:r>
                <a:rPr lang="en-US" sz="1800" spc="-36">
                  <a:solidFill>
                    <a:srgbClr val="000000"/>
                  </a:solidFill>
                  <a:latin typeface="DM Sans"/>
                  <a:ea typeface="DM Sans"/>
                  <a:cs typeface="DM Sans"/>
                  <a:sym typeface="DM Sans"/>
                </a:rPr>
                <a:t>.</a:t>
              </a:r>
            </a:p>
            <a:p>
              <a:pPr algn="l">
                <a:lnSpc>
                  <a:spcPts val="1980"/>
                </a:lnSpc>
              </a:pPr>
            </a:p>
            <a:p>
              <a:pPr algn="l" marL="388620" indent="-194310" lvl="1">
                <a:lnSpc>
                  <a:spcPts val="1980"/>
                </a:lnSpc>
                <a:buFont typeface="Arial"/>
                <a:buChar char="•"/>
              </a:pPr>
              <a:r>
                <a:rPr lang="en-US" sz="1800" spc="-36">
                  <a:solidFill>
                    <a:srgbClr val="000000"/>
                  </a:solidFill>
                  <a:latin typeface="DM Sans Bold"/>
                  <a:ea typeface="DM Sans Bold"/>
                  <a:cs typeface="DM Sans Bold"/>
                  <a:sym typeface="DM Sans Bold"/>
                </a:rPr>
                <a:t>High Losses:</a:t>
              </a:r>
              <a:r>
                <a:rPr lang="en-US" sz="1800" spc="-36">
                  <a:solidFill>
                    <a:srgbClr val="000000"/>
                  </a:solidFill>
                  <a:latin typeface="DM Sans"/>
                  <a:ea typeface="DM Sans"/>
                  <a:cs typeface="DM Sans"/>
                  <a:sym typeface="DM Sans"/>
                </a:rPr>
                <a:t> Southern region has the highest loss, followed by the Midwest.</a:t>
              </a:r>
            </a:p>
            <a:p>
              <a:pPr algn="l">
                <a:lnSpc>
                  <a:spcPts val="1980"/>
                </a:lnSpc>
              </a:pPr>
            </a:p>
            <a:p>
              <a:pPr algn="l" marL="388620" indent="-194310" lvl="1">
                <a:lnSpc>
                  <a:spcPts val="1980"/>
                </a:lnSpc>
                <a:buFont typeface="Arial"/>
                <a:buChar char="•"/>
              </a:pPr>
              <a:r>
                <a:rPr lang="en-US" sz="1800" spc="-36">
                  <a:solidFill>
                    <a:srgbClr val="000000"/>
                  </a:solidFill>
                  <a:latin typeface="DM Sans Bold"/>
                  <a:ea typeface="DM Sans Bold"/>
                  <a:cs typeface="DM Sans Bold"/>
                  <a:sym typeface="DM Sans Bold"/>
                </a:rPr>
                <a:t>High Profit:</a:t>
              </a:r>
              <a:r>
                <a:rPr lang="en-US" sz="1800" spc="-36">
                  <a:solidFill>
                    <a:srgbClr val="000000"/>
                  </a:solidFill>
                  <a:latin typeface="DM Sans"/>
                  <a:ea typeface="DM Sans"/>
                  <a:cs typeface="DM Sans"/>
                  <a:sym typeface="DM Sans"/>
                </a:rPr>
                <a:t> Midwest &amp; Southern.</a:t>
              </a:r>
            </a:p>
            <a:p>
              <a:pPr algn="l">
                <a:lnSpc>
                  <a:spcPts val="1980"/>
                </a:lnSpc>
              </a:pPr>
            </a:p>
            <a:p>
              <a:pPr algn="l" marL="388620" indent="-194310" lvl="1">
                <a:lnSpc>
                  <a:spcPts val="1980"/>
                </a:lnSpc>
                <a:buFont typeface="Arial"/>
                <a:buChar char="•"/>
              </a:pPr>
              <a:r>
                <a:rPr lang="en-US" sz="1800" spc="-36">
                  <a:solidFill>
                    <a:srgbClr val="000000"/>
                  </a:solidFill>
                  <a:latin typeface="DM Sans Bold"/>
                  <a:ea typeface="DM Sans Bold"/>
                  <a:cs typeface="DM Sans Bold"/>
                  <a:sym typeface="DM Sans Bold"/>
                </a:rPr>
                <a:t>High Profit Margin: </a:t>
              </a:r>
              <a:r>
                <a:rPr lang="en-US" sz="1800" spc="-36">
                  <a:solidFill>
                    <a:srgbClr val="000000"/>
                  </a:solidFill>
                  <a:latin typeface="DM Sans"/>
                  <a:ea typeface="DM Sans"/>
                  <a:cs typeface="DM Sans"/>
                  <a:sym typeface="DM Sans"/>
                </a:rPr>
                <a:t>New England has the highest profit margin </a:t>
              </a:r>
              <a:r>
                <a:rPr lang="en-US" sz="1800" spc="-36">
                  <a:solidFill>
                    <a:srgbClr val="000000"/>
                  </a:solidFill>
                  <a:latin typeface="DM Sans Bold"/>
                  <a:ea typeface="DM Sans Bold"/>
                  <a:cs typeface="DM Sans Bold"/>
                  <a:sym typeface="DM Sans Bold"/>
                </a:rPr>
                <a:t>(~40%)</a:t>
              </a:r>
              <a:r>
                <a:rPr lang="en-US" sz="1800" spc="-36">
                  <a:solidFill>
                    <a:srgbClr val="000000"/>
                  </a:solidFill>
                  <a:latin typeface="DM Sans"/>
                  <a:ea typeface="DM Sans"/>
                  <a:cs typeface="DM Sans"/>
                  <a:sym typeface="DM Sans"/>
                </a:rPr>
                <a:t>.</a:t>
              </a:r>
            </a:p>
            <a:p>
              <a:pPr algn="l">
                <a:lnSpc>
                  <a:spcPts val="1980"/>
                </a:lnSpc>
              </a:pPr>
            </a:p>
            <a:p>
              <a:pPr algn="l" marL="388620" indent="-194310" lvl="1">
                <a:lnSpc>
                  <a:spcPts val="1980"/>
                </a:lnSpc>
                <a:buFont typeface="Arial"/>
                <a:buChar char="•"/>
              </a:pPr>
              <a:r>
                <a:rPr lang="en-US" sz="1800" spc="-36">
                  <a:solidFill>
                    <a:srgbClr val="000000"/>
                  </a:solidFill>
                  <a:latin typeface="DM Sans Bold"/>
                  <a:ea typeface="DM Sans Bold"/>
                  <a:cs typeface="DM Sans Bold"/>
                  <a:sym typeface="DM Sans Bold"/>
                </a:rPr>
                <a:t>Next Steps:</a:t>
              </a:r>
              <a:r>
                <a:rPr lang="en-US" sz="1800" spc="-36">
                  <a:solidFill>
                    <a:srgbClr val="000000"/>
                  </a:solidFill>
                  <a:latin typeface="DM Sans"/>
                  <a:ea typeface="DM Sans"/>
                  <a:cs typeface="DM Sans"/>
                  <a:sym typeface="DM Sans"/>
                </a:rPr>
                <a:t> Focus on Southern for loss analysis and Southeast for profitability analysis.</a:t>
              </a:r>
            </a:p>
          </p:txBody>
        </p:sp>
      </p:grpSp>
      <p:sp>
        <p:nvSpPr>
          <p:cNvPr name="Freeform 8" id="8"/>
          <p:cNvSpPr/>
          <p:nvPr/>
        </p:nvSpPr>
        <p:spPr>
          <a:xfrm flipH="false" flipV="false" rot="0">
            <a:off x="12425559" y="4278026"/>
            <a:ext cx="460353" cy="446124"/>
          </a:xfrm>
          <a:custGeom>
            <a:avLst/>
            <a:gdLst/>
            <a:ahLst/>
            <a:cxnLst/>
            <a:rect r="r" b="b" t="t" l="l"/>
            <a:pathLst>
              <a:path h="446124" w="460353">
                <a:moveTo>
                  <a:pt x="0" y="0"/>
                </a:moveTo>
                <a:lnTo>
                  <a:pt x="460353" y="0"/>
                </a:lnTo>
                <a:lnTo>
                  <a:pt x="460353" y="446124"/>
                </a:lnTo>
                <a:lnTo>
                  <a:pt x="0" y="4461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02870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7"/>
            <a:stretch>
              <a:fillRect l="0" t="0" r="0" b="0"/>
            </a:stretch>
          </a:blipFill>
        </p:spPr>
      </p:sp>
      <p:sp>
        <p:nvSpPr>
          <p:cNvPr name="TextBox 10" id="10"/>
          <p:cNvSpPr txBox="true"/>
          <p:nvPr/>
        </p:nvSpPr>
        <p:spPr>
          <a:xfrm rot="0">
            <a:off x="2519822" y="9548679"/>
            <a:ext cx="584225"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Sales</a:t>
            </a:r>
          </a:p>
        </p:txBody>
      </p:sp>
      <p:sp>
        <p:nvSpPr>
          <p:cNvPr name="Freeform 11" id="11"/>
          <p:cNvSpPr/>
          <p:nvPr/>
        </p:nvSpPr>
        <p:spPr>
          <a:xfrm flipH="false" flipV="false" rot="0">
            <a:off x="5216880" y="9841138"/>
            <a:ext cx="3566468" cy="192041"/>
          </a:xfrm>
          <a:custGeom>
            <a:avLst/>
            <a:gdLst/>
            <a:ahLst/>
            <a:cxnLst/>
            <a:rect r="r" b="b" t="t" l="l"/>
            <a:pathLst>
              <a:path h="192041" w="3566468">
                <a:moveTo>
                  <a:pt x="0" y="0"/>
                </a:moveTo>
                <a:lnTo>
                  <a:pt x="3566468" y="0"/>
                </a:lnTo>
                <a:lnTo>
                  <a:pt x="3566468" y="192040"/>
                </a:lnTo>
                <a:lnTo>
                  <a:pt x="0" y="192040"/>
                </a:lnTo>
                <a:lnTo>
                  <a:pt x="0" y="0"/>
                </a:lnTo>
                <a:close/>
              </a:path>
            </a:pathLst>
          </a:custGeom>
          <a:blipFill>
            <a:blip r:embed="rId8"/>
            <a:stretch>
              <a:fillRect l="0" t="0" r="0" b="0"/>
            </a:stretch>
          </a:blipFill>
        </p:spPr>
      </p:sp>
      <p:sp>
        <p:nvSpPr>
          <p:cNvPr name="TextBox 12" id="12"/>
          <p:cNvSpPr txBox="true"/>
          <p:nvPr/>
        </p:nvSpPr>
        <p:spPr>
          <a:xfrm rot="0">
            <a:off x="6495549" y="9548679"/>
            <a:ext cx="1009129"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Products</a:t>
            </a:r>
          </a:p>
        </p:txBody>
      </p:sp>
      <p:sp>
        <p:nvSpPr>
          <p:cNvPr name="Freeform 13" id="13"/>
          <p:cNvSpPr/>
          <p:nvPr/>
        </p:nvSpPr>
        <p:spPr>
          <a:xfrm flipH="false" flipV="false" rot="0">
            <a:off x="9405059"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7"/>
            <a:stretch>
              <a:fillRect l="0" t="0" r="0" b="0"/>
            </a:stretch>
          </a:blipFill>
        </p:spPr>
      </p:sp>
      <p:sp>
        <p:nvSpPr>
          <p:cNvPr name="TextBox 14" id="14"/>
          <p:cNvSpPr txBox="true"/>
          <p:nvPr/>
        </p:nvSpPr>
        <p:spPr>
          <a:xfrm rot="0">
            <a:off x="10576573" y="9574438"/>
            <a:ext cx="1223442"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Customers</a:t>
            </a:r>
          </a:p>
        </p:txBody>
      </p:sp>
      <p:sp>
        <p:nvSpPr>
          <p:cNvPr name="Freeform 15" id="15"/>
          <p:cNvSpPr/>
          <p:nvPr/>
        </p:nvSpPr>
        <p:spPr>
          <a:xfrm flipH="false" flipV="false" rot="0">
            <a:off x="13692832"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7"/>
            <a:stretch>
              <a:fillRect l="0" t="0" r="0" b="0"/>
            </a:stretch>
          </a:blipFill>
        </p:spPr>
      </p:sp>
      <p:sp>
        <p:nvSpPr>
          <p:cNvPr name="TextBox 16" id="16"/>
          <p:cNvSpPr txBox="true"/>
          <p:nvPr/>
        </p:nvSpPr>
        <p:spPr>
          <a:xfrm rot="0">
            <a:off x="14229631" y="9548679"/>
            <a:ext cx="2492871"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Final Recommentation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440011"/>
            <a:ext cx="8694140" cy="5818289"/>
          </a:xfrm>
          <a:custGeom>
            <a:avLst/>
            <a:gdLst/>
            <a:ahLst/>
            <a:cxnLst/>
            <a:rect r="r" b="b" t="t" l="l"/>
            <a:pathLst>
              <a:path h="5818289" w="8694140">
                <a:moveTo>
                  <a:pt x="0" y="0"/>
                </a:moveTo>
                <a:lnTo>
                  <a:pt x="8694140" y="0"/>
                </a:lnTo>
                <a:lnTo>
                  <a:pt x="8694140" y="5818289"/>
                </a:lnTo>
                <a:lnTo>
                  <a:pt x="0" y="5818289"/>
                </a:lnTo>
                <a:lnTo>
                  <a:pt x="0" y="0"/>
                </a:lnTo>
                <a:close/>
              </a:path>
            </a:pathLst>
          </a:custGeom>
          <a:blipFill>
            <a:blip r:embed="rId3"/>
            <a:stretch>
              <a:fillRect l="0" t="-9506" r="0" b="0"/>
            </a:stretch>
          </a:blipFill>
        </p:spPr>
      </p:sp>
      <p:sp>
        <p:nvSpPr>
          <p:cNvPr name="Freeform 3" id="3"/>
          <p:cNvSpPr/>
          <p:nvPr/>
        </p:nvSpPr>
        <p:spPr>
          <a:xfrm flipH="false" flipV="false" rot="0">
            <a:off x="1028700" y="852807"/>
            <a:ext cx="9918389" cy="2133601"/>
          </a:xfrm>
          <a:custGeom>
            <a:avLst/>
            <a:gdLst/>
            <a:ahLst/>
            <a:cxnLst/>
            <a:rect r="r" b="b" t="t" l="l"/>
            <a:pathLst>
              <a:path h="2133601" w="9918389">
                <a:moveTo>
                  <a:pt x="0" y="0"/>
                </a:moveTo>
                <a:lnTo>
                  <a:pt x="9918389" y="0"/>
                </a:lnTo>
                <a:lnTo>
                  <a:pt x="9918389" y="2133601"/>
                </a:lnTo>
                <a:lnTo>
                  <a:pt x="0" y="2133601"/>
                </a:lnTo>
                <a:lnTo>
                  <a:pt x="0" y="0"/>
                </a:lnTo>
                <a:close/>
              </a:path>
            </a:pathLst>
          </a:custGeom>
          <a:blipFill>
            <a:blip r:embed="rId4"/>
            <a:stretch>
              <a:fillRect l="0" t="-22875" r="0" b="0"/>
            </a:stretch>
          </a:blipFill>
        </p:spPr>
      </p:sp>
      <p:sp>
        <p:nvSpPr>
          <p:cNvPr name="TextBox 4" id="4"/>
          <p:cNvSpPr txBox="true"/>
          <p:nvPr/>
        </p:nvSpPr>
        <p:spPr>
          <a:xfrm rot="0">
            <a:off x="1028700" y="3001226"/>
            <a:ext cx="7004659" cy="438785"/>
          </a:xfrm>
          <a:prstGeom prst="rect">
            <a:avLst/>
          </a:prstGeom>
        </p:spPr>
        <p:txBody>
          <a:bodyPr anchor="t" rtlCol="false" tIns="0" lIns="0" bIns="0" rIns="0">
            <a:spAutoFit/>
          </a:bodyPr>
          <a:lstStyle/>
          <a:p>
            <a:pPr algn="l">
              <a:lnSpc>
                <a:spcPts val="3639"/>
              </a:lnSpc>
            </a:pPr>
            <a:r>
              <a:rPr lang="en-US" sz="2599">
                <a:solidFill>
                  <a:srgbClr val="000000"/>
                </a:solidFill>
                <a:latin typeface="DM Sans Bold"/>
                <a:ea typeface="DM Sans Bold"/>
                <a:cs typeface="DM Sans Bold"/>
                <a:sym typeface="DM Sans Bold"/>
              </a:rPr>
              <a:t>Products That Made a Loss in the Southern </a:t>
            </a:r>
          </a:p>
        </p:txBody>
      </p:sp>
      <p:sp>
        <p:nvSpPr>
          <p:cNvPr name="TextBox 5" id="5"/>
          <p:cNvSpPr txBox="true"/>
          <p:nvPr/>
        </p:nvSpPr>
        <p:spPr>
          <a:xfrm rot="0">
            <a:off x="10952972" y="3077391"/>
            <a:ext cx="5323427" cy="438785"/>
          </a:xfrm>
          <a:prstGeom prst="rect">
            <a:avLst/>
          </a:prstGeom>
        </p:spPr>
        <p:txBody>
          <a:bodyPr anchor="t" rtlCol="false" tIns="0" lIns="0" bIns="0" rIns="0">
            <a:spAutoFit/>
          </a:bodyPr>
          <a:lstStyle/>
          <a:p>
            <a:pPr algn="l">
              <a:lnSpc>
                <a:spcPts val="3640"/>
              </a:lnSpc>
            </a:pPr>
            <a:r>
              <a:rPr lang="en-US" sz="2600">
                <a:solidFill>
                  <a:srgbClr val="000000"/>
                </a:solidFill>
                <a:latin typeface="DM Sans Bold"/>
                <a:ea typeface="DM Sans Bold"/>
                <a:cs typeface="DM Sans Bold"/>
                <a:sym typeface="DM Sans Bold"/>
              </a:rPr>
              <a:t>What’s going on in the Southern? </a:t>
            </a:r>
          </a:p>
        </p:txBody>
      </p:sp>
      <p:sp>
        <p:nvSpPr>
          <p:cNvPr name="TextBox 6" id="6"/>
          <p:cNvSpPr txBox="true"/>
          <p:nvPr/>
        </p:nvSpPr>
        <p:spPr>
          <a:xfrm rot="0">
            <a:off x="10952972" y="3608070"/>
            <a:ext cx="6296938" cy="5650230"/>
          </a:xfrm>
          <a:prstGeom prst="rect">
            <a:avLst/>
          </a:prstGeom>
        </p:spPr>
        <p:txBody>
          <a:bodyPr anchor="t" rtlCol="false" tIns="0" lIns="0" bIns="0" rIns="0">
            <a:spAutoFit/>
          </a:bodyPr>
          <a:lstStyle/>
          <a:p>
            <a:pPr algn="l">
              <a:lnSpc>
                <a:spcPts val="2520"/>
              </a:lnSpc>
            </a:pPr>
            <a:r>
              <a:rPr lang="en-US" sz="1800">
                <a:solidFill>
                  <a:srgbClr val="000000"/>
                </a:solidFill>
                <a:latin typeface="DM Sans Bold"/>
                <a:ea typeface="DM Sans Bold"/>
                <a:cs typeface="DM Sans Bold"/>
                <a:sym typeface="DM Sans Bold"/>
              </a:rPr>
              <a:t>       Southern Region Loss: </a:t>
            </a:r>
          </a:p>
          <a:p>
            <a:pPr algn="l" marL="388620" indent="-194310" lvl="1">
              <a:lnSpc>
                <a:spcPts val="2520"/>
              </a:lnSpc>
              <a:buFont typeface="Arial"/>
              <a:buChar char="•"/>
            </a:pPr>
            <a:r>
              <a:rPr lang="en-US" sz="1800">
                <a:solidFill>
                  <a:srgbClr val="000000"/>
                </a:solidFill>
                <a:latin typeface="DM Sans"/>
                <a:ea typeface="DM Sans"/>
                <a:cs typeface="DM Sans"/>
                <a:sym typeface="DM Sans"/>
              </a:rPr>
              <a:t>Loss making </a:t>
            </a:r>
            <a:r>
              <a:rPr lang="en-US" sz="1800">
                <a:solidFill>
                  <a:srgbClr val="000000"/>
                </a:solidFill>
                <a:latin typeface="DM Sans"/>
                <a:ea typeface="DM Sans"/>
                <a:cs typeface="DM Sans"/>
                <a:sym typeface="DM Sans"/>
              </a:rPr>
              <a:t>proportion in the Southern region is 14%, more than double the overall of </a:t>
            </a:r>
            <a:r>
              <a:rPr lang="en-US" sz="1800">
                <a:solidFill>
                  <a:srgbClr val="000000"/>
                </a:solidFill>
                <a:latin typeface="DM Sans Bold"/>
                <a:ea typeface="DM Sans Bold"/>
                <a:cs typeface="DM Sans Bold"/>
                <a:sym typeface="DM Sans Bold"/>
              </a:rPr>
              <a:t>6.22%</a:t>
            </a:r>
            <a:r>
              <a:rPr lang="en-US" sz="1800">
                <a:solidFill>
                  <a:srgbClr val="000000"/>
                </a:solidFill>
                <a:latin typeface="DM Sans"/>
                <a:ea typeface="DM Sans"/>
                <a:cs typeface="DM Sans"/>
                <a:sym typeface="DM Sans"/>
              </a:rPr>
              <a:t>.</a:t>
            </a:r>
          </a:p>
          <a:p>
            <a:pPr algn="l">
              <a:lnSpc>
                <a:spcPts val="2520"/>
              </a:lnSpc>
            </a:pPr>
          </a:p>
          <a:p>
            <a:pPr algn="l">
              <a:lnSpc>
                <a:spcPts val="2520"/>
              </a:lnSpc>
            </a:pPr>
            <a:r>
              <a:rPr lang="en-US" sz="1800">
                <a:solidFill>
                  <a:srgbClr val="000000"/>
                </a:solidFill>
                <a:latin typeface="DM Sans Bold"/>
                <a:ea typeface="DM Sans Bold"/>
                <a:cs typeface="DM Sans Bold"/>
                <a:sym typeface="DM Sans Bold"/>
              </a:rPr>
              <a:t>       </a:t>
            </a:r>
            <a:r>
              <a:rPr lang="en-US" sz="1800">
                <a:solidFill>
                  <a:srgbClr val="000000"/>
                </a:solidFill>
                <a:latin typeface="DM Sans Bold"/>
                <a:ea typeface="DM Sans Bold"/>
                <a:cs typeface="DM Sans Bold"/>
                <a:sym typeface="DM Sans Bold"/>
              </a:rPr>
              <a:t>High Discounts in Southern Region:</a:t>
            </a:r>
            <a:r>
              <a:rPr lang="en-US" sz="1800">
                <a:solidFill>
                  <a:srgbClr val="000000"/>
                </a:solidFill>
                <a:latin typeface="DM Sans"/>
                <a:ea typeface="DM Sans"/>
                <a:cs typeface="DM Sans"/>
                <a:sym typeface="DM Sans"/>
              </a:rPr>
              <a:t> </a:t>
            </a:r>
          </a:p>
          <a:p>
            <a:pPr algn="l" marL="388620" indent="-194310" lvl="1">
              <a:lnSpc>
                <a:spcPts val="2520"/>
              </a:lnSpc>
              <a:buFont typeface="Arial"/>
              <a:buChar char="•"/>
            </a:pPr>
            <a:r>
              <a:rPr lang="en-US" sz="1800">
                <a:solidFill>
                  <a:srgbClr val="000000"/>
                </a:solidFill>
                <a:latin typeface="DM Sans"/>
                <a:ea typeface="DM Sans"/>
                <a:cs typeface="DM Sans"/>
                <a:sym typeface="DM Sans"/>
              </a:rPr>
              <a:t>Average discount for loss-making products in the Southern region is</a:t>
            </a:r>
            <a:r>
              <a:rPr lang="en-US" sz="1800">
                <a:solidFill>
                  <a:srgbClr val="000000"/>
                </a:solidFill>
                <a:latin typeface="DM Sans Bold"/>
                <a:ea typeface="DM Sans Bold"/>
                <a:cs typeface="DM Sans Bold"/>
                <a:sym typeface="DM Sans Bold"/>
              </a:rPr>
              <a:t> 70%</a:t>
            </a:r>
            <a:r>
              <a:rPr lang="en-US" sz="1800">
                <a:solidFill>
                  <a:srgbClr val="000000"/>
                </a:solidFill>
                <a:latin typeface="DM Sans"/>
                <a:ea typeface="DM Sans"/>
                <a:cs typeface="DM Sans"/>
                <a:sym typeface="DM Sans"/>
              </a:rPr>
              <a:t>, indicating significant markdowns compared to the overall average.</a:t>
            </a:r>
          </a:p>
          <a:p>
            <a:pPr algn="l">
              <a:lnSpc>
                <a:spcPts val="2520"/>
              </a:lnSpc>
            </a:pPr>
          </a:p>
          <a:p>
            <a:pPr algn="l">
              <a:lnSpc>
                <a:spcPts val="2520"/>
              </a:lnSpc>
            </a:pPr>
            <a:r>
              <a:rPr lang="en-US" sz="1800">
                <a:solidFill>
                  <a:srgbClr val="000000"/>
                </a:solidFill>
                <a:latin typeface="DM Sans"/>
                <a:ea typeface="DM Sans"/>
                <a:cs typeface="DM Sans"/>
                <a:sym typeface="DM Sans"/>
              </a:rPr>
              <a:t>      </a:t>
            </a:r>
            <a:r>
              <a:rPr lang="en-US" sz="1800">
                <a:solidFill>
                  <a:srgbClr val="000000"/>
                </a:solidFill>
                <a:latin typeface="DM Sans Bold"/>
                <a:ea typeface="DM Sans Bold"/>
                <a:cs typeface="DM Sans Bold"/>
                <a:sym typeface="DM Sans Bold"/>
              </a:rPr>
              <a:t>Office Supplies Impact:</a:t>
            </a:r>
            <a:r>
              <a:rPr lang="en-US" sz="1800">
                <a:solidFill>
                  <a:srgbClr val="000000"/>
                </a:solidFill>
                <a:latin typeface="DM Sans"/>
                <a:ea typeface="DM Sans"/>
                <a:cs typeface="DM Sans"/>
                <a:sym typeface="DM Sans"/>
              </a:rPr>
              <a:t> </a:t>
            </a:r>
          </a:p>
          <a:p>
            <a:pPr algn="l" marL="388620" indent="-194310" lvl="1">
              <a:lnSpc>
                <a:spcPts val="2520"/>
              </a:lnSpc>
              <a:buFont typeface="Arial"/>
              <a:buChar char="•"/>
            </a:pPr>
            <a:r>
              <a:rPr lang="en-US" sz="1800">
                <a:solidFill>
                  <a:srgbClr val="000000"/>
                </a:solidFill>
                <a:latin typeface="DM Sans"/>
                <a:ea typeface="DM Sans"/>
                <a:cs typeface="DM Sans"/>
                <a:sym typeface="DM Sans"/>
              </a:rPr>
              <a:t>In the Southern region, office supplies contribute to </a:t>
            </a:r>
            <a:r>
              <a:rPr lang="en-US" sz="1800">
                <a:solidFill>
                  <a:srgbClr val="000000"/>
                </a:solidFill>
                <a:latin typeface="DM Sans Bold"/>
                <a:ea typeface="DM Sans Bold"/>
                <a:cs typeface="DM Sans Bold"/>
                <a:sym typeface="DM Sans Bold"/>
              </a:rPr>
              <a:t>86%</a:t>
            </a:r>
            <a:r>
              <a:rPr lang="en-US" sz="1800">
                <a:solidFill>
                  <a:srgbClr val="000000"/>
                </a:solidFill>
                <a:latin typeface="DM Sans"/>
                <a:ea typeface="DM Sans"/>
                <a:cs typeface="DM Sans"/>
                <a:sym typeface="DM Sans"/>
              </a:rPr>
              <a:t> of t</a:t>
            </a:r>
            <a:r>
              <a:rPr lang="en-US" sz="1800">
                <a:solidFill>
                  <a:srgbClr val="000000"/>
                </a:solidFill>
                <a:latin typeface="DM Sans"/>
                <a:ea typeface="DM Sans"/>
                <a:cs typeface="DM Sans"/>
                <a:sym typeface="DM Sans"/>
              </a:rPr>
              <a:t>he loss, compared to </a:t>
            </a:r>
            <a:r>
              <a:rPr lang="en-US" sz="1800">
                <a:solidFill>
                  <a:srgbClr val="000000"/>
                </a:solidFill>
                <a:latin typeface="DM Sans Bold"/>
                <a:ea typeface="DM Sans Bold"/>
                <a:cs typeface="DM Sans Bold"/>
                <a:sym typeface="DM Sans Bold"/>
              </a:rPr>
              <a:t>75%</a:t>
            </a:r>
            <a:r>
              <a:rPr lang="en-US" sz="1800">
                <a:solidFill>
                  <a:srgbClr val="000000"/>
                </a:solidFill>
                <a:latin typeface="DM Sans"/>
                <a:ea typeface="DM Sans"/>
                <a:cs typeface="DM Sans"/>
                <a:sym typeface="DM Sans"/>
              </a:rPr>
              <a:t> overall.</a:t>
            </a:r>
          </a:p>
          <a:p>
            <a:pPr algn="l">
              <a:lnSpc>
                <a:spcPts val="2520"/>
              </a:lnSpc>
            </a:pPr>
          </a:p>
          <a:p>
            <a:pPr algn="l">
              <a:lnSpc>
                <a:spcPts val="2520"/>
              </a:lnSpc>
            </a:pPr>
            <a:r>
              <a:rPr lang="en-US" sz="1800">
                <a:solidFill>
                  <a:srgbClr val="000000"/>
                </a:solidFill>
                <a:latin typeface="DM Sans"/>
                <a:ea typeface="DM Sans"/>
                <a:cs typeface="DM Sans"/>
                <a:sym typeface="DM Sans"/>
              </a:rPr>
              <a:t>      </a:t>
            </a:r>
            <a:r>
              <a:rPr lang="en-US" sz="1800">
                <a:solidFill>
                  <a:srgbClr val="000000"/>
                </a:solidFill>
                <a:latin typeface="DM Sans Bold"/>
                <a:ea typeface="DM Sans Bold"/>
                <a:cs typeface="DM Sans Bold"/>
                <a:sym typeface="DM Sans Bold"/>
              </a:rPr>
              <a:t>Specific Items in Southern Region:</a:t>
            </a:r>
            <a:r>
              <a:rPr lang="en-US" sz="1800">
                <a:solidFill>
                  <a:srgbClr val="000000"/>
                </a:solidFill>
                <a:latin typeface="DM Sans"/>
                <a:ea typeface="DM Sans"/>
                <a:cs typeface="DM Sans"/>
                <a:sym typeface="DM Sans"/>
              </a:rPr>
              <a:t> </a:t>
            </a:r>
          </a:p>
          <a:p>
            <a:pPr algn="l" marL="388620" indent="-194310" lvl="1">
              <a:lnSpc>
                <a:spcPts val="2520"/>
              </a:lnSpc>
              <a:buFont typeface="Arial"/>
              <a:buChar char="•"/>
            </a:pPr>
            <a:r>
              <a:rPr lang="en-US" sz="1800">
                <a:solidFill>
                  <a:srgbClr val="000000"/>
                </a:solidFill>
                <a:latin typeface="DM Sans"/>
                <a:ea typeface="DM Sans"/>
                <a:cs typeface="DM Sans"/>
                <a:sym typeface="DM Sans"/>
              </a:rPr>
              <a:t>Losses in the Southern region include expiring air cleaners and overstocked homogenous binders, highlighting inventory management issues.</a:t>
            </a:r>
          </a:p>
          <a:p>
            <a:pPr algn="l">
              <a:lnSpc>
                <a:spcPts val="2520"/>
              </a:lnSpc>
            </a:pPr>
          </a:p>
        </p:txBody>
      </p:sp>
      <p:sp>
        <p:nvSpPr>
          <p:cNvPr name="TextBox 7" id="7"/>
          <p:cNvSpPr txBox="true"/>
          <p:nvPr/>
        </p:nvSpPr>
        <p:spPr>
          <a:xfrm rot="0">
            <a:off x="1028700" y="100789"/>
            <a:ext cx="5100261" cy="613410"/>
          </a:xfrm>
          <a:prstGeom prst="rect">
            <a:avLst/>
          </a:prstGeom>
        </p:spPr>
        <p:txBody>
          <a:bodyPr anchor="t" rtlCol="false" tIns="0" lIns="0" bIns="0" rIns="0">
            <a:spAutoFit/>
          </a:bodyPr>
          <a:lstStyle/>
          <a:p>
            <a:pPr algn="l">
              <a:lnSpc>
                <a:spcPts val="5040"/>
              </a:lnSpc>
            </a:pPr>
            <a:r>
              <a:rPr lang="en-US" sz="3600">
                <a:solidFill>
                  <a:srgbClr val="000000"/>
                </a:solidFill>
                <a:latin typeface="DM Sans Bold"/>
                <a:ea typeface="DM Sans Bold"/>
                <a:cs typeface="DM Sans Bold"/>
                <a:sym typeface="DM Sans Bold"/>
              </a:rPr>
              <a:t>Loss Analysis - Overall</a:t>
            </a:r>
          </a:p>
        </p:txBody>
      </p:sp>
      <p:sp>
        <p:nvSpPr>
          <p:cNvPr name="TextBox 8" id="8"/>
          <p:cNvSpPr txBox="true"/>
          <p:nvPr/>
        </p:nvSpPr>
        <p:spPr>
          <a:xfrm rot="0">
            <a:off x="2519822" y="9548679"/>
            <a:ext cx="584225"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Sales</a:t>
            </a:r>
          </a:p>
        </p:txBody>
      </p:sp>
      <p:sp>
        <p:nvSpPr>
          <p:cNvPr name="TextBox 9" id="9"/>
          <p:cNvSpPr txBox="true"/>
          <p:nvPr/>
        </p:nvSpPr>
        <p:spPr>
          <a:xfrm rot="0">
            <a:off x="6495549" y="9548679"/>
            <a:ext cx="1009129"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Products</a:t>
            </a:r>
          </a:p>
        </p:txBody>
      </p:sp>
      <p:sp>
        <p:nvSpPr>
          <p:cNvPr name="TextBox 10" id="10"/>
          <p:cNvSpPr txBox="true"/>
          <p:nvPr/>
        </p:nvSpPr>
        <p:spPr>
          <a:xfrm rot="0">
            <a:off x="10576573" y="9574438"/>
            <a:ext cx="1223442"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Customers</a:t>
            </a:r>
          </a:p>
        </p:txBody>
      </p:sp>
      <p:sp>
        <p:nvSpPr>
          <p:cNvPr name="TextBox 11" id="11"/>
          <p:cNvSpPr txBox="true"/>
          <p:nvPr/>
        </p:nvSpPr>
        <p:spPr>
          <a:xfrm rot="0">
            <a:off x="14229631" y="9548679"/>
            <a:ext cx="2492871"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Final Recommentation</a:t>
            </a:r>
          </a:p>
        </p:txBody>
      </p:sp>
      <p:sp>
        <p:nvSpPr>
          <p:cNvPr name="Freeform 12" id="12"/>
          <p:cNvSpPr/>
          <p:nvPr/>
        </p:nvSpPr>
        <p:spPr>
          <a:xfrm flipH="false" flipV="false" rot="0">
            <a:off x="102870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5"/>
            <a:stretch>
              <a:fillRect l="0" t="0" r="0" b="0"/>
            </a:stretch>
          </a:blipFill>
        </p:spPr>
      </p:sp>
      <p:sp>
        <p:nvSpPr>
          <p:cNvPr name="Freeform 13" id="13"/>
          <p:cNvSpPr/>
          <p:nvPr/>
        </p:nvSpPr>
        <p:spPr>
          <a:xfrm flipH="false" flipV="false" rot="0">
            <a:off x="5216880" y="9841138"/>
            <a:ext cx="3566468" cy="192041"/>
          </a:xfrm>
          <a:custGeom>
            <a:avLst/>
            <a:gdLst/>
            <a:ahLst/>
            <a:cxnLst/>
            <a:rect r="r" b="b" t="t" l="l"/>
            <a:pathLst>
              <a:path h="192041" w="3566468">
                <a:moveTo>
                  <a:pt x="0" y="0"/>
                </a:moveTo>
                <a:lnTo>
                  <a:pt x="3566468" y="0"/>
                </a:lnTo>
                <a:lnTo>
                  <a:pt x="3566468" y="192040"/>
                </a:lnTo>
                <a:lnTo>
                  <a:pt x="0" y="192040"/>
                </a:lnTo>
                <a:lnTo>
                  <a:pt x="0" y="0"/>
                </a:lnTo>
                <a:close/>
              </a:path>
            </a:pathLst>
          </a:custGeom>
          <a:blipFill>
            <a:blip r:embed="rId6"/>
            <a:stretch>
              <a:fillRect l="0" t="0" r="0" b="0"/>
            </a:stretch>
          </a:blipFill>
        </p:spPr>
      </p:sp>
      <p:sp>
        <p:nvSpPr>
          <p:cNvPr name="Freeform 14" id="14"/>
          <p:cNvSpPr/>
          <p:nvPr/>
        </p:nvSpPr>
        <p:spPr>
          <a:xfrm flipH="false" flipV="false" rot="0">
            <a:off x="9405059"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5"/>
            <a:stretch>
              <a:fillRect l="0" t="0" r="0" b="0"/>
            </a:stretch>
          </a:blipFill>
        </p:spPr>
      </p:sp>
      <p:sp>
        <p:nvSpPr>
          <p:cNvPr name="Freeform 15" id="15"/>
          <p:cNvSpPr/>
          <p:nvPr/>
        </p:nvSpPr>
        <p:spPr>
          <a:xfrm flipH="false" flipV="false" rot="0">
            <a:off x="13692832"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37391"/>
            <a:ext cx="9724912" cy="2139788"/>
          </a:xfrm>
          <a:custGeom>
            <a:avLst/>
            <a:gdLst/>
            <a:ahLst/>
            <a:cxnLst/>
            <a:rect r="r" b="b" t="t" l="l"/>
            <a:pathLst>
              <a:path h="2139788" w="9724912">
                <a:moveTo>
                  <a:pt x="0" y="0"/>
                </a:moveTo>
                <a:lnTo>
                  <a:pt x="9724912" y="0"/>
                </a:lnTo>
                <a:lnTo>
                  <a:pt x="9724912" y="2139787"/>
                </a:lnTo>
                <a:lnTo>
                  <a:pt x="0" y="2139787"/>
                </a:lnTo>
                <a:lnTo>
                  <a:pt x="0" y="0"/>
                </a:lnTo>
                <a:close/>
              </a:path>
            </a:pathLst>
          </a:custGeom>
          <a:blipFill>
            <a:blip r:embed="rId3"/>
            <a:stretch>
              <a:fillRect l="0" t="-22650" r="0" b="0"/>
            </a:stretch>
          </a:blipFill>
        </p:spPr>
      </p:sp>
      <p:sp>
        <p:nvSpPr>
          <p:cNvPr name="Freeform 3" id="3"/>
          <p:cNvSpPr/>
          <p:nvPr/>
        </p:nvSpPr>
        <p:spPr>
          <a:xfrm flipH="false" flipV="false" rot="0">
            <a:off x="1028700" y="3368338"/>
            <a:ext cx="8745454" cy="5889962"/>
          </a:xfrm>
          <a:custGeom>
            <a:avLst/>
            <a:gdLst/>
            <a:ahLst/>
            <a:cxnLst/>
            <a:rect r="r" b="b" t="t" l="l"/>
            <a:pathLst>
              <a:path h="5889962" w="8745454">
                <a:moveTo>
                  <a:pt x="0" y="0"/>
                </a:moveTo>
                <a:lnTo>
                  <a:pt x="8745454" y="0"/>
                </a:lnTo>
                <a:lnTo>
                  <a:pt x="8745454" y="5889962"/>
                </a:lnTo>
                <a:lnTo>
                  <a:pt x="0" y="5889962"/>
                </a:lnTo>
                <a:lnTo>
                  <a:pt x="0" y="0"/>
                </a:lnTo>
                <a:close/>
              </a:path>
            </a:pathLst>
          </a:custGeom>
          <a:blipFill>
            <a:blip r:embed="rId4"/>
            <a:stretch>
              <a:fillRect l="0" t="0" r="0" b="0"/>
            </a:stretch>
          </a:blipFill>
        </p:spPr>
      </p:sp>
      <p:sp>
        <p:nvSpPr>
          <p:cNvPr name="TextBox 4" id="4"/>
          <p:cNvSpPr txBox="true"/>
          <p:nvPr/>
        </p:nvSpPr>
        <p:spPr>
          <a:xfrm rot="0">
            <a:off x="1028700" y="2929553"/>
            <a:ext cx="9724912" cy="438785"/>
          </a:xfrm>
          <a:prstGeom prst="rect">
            <a:avLst/>
          </a:prstGeom>
        </p:spPr>
        <p:txBody>
          <a:bodyPr anchor="t" rtlCol="false" tIns="0" lIns="0" bIns="0" rIns="0">
            <a:spAutoFit/>
          </a:bodyPr>
          <a:lstStyle/>
          <a:p>
            <a:pPr algn="l">
              <a:lnSpc>
                <a:spcPts val="3640"/>
              </a:lnSpc>
            </a:pPr>
            <a:r>
              <a:rPr lang="en-US" sz="2600">
                <a:solidFill>
                  <a:srgbClr val="000000"/>
                </a:solidFill>
                <a:latin typeface="DM Sans Bold"/>
                <a:ea typeface="DM Sans Bold"/>
                <a:cs typeface="DM Sans Bold"/>
                <a:sym typeface="DM Sans Bold"/>
              </a:rPr>
              <a:t>Products That Are Profitable in Southeast</a:t>
            </a:r>
          </a:p>
        </p:txBody>
      </p:sp>
      <p:sp>
        <p:nvSpPr>
          <p:cNvPr name="TextBox 5" id="5"/>
          <p:cNvSpPr txBox="true"/>
          <p:nvPr/>
        </p:nvSpPr>
        <p:spPr>
          <a:xfrm rot="0">
            <a:off x="11319609" y="1196386"/>
            <a:ext cx="5503022" cy="438785"/>
          </a:xfrm>
          <a:prstGeom prst="rect">
            <a:avLst/>
          </a:prstGeom>
        </p:spPr>
        <p:txBody>
          <a:bodyPr anchor="t" rtlCol="false" tIns="0" lIns="0" bIns="0" rIns="0">
            <a:spAutoFit/>
          </a:bodyPr>
          <a:lstStyle/>
          <a:p>
            <a:pPr algn="l">
              <a:lnSpc>
                <a:spcPts val="3640"/>
              </a:lnSpc>
            </a:pPr>
            <a:r>
              <a:rPr lang="en-US" sz="2600">
                <a:solidFill>
                  <a:srgbClr val="000000"/>
                </a:solidFill>
                <a:latin typeface="DM Sans Bold"/>
                <a:ea typeface="DM Sans Bold"/>
                <a:cs typeface="DM Sans Bold"/>
                <a:sym typeface="DM Sans Bold"/>
              </a:rPr>
              <a:t>What’s going on in the Southeast? </a:t>
            </a:r>
          </a:p>
        </p:txBody>
      </p:sp>
      <p:sp>
        <p:nvSpPr>
          <p:cNvPr name="TextBox 6" id="6"/>
          <p:cNvSpPr txBox="true"/>
          <p:nvPr/>
        </p:nvSpPr>
        <p:spPr>
          <a:xfrm rot="0">
            <a:off x="11319609" y="1743311"/>
            <a:ext cx="5939691" cy="7499955"/>
          </a:xfrm>
          <a:prstGeom prst="rect">
            <a:avLst/>
          </a:prstGeom>
        </p:spPr>
        <p:txBody>
          <a:bodyPr anchor="t" rtlCol="false" tIns="0" lIns="0" bIns="0" rIns="0">
            <a:spAutoFit/>
          </a:bodyPr>
          <a:lstStyle/>
          <a:p>
            <a:pPr algn="l">
              <a:lnSpc>
                <a:spcPts val="2520"/>
              </a:lnSpc>
            </a:pPr>
            <a:r>
              <a:rPr lang="en-US" sz="1800">
                <a:solidFill>
                  <a:srgbClr val="000000"/>
                </a:solidFill>
                <a:latin typeface="DM Sans Bold"/>
                <a:ea typeface="DM Sans Bold"/>
                <a:cs typeface="DM Sans Bold"/>
                <a:sym typeface="DM Sans Bold"/>
              </a:rPr>
              <a:t>       Southeast Profitability</a:t>
            </a:r>
            <a:r>
              <a:rPr lang="en-US" sz="1800">
                <a:solidFill>
                  <a:srgbClr val="000000"/>
                </a:solidFill>
                <a:latin typeface="DM Sans"/>
                <a:ea typeface="DM Sans"/>
                <a:cs typeface="DM Sans"/>
                <a:sym typeface="DM Sans"/>
              </a:rPr>
              <a:t>: </a:t>
            </a:r>
          </a:p>
          <a:p>
            <a:pPr algn="l" marL="388620" indent="-194310" lvl="1">
              <a:lnSpc>
                <a:spcPts val="2520"/>
              </a:lnSpc>
              <a:buFont typeface="Arial"/>
              <a:buChar char="•"/>
            </a:pPr>
            <a:r>
              <a:rPr lang="en-US" sz="1800">
                <a:solidFill>
                  <a:srgbClr val="000000"/>
                </a:solidFill>
                <a:latin typeface="DM Sans"/>
                <a:ea typeface="DM Sans"/>
                <a:cs typeface="DM Sans"/>
                <a:sym typeface="DM Sans"/>
              </a:rPr>
              <a:t>No losses; all products made profits.</a:t>
            </a:r>
          </a:p>
          <a:p>
            <a:pPr algn="l" marL="388620" indent="-194310" lvl="1">
              <a:lnSpc>
                <a:spcPts val="2520"/>
              </a:lnSpc>
              <a:buFont typeface="Arial"/>
              <a:buChar char="•"/>
            </a:pPr>
            <a:r>
              <a:rPr lang="en-US" sz="1800">
                <a:solidFill>
                  <a:srgbClr val="000000"/>
                </a:solidFill>
                <a:latin typeface="DM Sans"/>
                <a:ea typeface="DM Sans"/>
                <a:cs typeface="DM Sans"/>
                <a:sym typeface="DM Sans"/>
              </a:rPr>
              <a:t>Average product discount is </a:t>
            </a:r>
            <a:r>
              <a:rPr lang="en-US" sz="1800">
                <a:solidFill>
                  <a:srgbClr val="000000"/>
                </a:solidFill>
                <a:latin typeface="DM Sans Bold"/>
                <a:ea typeface="DM Sans Bold"/>
                <a:cs typeface="DM Sans Bold"/>
                <a:sym typeface="DM Sans Bold"/>
              </a:rPr>
              <a:t>9%</a:t>
            </a:r>
            <a:r>
              <a:rPr lang="en-US" sz="1800">
                <a:solidFill>
                  <a:srgbClr val="000000"/>
                </a:solidFill>
                <a:latin typeface="DM Sans"/>
                <a:ea typeface="DM Sans"/>
                <a:cs typeface="DM Sans"/>
                <a:sym typeface="DM Sans"/>
              </a:rPr>
              <a:t>.</a:t>
            </a:r>
          </a:p>
          <a:p>
            <a:pPr algn="l" marL="388620" indent="-194310" lvl="1">
              <a:lnSpc>
                <a:spcPts val="2520"/>
              </a:lnSpc>
              <a:buFont typeface="Arial"/>
              <a:buChar char="•"/>
            </a:pPr>
            <a:r>
              <a:rPr lang="en-US" sz="1800">
                <a:solidFill>
                  <a:srgbClr val="000000"/>
                </a:solidFill>
                <a:latin typeface="DM Sans"/>
                <a:ea typeface="DM Sans"/>
                <a:cs typeface="DM Sans"/>
                <a:sym typeface="DM Sans"/>
              </a:rPr>
              <a:t>Technology products contribute around </a:t>
            </a:r>
            <a:r>
              <a:rPr lang="en-US" sz="1800">
                <a:solidFill>
                  <a:srgbClr val="000000"/>
                </a:solidFill>
                <a:latin typeface="DM Sans Bold"/>
                <a:ea typeface="DM Sans Bold"/>
                <a:cs typeface="DM Sans Bold"/>
                <a:sym typeface="DM Sans Bold"/>
              </a:rPr>
              <a:t>50%</a:t>
            </a:r>
            <a:r>
              <a:rPr lang="en-US" sz="1800">
                <a:solidFill>
                  <a:srgbClr val="000000"/>
                </a:solidFill>
                <a:latin typeface="DM Sans"/>
                <a:ea typeface="DM Sans"/>
                <a:cs typeface="DM Sans"/>
                <a:sym typeface="DM Sans"/>
              </a:rPr>
              <a:t> of profits, followed by office supplies.</a:t>
            </a:r>
          </a:p>
          <a:p>
            <a:pPr algn="l">
              <a:lnSpc>
                <a:spcPts val="2520"/>
              </a:lnSpc>
            </a:pPr>
          </a:p>
          <a:p>
            <a:pPr algn="l">
              <a:lnSpc>
                <a:spcPts val="2520"/>
              </a:lnSpc>
            </a:pPr>
            <a:r>
              <a:rPr lang="en-US" sz="1800">
                <a:solidFill>
                  <a:srgbClr val="000000"/>
                </a:solidFill>
                <a:latin typeface="DM Sans"/>
                <a:ea typeface="DM Sans"/>
                <a:cs typeface="DM Sans"/>
                <a:sym typeface="DM Sans"/>
              </a:rPr>
              <a:t>       </a:t>
            </a:r>
            <a:r>
              <a:rPr lang="en-US" sz="1800">
                <a:solidFill>
                  <a:srgbClr val="000000"/>
                </a:solidFill>
                <a:latin typeface="DM Sans Bold"/>
                <a:ea typeface="DM Sans Bold"/>
                <a:cs typeface="DM Sans Bold"/>
                <a:sym typeface="DM Sans Bold"/>
              </a:rPr>
              <a:t>Notable Product: </a:t>
            </a:r>
          </a:p>
          <a:p>
            <a:pPr algn="l" marL="388620" indent="-194310" lvl="1">
              <a:lnSpc>
                <a:spcPts val="2520"/>
              </a:lnSpc>
              <a:buFont typeface="Arial"/>
              <a:buChar char="•"/>
            </a:pPr>
            <a:r>
              <a:rPr lang="en-US" sz="1800">
                <a:solidFill>
                  <a:srgbClr val="000000"/>
                </a:solidFill>
                <a:latin typeface="DM Sans Bold"/>
                <a:ea typeface="DM Sans Bold"/>
                <a:cs typeface="DM Sans Bold"/>
                <a:sym typeface="DM Sans Bold"/>
              </a:rPr>
              <a:t>3M</a:t>
            </a:r>
            <a:r>
              <a:rPr lang="en-US" sz="1800">
                <a:solidFill>
                  <a:srgbClr val="000000"/>
                </a:solidFill>
                <a:latin typeface="DM Sans"/>
                <a:ea typeface="DM Sans"/>
                <a:cs typeface="DM Sans"/>
                <a:sym typeface="DM Sans"/>
              </a:rPr>
              <a:t> </a:t>
            </a:r>
            <a:r>
              <a:rPr lang="en-US" sz="1800">
                <a:solidFill>
                  <a:srgbClr val="000000"/>
                </a:solidFill>
                <a:latin typeface="DM Sans"/>
                <a:ea typeface="DM Sans"/>
                <a:cs typeface="DM Sans"/>
                <a:sym typeface="DM Sans"/>
              </a:rPr>
              <a:t>Air cleaner is highly profitable with no discounts.</a:t>
            </a:r>
          </a:p>
          <a:p>
            <a:pPr algn="l">
              <a:lnSpc>
                <a:spcPts val="2520"/>
              </a:lnSpc>
            </a:pPr>
          </a:p>
          <a:p>
            <a:pPr algn="just">
              <a:lnSpc>
                <a:spcPts val="2520"/>
              </a:lnSpc>
            </a:pPr>
            <a:r>
              <a:rPr lang="en-US" sz="1800">
                <a:solidFill>
                  <a:srgbClr val="000000"/>
                </a:solidFill>
                <a:latin typeface="DM Sans"/>
                <a:ea typeface="DM Sans"/>
                <a:cs typeface="DM Sans"/>
                <a:sym typeface="DM Sans"/>
              </a:rPr>
              <a:t>       </a:t>
            </a:r>
            <a:r>
              <a:rPr lang="en-US" sz="1800">
                <a:solidFill>
                  <a:srgbClr val="000000"/>
                </a:solidFill>
                <a:latin typeface="DM Sans Bold"/>
                <a:ea typeface="DM Sans Bold"/>
                <a:cs typeface="DM Sans Bold"/>
                <a:sym typeface="DM Sans Bold"/>
              </a:rPr>
              <a:t>Limitations:</a:t>
            </a:r>
          </a:p>
          <a:p>
            <a:pPr algn="l" marL="388620" indent="-194310" lvl="1">
              <a:lnSpc>
                <a:spcPts val="2520"/>
              </a:lnSpc>
              <a:buFont typeface="Arial"/>
              <a:buChar char="•"/>
            </a:pPr>
            <a:r>
              <a:rPr lang="en-US" sz="1800">
                <a:solidFill>
                  <a:srgbClr val="000000"/>
                </a:solidFill>
                <a:latin typeface="DM Sans"/>
                <a:ea typeface="DM Sans"/>
                <a:cs typeface="DM Sans"/>
                <a:sym typeface="DM Sans"/>
              </a:rPr>
              <a:t>Analysis excludes factors like warehouse location, regional demographics, and industrial characteristics.</a:t>
            </a:r>
          </a:p>
          <a:p>
            <a:pPr algn="l">
              <a:lnSpc>
                <a:spcPts val="3363"/>
              </a:lnSpc>
            </a:pPr>
          </a:p>
          <a:p>
            <a:pPr algn="l">
              <a:lnSpc>
                <a:spcPts val="3083"/>
              </a:lnSpc>
            </a:pPr>
            <a:r>
              <a:rPr lang="en-US" sz="2202">
                <a:solidFill>
                  <a:srgbClr val="000000"/>
                </a:solidFill>
                <a:latin typeface="DM Sans"/>
                <a:ea typeface="DM Sans"/>
                <a:cs typeface="DM Sans"/>
                <a:sym typeface="DM Sans"/>
              </a:rPr>
              <a:t>       </a:t>
            </a:r>
            <a:r>
              <a:rPr lang="en-US" sz="2202">
                <a:solidFill>
                  <a:srgbClr val="000000"/>
                </a:solidFill>
                <a:latin typeface="DM Sans Bold"/>
                <a:ea typeface="DM Sans Bold"/>
                <a:cs typeface="DM Sans Bold"/>
                <a:sym typeface="DM Sans Bold"/>
              </a:rPr>
              <a:t>Recommendations:</a:t>
            </a:r>
          </a:p>
          <a:p>
            <a:pPr algn="l" marL="389130" indent="-194565" lvl="1">
              <a:lnSpc>
                <a:spcPts val="2523"/>
              </a:lnSpc>
              <a:buFont typeface="Arial"/>
              <a:buChar char="•"/>
            </a:pPr>
            <a:r>
              <a:rPr lang="en-US" sz="1802">
                <a:solidFill>
                  <a:srgbClr val="000000"/>
                </a:solidFill>
                <a:latin typeface="DM Sans"/>
                <a:ea typeface="DM Sans"/>
                <a:cs typeface="DM Sans"/>
                <a:sym typeface="DM Sans"/>
              </a:rPr>
              <a:t>Improve inventory management to avoid overstocking and handle expiring products efficiently.</a:t>
            </a:r>
          </a:p>
          <a:p>
            <a:pPr algn="l" marL="389130" indent="-194565" lvl="1">
              <a:lnSpc>
                <a:spcPts val="2523"/>
              </a:lnSpc>
              <a:buFont typeface="Arial"/>
              <a:buChar char="•"/>
            </a:pPr>
            <a:r>
              <a:rPr lang="en-US" sz="1802">
                <a:solidFill>
                  <a:srgbClr val="000000"/>
                </a:solidFill>
                <a:latin typeface="DM Sans"/>
                <a:ea typeface="DM Sans"/>
                <a:cs typeface="DM Sans"/>
                <a:sym typeface="DM Sans"/>
              </a:rPr>
              <a:t>Implement reasonable discount strategies to prevent large losses.</a:t>
            </a:r>
          </a:p>
          <a:p>
            <a:pPr algn="l" marL="389130" indent="-194565" lvl="1">
              <a:lnSpc>
                <a:spcPts val="2523"/>
              </a:lnSpc>
              <a:buFont typeface="Arial"/>
              <a:buChar char="•"/>
            </a:pPr>
            <a:r>
              <a:rPr lang="en-US" sz="1802">
                <a:solidFill>
                  <a:srgbClr val="000000"/>
                </a:solidFill>
                <a:latin typeface="DM Sans"/>
                <a:ea typeface="DM Sans"/>
                <a:cs typeface="DM Sans"/>
                <a:sym typeface="DM Sans"/>
              </a:rPr>
              <a:t>Develop sales promotions to boost revenue in profitable areas while increasing profit margins.</a:t>
            </a:r>
          </a:p>
          <a:p>
            <a:pPr algn="l">
              <a:lnSpc>
                <a:spcPts val="3363"/>
              </a:lnSpc>
            </a:pPr>
          </a:p>
        </p:txBody>
      </p:sp>
      <p:sp>
        <p:nvSpPr>
          <p:cNvPr name="TextBox 7" id="7"/>
          <p:cNvSpPr txBox="true"/>
          <p:nvPr/>
        </p:nvSpPr>
        <p:spPr>
          <a:xfrm rot="0">
            <a:off x="1028700" y="100789"/>
            <a:ext cx="6727057" cy="613410"/>
          </a:xfrm>
          <a:prstGeom prst="rect">
            <a:avLst/>
          </a:prstGeom>
        </p:spPr>
        <p:txBody>
          <a:bodyPr anchor="t" rtlCol="false" tIns="0" lIns="0" bIns="0" rIns="0">
            <a:spAutoFit/>
          </a:bodyPr>
          <a:lstStyle/>
          <a:p>
            <a:pPr algn="l">
              <a:lnSpc>
                <a:spcPts val="5040"/>
              </a:lnSpc>
            </a:pPr>
            <a:r>
              <a:rPr lang="en-US" sz="3600">
                <a:solidFill>
                  <a:srgbClr val="000000"/>
                </a:solidFill>
                <a:latin typeface="DM Sans Bold"/>
                <a:ea typeface="DM Sans Bold"/>
                <a:cs typeface="DM Sans Bold"/>
                <a:sym typeface="DM Sans Bold"/>
              </a:rPr>
              <a:t>Profitability Analysis - Overall</a:t>
            </a:r>
          </a:p>
        </p:txBody>
      </p:sp>
      <p:sp>
        <p:nvSpPr>
          <p:cNvPr name="Freeform 8" id="8"/>
          <p:cNvSpPr/>
          <p:nvPr/>
        </p:nvSpPr>
        <p:spPr>
          <a:xfrm flipH="false" flipV="false" rot="0">
            <a:off x="102870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5"/>
            <a:stretch>
              <a:fillRect l="0" t="0" r="0" b="0"/>
            </a:stretch>
          </a:blipFill>
        </p:spPr>
      </p:sp>
      <p:sp>
        <p:nvSpPr>
          <p:cNvPr name="TextBox 9" id="9"/>
          <p:cNvSpPr txBox="true"/>
          <p:nvPr/>
        </p:nvSpPr>
        <p:spPr>
          <a:xfrm rot="0">
            <a:off x="2519822" y="9548679"/>
            <a:ext cx="584225"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Sales</a:t>
            </a:r>
          </a:p>
        </p:txBody>
      </p:sp>
      <p:sp>
        <p:nvSpPr>
          <p:cNvPr name="TextBox 10" id="10"/>
          <p:cNvSpPr txBox="true"/>
          <p:nvPr/>
        </p:nvSpPr>
        <p:spPr>
          <a:xfrm rot="0">
            <a:off x="6495549" y="9548679"/>
            <a:ext cx="1009129"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Products</a:t>
            </a:r>
          </a:p>
        </p:txBody>
      </p:sp>
      <p:sp>
        <p:nvSpPr>
          <p:cNvPr name="TextBox 11" id="11"/>
          <p:cNvSpPr txBox="true"/>
          <p:nvPr/>
        </p:nvSpPr>
        <p:spPr>
          <a:xfrm rot="0">
            <a:off x="14229631" y="9548679"/>
            <a:ext cx="2492871"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Final Recommentation</a:t>
            </a:r>
          </a:p>
        </p:txBody>
      </p:sp>
      <p:sp>
        <p:nvSpPr>
          <p:cNvPr name="Freeform 12" id="12"/>
          <p:cNvSpPr/>
          <p:nvPr/>
        </p:nvSpPr>
        <p:spPr>
          <a:xfrm flipH="false" flipV="false" rot="0">
            <a:off x="5216880" y="9841138"/>
            <a:ext cx="3566468" cy="192041"/>
          </a:xfrm>
          <a:custGeom>
            <a:avLst/>
            <a:gdLst/>
            <a:ahLst/>
            <a:cxnLst/>
            <a:rect r="r" b="b" t="t" l="l"/>
            <a:pathLst>
              <a:path h="192041" w="3566468">
                <a:moveTo>
                  <a:pt x="0" y="0"/>
                </a:moveTo>
                <a:lnTo>
                  <a:pt x="3566468" y="0"/>
                </a:lnTo>
                <a:lnTo>
                  <a:pt x="3566468" y="192040"/>
                </a:lnTo>
                <a:lnTo>
                  <a:pt x="0" y="192040"/>
                </a:lnTo>
                <a:lnTo>
                  <a:pt x="0" y="0"/>
                </a:lnTo>
                <a:close/>
              </a:path>
            </a:pathLst>
          </a:custGeom>
          <a:blipFill>
            <a:blip r:embed="rId6"/>
            <a:stretch>
              <a:fillRect l="0" t="0" r="0" b="0"/>
            </a:stretch>
          </a:blipFill>
        </p:spPr>
      </p:sp>
      <p:sp>
        <p:nvSpPr>
          <p:cNvPr name="Freeform 13" id="13"/>
          <p:cNvSpPr/>
          <p:nvPr/>
        </p:nvSpPr>
        <p:spPr>
          <a:xfrm flipH="false" flipV="false" rot="0">
            <a:off x="9405059"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5"/>
            <a:stretch>
              <a:fillRect l="0" t="0" r="0" b="0"/>
            </a:stretch>
          </a:blipFill>
        </p:spPr>
      </p:sp>
      <p:sp>
        <p:nvSpPr>
          <p:cNvPr name="Freeform 14" id="14"/>
          <p:cNvSpPr/>
          <p:nvPr/>
        </p:nvSpPr>
        <p:spPr>
          <a:xfrm flipH="false" flipV="false" rot="0">
            <a:off x="13692832"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5"/>
            <a:stretch>
              <a:fillRect l="0" t="0" r="0" b="0"/>
            </a:stretch>
          </a:blipFill>
        </p:spPr>
      </p:sp>
      <p:sp>
        <p:nvSpPr>
          <p:cNvPr name="TextBox 15" id="15"/>
          <p:cNvSpPr txBox="true"/>
          <p:nvPr/>
        </p:nvSpPr>
        <p:spPr>
          <a:xfrm rot="0">
            <a:off x="10576573" y="9574438"/>
            <a:ext cx="1223442"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Customers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3"/>
            <a:stretch>
              <a:fillRect l="0" t="0" r="0" b="0"/>
            </a:stretch>
          </a:blipFill>
        </p:spPr>
      </p:sp>
      <p:sp>
        <p:nvSpPr>
          <p:cNvPr name="Freeform 3" id="3"/>
          <p:cNvSpPr/>
          <p:nvPr/>
        </p:nvSpPr>
        <p:spPr>
          <a:xfrm flipH="false" flipV="false" rot="0">
            <a:off x="9454856" y="9841138"/>
            <a:ext cx="3566468" cy="192041"/>
          </a:xfrm>
          <a:custGeom>
            <a:avLst/>
            <a:gdLst/>
            <a:ahLst/>
            <a:cxnLst/>
            <a:rect r="r" b="b" t="t" l="l"/>
            <a:pathLst>
              <a:path h="192041" w="3566468">
                <a:moveTo>
                  <a:pt x="0" y="0"/>
                </a:moveTo>
                <a:lnTo>
                  <a:pt x="3566468" y="0"/>
                </a:lnTo>
                <a:lnTo>
                  <a:pt x="3566468" y="192040"/>
                </a:lnTo>
                <a:lnTo>
                  <a:pt x="0" y="192040"/>
                </a:lnTo>
                <a:lnTo>
                  <a:pt x="0" y="0"/>
                </a:lnTo>
                <a:close/>
              </a:path>
            </a:pathLst>
          </a:custGeom>
          <a:blipFill>
            <a:blip r:embed="rId4"/>
            <a:stretch>
              <a:fillRect l="0" t="0" r="0" b="0"/>
            </a:stretch>
          </a:blipFill>
        </p:spPr>
      </p:sp>
      <p:sp>
        <p:nvSpPr>
          <p:cNvPr name="Freeform 4" id="4"/>
          <p:cNvSpPr/>
          <p:nvPr/>
        </p:nvSpPr>
        <p:spPr>
          <a:xfrm flipH="false" flipV="false" rot="0">
            <a:off x="1028700" y="1028700"/>
            <a:ext cx="4396184" cy="2851800"/>
          </a:xfrm>
          <a:custGeom>
            <a:avLst/>
            <a:gdLst/>
            <a:ahLst/>
            <a:cxnLst/>
            <a:rect r="r" b="b" t="t" l="l"/>
            <a:pathLst>
              <a:path h="2851800" w="4396184">
                <a:moveTo>
                  <a:pt x="0" y="0"/>
                </a:moveTo>
                <a:lnTo>
                  <a:pt x="4396184" y="0"/>
                </a:lnTo>
                <a:lnTo>
                  <a:pt x="4396184" y="2851800"/>
                </a:lnTo>
                <a:lnTo>
                  <a:pt x="0" y="2851800"/>
                </a:lnTo>
                <a:lnTo>
                  <a:pt x="0" y="0"/>
                </a:lnTo>
                <a:close/>
              </a:path>
            </a:pathLst>
          </a:custGeom>
          <a:blipFill>
            <a:blip r:embed="rId5"/>
            <a:stretch>
              <a:fillRect l="0" t="0" r="0" b="0"/>
            </a:stretch>
          </a:blipFill>
        </p:spPr>
      </p:sp>
      <p:sp>
        <p:nvSpPr>
          <p:cNvPr name="Freeform 5" id="5"/>
          <p:cNvSpPr/>
          <p:nvPr/>
        </p:nvSpPr>
        <p:spPr>
          <a:xfrm flipH="false" flipV="false" rot="0">
            <a:off x="1028700" y="3974453"/>
            <a:ext cx="7621652" cy="3467409"/>
          </a:xfrm>
          <a:custGeom>
            <a:avLst/>
            <a:gdLst/>
            <a:ahLst/>
            <a:cxnLst/>
            <a:rect r="r" b="b" t="t" l="l"/>
            <a:pathLst>
              <a:path h="3467409" w="7621652">
                <a:moveTo>
                  <a:pt x="0" y="0"/>
                </a:moveTo>
                <a:lnTo>
                  <a:pt x="7621652" y="0"/>
                </a:lnTo>
                <a:lnTo>
                  <a:pt x="7621652" y="3467409"/>
                </a:lnTo>
                <a:lnTo>
                  <a:pt x="0" y="3467409"/>
                </a:lnTo>
                <a:lnTo>
                  <a:pt x="0" y="0"/>
                </a:lnTo>
                <a:close/>
              </a:path>
            </a:pathLst>
          </a:custGeom>
          <a:blipFill>
            <a:blip r:embed="rId6"/>
            <a:stretch>
              <a:fillRect l="0" t="0" r="0" b="0"/>
            </a:stretch>
          </a:blipFill>
        </p:spPr>
      </p:sp>
      <p:sp>
        <p:nvSpPr>
          <p:cNvPr name="Freeform 6" id="6"/>
          <p:cNvSpPr/>
          <p:nvPr/>
        </p:nvSpPr>
        <p:spPr>
          <a:xfrm flipH="false" flipV="false" rot="0">
            <a:off x="13692832"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3"/>
            <a:stretch>
              <a:fillRect l="0" t="0" r="0" b="0"/>
            </a:stretch>
          </a:blipFill>
        </p:spPr>
      </p:sp>
      <p:sp>
        <p:nvSpPr>
          <p:cNvPr name="Freeform 7" id="7"/>
          <p:cNvSpPr/>
          <p:nvPr/>
        </p:nvSpPr>
        <p:spPr>
          <a:xfrm flipH="false" flipV="false" rot="0">
            <a:off x="5216880" y="9815379"/>
            <a:ext cx="3566468" cy="217800"/>
          </a:xfrm>
          <a:custGeom>
            <a:avLst/>
            <a:gdLst/>
            <a:ahLst/>
            <a:cxnLst/>
            <a:rect r="r" b="b" t="t" l="l"/>
            <a:pathLst>
              <a:path h="217800" w="3566468">
                <a:moveTo>
                  <a:pt x="0" y="0"/>
                </a:moveTo>
                <a:lnTo>
                  <a:pt x="3566468" y="0"/>
                </a:lnTo>
                <a:lnTo>
                  <a:pt x="3566468" y="217799"/>
                </a:lnTo>
                <a:lnTo>
                  <a:pt x="0" y="217799"/>
                </a:lnTo>
                <a:lnTo>
                  <a:pt x="0" y="0"/>
                </a:lnTo>
                <a:close/>
              </a:path>
            </a:pathLst>
          </a:custGeom>
          <a:blipFill>
            <a:blip r:embed="rId3"/>
            <a:stretch>
              <a:fillRect l="0" t="0" r="0" b="0"/>
            </a:stretch>
          </a:blipFill>
        </p:spPr>
      </p:sp>
      <p:sp>
        <p:nvSpPr>
          <p:cNvPr name="Freeform 8" id="8"/>
          <p:cNvSpPr/>
          <p:nvPr/>
        </p:nvSpPr>
        <p:spPr>
          <a:xfrm flipH="false" flipV="false" rot="0">
            <a:off x="6131363" y="1028700"/>
            <a:ext cx="5879897" cy="2798150"/>
          </a:xfrm>
          <a:custGeom>
            <a:avLst/>
            <a:gdLst/>
            <a:ahLst/>
            <a:cxnLst/>
            <a:rect r="r" b="b" t="t" l="l"/>
            <a:pathLst>
              <a:path h="2798150" w="5879897">
                <a:moveTo>
                  <a:pt x="0" y="0"/>
                </a:moveTo>
                <a:lnTo>
                  <a:pt x="5879896" y="0"/>
                </a:lnTo>
                <a:lnTo>
                  <a:pt x="5879896" y="2798150"/>
                </a:lnTo>
                <a:lnTo>
                  <a:pt x="0" y="2798150"/>
                </a:lnTo>
                <a:lnTo>
                  <a:pt x="0" y="0"/>
                </a:lnTo>
                <a:close/>
              </a:path>
            </a:pathLst>
          </a:custGeom>
          <a:blipFill>
            <a:blip r:embed="rId7"/>
            <a:stretch>
              <a:fillRect l="0" t="0" r="0" b="0"/>
            </a:stretch>
          </a:blipFill>
        </p:spPr>
      </p:sp>
      <p:sp>
        <p:nvSpPr>
          <p:cNvPr name="Freeform 9" id="9"/>
          <p:cNvSpPr/>
          <p:nvPr/>
        </p:nvSpPr>
        <p:spPr>
          <a:xfrm flipH="false" flipV="false" rot="0">
            <a:off x="12717738" y="1081739"/>
            <a:ext cx="4541562" cy="2892715"/>
          </a:xfrm>
          <a:custGeom>
            <a:avLst/>
            <a:gdLst/>
            <a:ahLst/>
            <a:cxnLst/>
            <a:rect r="r" b="b" t="t" l="l"/>
            <a:pathLst>
              <a:path h="2892715" w="4541562">
                <a:moveTo>
                  <a:pt x="0" y="0"/>
                </a:moveTo>
                <a:lnTo>
                  <a:pt x="4541562" y="0"/>
                </a:lnTo>
                <a:lnTo>
                  <a:pt x="4541562" y="2892714"/>
                </a:lnTo>
                <a:lnTo>
                  <a:pt x="0" y="2892714"/>
                </a:lnTo>
                <a:lnTo>
                  <a:pt x="0" y="0"/>
                </a:lnTo>
                <a:close/>
              </a:path>
            </a:pathLst>
          </a:custGeom>
          <a:blipFill>
            <a:blip r:embed="rId8"/>
            <a:stretch>
              <a:fillRect l="0" t="0" r="0" b="0"/>
            </a:stretch>
          </a:blipFill>
        </p:spPr>
      </p:sp>
      <p:sp>
        <p:nvSpPr>
          <p:cNvPr name="TextBox 10" id="10"/>
          <p:cNvSpPr txBox="true"/>
          <p:nvPr/>
        </p:nvSpPr>
        <p:spPr>
          <a:xfrm rot="0">
            <a:off x="2519822" y="9548679"/>
            <a:ext cx="584225"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Sales</a:t>
            </a:r>
          </a:p>
        </p:txBody>
      </p:sp>
      <p:sp>
        <p:nvSpPr>
          <p:cNvPr name="TextBox 11" id="11"/>
          <p:cNvSpPr txBox="true"/>
          <p:nvPr/>
        </p:nvSpPr>
        <p:spPr>
          <a:xfrm rot="0">
            <a:off x="14229631" y="9548679"/>
            <a:ext cx="2492871"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Final Recommentation</a:t>
            </a:r>
          </a:p>
        </p:txBody>
      </p:sp>
      <p:sp>
        <p:nvSpPr>
          <p:cNvPr name="TextBox 12" id="12"/>
          <p:cNvSpPr txBox="true"/>
          <p:nvPr/>
        </p:nvSpPr>
        <p:spPr>
          <a:xfrm rot="0">
            <a:off x="10576573" y="9574438"/>
            <a:ext cx="1223442"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Customers</a:t>
            </a:r>
          </a:p>
        </p:txBody>
      </p:sp>
      <p:sp>
        <p:nvSpPr>
          <p:cNvPr name="TextBox 13" id="13"/>
          <p:cNvSpPr txBox="true"/>
          <p:nvPr/>
        </p:nvSpPr>
        <p:spPr>
          <a:xfrm rot="0">
            <a:off x="6495549" y="9548679"/>
            <a:ext cx="1009129" cy="266700"/>
          </a:xfrm>
          <a:prstGeom prst="rect">
            <a:avLst/>
          </a:prstGeom>
        </p:spPr>
        <p:txBody>
          <a:bodyPr anchor="t" rtlCol="false" tIns="0" lIns="0" bIns="0" rIns="0">
            <a:spAutoFit/>
          </a:bodyPr>
          <a:lstStyle/>
          <a:p>
            <a:pPr algn="ctr">
              <a:lnSpc>
                <a:spcPts val="2159"/>
              </a:lnSpc>
              <a:spcBef>
                <a:spcPct val="0"/>
              </a:spcBef>
            </a:pPr>
            <a:r>
              <a:rPr lang="en-US" sz="1799">
                <a:solidFill>
                  <a:srgbClr val="000000"/>
                </a:solidFill>
                <a:latin typeface="DM Sans Bold"/>
                <a:ea typeface="DM Sans Bold"/>
                <a:cs typeface="DM Sans Bold"/>
                <a:sym typeface="DM Sans Bold"/>
              </a:rPr>
              <a:t>Products</a:t>
            </a:r>
          </a:p>
        </p:txBody>
      </p:sp>
      <p:sp>
        <p:nvSpPr>
          <p:cNvPr name="TextBox 14" id="14"/>
          <p:cNvSpPr txBox="true"/>
          <p:nvPr/>
        </p:nvSpPr>
        <p:spPr>
          <a:xfrm rot="0">
            <a:off x="9144000" y="4749523"/>
            <a:ext cx="8115300" cy="219265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DM Sans"/>
                <a:ea typeface="DM Sans"/>
                <a:cs typeface="DM Sans"/>
                <a:sym typeface="DM Sans"/>
              </a:rPr>
              <a:t>Overall </a:t>
            </a:r>
            <a:r>
              <a:rPr lang="en-US" sz="1800">
                <a:solidFill>
                  <a:srgbClr val="000000"/>
                </a:solidFill>
                <a:latin typeface="DM Sans Bold"/>
                <a:ea typeface="DM Sans Bold"/>
                <a:cs typeface="DM Sans Bold"/>
                <a:sym typeface="DM Sans Bold"/>
              </a:rPr>
              <a:t>1.1 million </a:t>
            </a:r>
            <a:r>
              <a:rPr lang="en-US" sz="1800">
                <a:solidFill>
                  <a:srgbClr val="000000"/>
                </a:solidFill>
                <a:latin typeface="DM Sans"/>
                <a:ea typeface="DM Sans"/>
                <a:cs typeface="DM Sans"/>
                <a:sym typeface="DM Sans"/>
              </a:rPr>
              <a:t>revenue, profit margin at 24%. </a:t>
            </a:r>
          </a:p>
          <a:p>
            <a:pPr algn="l" marL="388620" indent="-194310" lvl="1">
              <a:lnSpc>
                <a:spcPts val="2520"/>
              </a:lnSpc>
              <a:buFont typeface="Arial"/>
              <a:buChar char="•"/>
            </a:pPr>
            <a:r>
              <a:rPr lang="en-US" sz="1800">
                <a:solidFill>
                  <a:srgbClr val="000000"/>
                </a:solidFill>
                <a:latin typeface="DM Sans"/>
                <a:ea typeface="DM Sans"/>
                <a:cs typeface="DM Sans"/>
                <a:sym typeface="DM Sans"/>
              </a:rPr>
              <a:t>Most quantity sold was </a:t>
            </a:r>
            <a:r>
              <a:rPr lang="en-US" sz="1800">
                <a:solidFill>
                  <a:srgbClr val="000000"/>
                </a:solidFill>
                <a:latin typeface="DM Sans Bold"/>
                <a:ea typeface="DM Sans Bold"/>
                <a:cs typeface="DM Sans Bold"/>
                <a:sym typeface="DM Sans Bold"/>
              </a:rPr>
              <a:t>single purchase items</a:t>
            </a:r>
            <a:r>
              <a:rPr lang="en-US" sz="1800">
                <a:solidFill>
                  <a:srgbClr val="000000"/>
                </a:solidFill>
                <a:latin typeface="DM Sans"/>
                <a:ea typeface="DM Sans"/>
                <a:cs typeface="DM Sans"/>
                <a:sym typeface="DM Sans"/>
              </a:rPr>
              <a:t> at 8k.</a:t>
            </a:r>
          </a:p>
          <a:p>
            <a:pPr algn="l" marL="388620" indent="-194310" lvl="1">
              <a:lnSpc>
                <a:spcPts val="2520"/>
              </a:lnSpc>
              <a:buFont typeface="Arial"/>
              <a:buChar char="•"/>
            </a:pPr>
            <a:r>
              <a:rPr lang="en-US" sz="1800">
                <a:solidFill>
                  <a:srgbClr val="000000"/>
                </a:solidFill>
                <a:latin typeface="DM Sans Bold"/>
                <a:ea typeface="DM Sans Bold"/>
                <a:cs typeface="DM Sans Bold"/>
                <a:sym typeface="DM Sans Bold"/>
              </a:rPr>
              <a:t>Most products sold are office supplies </a:t>
            </a:r>
            <a:r>
              <a:rPr lang="en-US" sz="1800">
                <a:solidFill>
                  <a:srgbClr val="000000"/>
                </a:solidFill>
                <a:latin typeface="DM Sans"/>
                <a:ea typeface="DM Sans"/>
                <a:cs typeface="DM Sans"/>
                <a:sym typeface="DM Sans"/>
              </a:rPr>
              <a:t>at 4.5k , with a profit margin of only 22%.</a:t>
            </a:r>
          </a:p>
          <a:p>
            <a:pPr algn="l" marL="388620" indent="-194310" lvl="1">
              <a:lnSpc>
                <a:spcPts val="2520"/>
              </a:lnSpc>
              <a:buFont typeface="Arial"/>
              <a:buChar char="•"/>
            </a:pPr>
            <a:r>
              <a:rPr lang="en-US" sz="1800">
                <a:solidFill>
                  <a:srgbClr val="000000"/>
                </a:solidFill>
                <a:latin typeface="DM Sans"/>
                <a:ea typeface="DM Sans"/>
                <a:cs typeface="DM Sans"/>
                <a:sym typeface="DM Sans"/>
              </a:rPr>
              <a:t>Quite low compared to </a:t>
            </a:r>
            <a:r>
              <a:rPr lang="en-US" sz="1800">
                <a:solidFill>
                  <a:srgbClr val="000000"/>
                </a:solidFill>
                <a:latin typeface="DM Sans Bold"/>
                <a:ea typeface="DM Sans Bold"/>
                <a:cs typeface="DM Sans Bold"/>
                <a:sym typeface="DM Sans Bold"/>
              </a:rPr>
              <a:t>technology that sold less at 1.8 thousand</a:t>
            </a:r>
            <a:r>
              <a:rPr lang="en-US" sz="1800">
                <a:solidFill>
                  <a:srgbClr val="000000"/>
                </a:solidFill>
                <a:latin typeface="DM Sans"/>
                <a:ea typeface="DM Sans"/>
                <a:cs typeface="DM Sans"/>
                <a:sym typeface="DM Sans"/>
              </a:rPr>
              <a:t>, but has a </a:t>
            </a:r>
            <a:r>
              <a:rPr lang="en-US" sz="1800">
                <a:solidFill>
                  <a:srgbClr val="000000"/>
                </a:solidFill>
                <a:latin typeface="DM Sans Bold"/>
                <a:ea typeface="DM Sans Bold"/>
                <a:cs typeface="DM Sans Bold"/>
                <a:sym typeface="DM Sans Bold"/>
              </a:rPr>
              <a:t>higher profit margin at 26%</a:t>
            </a:r>
            <a:r>
              <a:rPr lang="en-US" sz="1800">
                <a:solidFill>
                  <a:srgbClr val="000000"/>
                </a:solidFill>
                <a:latin typeface="DM Sans"/>
                <a:ea typeface="DM Sans"/>
                <a:cs typeface="DM Sans"/>
                <a:sym typeface="DM Sans"/>
              </a:rPr>
              <a:t>.</a:t>
            </a:r>
          </a:p>
          <a:p>
            <a:pPr algn="l" marL="388620" indent="-194310" lvl="1">
              <a:lnSpc>
                <a:spcPts val="2520"/>
              </a:lnSpc>
              <a:buFont typeface="Arial"/>
              <a:buChar char="•"/>
            </a:pPr>
            <a:r>
              <a:rPr lang="en-US" sz="1800">
                <a:solidFill>
                  <a:srgbClr val="000000"/>
                </a:solidFill>
                <a:latin typeface="DM Sans"/>
                <a:ea typeface="DM Sans"/>
                <a:cs typeface="DM Sans"/>
                <a:sym typeface="DM Sans"/>
              </a:rPr>
              <a:t>Furniture sold the least at 1.5 thousand, profit margin is lowest at 20%.</a:t>
            </a:r>
          </a:p>
        </p:txBody>
      </p:sp>
      <p:sp>
        <p:nvSpPr>
          <p:cNvPr name="TextBox 15" id="15"/>
          <p:cNvSpPr txBox="true"/>
          <p:nvPr/>
        </p:nvSpPr>
        <p:spPr>
          <a:xfrm rot="0">
            <a:off x="1028700" y="100789"/>
            <a:ext cx="7456079" cy="613410"/>
          </a:xfrm>
          <a:prstGeom prst="rect">
            <a:avLst/>
          </a:prstGeom>
        </p:spPr>
        <p:txBody>
          <a:bodyPr anchor="t" rtlCol="false" tIns="0" lIns="0" bIns="0" rIns="0">
            <a:spAutoFit/>
          </a:bodyPr>
          <a:lstStyle/>
          <a:p>
            <a:pPr algn="l">
              <a:lnSpc>
                <a:spcPts val="5040"/>
              </a:lnSpc>
            </a:pPr>
            <a:r>
              <a:rPr lang="en-US" sz="3600">
                <a:solidFill>
                  <a:srgbClr val="000000"/>
                </a:solidFill>
                <a:latin typeface="DM Sans Bold"/>
                <a:ea typeface="DM Sans Bold"/>
                <a:cs typeface="DM Sans Bold"/>
                <a:sym typeface="DM Sans Bold"/>
              </a:rPr>
              <a:t>Customer Segment - Consumers</a:t>
            </a:r>
          </a:p>
        </p:txBody>
      </p:sp>
      <p:sp>
        <p:nvSpPr>
          <p:cNvPr name="Freeform 16" id="16"/>
          <p:cNvSpPr/>
          <p:nvPr/>
        </p:nvSpPr>
        <p:spPr>
          <a:xfrm flipH="false" flipV="false" rot="0">
            <a:off x="9144000" y="4238031"/>
            <a:ext cx="460353" cy="446124"/>
          </a:xfrm>
          <a:custGeom>
            <a:avLst/>
            <a:gdLst/>
            <a:ahLst/>
            <a:cxnLst/>
            <a:rect r="r" b="b" t="t" l="l"/>
            <a:pathLst>
              <a:path h="446124" w="460353">
                <a:moveTo>
                  <a:pt x="0" y="0"/>
                </a:moveTo>
                <a:lnTo>
                  <a:pt x="460353" y="0"/>
                </a:lnTo>
                <a:lnTo>
                  <a:pt x="460353" y="446124"/>
                </a:lnTo>
                <a:lnTo>
                  <a:pt x="0" y="44612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7" id="17"/>
          <p:cNvSpPr txBox="true"/>
          <p:nvPr/>
        </p:nvSpPr>
        <p:spPr>
          <a:xfrm rot="0">
            <a:off x="9685033" y="4288690"/>
            <a:ext cx="1207417" cy="306705"/>
          </a:xfrm>
          <a:prstGeom prst="rect">
            <a:avLst/>
          </a:prstGeom>
        </p:spPr>
        <p:txBody>
          <a:bodyPr anchor="t" rtlCol="false" tIns="0" lIns="0" bIns="0" rIns="0">
            <a:spAutoFit/>
          </a:bodyPr>
          <a:lstStyle/>
          <a:p>
            <a:pPr algn="l">
              <a:lnSpc>
                <a:spcPts val="2520"/>
              </a:lnSpc>
            </a:pPr>
            <a:r>
              <a:rPr lang="en-US" sz="1800" u="sng">
                <a:solidFill>
                  <a:srgbClr val="000000"/>
                </a:solidFill>
                <a:latin typeface="DM Sans Bold"/>
                <a:ea typeface="DM Sans Bold"/>
                <a:cs typeface="DM Sans Bold"/>
                <a:sym typeface="DM Sans Bold"/>
              </a:rPr>
              <a:t>Insights </a:t>
            </a:r>
          </a:p>
        </p:txBody>
      </p:sp>
      <p:sp>
        <p:nvSpPr>
          <p:cNvPr name="TextBox 18" id="18"/>
          <p:cNvSpPr txBox="true"/>
          <p:nvPr/>
        </p:nvSpPr>
        <p:spPr>
          <a:xfrm rot="0">
            <a:off x="1028700" y="7526291"/>
            <a:ext cx="14251649" cy="1743075"/>
          </a:xfrm>
          <a:prstGeom prst="rect">
            <a:avLst/>
          </a:prstGeom>
        </p:spPr>
        <p:txBody>
          <a:bodyPr anchor="t" rtlCol="false" tIns="0" lIns="0" bIns="0" rIns="0">
            <a:spAutoFit/>
          </a:bodyPr>
          <a:lstStyle/>
          <a:p>
            <a:pPr algn="l">
              <a:lnSpc>
                <a:spcPts val="2639"/>
              </a:lnSpc>
            </a:pPr>
            <a:r>
              <a:rPr lang="en-US" sz="2199">
                <a:solidFill>
                  <a:srgbClr val="000000"/>
                </a:solidFill>
                <a:latin typeface="DM Sans Bold"/>
                <a:ea typeface="DM Sans Bold"/>
                <a:cs typeface="DM Sans Bold"/>
                <a:sym typeface="DM Sans Bold"/>
              </a:rPr>
              <a:t>Recommendation:</a:t>
            </a:r>
          </a:p>
          <a:p>
            <a:pPr algn="l">
              <a:lnSpc>
                <a:spcPts val="2160"/>
              </a:lnSpc>
            </a:pPr>
            <a:r>
              <a:rPr lang="en-US" sz="1800">
                <a:solidFill>
                  <a:srgbClr val="F4592F"/>
                </a:solidFill>
                <a:latin typeface="DM Sans Bold"/>
                <a:ea typeface="DM Sans Bold"/>
                <a:cs typeface="DM Sans Bold"/>
                <a:sym typeface="DM Sans Bold"/>
              </a:rPr>
              <a:t>Consumers:</a:t>
            </a:r>
            <a:r>
              <a:rPr lang="en-US" sz="1800">
                <a:solidFill>
                  <a:srgbClr val="000000"/>
                </a:solidFill>
                <a:latin typeface="DM Sans"/>
                <a:ea typeface="DM Sans"/>
                <a:cs typeface="DM Sans"/>
                <a:sym typeface="DM Sans"/>
              </a:rPr>
              <a:t> </a:t>
            </a:r>
            <a:r>
              <a:rPr lang="en-US" sz="1800">
                <a:solidFill>
                  <a:srgbClr val="000000"/>
                </a:solidFill>
                <a:latin typeface="DM Sans"/>
                <a:ea typeface="DM Sans"/>
                <a:cs typeface="DM Sans"/>
                <a:sym typeface="DM Sans"/>
              </a:rPr>
              <a:t>Focus on </a:t>
            </a:r>
            <a:r>
              <a:rPr lang="en-US" sz="1800">
                <a:solidFill>
                  <a:srgbClr val="F4592F"/>
                </a:solidFill>
                <a:latin typeface="DM Sans Bold"/>
                <a:ea typeface="DM Sans Bold"/>
                <a:cs typeface="DM Sans Bold"/>
                <a:sym typeface="DM Sans Bold"/>
              </a:rPr>
              <a:t>selling more technology </a:t>
            </a:r>
            <a:r>
              <a:rPr lang="en-US" sz="1800">
                <a:solidFill>
                  <a:srgbClr val="191919"/>
                </a:solidFill>
                <a:latin typeface="DM Sans"/>
                <a:ea typeface="DM Sans"/>
                <a:cs typeface="DM Sans"/>
                <a:sym typeface="DM Sans"/>
              </a:rPr>
              <a:t>to drive revenue up.</a:t>
            </a:r>
          </a:p>
          <a:p>
            <a:pPr algn="l" marL="388620" indent="-194310" lvl="1">
              <a:lnSpc>
                <a:spcPts val="2160"/>
              </a:lnSpc>
              <a:buFont typeface="Arial"/>
              <a:buChar char="•"/>
            </a:pPr>
            <a:r>
              <a:rPr lang="en-US" sz="1800">
                <a:solidFill>
                  <a:srgbClr val="000000"/>
                </a:solidFill>
                <a:latin typeface="DM Sans Bold"/>
                <a:ea typeface="DM Sans Bold"/>
                <a:cs typeface="DM Sans Bold"/>
                <a:sym typeface="DM Sans Bold"/>
              </a:rPr>
              <a:t>Bulk buy Incentives</a:t>
            </a:r>
            <a:r>
              <a:rPr lang="en-US" sz="1800">
                <a:solidFill>
                  <a:srgbClr val="000000"/>
                </a:solidFill>
                <a:latin typeface="DM Sans"/>
                <a:ea typeface="DM Sans"/>
                <a:cs typeface="DM Sans"/>
                <a:sym typeface="DM Sans"/>
              </a:rPr>
              <a:t> or </a:t>
            </a:r>
            <a:r>
              <a:rPr lang="en-US" sz="1800">
                <a:solidFill>
                  <a:srgbClr val="000000"/>
                </a:solidFill>
                <a:latin typeface="DM Sans Bold"/>
                <a:ea typeface="DM Sans Bold"/>
                <a:cs typeface="DM Sans Bold"/>
                <a:sym typeface="DM Sans Bold"/>
              </a:rPr>
              <a:t>bundle packages</a:t>
            </a:r>
            <a:r>
              <a:rPr lang="en-US" sz="1800">
                <a:solidFill>
                  <a:srgbClr val="000000"/>
                </a:solidFill>
                <a:latin typeface="DM Sans"/>
                <a:ea typeface="DM Sans"/>
                <a:cs typeface="DM Sans"/>
                <a:sym typeface="DM Sans"/>
              </a:rPr>
              <a:t> at discounted rates.</a:t>
            </a:r>
          </a:p>
          <a:p>
            <a:pPr algn="l" marL="388620" indent="-194310" lvl="1">
              <a:lnSpc>
                <a:spcPts val="2160"/>
              </a:lnSpc>
              <a:buFont typeface="Arial"/>
              <a:buChar char="•"/>
            </a:pPr>
            <a:r>
              <a:rPr lang="en-US" sz="1800">
                <a:solidFill>
                  <a:srgbClr val="000000"/>
                </a:solidFill>
                <a:latin typeface="DM Sans Bold"/>
                <a:ea typeface="DM Sans Bold"/>
                <a:cs typeface="DM Sans Bold"/>
                <a:sym typeface="DM Sans Bold"/>
              </a:rPr>
              <a:t>Loyalty program</a:t>
            </a:r>
            <a:r>
              <a:rPr lang="en-US" sz="1800">
                <a:solidFill>
                  <a:srgbClr val="000000"/>
                </a:solidFill>
                <a:latin typeface="DM Sans"/>
                <a:ea typeface="DM Sans"/>
                <a:cs typeface="DM Sans"/>
                <a:sym typeface="DM Sans"/>
              </a:rPr>
              <a:t> – buyers can collect points for each purchase, and points can be used as discounts for future tech purchases.</a:t>
            </a:r>
          </a:p>
          <a:p>
            <a:pPr algn="l" marL="388620" indent="-194310" lvl="1">
              <a:lnSpc>
                <a:spcPts val="2160"/>
              </a:lnSpc>
              <a:buFont typeface="Arial"/>
              <a:buChar char="•"/>
            </a:pPr>
            <a:r>
              <a:rPr lang="en-US" sz="1800">
                <a:solidFill>
                  <a:srgbClr val="000000"/>
                </a:solidFill>
                <a:latin typeface="DM Sans Bold"/>
                <a:ea typeface="DM Sans Bold"/>
                <a:cs typeface="DM Sans Bold"/>
                <a:sym typeface="DM Sans Bold"/>
              </a:rPr>
              <a:t>Support packages</a:t>
            </a:r>
            <a:r>
              <a:rPr lang="en-US" sz="1800">
                <a:solidFill>
                  <a:srgbClr val="000000"/>
                </a:solidFill>
                <a:latin typeface="DM Sans"/>
                <a:ea typeface="DM Sans"/>
                <a:cs typeface="DM Sans"/>
                <a:sym typeface="DM Sans"/>
              </a:rPr>
              <a:t> – can offer extended warranties, technology support packages to add value to their purchases.</a:t>
            </a:r>
          </a:p>
          <a:p>
            <a:pPr algn="l">
              <a:lnSpc>
                <a:spcPts val="263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DAGMMv6nbBI</dc:identifier>
  <dcterms:modified xsi:type="dcterms:W3CDTF">2011-08-01T06:04:30Z</dcterms:modified>
  <cp:revision>1</cp:revision>
  <dc:title>INFS5700 Group Assignment</dc:title>
</cp:coreProperties>
</file>