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77" r:id="rId2"/>
    <p:sldId id="256" r:id="rId3"/>
    <p:sldId id="258" r:id="rId4"/>
    <p:sldId id="257" r:id="rId5"/>
    <p:sldId id="259" r:id="rId6"/>
    <p:sldId id="263" r:id="rId7"/>
    <p:sldId id="261" r:id="rId8"/>
    <p:sldId id="260" r:id="rId9"/>
    <p:sldId id="262" r:id="rId10"/>
    <p:sldId id="264" r:id="rId11"/>
    <p:sldId id="270" r:id="rId12"/>
    <p:sldId id="266" r:id="rId13"/>
    <p:sldId id="267" r:id="rId14"/>
    <p:sldId id="268"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74103-BA40-41BB-BB01-6DF3B254B1A5}" type="datetimeFigureOut">
              <a:rPr lang="en-IN" smtClean="0"/>
              <a:t>04-08-2023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39240-2A5C-4B64-9D88-2AEFD6277C9C}" type="slidenum">
              <a:rPr lang="en-IN" smtClean="0"/>
              <a:t>‹#›</a:t>
            </a:fld>
            <a:endParaRPr lang="en-IN"/>
          </a:p>
        </p:txBody>
      </p:sp>
    </p:spTree>
    <p:extLst>
      <p:ext uri="{BB962C8B-B14F-4D97-AF65-F5344CB8AC3E}">
        <p14:creationId xmlns:p14="http://schemas.microsoft.com/office/powerpoint/2010/main" val="37873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we will discuss some of the trends we observed and potential causes for the same. </a:t>
            </a:r>
          </a:p>
        </p:txBody>
      </p:sp>
      <p:sp>
        <p:nvSpPr>
          <p:cNvPr id="4" name="Slide Number Placeholder 3"/>
          <p:cNvSpPr>
            <a:spLocks noGrp="1"/>
          </p:cNvSpPr>
          <p:nvPr>
            <p:ph type="sldNum" sz="quarter" idx="5"/>
          </p:nvPr>
        </p:nvSpPr>
        <p:spPr/>
        <p:txBody>
          <a:bodyPr/>
          <a:lstStyle/>
          <a:p>
            <a:fld id="{0D739240-2A5C-4B64-9D88-2AEFD6277C9C}" type="slidenum">
              <a:rPr lang="en-IN" smtClean="0"/>
              <a:t>1</a:t>
            </a:fld>
            <a:endParaRPr lang="en-IN"/>
          </a:p>
        </p:txBody>
      </p:sp>
    </p:spTree>
    <p:extLst>
      <p:ext uri="{BB962C8B-B14F-4D97-AF65-F5344CB8AC3E}">
        <p14:creationId xmlns:p14="http://schemas.microsoft.com/office/powerpoint/2010/main" val="1011484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c55b950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c55b950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IN" dirty="0"/>
              <a:t>To our target audience, i.e., </a:t>
            </a:r>
            <a:r>
              <a:rPr lang="en-US" sz="1800" b="0" i="0" u="none" strike="noStrike" baseline="0" dirty="0">
                <a:solidFill>
                  <a:srgbClr val="000000"/>
                </a:solidFill>
                <a:latin typeface="Times New Roman" panose="02020603050405020304" pitchFamily="18" charset="0"/>
              </a:rPr>
              <a:t>the mayor, the police chief, and the Victims Association, we propose the following 5 implementable recommendations to ensure future reduction in accident happenings in Barcelona, Spain. However, </a:t>
            </a:r>
            <a:r>
              <a:rPr lang="en-US" b="0" i="0" dirty="0">
                <a:solidFill>
                  <a:srgbClr val="D1D5DB"/>
                </a:solidFill>
                <a:effectLst/>
                <a:latin typeface="Söhne"/>
              </a:rPr>
              <a:t>It is important that these strategies are tailored to Barcelona's specific circumstances, guided by local traffic studies and expert advice.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SAS Output 1: We analysed accidents by Type and found that side collisions are the most common type of accidents which occur in Barcelona, Spain. Potential causes for these could be:</a:t>
            </a:r>
            <a:br>
              <a:rPr lang="en-IN" dirty="0"/>
            </a:br>
            <a:r>
              <a:rPr lang="en-IN" dirty="0" err="1"/>
              <a:t>i</a:t>
            </a:r>
            <a:r>
              <a:rPr lang="en-IN" dirty="0"/>
              <a:t>. High Traffic volume; as Barcelona is a densely populated city with a lot of vehicle traffic.</a:t>
            </a:r>
            <a:br>
              <a:rPr lang="en-IN" dirty="0"/>
            </a:br>
            <a:r>
              <a:rPr lang="en-IN" dirty="0"/>
              <a:t>ii. Narrow street width</a:t>
            </a:r>
            <a:br>
              <a:rPr lang="en-IN" dirty="0"/>
            </a:br>
            <a:r>
              <a:rPr lang="en-IN" dirty="0"/>
              <a:t>iii. Side street parking accepted as a common practice </a:t>
            </a:r>
          </a:p>
        </p:txBody>
      </p:sp>
      <p:sp>
        <p:nvSpPr>
          <p:cNvPr id="4" name="Slide Number Placeholder 3"/>
          <p:cNvSpPr>
            <a:spLocks noGrp="1"/>
          </p:cNvSpPr>
          <p:nvPr>
            <p:ph type="sldNum" sz="quarter" idx="5"/>
          </p:nvPr>
        </p:nvSpPr>
        <p:spPr/>
        <p:txBody>
          <a:bodyPr/>
          <a:lstStyle/>
          <a:p>
            <a:fld id="{0D739240-2A5C-4B64-9D88-2AEFD6277C9C}" type="slidenum">
              <a:rPr lang="en-IN" smtClean="0"/>
              <a:t>20</a:t>
            </a:fld>
            <a:endParaRPr lang="en-IN"/>
          </a:p>
        </p:txBody>
      </p:sp>
    </p:spTree>
    <p:extLst>
      <p:ext uri="{BB962C8B-B14F-4D97-AF65-F5344CB8AC3E}">
        <p14:creationId xmlns:p14="http://schemas.microsoft.com/office/powerpoint/2010/main" val="3866126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we will discuss some of the trends we observed and potential causes for the same. </a:t>
            </a:r>
          </a:p>
        </p:txBody>
      </p:sp>
      <p:sp>
        <p:nvSpPr>
          <p:cNvPr id="4" name="Slide Number Placeholder 3"/>
          <p:cNvSpPr>
            <a:spLocks noGrp="1"/>
          </p:cNvSpPr>
          <p:nvPr>
            <p:ph type="sldNum" sz="quarter" idx="5"/>
          </p:nvPr>
        </p:nvSpPr>
        <p:spPr/>
        <p:txBody>
          <a:bodyPr/>
          <a:lstStyle/>
          <a:p>
            <a:fld id="{0D739240-2A5C-4B64-9D88-2AEFD6277C9C}" type="slidenum">
              <a:rPr lang="en-IN" smtClean="0"/>
              <a:t>3</a:t>
            </a:fld>
            <a:endParaRPr lang="en-IN"/>
          </a:p>
        </p:txBody>
      </p:sp>
    </p:spTree>
    <p:extLst>
      <p:ext uri="{BB962C8B-B14F-4D97-AF65-F5344CB8AC3E}">
        <p14:creationId xmlns:p14="http://schemas.microsoft.com/office/powerpoint/2010/main" val="1320131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SAS Output 1: We analysed accidents by Type and found that side collisions are the most common type of accidents which occur in Barcelona, Spain. Potential causes for these could be:</a:t>
            </a:r>
            <a:br>
              <a:rPr lang="en-IN" dirty="0"/>
            </a:br>
            <a:r>
              <a:rPr lang="en-IN" dirty="0" err="1"/>
              <a:t>i</a:t>
            </a:r>
            <a:r>
              <a:rPr lang="en-IN" dirty="0"/>
              <a:t>. High Traffic volume; as Barcelona is a densely populated city with a lot of vehicle traffic.</a:t>
            </a:r>
            <a:br>
              <a:rPr lang="en-IN" dirty="0"/>
            </a:br>
            <a:r>
              <a:rPr lang="en-IN" dirty="0"/>
              <a:t>ii. Narrow street width</a:t>
            </a:r>
            <a:br>
              <a:rPr lang="en-IN" dirty="0"/>
            </a:br>
            <a:r>
              <a:rPr lang="en-IN" dirty="0"/>
              <a:t>iii. Side street parking accepted as a common practice </a:t>
            </a:r>
          </a:p>
        </p:txBody>
      </p:sp>
      <p:sp>
        <p:nvSpPr>
          <p:cNvPr id="4" name="Slide Number Placeholder 3"/>
          <p:cNvSpPr>
            <a:spLocks noGrp="1"/>
          </p:cNvSpPr>
          <p:nvPr>
            <p:ph type="sldNum" sz="quarter" idx="5"/>
          </p:nvPr>
        </p:nvSpPr>
        <p:spPr/>
        <p:txBody>
          <a:bodyPr/>
          <a:lstStyle/>
          <a:p>
            <a:fld id="{0D739240-2A5C-4B64-9D88-2AEFD6277C9C}" type="slidenum">
              <a:rPr lang="en-IN" smtClean="0"/>
              <a:t>4</a:t>
            </a:fld>
            <a:endParaRPr lang="en-IN"/>
          </a:p>
        </p:txBody>
      </p:sp>
    </p:spTree>
    <p:extLst>
      <p:ext uri="{BB962C8B-B14F-4D97-AF65-F5344CB8AC3E}">
        <p14:creationId xmlns:p14="http://schemas.microsoft.com/office/powerpoint/2010/main" val="2812738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SAS Output 2: We found that Fridays tends to be the day with most number of accidents in Barcelona. This could be because of the following reasons:</a:t>
            </a:r>
            <a:br>
              <a:rPr lang="en-IN" dirty="0"/>
            </a:br>
            <a:r>
              <a:rPr lang="en-IN" dirty="0" err="1"/>
              <a:t>i</a:t>
            </a:r>
            <a:r>
              <a:rPr lang="en-IN" dirty="0"/>
              <a:t>. More number of people stepping out as the it marks the end of the week.</a:t>
            </a:r>
            <a:br>
              <a:rPr lang="en-IN" dirty="0"/>
            </a:br>
            <a:r>
              <a:rPr lang="en-IN" dirty="0"/>
              <a:t>ii. Barcelona’s active nightlife</a:t>
            </a:r>
            <a:br>
              <a:rPr lang="en-IN" dirty="0"/>
            </a:br>
            <a:r>
              <a:rPr lang="en-IN" dirty="0"/>
              <a:t>iii. Owing to more number of people going out, this can lead to more traffic </a:t>
            </a:r>
            <a:br>
              <a:rPr lang="en-IN" dirty="0"/>
            </a:br>
            <a:r>
              <a:rPr lang="en-IN" dirty="0"/>
              <a:t>iv. Similar to (iii), this can lead to increased pedestrian movement</a:t>
            </a:r>
            <a:br>
              <a:rPr lang="en-IN" dirty="0"/>
            </a:br>
            <a:r>
              <a:rPr lang="en-IN" dirty="0"/>
              <a:t>v. As Friday marks the end of the week and beginning of the weekend, possible reasons for accidents could be drunk driving as well. </a:t>
            </a:r>
            <a:br>
              <a:rPr lang="en-IN" dirty="0"/>
            </a:br>
            <a:r>
              <a:rPr lang="en-IN" dirty="0" err="1"/>
              <a:t>i</a:t>
            </a:r>
            <a:r>
              <a:rPr lang="en-IN" dirty="0"/>
              <a:t>. </a:t>
            </a:r>
          </a:p>
        </p:txBody>
      </p:sp>
      <p:sp>
        <p:nvSpPr>
          <p:cNvPr id="4" name="Slide Number Placeholder 3"/>
          <p:cNvSpPr>
            <a:spLocks noGrp="1"/>
          </p:cNvSpPr>
          <p:nvPr>
            <p:ph type="sldNum" sz="quarter" idx="5"/>
          </p:nvPr>
        </p:nvSpPr>
        <p:spPr/>
        <p:txBody>
          <a:bodyPr/>
          <a:lstStyle/>
          <a:p>
            <a:fld id="{0D739240-2A5C-4B64-9D88-2AEFD6277C9C}" type="slidenum">
              <a:rPr lang="en-IN" smtClean="0"/>
              <a:t>5</a:t>
            </a:fld>
            <a:endParaRPr lang="en-IN"/>
          </a:p>
        </p:txBody>
      </p:sp>
    </p:spTree>
    <p:extLst>
      <p:ext uri="{BB962C8B-B14F-4D97-AF65-F5344CB8AC3E}">
        <p14:creationId xmlns:p14="http://schemas.microsoft.com/office/powerpoint/2010/main" val="361263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Optional Output 3 using Power BI: Lets take an aggregate view of accidents by vehicle and year before we dive deep into analysing each of them. We analyse how each vehicle has fared in relation to its total accidents over years. The COVID 19 cause (discussed in slide 7) holds prevalence here as well, as proved by the visualisation. </a:t>
            </a:r>
          </a:p>
        </p:txBody>
      </p:sp>
      <p:sp>
        <p:nvSpPr>
          <p:cNvPr id="4" name="Slide Number Placeholder 3"/>
          <p:cNvSpPr>
            <a:spLocks noGrp="1"/>
          </p:cNvSpPr>
          <p:nvPr>
            <p:ph type="sldNum" sz="quarter" idx="5"/>
          </p:nvPr>
        </p:nvSpPr>
        <p:spPr/>
        <p:txBody>
          <a:bodyPr/>
          <a:lstStyle/>
          <a:p>
            <a:fld id="{0D739240-2A5C-4B64-9D88-2AEFD6277C9C}" type="slidenum">
              <a:rPr lang="en-IN" smtClean="0"/>
              <a:t>6</a:t>
            </a:fld>
            <a:endParaRPr lang="en-IN"/>
          </a:p>
        </p:txBody>
      </p:sp>
    </p:spTree>
    <p:extLst>
      <p:ext uri="{BB962C8B-B14F-4D97-AF65-F5344CB8AC3E}">
        <p14:creationId xmlns:p14="http://schemas.microsoft.com/office/powerpoint/2010/main" val="4263183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SAS Output 4: We created a tile graph to analyse which kind of vehicles have the most and least number of accidents. Vehicles used for tourism have the most number of accidents and accidents occurred through bicycles are the least. This can be because:</a:t>
            </a:r>
            <a:br>
              <a:rPr lang="en-IN" dirty="0"/>
            </a:br>
            <a:r>
              <a:rPr lang="en-IN" dirty="0"/>
              <a:t>- Unfamiliarity of tourists with local traffic rules</a:t>
            </a:r>
            <a:br>
              <a:rPr lang="en-IN" dirty="0"/>
            </a:br>
            <a:r>
              <a:rPr lang="en-IN" dirty="0"/>
              <a:t>-  More distracted while travelling </a:t>
            </a:r>
            <a:br>
              <a:rPr lang="en-IN" dirty="0"/>
            </a:br>
            <a:r>
              <a:rPr lang="en-IN" dirty="0"/>
              <a:t>- Language barriers, as many traffic signs and boards can be in a language they don’t understand.</a:t>
            </a:r>
            <a:br>
              <a:rPr lang="en-IN" dirty="0"/>
            </a:br>
            <a:r>
              <a:rPr lang="en-IN" dirty="0"/>
              <a:t>- High volume of tourists especially post the pandemic</a:t>
            </a:r>
          </a:p>
        </p:txBody>
      </p:sp>
      <p:sp>
        <p:nvSpPr>
          <p:cNvPr id="4" name="Slide Number Placeholder 3"/>
          <p:cNvSpPr>
            <a:spLocks noGrp="1"/>
          </p:cNvSpPr>
          <p:nvPr>
            <p:ph type="sldNum" sz="quarter" idx="5"/>
          </p:nvPr>
        </p:nvSpPr>
        <p:spPr/>
        <p:txBody>
          <a:bodyPr/>
          <a:lstStyle/>
          <a:p>
            <a:fld id="{0D739240-2A5C-4B64-9D88-2AEFD6277C9C}" type="slidenum">
              <a:rPr lang="en-IN" smtClean="0"/>
              <a:t>7</a:t>
            </a:fld>
            <a:endParaRPr lang="en-IN"/>
          </a:p>
        </p:txBody>
      </p:sp>
    </p:spTree>
    <p:extLst>
      <p:ext uri="{BB962C8B-B14F-4D97-AF65-F5344CB8AC3E}">
        <p14:creationId xmlns:p14="http://schemas.microsoft.com/office/powerpoint/2010/main" val="4072476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SAS Output 5: We built an area plot analysis accidents by year in Barcelona and found consistency in the years 2014-2019. However, there was a steep drop later on. We believe the cause for this to be the COVID-19 pandemic, leading to country wide lockdowns and insignificant vehicle activity. </a:t>
            </a:r>
          </a:p>
        </p:txBody>
      </p:sp>
      <p:sp>
        <p:nvSpPr>
          <p:cNvPr id="4" name="Slide Number Placeholder 3"/>
          <p:cNvSpPr>
            <a:spLocks noGrp="1"/>
          </p:cNvSpPr>
          <p:nvPr>
            <p:ph type="sldNum" sz="quarter" idx="5"/>
          </p:nvPr>
        </p:nvSpPr>
        <p:spPr/>
        <p:txBody>
          <a:bodyPr/>
          <a:lstStyle/>
          <a:p>
            <a:fld id="{0D739240-2A5C-4B64-9D88-2AEFD6277C9C}" type="slidenum">
              <a:rPr lang="en-IN" smtClean="0"/>
              <a:t>8</a:t>
            </a:fld>
            <a:endParaRPr lang="en-IN"/>
          </a:p>
        </p:txBody>
      </p:sp>
    </p:spTree>
    <p:extLst>
      <p:ext uri="{BB962C8B-B14F-4D97-AF65-F5344CB8AC3E}">
        <p14:creationId xmlns:p14="http://schemas.microsoft.com/office/powerpoint/2010/main" val="4128062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SAS Output 6: Using a bar graph, we analysed black spots. A black spot is the place where there are most number of accidents. Potential causes for these could be popular streets (becoming so because of high retail activity which leads to more commercial activity in those particular areas), as they attract more people. Other infrastructural reasons could be poor road lighting, poorly built roads, etc. </a:t>
            </a:r>
          </a:p>
        </p:txBody>
      </p:sp>
      <p:sp>
        <p:nvSpPr>
          <p:cNvPr id="4" name="Slide Number Placeholder 3"/>
          <p:cNvSpPr>
            <a:spLocks noGrp="1"/>
          </p:cNvSpPr>
          <p:nvPr>
            <p:ph type="sldNum" sz="quarter" idx="5"/>
          </p:nvPr>
        </p:nvSpPr>
        <p:spPr/>
        <p:txBody>
          <a:bodyPr/>
          <a:lstStyle/>
          <a:p>
            <a:fld id="{0D739240-2A5C-4B64-9D88-2AEFD6277C9C}" type="slidenum">
              <a:rPr lang="en-IN" smtClean="0"/>
              <a:t>9</a:t>
            </a:fld>
            <a:endParaRPr lang="en-IN"/>
          </a:p>
        </p:txBody>
      </p:sp>
    </p:spTree>
    <p:extLst>
      <p:ext uri="{BB962C8B-B14F-4D97-AF65-F5344CB8AC3E}">
        <p14:creationId xmlns:p14="http://schemas.microsoft.com/office/powerpoint/2010/main" val="1571688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performed descriptive analysis using SAS Enterprise Guide. </a:t>
            </a:r>
          </a:p>
        </p:txBody>
      </p:sp>
      <p:sp>
        <p:nvSpPr>
          <p:cNvPr id="4" name="Slide Number Placeholder 3"/>
          <p:cNvSpPr>
            <a:spLocks noGrp="1"/>
          </p:cNvSpPr>
          <p:nvPr>
            <p:ph type="sldNum" sz="quarter" idx="5"/>
          </p:nvPr>
        </p:nvSpPr>
        <p:spPr/>
        <p:txBody>
          <a:bodyPr/>
          <a:lstStyle/>
          <a:p>
            <a:fld id="{0D739240-2A5C-4B64-9D88-2AEFD6277C9C}" type="slidenum">
              <a:rPr lang="en-IN" smtClean="0"/>
              <a:t>10</a:t>
            </a:fld>
            <a:endParaRPr lang="en-IN"/>
          </a:p>
        </p:txBody>
      </p:sp>
    </p:spTree>
    <p:extLst>
      <p:ext uri="{BB962C8B-B14F-4D97-AF65-F5344CB8AC3E}">
        <p14:creationId xmlns:p14="http://schemas.microsoft.com/office/powerpoint/2010/main" val="337980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8/4/2023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8/4/2023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8/4/2023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opendata-ajuntament.barcelona.cat/data/en/dataset/est-vehicles-nacionalitat-propietari/resource/8589601c-5eee-4914-9080-d0fe13f57498"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AA563-3C8E-C772-A148-EFFBCB5EBCEA}"/>
              </a:ext>
            </a:extLst>
          </p:cNvPr>
          <p:cNvSpPr>
            <a:spLocks noGrp="1"/>
          </p:cNvSpPr>
          <p:nvPr>
            <p:ph type="title"/>
          </p:nvPr>
        </p:nvSpPr>
        <p:spPr>
          <a:xfrm>
            <a:off x="1295400" y="2153412"/>
            <a:ext cx="9601200" cy="722376"/>
          </a:xfrm>
        </p:spPr>
        <p:txBody>
          <a:bodyPr>
            <a:noAutofit/>
          </a:bodyPr>
          <a:lstStyle/>
          <a:p>
            <a:pPr algn="ctr"/>
            <a:r>
              <a:rPr lang="en-IN" sz="5400" b="1" dirty="0">
                <a:latin typeface="Abadi Extra Light" panose="020B0204020104020204" pitchFamily="34" charset="0"/>
              </a:rPr>
              <a:t>“Torture the data, and it will confess to anything.”</a:t>
            </a:r>
            <a:br>
              <a:rPr lang="en-IN" sz="5400" b="1" dirty="0">
                <a:latin typeface="Abadi Extra Light" panose="020B0204020104020204" pitchFamily="34" charset="0"/>
              </a:rPr>
            </a:br>
            <a:br>
              <a:rPr lang="en-IN" sz="5400" b="1" dirty="0">
                <a:latin typeface="Abadi Extra Light" panose="020B0204020104020204" pitchFamily="34" charset="0"/>
              </a:rPr>
            </a:br>
            <a:r>
              <a:rPr lang="en-IN" b="1" dirty="0">
                <a:latin typeface="Abadi Extra Light" panose="020B0204020104020204" pitchFamily="34" charset="0"/>
              </a:rPr>
              <a:t>~ Ronald Cease ~</a:t>
            </a:r>
          </a:p>
        </p:txBody>
      </p:sp>
    </p:spTree>
    <p:extLst>
      <p:ext uri="{BB962C8B-B14F-4D97-AF65-F5344CB8AC3E}">
        <p14:creationId xmlns:p14="http://schemas.microsoft.com/office/powerpoint/2010/main" val="237670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8370-9415-1A2A-46AB-1ADA0B4F44D4}"/>
              </a:ext>
            </a:extLst>
          </p:cNvPr>
          <p:cNvSpPr>
            <a:spLocks noGrp="1"/>
          </p:cNvSpPr>
          <p:nvPr>
            <p:ph type="title"/>
          </p:nvPr>
        </p:nvSpPr>
        <p:spPr/>
        <p:txBody>
          <a:bodyPr/>
          <a:lstStyle/>
          <a:p>
            <a:endParaRPr lang="en-IN"/>
          </a:p>
        </p:txBody>
      </p:sp>
      <p:pic>
        <p:nvPicPr>
          <p:cNvPr id="7170" name="Picture 2" descr="White Color Images - Free Download on Freepik">
            <a:extLst>
              <a:ext uri="{FF2B5EF4-FFF2-40B4-BE49-F238E27FC236}">
                <a16:creationId xmlns:a16="http://schemas.microsoft.com/office/drawing/2014/main" id="{12A6A7DA-5E76-EA57-AB31-F732B35C2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1752"/>
            <a:ext cx="12192000" cy="715975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8B5DCB33-2F4A-5D81-BF53-E2977EDB16C9}"/>
              </a:ext>
            </a:extLst>
          </p:cNvPr>
          <p:cNvSpPr txBox="1">
            <a:spLocks/>
          </p:cNvSpPr>
          <p:nvPr/>
        </p:nvSpPr>
        <p:spPr>
          <a:xfrm>
            <a:off x="1295399" y="187452"/>
            <a:ext cx="9601200" cy="813816"/>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dirty="0">
                <a:latin typeface="Abadi Extra Light" panose="020B0204020104020204" pitchFamily="34" charset="0"/>
              </a:rPr>
              <a:t>Analysing </a:t>
            </a:r>
            <a:r>
              <a:rPr lang="en-IN" b="1" dirty="0">
                <a:latin typeface="Abadi Extra Light" panose="020B0204020104020204" pitchFamily="34" charset="0"/>
              </a:rPr>
              <a:t>Accident Distributions </a:t>
            </a:r>
          </a:p>
        </p:txBody>
      </p:sp>
      <p:pic>
        <p:nvPicPr>
          <p:cNvPr id="10" name="Content Placeholder 5" descr="A screenshot of a data">
            <a:extLst>
              <a:ext uri="{FF2B5EF4-FFF2-40B4-BE49-F238E27FC236}">
                <a16:creationId xmlns:a16="http://schemas.microsoft.com/office/drawing/2014/main" id="{3BC23461-BAA9-197B-7CE1-369EFF07C7B9}"/>
              </a:ext>
            </a:extLst>
          </p:cNvPr>
          <p:cNvPicPr>
            <a:picLocks noChangeAspect="1"/>
          </p:cNvPicPr>
          <p:nvPr/>
        </p:nvPicPr>
        <p:blipFill rotWithShape="1">
          <a:blip r:embed="rId4"/>
          <a:srcRect t="16718"/>
          <a:stretch/>
        </p:blipFill>
        <p:spPr>
          <a:xfrm>
            <a:off x="2387345" y="920499"/>
            <a:ext cx="7417308" cy="5599183"/>
          </a:xfrm>
          <a:prstGeom prst="rect">
            <a:avLst/>
          </a:prstGeom>
        </p:spPr>
      </p:pic>
      <p:sp>
        <p:nvSpPr>
          <p:cNvPr id="12" name="TextBox 11">
            <a:extLst>
              <a:ext uri="{FF2B5EF4-FFF2-40B4-BE49-F238E27FC236}">
                <a16:creationId xmlns:a16="http://schemas.microsoft.com/office/drawing/2014/main" id="{0E7F40D6-6148-D479-88D2-4D8FF8777892}"/>
              </a:ext>
            </a:extLst>
          </p:cNvPr>
          <p:cNvSpPr txBox="1"/>
          <p:nvPr/>
        </p:nvSpPr>
        <p:spPr>
          <a:xfrm>
            <a:off x="9960078" y="14716"/>
            <a:ext cx="2231922" cy="646331"/>
          </a:xfrm>
          <a:prstGeom prst="rect">
            <a:avLst/>
          </a:prstGeom>
          <a:noFill/>
        </p:spPr>
        <p:txBody>
          <a:bodyPr wrap="square" rtlCol="0">
            <a:spAutoFit/>
          </a:bodyPr>
          <a:lstStyle/>
          <a:p>
            <a:r>
              <a:rPr lang="en-IN" dirty="0">
                <a:latin typeface="Abadi Extra Light" panose="020B0204020104020204" pitchFamily="34" charset="0"/>
              </a:rPr>
              <a:t>Written: Vaishnav G.</a:t>
            </a:r>
            <a:br>
              <a:rPr lang="en-IN" dirty="0">
                <a:latin typeface="Abadi Extra Light" panose="020B0204020104020204" pitchFamily="34" charset="0"/>
              </a:rPr>
            </a:br>
            <a:r>
              <a:rPr lang="en-IN" dirty="0">
                <a:latin typeface="Abadi Extra Light" panose="020B0204020104020204" pitchFamily="34" charset="0"/>
              </a:rPr>
              <a:t>Presenter: Vaishnav G.</a:t>
            </a:r>
          </a:p>
        </p:txBody>
      </p:sp>
    </p:spTree>
    <p:extLst>
      <p:ext uri="{BB962C8B-B14F-4D97-AF65-F5344CB8AC3E}">
        <p14:creationId xmlns:p14="http://schemas.microsoft.com/office/powerpoint/2010/main" val="303242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893600" y="624383"/>
            <a:ext cx="11298400" cy="641600"/>
          </a:xfrm>
          <a:prstGeom prst="rect">
            <a:avLst/>
          </a:prstGeom>
        </p:spPr>
        <p:txBody>
          <a:bodyPr spcFirstLastPara="1" vert="horz" wrap="square" lIns="121900" tIns="121900" rIns="121900" bIns="121900" rtlCol="0" anchor="t" anchorCtr="0">
            <a:noAutofit/>
          </a:bodyPr>
          <a:lstStyle/>
          <a:p>
            <a:pPr algn="ctr">
              <a:spcBef>
                <a:spcPts val="0"/>
              </a:spcBef>
            </a:pPr>
            <a:r>
              <a:rPr lang="en" sz="4800" b="1" dirty="0">
                <a:latin typeface="Abadi Extra Light" panose="020B0204020104020204" pitchFamily="34" charset="0"/>
                <a:ea typeface="Maven Pro"/>
                <a:cs typeface="Maven Pro"/>
                <a:sym typeface="Maven Pro"/>
              </a:rPr>
              <a:t>Recommendations</a:t>
            </a:r>
            <a:r>
              <a:rPr lang="en" sz="4800" dirty="0">
                <a:latin typeface="Abadi Extra Light" panose="020B0204020104020204" pitchFamily="34" charset="0"/>
                <a:ea typeface="Maven Pro"/>
                <a:cs typeface="Maven Pro"/>
                <a:sym typeface="Maven Pro"/>
              </a:rPr>
              <a:t> to Mitigate Accidents</a:t>
            </a:r>
            <a:r>
              <a:rPr lang="en" sz="4800" dirty="0">
                <a:latin typeface="Abadi Extra Light" panose="020B0204020104020204" pitchFamily="34" charset="0"/>
              </a:rPr>
              <a:t> </a:t>
            </a:r>
            <a:endParaRPr sz="4800" dirty="0">
              <a:latin typeface="Abadi Extra Light" panose="020B0204020104020204" pitchFamily="34" charset="0"/>
            </a:endParaRPr>
          </a:p>
        </p:txBody>
      </p:sp>
      <p:grpSp>
        <p:nvGrpSpPr>
          <p:cNvPr id="55" name="Google Shape;55;p13"/>
          <p:cNvGrpSpPr/>
          <p:nvPr/>
        </p:nvGrpSpPr>
        <p:grpSpPr>
          <a:xfrm>
            <a:off x="1625457" y="1665001"/>
            <a:ext cx="10197406" cy="1054733"/>
            <a:chOff x="852325" y="1239125"/>
            <a:chExt cx="7507662" cy="791050"/>
          </a:xfrm>
        </p:grpSpPr>
        <p:sp>
          <p:nvSpPr>
            <p:cNvPr id="56" name="Google Shape;56;p13"/>
            <p:cNvSpPr/>
            <p:nvPr/>
          </p:nvSpPr>
          <p:spPr>
            <a:xfrm>
              <a:off x="852325" y="14783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chemeClr val="accent1"/>
              </a:solidFill>
              <a:prstDash val="solid"/>
              <a:round/>
              <a:headEnd type="none" w="med" len="med"/>
              <a:tailEnd type="oval" w="med" len="med"/>
            </a:ln>
          </p:spPr>
          <p:txBody>
            <a:bodyPr/>
            <a:lstStyle/>
            <a:p>
              <a:endParaRPr lang="en-IN" sz="2400"/>
            </a:p>
          </p:txBody>
        </p:sp>
        <p:sp>
          <p:nvSpPr>
            <p:cNvPr id="57" name="Google Shape;57;p13"/>
            <p:cNvSpPr/>
            <p:nvPr/>
          </p:nvSpPr>
          <p:spPr>
            <a:xfrm>
              <a:off x="985350" y="1239125"/>
              <a:ext cx="1622975" cy="4785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pPr algn="ctr">
                <a:buClr>
                  <a:srgbClr val="000000"/>
                </a:buClr>
                <a:buSzPts val="1100"/>
              </a:pPr>
              <a:r>
                <a:rPr lang="en" sz="2267" dirty="0">
                  <a:solidFill>
                    <a:srgbClr val="FFFFFF"/>
                  </a:solidFill>
                  <a:latin typeface="Fira Sans Extra Condensed Medium"/>
                  <a:ea typeface="Fira Sans Extra Condensed Medium"/>
                  <a:cs typeface="Fira Sans Extra Condensed Medium"/>
                  <a:sym typeface="Fira Sans Extra Condensed Medium"/>
                </a:rPr>
                <a:t> </a:t>
              </a:r>
              <a:r>
                <a:rPr lang="en" sz="2267" b="1" dirty="0">
                  <a:solidFill>
                    <a:srgbClr val="FFFFFF"/>
                  </a:solidFill>
                  <a:latin typeface="Fira Sans Extra Condensed"/>
                  <a:ea typeface="Fira Sans Extra Condensed"/>
                  <a:cs typeface="Fira Sans Extra Condensed"/>
                  <a:sym typeface="Fira Sans Extra Condensed"/>
                </a:rPr>
                <a:t>01</a:t>
              </a:r>
              <a:endParaRPr sz="2400" b="1" dirty="0">
                <a:solidFill>
                  <a:srgbClr val="000000"/>
                </a:solidFill>
              </a:endParaRPr>
            </a:p>
          </p:txBody>
        </p:sp>
        <p:sp>
          <p:nvSpPr>
            <p:cNvPr id="58" name="Google Shape;58;p13"/>
            <p:cNvSpPr/>
            <p:nvPr/>
          </p:nvSpPr>
          <p:spPr>
            <a:xfrm>
              <a:off x="2998103" y="1271758"/>
              <a:ext cx="5361884" cy="478500"/>
            </a:xfrm>
            <a:prstGeom prst="roundRect">
              <a:avLst>
                <a:gd name="adj" fmla="val 50000"/>
              </a:avLst>
            </a:prstGeom>
            <a:solidFill>
              <a:srgbClr val="EEEEEE"/>
            </a:solidFill>
            <a:ln>
              <a:noFill/>
            </a:ln>
          </p:spPr>
          <p:txBody>
            <a:bodyPr spcFirstLastPara="1" wrap="square" lIns="243833" tIns="121900" rIns="121900" bIns="121900" anchor="ctr" anchorCtr="0">
              <a:noAutofit/>
            </a:bodyPr>
            <a:lstStyle/>
            <a:p>
              <a:pPr algn="ctr">
                <a:lnSpc>
                  <a:spcPct val="115000"/>
                </a:lnSpc>
                <a:buClr>
                  <a:schemeClr val="dk1"/>
                </a:buClr>
                <a:buSzPts val="1100"/>
              </a:pPr>
              <a:br>
                <a:rPr lang="en" sz="1600" dirty="0">
                  <a:solidFill>
                    <a:schemeClr val="dk1"/>
                  </a:solidFill>
                </a:rPr>
              </a:br>
              <a:r>
                <a:rPr lang="en" sz="1600" dirty="0">
                  <a:solidFill>
                    <a:schemeClr val="dk1"/>
                  </a:solidFill>
                  <a:latin typeface="Montserrat"/>
                  <a:ea typeface="Montserrat"/>
                  <a:cs typeface="Montserrat"/>
                  <a:sym typeface="Montserrat"/>
                </a:rPr>
                <a:t>CapEx on traffic infrastructure and promotion of public transport</a:t>
              </a:r>
              <a:endParaRPr sz="1600" dirty="0">
                <a:solidFill>
                  <a:schemeClr val="dk1"/>
                </a:solidFill>
                <a:latin typeface="Montserrat"/>
                <a:ea typeface="Montserrat"/>
                <a:cs typeface="Montserrat"/>
                <a:sym typeface="Montserrat"/>
              </a:endParaRPr>
            </a:p>
            <a:p>
              <a:pPr>
                <a:buClr>
                  <a:srgbClr val="000000"/>
                </a:buClr>
                <a:buSzPts val="1100"/>
              </a:pPr>
              <a:endParaRPr sz="1600" dirty="0">
                <a:latin typeface="Roboto"/>
                <a:ea typeface="Roboto"/>
                <a:cs typeface="Roboto"/>
                <a:sym typeface="Roboto"/>
              </a:endParaRPr>
            </a:p>
          </p:txBody>
        </p:sp>
        <p:cxnSp>
          <p:nvCxnSpPr>
            <p:cNvPr id="59" name="Google Shape;59;p13"/>
            <p:cNvCxnSpPr>
              <a:cxnSpLocks/>
              <a:stCxn id="57" idx="3"/>
            </p:cNvCxnSpPr>
            <p:nvPr/>
          </p:nvCxnSpPr>
          <p:spPr>
            <a:xfrm>
              <a:off x="2608325" y="1478375"/>
              <a:ext cx="471251" cy="0"/>
            </a:xfrm>
            <a:prstGeom prst="straightConnector1">
              <a:avLst/>
            </a:prstGeom>
            <a:noFill/>
            <a:ln w="9525" cap="flat" cmpd="sng">
              <a:solidFill>
                <a:srgbClr val="000000"/>
              </a:solidFill>
              <a:prstDash val="solid"/>
              <a:round/>
              <a:headEnd type="none" w="med" len="med"/>
              <a:tailEnd type="oval" w="med" len="med"/>
            </a:ln>
          </p:spPr>
        </p:cxnSp>
      </p:grpSp>
      <p:grpSp>
        <p:nvGrpSpPr>
          <p:cNvPr id="60" name="Google Shape;60;p13"/>
          <p:cNvGrpSpPr/>
          <p:nvPr/>
        </p:nvGrpSpPr>
        <p:grpSpPr>
          <a:xfrm>
            <a:off x="1625457" y="2609100"/>
            <a:ext cx="9445666" cy="1054733"/>
            <a:chOff x="1251400" y="1913025"/>
            <a:chExt cx="5926343" cy="791050"/>
          </a:xfrm>
        </p:grpSpPr>
        <p:sp>
          <p:nvSpPr>
            <p:cNvPr id="61" name="Google Shape;61;p13"/>
            <p:cNvSpPr/>
            <p:nvPr/>
          </p:nvSpPr>
          <p:spPr>
            <a:xfrm>
              <a:off x="1251400" y="21522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chemeClr val="accent2"/>
              </a:solidFill>
              <a:prstDash val="solid"/>
              <a:round/>
              <a:headEnd type="none" w="med" len="med"/>
              <a:tailEnd type="oval" w="med" len="med"/>
            </a:ln>
          </p:spPr>
          <p:txBody>
            <a:bodyPr/>
            <a:lstStyle/>
            <a:p>
              <a:endParaRPr lang="en-IN" sz="2400"/>
            </a:p>
          </p:txBody>
        </p:sp>
        <p:sp>
          <p:nvSpPr>
            <p:cNvPr id="62" name="Google Shape;62;p13"/>
            <p:cNvSpPr/>
            <p:nvPr/>
          </p:nvSpPr>
          <p:spPr>
            <a:xfrm>
              <a:off x="3275943" y="1913050"/>
              <a:ext cx="3901800" cy="478500"/>
            </a:xfrm>
            <a:prstGeom prst="roundRect">
              <a:avLst>
                <a:gd name="adj" fmla="val 50000"/>
              </a:avLst>
            </a:prstGeom>
            <a:solidFill>
              <a:srgbClr val="EEEEEE"/>
            </a:solidFill>
            <a:ln>
              <a:noFill/>
            </a:ln>
          </p:spPr>
          <p:txBody>
            <a:bodyPr spcFirstLastPara="1" wrap="square" lIns="243833" tIns="121900" rIns="121900" bIns="121900" anchor="ctr" anchorCtr="0">
              <a:noAutofit/>
            </a:bodyPr>
            <a:lstStyle/>
            <a:p>
              <a:pPr algn="ctr">
                <a:lnSpc>
                  <a:spcPct val="115000"/>
                </a:lnSpc>
                <a:buClr>
                  <a:schemeClr val="dk1"/>
                </a:buClr>
                <a:buSzPts val="1100"/>
              </a:pPr>
              <a:br>
                <a:rPr lang="en" sz="1600">
                  <a:solidFill>
                    <a:schemeClr val="dk1"/>
                  </a:solidFill>
                </a:rPr>
              </a:br>
              <a:r>
                <a:rPr lang="en" sz="1600">
                  <a:solidFill>
                    <a:schemeClr val="dk1"/>
                  </a:solidFill>
                  <a:latin typeface="Montserrat"/>
                  <a:ea typeface="Montserrat"/>
                  <a:cs typeface="Montserrat"/>
                  <a:sym typeface="Montserrat"/>
                </a:rPr>
                <a:t>Improved Signage via smart visuals</a:t>
              </a:r>
              <a:endParaRPr sz="1600">
                <a:solidFill>
                  <a:schemeClr val="dk1"/>
                </a:solidFill>
                <a:latin typeface="Montserrat"/>
                <a:ea typeface="Montserrat"/>
                <a:cs typeface="Montserrat"/>
                <a:sym typeface="Montserrat"/>
              </a:endParaRPr>
            </a:p>
            <a:p>
              <a:pPr>
                <a:buClr>
                  <a:srgbClr val="000000"/>
                </a:buClr>
                <a:buSzPts val="1100"/>
              </a:pPr>
              <a:endParaRPr sz="1600">
                <a:latin typeface="Roboto"/>
                <a:ea typeface="Roboto"/>
                <a:cs typeface="Roboto"/>
                <a:sym typeface="Roboto"/>
              </a:endParaRPr>
            </a:p>
          </p:txBody>
        </p:sp>
        <p:sp>
          <p:nvSpPr>
            <p:cNvPr id="63" name="Google Shape;63;p13"/>
            <p:cNvSpPr/>
            <p:nvPr/>
          </p:nvSpPr>
          <p:spPr>
            <a:xfrm>
              <a:off x="1404039" y="1913025"/>
              <a:ext cx="1361100" cy="4785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buClr>
                  <a:srgbClr val="000000"/>
                </a:buClr>
                <a:buSzPts val="1100"/>
              </a:pPr>
              <a:r>
                <a:rPr lang="en" sz="2267" b="1" dirty="0">
                  <a:solidFill>
                    <a:srgbClr val="FFFFFF"/>
                  </a:solidFill>
                  <a:latin typeface="Fira Sans Extra Condensed"/>
                  <a:ea typeface="Fira Sans Extra Condensed"/>
                  <a:cs typeface="Fira Sans Extra Condensed"/>
                  <a:sym typeface="Fira Sans Extra Condensed"/>
                </a:rPr>
                <a:t>02</a:t>
              </a:r>
              <a:endParaRPr sz="2400" b="1" dirty="0">
                <a:solidFill>
                  <a:srgbClr val="000000"/>
                </a:solidFill>
              </a:endParaRPr>
            </a:p>
          </p:txBody>
        </p:sp>
        <p:cxnSp>
          <p:nvCxnSpPr>
            <p:cNvPr id="64" name="Google Shape;64;p13"/>
            <p:cNvCxnSpPr>
              <a:stCxn id="63" idx="3"/>
              <a:endCxn id="62" idx="1"/>
            </p:cNvCxnSpPr>
            <p:nvPr/>
          </p:nvCxnSpPr>
          <p:spPr>
            <a:xfrm>
              <a:off x="2765139" y="2152275"/>
              <a:ext cx="510900" cy="0"/>
            </a:xfrm>
            <a:prstGeom prst="straightConnector1">
              <a:avLst/>
            </a:prstGeom>
            <a:noFill/>
            <a:ln w="9525" cap="flat" cmpd="sng">
              <a:solidFill>
                <a:srgbClr val="000000"/>
              </a:solidFill>
              <a:prstDash val="solid"/>
              <a:round/>
              <a:headEnd type="none" w="med" len="med"/>
              <a:tailEnd type="oval" w="med" len="med"/>
            </a:ln>
          </p:spPr>
        </p:cxnSp>
      </p:grpSp>
      <p:grpSp>
        <p:nvGrpSpPr>
          <p:cNvPr id="65" name="Google Shape;65;p13"/>
          <p:cNvGrpSpPr/>
          <p:nvPr/>
        </p:nvGrpSpPr>
        <p:grpSpPr>
          <a:xfrm>
            <a:off x="1625457" y="3547679"/>
            <a:ext cx="9445666" cy="1054701"/>
            <a:chOff x="1670150" y="2586949"/>
            <a:chExt cx="5926282" cy="791026"/>
          </a:xfrm>
        </p:grpSpPr>
        <p:sp>
          <p:nvSpPr>
            <p:cNvPr id="66" name="Google Shape;66;p13"/>
            <p:cNvSpPr/>
            <p:nvPr/>
          </p:nvSpPr>
          <p:spPr>
            <a:xfrm>
              <a:off x="1670150" y="28261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chemeClr val="accent3"/>
              </a:solidFill>
              <a:prstDash val="solid"/>
              <a:round/>
              <a:headEnd type="none" w="med" len="med"/>
              <a:tailEnd type="oval" w="med" len="med"/>
            </a:ln>
          </p:spPr>
          <p:txBody>
            <a:bodyPr/>
            <a:lstStyle/>
            <a:p>
              <a:endParaRPr lang="en-IN" sz="2400"/>
            </a:p>
          </p:txBody>
        </p:sp>
        <p:sp>
          <p:nvSpPr>
            <p:cNvPr id="67" name="Google Shape;67;p13"/>
            <p:cNvSpPr/>
            <p:nvPr/>
          </p:nvSpPr>
          <p:spPr>
            <a:xfrm>
              <a:off x="1822728" y="2586950"/>
              <a:ext cx="1361100" cy="4785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algn="ctr">
                <a:buClr>
                  <a:srgbClr val="000000"/>
                </a:buClr>
                <a:buSzPts val="1100"/>
              </a:pPr>
              <a:r>
                <a:rPr lang="en" sz="2267" b="1">
                  <a:solidFill>
                    <a:srgbClr val="FFFFFF"/>
                  </a:solidFill>
                  <a:latin typeface="Fira Sans Extra Condensed"/>
                  <a:ea typeface="Fira Sans Extra Condensed"/>
                  <a:cs typeface="Fira Sans Extra Condensed"/>
                  <a:sym typeface="Fira Sans Extra Condensed"/>
                </a:rPr>
                <a:t>03</a:t>
              </a:r>
              <a:endParaRPr sz="2400" b="1">
                <a:solidFill>
                  <a:srgbClr val="000000"/>
                </a:solidFill>
              </a:endParaRPr>
            </a:p>
          </p:txBody>
        </p:sp>
        <p:sp>
          <p:nvSpPr>
            <p:cNvPr id="68" name="Google Shape;68;p13"/>
            <p:cNvSpPr/>
            <p:nvPr/>
          </p:nvSpPr>
          <p:spPr>
            <a:xfrm>
              <a:off x="3694632" y="2586949"/>
              <a:ext cx="3901800" cy="478500"/>
            </a:xfrm>
            <a:prstGeom prst="roundRect">
              <a:avLst>
                <a:gd name="adj" fmla="val 50000"/>
              </a:avLst>
            </a:prstGeom>
            <a:solidFill>
              <a:srgbClr val="EEEEEE"/>
            </a:solidFill>
            <a:ln>
              <a:noFill/>
            </a:ln>
          </p:spPr>
          <p:txBody>
            <a:bodyPr spcFirstLastPara="1" wrap="square" lIns="243833" tIns="121900" rIns="121900" bIns="121900" anchor="ctr" anchorCtr="0">
              <a:noAutofit/>
            </a:bodyPr>
            <a:lstStyle/>
            <a:p>
              <a:pPr algn="ctr">
                <a:lnSpc>
                  <a:spcPct val="115000"/>
                </a:lnSpc>
                <a:buClr>
                  <a:schemeClr val="dk1"/>
                </a:buClr>
                <a:buSzPts val="1100"/>
              </a:pPr>
              <a:br>
                <a:rPr lang="en" sz="1600" dirty="0">
                  <a:solidFill>
                    <a:schemeClr val="dk1"/>
                  </a:solidFill>
                  <a:latin typeface="Montserrat"/>
                  <a:ea typeface="Montserrat"/>
                  <a:cs typeface="Montserrat"/>
                  <a:sym typeface="Montserrat"/>
                </a:rPr>
              </a:br>
              <a:r>
                <a:rPr lang="en" sz="1600" dirty="0">
                  <a:solidFill>
                    <a:schemeClr val="dk1"/>
                  </a:solidFill>
                  <a:latin typeface="Montserrat"/>
                  <a:ea typeface="Montserrat"/>
                  <a:cs typeface="Montserrat"/>
                  <a:sym typeface="Montserrat"/>
                </a:rPr>
                <a:t>Assigning designated routes</a:t>
              </a:r>
            </a:p>
            <a:p>
              <a:pPr>
                <a:buClr>
                  <a:srgbClr val="000000"/>
                </a:buClr>
                <a:buSzPts val="1100"/>
              </a:pPr>
              <a:endParaRPr lang="en-IN" sz="1600" dirty="0">
                <a:latin typeface="Montserrat"/>
                <a:ea typeface="Montserrat"/>
                <a:cs typeface="Montserrat"/>
                <a:sym typeface="Montserrat"/>
              </a:endParaRPr>
            </a:p>
          </p:txBody>
        </p:sp>
        <p:cxnSp>
          <p:nvCxnSpPr>
            <p:cNvPr id="69" name="Google Shape;69;p13"/>
            <p:cNvCxnSpPr>
              <a:stCxn id="67" idx="3"/>
              <a:endCxn id="68" idx="1"/>
            </p:cNvCxnSpPr>
            <p:nvPr/>
          </p:nvCxnSpPr>
          <p:spPr>
            <a:xfrm>
              <a:off x="3183828" y="2826200"/>
              <a:ext cx="510900" cy="0"/>
            </a:xfrm>
            <a:prstGeom prst="straightConnector1">
              <a:avLst/>
            </a:prstGeom>
            <a:noFill/>
            <a:ln w="9525" cap="flat" cmpd="sng">
              <a:solidFill>
                <a:srgbClr val="000000"/>
              </a:solidFill>
              <a:prstDash val="solid"/>
              <a:round/>
              <a:headEnd type="none" w="med" len="med"/>
              <a:tailEnd type="oval" w="med" len="med"/>
            </a:ln>
          </p:spPr>
        </p:cxnSp>
      </p:grpSp>
      <p:grpSp>
        <p:nvGrpSpPr>
          <p:cNvPr id="70" name="Google Shape;70;p13"/>
          <p:cNvGrpSpPr/>
          <p:nvPr/>
        </p:nvGrpSpPr>
        <p:grpSpPr>
          <a:xfrm>
            <a:off x="1625575" y="4504679"/>
            <a:ext cx="9445548" cy="1054683"/>
            <a:chOff x="2088925" y="3260863"/>
            <a:chExt cx="5926195" cy="791012"/>
          </a:xfrm>
        </p:grpSpPr>
        <p:sp>
          <p:nvSpPr>
            <p:cNvPr id="71" name="Google Shape;71;p13"/>
            <p:cNvSpPr/>
            <p:nvPr/>
          </p:nvSpPr>
          <p:spPr>
            <a:xfrm>
              <a:off x="2088925" y="35000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chemeClr val="accent4"/>
              </a:solidFill>
              <a:prstDash val="solid"/>
              <a:round/>
              <a:headEnd type="none" w="med" len="med"/>
              <a:tailEnd type="oval" w="med" len="med"/>
            </a:ln>
          </p:spPr>
          <p:txBody>
            <a:bodyPr/>
            <a:lstStyle/>
            <a:p>
              <a:endParaRPr lang="en-IN" sz="2400"/>
            </a:p>
          </p:txBody>
        </p:sp>
        <p:sp>
          <p:nvSpPr>
            <p:cNvPr id="72" name="Google Shape;72;p13"/>
            <p:cNvSpPr/>
            <p:nvPr/>
          </p:nvSpPr>
          <p:spPr>
            <a:xfrm>
              <a:off x="2241417" y="3260863"/>
              <a:ext cx="1361100" cy="4785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algn="ctr">
                <a:buClr>
                  <a:srgbClr val="000000"/>
                </a:buClr>
                <a:buSzPts val="1100"/>
              </a:pPr>
              <a:r>
                <a:rPr lang="en" sz="2267" b="1" dirty="0">
                  <a:solidFill>
                    <a:srgbClr val="FFFFFF"/>
                  </a:solidFill>
                  <a:latin typeface="Fira Sans Extra Condensed"/>
                  <a:ea typeface="Fira Sans Extra Condensed"/>
                  <a:cs typeface="Fira Sans Extra Condensed"/>
                  <a:sym typeface="Fira Sans Extra Condensed"/>
                </a:rPr>
                <a:t>04</a:t>
              </a:r>
              <a:endParaRPr sz="2400" b="1" dirty="0">
                <a:solidFill>
                  <a:srgbClr val="000000"/>
                </a:solidFill>
              </a:endParaRPr>
            </a:p>
          </p:txBody>
        </p:sp>
        <p:sp>
          <p:nvSpPr>
            <p:cNvPr id="73" name="Google Shape;73;p13"/>
            <p:cNvSpPr/>
            <p:nvPr/>
          </p:nvSpPr>
          <p:spPr>
            <a:xfrm>
              <a:off x="4113320" y="3260874"/>
              <a:ext cx="3901800" cy="478500"/>
            </a:xfrm>
            <a:prstGeom prst="roundRect">
              <a:avLst>
                <a:gd name="adj" fmla="val 50000"/>
              </a:avLst>
            </a:prstGeom>
            <a:solidFill>
              <a:srgbClr val="EEEEEE"/>
            </a:solidFill>
            <a:ln>
              <a:noFill/>
            </a:ln>
          </p:spPr>
          <p:txBody>
            <a:bodyPr spcFirstLastPara="1" wrap="square" lIns="243833" tIns="121900" rIns="121900" bIns="121900" anchor="ctr" anchorCtr="0">
              <a:noAutofit/>
            </a:bodyPr>
            <a:lstStyle/>
            <a:p>
              <a:pPr algn="ctr">
                <a:lnSpc>
                  <a:spcPct val="115000"/>
                </a:lnSpc>
                <a:buClr>
                  <a:schemeClr val="dk1"/>
                </a:buClr>
                <a:buSzPts val="1100"/>
              </a:pPr>
              <a:br>
                <a:rPr lang="en" sz="1600" b="1">
                  <a:solidFill>
                    <a:schemeClr val="dk1"/>
                  </a:solidFill>
                </a:rPr>
              </a:br>
              <a:r>
                <a:rPr lang="en" sz="1600">
                  <a:solidFill>
                    <a:schemeClr val="dk1"/>
                  </a:solidFill>
                  <a:latin typeface="Montserrat"/>
                  <a:ea typeface="Montserrat"/>
                  <a:cs typeface="Montserrat"/>
                  <a:sym typeface="Montserrat"/>
                </a:rPr>
                <a:t>Stricter traffic rules and laws</a:t>
              </a:r>
              <a:endParaRPr sz="1600">
                <a:solidFill>
                  <a:schemeClr val="dk1"/>
                </a:solidFill>
                <a:latin typeface="Montserrat"/>
                <a:ea typeface="Montserrat"/>
                <a:cs typeface="Montserrat"/>
                <a:sym typeface="Montserrat"/>
              </a:endParaRPr>
            </a:p>
            <a:p>
              <a:pPr>
                <a:buClr>
                  <a:srgbClr val="000000"/>
                </a:buClr>
                <a:buSzPts val="1100"/>
              </a:pPr>
              <a:endParaRPr sz="1600">
                <a:latin typeface="Roboto"/>
                <a:ea typeface="Roboto"/>
                <a:cs typeface="Roboto"/>
                <a:sym typeface="Roboto"/>
              </a:endParaRPr>
            </a:p>
          </p:txBody>
        </p:sp>
        <p:cxnSp>
          <p:nvCxnSpPr>
            <p:cNvPr id="74" name="Google Shape;74;p13"/>
            <p:cNvCxnSpPr>
              <a:stCxn id="72" idx="3"/>
              <a:endCxn id="73" idx="1"/>
            </p:cNvCxnSpPr>
            <p:nvPr/>
          </p:nvCxnSpPr>
          <p:spPr>
            <a:xfrm>
              <a:off x="3602517" y="3500113"/>
              <a:ext cx="510900" cy="0"/>
            </a:xfrm>
            <a:prstGeom prst="straightConnector1">
              <a:avLst/>
            </a:prstGeom>
            <a:noFill/>
            <a:ln w="9525" cap="flat" cmpd="sng">
              <a:solidFill>
                <a:srgbClr val="000000"/>
              </a:solidFill>
              <a:prstDash val="solid"/>
              <a:round/>
              <a:headEnd type="none" w="med" len="med"/>
              <a:tailEnd type="oval" w="med" len="med"/>
            </a:ln>
          </p:spPr>
        </p:cxnSp>
      </p:grpSp>
      <p:grpSp>
        <p:nvGrpSpPr>
          <p:cNvPr id="75" name="Google Shape;75;p13"/>
          <p:cNvGrpSpPr/>
          <p:nvPr/>
        </p:nvGrpSpPr>
        <p:grpSpPr>
          <a:xfrm>
            <a:off x="1890770" y="5363927"/>
            <a:ext cx="9238427" cy="638002"/>
            <a:chOff x="2660105" y="3934774"/>
            <a:chExt cx="5773704" cy="478501"/>
          </a:xfrm>
        </p:grpSpPr>
        <p:sp>
          <p:nvSpPr>
            <p:cNvPr id="76" name="Google Shape;76;p13"/>
            <p:cNvSpPr/>
            <p:nvPr/>
          </p:nvSpPr>
          <p:spPr>
            <a:xfrm>
              <a:off x="4532009" y="3934774"/>
              <a:ext cx="3901800" cy="478500"/>
            </a:xfrm>
            <a:prstGeom prst="roundRect">
              <a:avLst>
                <a:gd name="adj" fmla="val 50000"/>
              </a:avLst>
            </a:prstGeom>
            <a:solidFill>
              <a:srgbClr val="EEEEEE"/>
            </a:solidFill>
            <a:ln>
              <a:noFill/>
            </a:ln>
          </p:spPr>
          <p:txBody>
            <a:bodyPr spcFirstLastPara="1" wrap="square" lIns="243833" tIns="121900" rIns="121900" bIns="121900" anchor="ctr" anchorCtr="0">
              <a:noAutofit/>
            </a:bodyPr>
            <a:lstStyle/>
            <a:p>
              <a:pPr algn="ctr">
                <a:lnSpc>
                  <a:spcPct val="115000"/>
                </a:lnSpc>
                <a:buClr>
                  <a:schemeClr val="dk1"/>
                </a:buClr>
                <a:buSzPts val="1100"/>
              </a:pPr>
              <a:br>
                <a:rPr lang="en" sz="1600" b="1">
                  <a:solidFill>
                    <a:schemeClr val="dk1"/>
                  </a:solidFill>
                  <a:latin typeface="Montserrat"/>
                  <a:ea typeface="Montserrat"/>
                  <a:cs typeface="Montserrat"/>
                  <a:sym typeface="Montserrat"/>
                </a:rPr>
              </a:br>
              <a:r>
                <a:rPr lang="en" sz="1600">
                  <a:solidFill>
                    <a:schemeClr val="dk1"/>
                  </a:solidFill>
                  <a:latin typeface="Montserrat"/>
                  <a:ea typeface="Montserrat"/>
                  <a:cs typeface="Montserrat"/>
                  <a:sym typeface="Montserrat"/>
                </a:rPr>
                <a:t>Leveraging technology</a:t>
              </a:r>
              <a:endParaRPr sz="1600">
                <a:solidFill>
                  <a:schemeClr val="dk1"/>
                </a:solidFill>
                <a:latin typeface="Montserrat"/>
                <a:ea typeface="Montserrat"/>
                <a:cs typeface="Montserrat"/>
                <a:sym typeface="Montserrat"/>
              </a:endParaRPr>
            </a:p>
            <a:p>
              <a:pPr>
                <a:buClr>
                  <a:schemeClr val="dk1"/>
                </a:buClr>
                <a:buSzPts val="1100"/>
              </a:pPr>
              <a:endParaRPr sz="1600">
                <a:latin typeface="Roboto"/>
                <a:ea typeface="Roboto"/>
                <a:cs typeface="Roboto"/>
                <a:sym typeface="Roboto"/>
              </a:endParaRPr>
            </a:p>
          </p:txBody>
        </p:sp>
        <p:cxnSp>
          <p:nvCxnSpPr>
            <p:cNvPr id="77" name="Google Shape;77;p13"/>
            <p:cNvCxnSpPr>
              <a:stCxn id="78" idx="3"/>
              <a:endCxn id="76" idx="1"/>
            </p:cNvCxnSpPr>
            <p:nvPr/>
          </p:nvCxnSpPr>
          <p:spPr>
            <a:xfrm>
              <a:off x="4021205" y="4174025"/>
              <a:ext cx="510900" cy="0"/>
            </a:xfrm>
            <a:prstGeom prst="straightConnector1">
              <a:avLst/>
            </a:prstGeom>
            <a:noFill/>
            <a:ln w="9525" cap="flat" cmpd="sng">
              <a:solidFill>
                <a:srgbClr val="000000"/>
              </a:solidFill>
              <a:prstDash val="solid"/>
              <a:round/>
              <a:headEnd type="none" w="med" len="med"/>
              <a:tailEnd type="oval" w="med" len="med"/>
            </a:ln>
          </p:spPr>
        </p:cxnSp>
        <p:sp>
          <p:nvSpPr>
            <p:cNvPr id="78" name="Google Shape;78;p13"/>
            <p:cNvSpPr/>
            <p:nvPr/>
          </p:nvSpPr>
          <p:spPr>
            <a:xfrm>
              <a:off x="2660105" y="3934775"/>
              <a:ext cx="1361100" cy="478500"/>
            </a:xfrm>
            <a:prstGeom prst="roundRect">
              <a:avLst>
                <a:gd name="adj" fmla="val 50000"/>
              </a:avLst>
            </a:prstGeom>
            <a:solidFill>
              <a:srgbClr val="4C1130"/>
            </a:solidFill>
            <a:ln>
              <a:noFill/>
            </a:ln>
          </p:spPr>
          <p:txBody>
            <a:bodyPr spcFirstLastPara="1" wrap="square" lIns="121900" tIns="121900" rIns="121900" bIns="121900" anchor="ctr" anchorCtr="0">
              <a:noAutofit/>
            </a:bodyPr>
            <a:lstStyle/>
            <a:p>
              <a:pPr algn="ctr">
                <a:buClr>
                  <a:srgbClr val="000000"/>
                </a:buClr>
                <a:buSzPts val="1100"/>
              </a:pPr>
              <a:r>
                <a:rPr lang="en" sz="2267" b="1" dirty="0">
                  <a:solidFill>
                    <a:srgbClr val="FFFFFF"/>
                  </a:solidFill>
                  <a:latin typeface="Fira Sans Extra Condensed"/>
                  <a:ea typeface="Fira Sans Extra Condensed"/>
                  <a:cs typeface="Fira Sans Extra Condensed"/>
                  <a:sym typeface="Fira Sans Extra Condensed"/>
                </a:rPr>
                <a:t>05</a:t>
              </a:r>
              <a:endParaRPr sz="2400" b="1" dirty="0">
                <a:solidFill>
                  <a:srgbClr val="000000"/>
                </a:solidFill>
              </a:endParaRPr>
            </a:p>
          </p:txBody>
        </p:sp>
      </p:grpSp>
      <p:sp>
        <p:nvSpPr>
          <p:cNvPr id="10" name="TextBox 9">
            <a:extLst>
              <a:ext uri="{FF2B5EF4-FFF2-40B4-BE49-F238E27FC236}">
                <a16:creationId xmlns:a16="http://schemas.microsoft.com/office/drawing/2014/main" id="{48F9FA3A-A28B-6906-77C5-CE8ABA1161AB}"/>
              </a:ext>
            </a:extLst>
          </p:cNvPr>
          <p:cNvSpPr txBox="1"/>
          <p:nvPr/>
        </p:nvSpPr>
        <p:spPr>
          <a:xfrm>
            <a:off x="10019071" y="77568"/>
            <a:ext cx="1995949" cy="646331"/>
          </a:xfrm>
          <a:prstGeom prst="rect">
            <a:avLst/>
          </a:prstGeom>
          <a:noFill/>
        </p:spPr>
        <p:txBody>
          <a:bodyPr wrap="square" rtlCol="0">
            <a:spAutoFit/>
          </a:bodyPr>
          <a:lstStyle/>
          <a:p>
            <a:r>
              <a:rPr lang="en-IN" dirty="0">
                <a:latin typeface="Abadi Extra Light" panose="020B0204020104020204" pitchFamily="34" charset="0"/>
              </a:rPr>
              <a:t>Written: Manav A.</a:t>
            </a:r>
            <a:br>
              <a:rPr lang="en-IN" dirty="0">
                <a:latin typeface="Abadi Extra Light" panose="020B0204020104020204" pitchFamily="34" charset="0"/>
              </a:rPr>
            </a:br>
            <a:r>
              <a:rPr lang="en-IN" dirty="0">
                <a:latin typeface="Abadi Extra Light" panose="020B0204020104020204" pitchFamily="34" charset="0"/>
              </a:rPr>
              <a:t>Presenter: Manav 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010B-444D-838B-E89E-A38F4B06EDAB}"/>
              </a:ext>
            </a:extLst>
          </p:cNvPr>
          <p:cNvSpPr>
            <a:spLocks noGrp="1"/>
          </p:cNvSpPr>
          <p:nvPr>
            <p:ph type="title"/>
          </p:nvPr>
        </p:nvSpPr>
        <p:spPr>
          <a:xfrm>
            <a:off x="1295400" y="3057525"/>
            <a:ext cx="9601200" cy="742950"/>
          </a:xfrm>
        </p:spPr>
        <p:txBody>
          <a:bodyPr>
            <a:noAutofit/>
          </a:bodyPr>
          <a:lstStyle/>
          <a:p>
            <a:pPr algn="ctr"/>
            <a:r>
              <a:rPr lang="en-IN" sz="5000" dirty="0">
                <a:latin typeface="Abadi Extra Light" panose="020B0204020104020204" pitchFamily="34" charset="0"/>
              </a:rPr>
              <a:t>Thank </a:t>
            </a:r>
            <a:r>
              <a:rPr lang="en-IN" sz="5000" b="1" dirty="0">
                <a:latin typeface="Abadi Extra Light" panose="020B0204020104020204" pitchFamily="34" charset="0"/>
              </a:rPr>
              <a:t>You</a:t>
            </a:r>
          </a:p>
        </p:txBody>
      </p:sp>
    </p:spTree>
    <p:extLst>
      <p:ext uri="{BB962C8B-B14F-4D97-AF65-F5344CB8AC3E}">
        <p14:creationId xmlns:p14="http://schemas.microsoft.com/office/powerpoint/2010/main" val="304911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26AB-6AFB-8E88-300A-F26D353897B6}"/>
              </a:ext>
            </a:extLst>
          </p:cNvPr>
          <p:cNvSpPr>
            <a:spLocks noGrp="1"/>
          </p:cNvSpPr>
          <p:nvPr>
            <p:ph type="title"/>
          </p:nvPr>
        </p:nvSpPr>
        <p:spPr>
          <a:xfrm>
            <a:off x="1295400" y="3017520"/>
            <a:ext cx="9601200" cy="822960"/>
          </a:xfrm>
        </p:spPr>
        <p:txBody>
          <a:bodyPr>
            <a:normAutofit/>
          </a:bodyPr>
          <a:lstStyle/>
          <a:p>
            <a:pPr algn="ctr"/>
            <a:r>
              <a:rPr lang="en-IN" sz="5000" b="1" dirty="0">
                <a:latin typeface="Abadi Extra Light" panose="020B0204020104020204" pitchFamily="34" charset="0"/>
              </a:rPr>
              <a:t>Appendix</a:t>
            </a:r>
          </a:p>
        </p:txBody>
      </p:sp>
    </p:spTree>
    <p:extLst>
      <p:ext uri="{BB962C8B-B14F-4D97-AF65-F5344CB8AC3E}">
        <p14:creationId xmlns:p14="http://schemas.microsoft.com/office/powerpoint/2010/main" val="211425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EA841-A6E6-054A-5621-AB30D34A8039}"/>
              </a:ext>
            </a:extLst>
          </p:cNvPr>
          <p:cNvSpPr>
            <a:spLocks noGrp="1"/>
          </p:cNvSpPr>
          <p:nvPr>
            <p:ph type="title"/>
          </p:nvPr>
        </p:nvSpPr>
        <p:spPr>
          <a:xfrm>
            <a:off x="1371600" y="247650"/>
            <a:ext cx="10250129" cy="1485900"/>
          </a:xfrm>
        </p:spPr>
        <p:txBody>
          <a:bodyPr/>
          <a:lstStyle/>
          <a:p>
            <a:pPr algn="ctr"/>
            <a:r>
              <a:rPr lang="en-IN" dirty="0">
                <a:latin typeface="Abadi Extra Light" panose="020B0204020104020204" pitchFamily="34" charset="0"/>
              </a:rPr>
              <a:t>SQL Codes &amp; Queries</a:t>
            </a:r>
          </a:p>
        </p:txBody>
      </p:sp>
      <p:sp>
        <p:nvSpPr>
          <p:cNvPr id="5" name="Content Placeholder 4">
            <a:extLst>
              <a:ext uri="{FF2B5EF4-FFF2-40B4-BE49-F238E27FC236}">
                <a16:creationId xmlns:a16="http://schemas.microsoft.com/office/drawing/2014/main" id="{5C1D50DF-9D78-FACA-AD93-A1F46B6B7B90}"/>
              </a:ext>
            </a:extLst>
          </p:cNvPr>
          <p:cNvSpPr>
            <a:spLocks noGrp="1"/>
          </p:cNvSpPr>
          <p:nvPr>
            <p:ph idx="1"/>
          </p:nvPr>
        </p:nvSpPr>
        <p:spPr>
          <a:xfrm>
            <a:off x="1219200" y="990600"/>
            <a:ext cx="9601200" cy="3581400"/>
          </a:xfrm>
        </p:spPr>
        <p:txBody>
          <a:bodyPr/>
          <a:lstStyle/>
          <a:p>
            <a:pPr marL="0" indent="0">
              <a:buNone/>
            </a:pPr>
            <a:r>
              <a:rPr lang="en-IN" dirty="0"/>
              <a:t>Slide 3: </a:t>
            </a:r>
          </a:p>
        </p:txBody>
      </p:sp>
      <p:pic>
        <p:nvPicPr>
          <p:cNvPr id="7" name="Picture 6" descr="A screenshot of a computer program&#10;&#10;Description automatically generated">
            <a:extLst>
              <a:ext uri="{FF2B5EF4-FFF2-40B4-BE49-F238E27FC236}">
                <a16:creationId xmlns:a16="http://schemas.microsoft.com/office/drawing/2014/main" id="{F4980791-5C11-E3A9-104D-EB14882AD31F}"/>
              </a:ext>
            </a:extLst>
          </p:cNvPr>
          <p:cNvPicPr>
            <a:picLocks noChangeAspect="1"/>
          </p:cNvPicPr>
          <p:nvPr/>
        </p:nvPicPr>
        <p:blipFill>
          <a:blip r:embed="rId2"/>
          <a:stretch>
            <a:fillRect/>
          </a:stretch>
        </p:blipFill>
        <p:spPr>
          <a:xfrm>
            <a:off x="4321084" y="1311165"/>
            <a:ext cx="4586942" cy="4961815"/>
          </a:xfrm>
          <a:prstGeom prst="rect">
            <a:avLst/>
          </a:prstGeom>
        </p:spPr>
      </p:pic>
    </p:spTree>
    <p:extLst>
      <p:ext uri="{BB962C8B-B14F-4D97-AF65-F5344CB8AC3E}">
        <p14:creationId xmlns:p14="http://schemas.microsoft.com/office/powerpoint/2010/main" val="112351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12D3FD4F-2A59-DAAF-DB97-EA2E91AB74AA}"/>
              </a:ext>
            </a:extLst>
          </p:cNvPr>
          <p:cNvSpPr>
            <a:spLocks noGrp="1"/>
          </p:cNvSpPr>
          <p:nvPr>
            <p:ph idx="1"/>
          </p:nvPr>
        </p:nvSpPr>
        <p:spPr>
          <a:xfrm>
            <a:off x="1295400" y="634180"/>
            <a:ext cx="9601200" cy="5835446"/>
          </a:xfrm>
        </p:spPr>
        <p:txBody>
          <a:bodyPr/>
          <a:lstStyle/>
          <a:p>
            <a:pPr marL="0" indent="0">
              <a:buNone/>
            </a:pPr>
            <a:r>
              <a:rPr lang="en-IN" dirty="0"/>
              <a:t>Slide 4: </a:t>
            </a:r>
          </a:p>
        </p:txBody>
      </p:sp>
      <p:pic>
        <p:nvPicPr>
          <p:cNvPr id="6" name="Picture 5" descr="A screenshot of a computer program&#10;&#10;Description automatically generated">
            <a:extLst>
              <a:ext uri="{FF2B5EF4-FFF2-40B4-BE49-F238E27FC236}">
                <a16:creationId xmlns:a16="http://schemas.microsoft.com/office/drawing/2014/main" id="{8AA39BAC-B591-AF42-3785-671BF6E0645C}"/>
              </a:ext>
            </a:extLst>
          </p:cNvPr>
          <p:cNvPicPr>
            <a:picLocks noChangeAspect="1"/>
          </p:cNvPicPr>
          <p:nvPr/>
        </p:nvPicPr>
        <p:blipFill>
          <a:blip r:embed="rId2"/>
          <a:stretch>
            <a:fillRect/>
          </a:stretch>
        </p:blipFill>
        <p:spPr>
          <a:xfrm>
            <a:off x="4305208" y="1215911"/>
            <a:ext cx="4317682" cy="5007909"/>
          </a:xfrm>
          <a:prstGeom prst="rect">
            <a:avLst/>
          </a:prstGeom>
        </p:spPr>
      </p:pic>
    </p:spTree>
    <p:extLst>
      <p:ext uri="{BB962C8B-B14F-4D97-AF65-F5344CB8AC3E}">
        <p14:creationId xmlns:p14="http://schemas.microsoft.com/office/powerpoint/2010/main" val="3456866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12D3FD4F-2A59-DAAF-DB97-EA2E91AB74AA}"/>
              </a:ext>
            </a:extLst>
          </p:cNvPr>
          <p:cNvSpPr>
            <a:spLocks noGrp="1"/>
          </p:cNvSpPr>
          <p:nvPr>
            <p:ph idx="1"/>
          </p:nvPr>
        </p:nvSpPr>
        <p:spPr>
          <a:xfrm>
            <a:off x="1295400" y="634180"/>
            <a:ext cx="9601200" cy="5835446"/>
          </a:xfrm>
        </p:spPr>
        <p:txBody>
          <a:bodyPr/>
          <a:lstStyle/>
          <a:p>
            <a:pPr marL="0" indent="0">
              <a:buNone/>
            </a:pPr>
            <a:r>
              <a:rPr lang="en-IN" dirty="0"/>
              <a:t>Slide 6: </a:t>
            </a:r>
          </a:p>
        </p:txBody>
      </p:sp>
      <p:pic>
        <p:nvPicPr>
          <p:cNvPr id="3" name="Picture 2" descr="A screenshot of a computer program&#10;&#10;Description automatically generated">
            <a:extLst>
              <a:ext uri="{FF2B5EF4-FFF2-40B4-BE49-F238E27FC236}">
                <a16:creationId xmlns:a16="http://schemas.microsoft.com/office/drawing/2014/main" id="{0DB8D2C0-39ED-10A8-1444-909E34B78325}"/>
              </a:ext>
            </a:extLst>
          </p:cNvPr>
          <p:cNvPicPr>
            <a:picLocks noChangeAspect="1"/>
          </p:cNvPicPr>
          <p:nvPr/>
        </p:nvPicPr>
        <p:blipFill>
          <a:blip r:embed="rId2"/>
          <a:stretch>
            <a:fillRect/>
          </a:stretch>
        </p:blipFill>
        <p:spPr>
          <a:xfrm>
            <a:off x="4143274" y="1473099"/>
            <a:ext cx="4686094" cy="4829378"/>
          </a:xfrm>
          <a:prstGeom prst="rect">
            <a:avLst/>
          </a:prstGeom>
        </p:spPr>
      </p:pic>
    </p:spTree>
    <p:extLst>
      <p:ext uri="{BB962C8B-B14F-4D97-AF65-F5344CB8AC3E}">
        <p14:creationId xmlns:p14="http://schemas.microsoft.com/office/powerpoint/2010/main" val="1675812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12D3FD4F-2A59-DAAF-DB97-EA2E91AB74AA}"/>
              </a:ext>
            </a:extLst>
          </p:cNvPr>
          <p:cNvSpPr>
            <a:spLocks noGrp="1"/>
          </p:cNvSpPr>
          <p:nvPr>
            <p:ph idx="1"/>
          </p:nvPr>
        </p:nvSpPr>
        <p:spPr>
          <a:xfrm>
            <a:off x="1295400" y="634180"/>
            <a:ext cx="9601200" cy="5835446"/>
          </a:xfrm>
        </p:spPr>
        <p:txBody>
          <a:bodyPr/>
          <a:lstStyle/>
          <a:p>
            <a:pPr marL="0" indent="0">
              <a:buNone/>
            </a:pPr>
            <a:r>
              <a:rPr lang="en-IN" dirty="0"/>
              <a:t>Slide 7: </a:t>
            </a:r>
          </a:p>
        </p:txBody>
      </p:sp>
      <p:pic>
        <p:nvPicPr>
          <p:cNvPr id="3" name="Picture 2" descr="A screenshot of a computer program&#10;&#10;Description automatically generated">
            <a:extLst>
              <a:ext uri="{FF2B5EF4-FFF2-40B4-BE49-F238E27FC236}">
                <a16:creationId xmlns:a16="http://schemas.microsoft.com/office/drawing/2014/main" id="{5037892B-9A6E-7212-4E26-3D0B1EBAE66F}"/>
              </a:ext>
            </a:extLst>
          </p:cNvPr>
          <p:cNvPicPr>
            <a:picLocks noChangeAspect="1"/>
          </p:cNvPicPr>
          <p:nvPr/>
        </p:nvPicPr>
        <p:blipFill>
          <a:blip r:embed="rId2"/>
          <a:stretch>
            <a:fillRect/>
          </a:stretch>
        </p:blipFill>
        <p:spPr>
          <a:xfrm>
            <a:off x="4162325" y="1206386"/>
            <a:ext cx="4863688" cy="5263240"/>
          </a:xfrm>
          <a:prstGeom prst="rect">
            <a:avLst/>
          </a:prstGeom>
        </p:spPr>
      </p:pic>
    </p:spTree>
    <p:extLst>
      <p:ext uri="{BB962C8B-B14F-4D97-AF65-F5344CB8AC3E}">
        <p14:creationId xmlns:p14="http://schemas.microsoft.com/office/powerpoint/2010/main" val="441938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12D3FD4F-2A59-DAAF-DB97-EA2E91AB74AA}"/>
              </a:ext>
            </a:extLst>
          </p:cNvPr>
          <p:cNvSpPr>
            <a:spLocks noGrp="1"/>
          </p:cNvSpPr>
          <p:nvPr>
            <p:ph idx="1"/>
          </p:nvPr>
        </p:nvSpPr>
        <p:spPr>
          <a:xfrm>
            <a:off x="1295400" y="634180"/>
            <a:ext cx="9601200" cy="5835446"/>
          </a:xfrm>
        </p:spPr>
        <p:txBody>
          <a:bodyPr/>
          <a:lstStyle/>
          <a:p>
            <a:pPr marL="0" indent="0">
              <a:buNone/>
            </a:pPr>
            <a:r>
              <a:rPr lang="en-IN" dirty="0"/>
              <a:t>Slide 8: </a:t>
            </a:r>
          </a:p>
        </p:txBody>
      </p:sp>
      <p:pic>
        <p:nvPicPr>
          <p:cNvPr id="3" name="Picture 2" descr="A computer screen shot of a computer code&#10;&#10;Description automatically generated">
            <a:extLst>
              <a:ext uri="{FF2B5EF4-FFF2-40B4-BE49-F238E27FC236}">
                <a16:creationId xmlns:a16="http://schemas.microsoft.com/office/drawing/2014/main" id="{BF81821D-826E-4DF6-B5BB-E97F2C9BDE54}"/>
              </a:ext>
            </a:extLst>
          </p:cNvPr>
          <p:cNvPicPr>
            <a:picLocks noChangeAspect="1"/>
          </p:cNvPicPr>
          <p:nvPr/>
        </p:nvPicPr>
        <p:blipFill>
          <a:blip r:embed="rId2"/>
          <a:stretch>
            <a:fillRect/>
          </a:stretch>
        </p:blipFill>
        <p:spPr>
          <a:xfrm>
            <a:off x="3587621" y="1238137"/>
            <a:ext cx="5900508" cy="5123334"/>
          </a:xfrm>
          <a:prstGeom prst="rect">
            <a:avLst/>
          </a:prstGeom>
        </p:spPr>
      </p:pic>
    </p:spTree>
    <p:extLst>
      <p:ext uri="{BB962C8B-B14F-4D97-AF65-F5344CB8AC3E}">
        <p14:creationId xmlns:p14="http://schemas.microsoft.com/office/powerpoint/2010/main" val="3780932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12D3FD4F-2A59-DAAF-DB97-EA2E91AB74AA}"/>
              </a:ext>
            </a:extLst>
          </p:cNvPr>
          <p:cNvSpPr>
            <a:spLocks noGrp="1"/>
          </p:cNvSpPr>
          <p:nvPr>
            <p:ph idx="1"/>
          </p:nvPr>
        </p:nvSpPr>
        <p:spPr>
          <a:xfrm>
            <a:off x="1295400" y="634180"/>
            <a:ext cx="9601200" cy="5835446"/>
          </a:xfrm>
        </p:spPr>
        <p:txBody>
          <a:bodyPr/>
          <a:lstStyle/>
          <a:p>
            <a:pPr marL="0" indent="0">
              <a:buNone/>
            </a:pPr>
            <a:r>
              <a:rPr lang="en-IN" dirty="0"/>
              <a:t>Slide 9: </a:t>
            </a:r>
          </a:p>
        </p:txBody>
      </p:sp>
      <p:pic>
        <p:nvPicPr>
          <p:cNvPr id="3" name="Picture 2" descr="A screenshot of a computer program&#10;&#10;Description automatically generated">
            <a:extLst>
              <a:ext uri="{FF2B5EF4-FFF2-40B4-BE49-F238E27FC236}">
                <a16:creationId xmlns:a16="http://schemas.microsoft.com/office/drawing/2014/main" id="{C5261F7C-7147-D18F-D4F1-C182FEBE5861}"/>
              </a:ext>
            </a:extLst>
          </p:cNvPr>
          <p:cNvPicPr>
            <a:picLocks noChangeAspect="1"/>
          </p:cNvPicPr>
          <p:nvPr/>
        </p:nvPicPr>
        <p:blipFill>
          <a:blip r:embed="rId2"/>
          <a:stretch>
            <a:fillRect/>
          </a:stretch>
        </p:blipFill>
        <p:spPr>
          <a:xfrm>
            <a:off x="3190725" y="1225436"/>
            <a:ext cx="7034823" cy="5244189"/>
          </a:xfrm>
          <a:prstGeom prst="rect">
            <a:avLst/>
          </a:prstGeom>
        </p:spPr>
      </p:pic>
    </p:spTree>
    <p:extLst>
      <p:ext uri="{BB962C8B-B14F-4D97-AF65-F5344CB8AC3E}">
        <p14:creationId xmlns:p14="http://schemas.microsoft.com/office/powerpoint/2010/main" val="207886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000C-FD03-BA26-B61F-40F3D40A3A5C}"/>
              </a:ext>
            </a:extLst>
          </p:cNvPr>
          <p:cNvSpPr>
            <a:spLocks noGrp="1"/>
          </p:cNvSpPr>
          <p:nvPr>
            <p:ph type="ctrTitle"/>
          </p:nvPr>
        </p:nvSpPr>
        <p:spPr>
          <a:xfrm>
            <a:off x="1399032" y="1761168"/>
            <a:ext cx="9336023" cy="2098226"/>
          </a:xfrm>
        </p:spPr>
        <p:txBody>
          <a:bodyPr/>
          <a:lstStyle/>
          <a:p>
            <a:r>
              <a:rPr lang="en-IN" dirty="0">
                <a:latin typeface="Abadi Extra Light" panose="020F0502020204030204" pitchFamily="34" charset="0"/>
              </a:rPr>
              <a:t>BARCELONA ACCIDENTs ANALYSIS</a:t>
            </a:r>
          </a:p>
        </p:txBody>
      </p:sp>
      <p:sp>
        <p:nvSpPr>
          <p:cNvPr id="3" name="Subtitle 2">
            <a:extLst>
              <a:ext uri="{FF2B5EF4-FFF2-40B4-BE49-F238E27FC236}">
                <a16:creationId xmlns:a16="http://schemas.microsoft.com/office/drawing/2014/main" id="{15392E94-CA11-8786-71C7-EB895DF179FE}"/>
              </a:ext>
            </a:extLst>
          </p:cNvPr>
          <p:cNvSpPr>
            <a:spLocks noGrp="1"/>
          </p:cNvSpPr>
          <p:nvPr>
            <p:ph type="subTitle" idx="1"/>
          </p:nvPr>
        </p:nvSpPr>
        <p:spPr>
          <a:xfrm>
            <a:off x="2383892" y="3956279"/>
            <a:ext cx="7424214" cy="1086237"/>
          </a:xfrm>
        </p:spPr>
        <p:txBody>
          <a:bodyPr>
            <a:normAutofit fontScale="92500" lnSpcReduction="10000"/>
          </a:bodyPr>
          <a:lstStyle/>
          <a:p>
            <a:r>
              <a:rPr lang="en-IN" b="1" dirty="0">
                <a:latin typeface="Abadi Extra Light" panose="020B0204020104020204" pitchFamily="34" charset="0"/>
              </a:rPr>
              <a:t>Group: H17A – 04</a:t>
            </a:r>
            <a:br>
              <a:rPr lang="en-IN" b="1" dirty="0">
                <a:latin typeface="Abadi Extra Light" panose="020B0204020104020204" pitchFamily="34" charset="0"/>
              </a:rPr>
            </a:br>
            <a:br>
              <a:rPr lang="en-IN" b="1" dirty="0">
                <a:latin typeface="Abadi Extra Light" panose="020B0204020104020204" pitchFamily="34" charset="0"/>
              </a:rPr>
            </a:br>
            <a:r>
              <a:rPr lang="en-IN" b="1" dirty="0">
                <a:latin typeface="Abadi Extra Light" panose="020B0204020104020204" pitchFamily="34" charset="0"/>
              </a:rPr>
              <a:t>Manav Abichandani | </a:t>
            </a:r>
            <a:r>
              <a:rPr lang="en-IN" b="1" dirty="0" err="1">
                <a:latin typeface="Abadi Extra Light" panose="020B0204020104020204" pitchFamily="34" charset="0"/>
              </a:rPr>
              <a:t>Qingyang</a:t>
            </a:r>
            <a:r>
              <a:rPr lang="en-IN" b="1" dirty="0">
                <a:latin typeface="Abadi Extra Light" panose="020B0204020104020204" pitchFamily="34" charset="0"/>
              </a:rPr>
              <a:t> Zhang | Vaishnav </a:t>
            </a:r>
            <a:r>
              <a:rPr lang="en-IN" b="1" dirty="0" err="1">
                <a:latin typeface="Abadi Extra Light" panose="020B0204020104020204" pitchFamily="34" charset="0"/>
              </a:rPr>
              <a:t>Gadia</a:t>
            </a:r>
            <a:endParaRPr lang="en-IN" b="1" dirty="0">
              <a:latin typeface="Abadi Extra Light" panose="020B0204020104020204" pitchFamily="34" charset="0"/>
            </a:endParaRPr>
          </a:p>
        </p:txBody>
      </p:sp>
      <p:pic>
        <p:nvPicPr>
          <p:cNvPr id="9" name="Picture 8" descr="A person in a red shirt&#10;&#10;Description automatically generated">
            <a:extLst>
              <a:ext uri="{FF2B5EF4-FFF2-40B4-BE49-F238E27FC236}">
                <a16:creationId xmlns:a16="http://schemas.microsoft.com/office/drawing/2014/main" id="{A4A56955-5360-DDF8-2A5F-D17F6DB06985}"/>
              </a:ext>
            </a:extLst>
          </p:cNvPr>
          <p:cNvPicPr>
            <a:picLocks noChangeAspect="1"/>
          </p:cNvPicPr>
          <p:nvPr/>
        </p:nvPicPr>
        <p:blipFill>
          <a:blip r:embed="rId2"/>
          <a:stretch>
            <a:fillRect/>
          </a:stretch>
        </p:blipFill>
        <p:spPr>
          <a:xfrm>
            <a:off x="3600019" y="5413618"/>
            <a:ext cx="1148431" cy="1117621"/>
          </a:xfrm>
          <a:prstGeom prst="ellipse">
            <a:avLst/>
          </a:prstGeom>
          <a:ln/>
        </p:spPr>
        <p:style>
          <a:lnRef idx="2">
            <a:schemeClr val="accent1"/>
          </a:lnRef>
          <a:fillRef idx="1">
            <a:schemeClr val="lt1"/>
          </a:fillRef>
          <a:effectRef idx="0">
            <a:schemeClr val="accent1"/>
          </a:effectRef>
          <a:fontRef idx="minor">
            <a:schemeClr val="dk1"/>
          </a:fontRef>
        </p:style>
      </p:pic>
      <p:pic>
        <p:nvPicPr>
          <p:cNvPr id="11" name="Picture 10" descr="A person wearing glasses and a blue jacket&#10;&#10;Description automatically generated">
            <a:extLst>
              <a:ext uri="{FF2B5EF4-FFF2-40B4-BE49-F238E27FC236}">
                <a16:creationId xmlns:a16="http://schemas.microsoft.com/office/drawing/2014/main" id="{6F262A74-8DB1-00E9-9FFB-48EFFFA972B5}"/>
              </a:ext>
            </a:extLst>
          </p:cNvPr>
          <p:cNvPicPr>
            <a:picLocks noChangeAspect="1"/>
          </p:cNvPicPr>
          <p:nvPr/>
        </p:nvPicPr>
        <p:blipFill>
          <a:blip r:embed="rId3"/>
          <a:stretch>
            <a:fillRect/>
          </a:stretch>
        </p:blipFill>
        <p:spPr>
          <a:xfrm>
            <a:off x="5801009" y="5413618"/>
            <a:ext cx="1239901" cy="1206638"/>
          </a:xfrm>
          <a:prstGeom prst="ellipse">
            <a:avLst/>
          </a:prstGeom>
          <a:ln/>
        </p:spPr>
        <p:style>
          <a:lnRef idx="2">
            <a:schemeClr val="accent1"/>
          </a:lnRef>
          <a:fillRef idx="1">
            <a:schemeClr val="lt1"/>
          </a:fillRef>
          <a:effectRef idx="0">
            <a:schemeClr val="accent1"/>
          </a:effectRef>
          <a:fontRef idx="minor">
            <a:schemeClr val="dk1"/>
          </a:fontRef>
        </p:style>
      </p:pic>
      <p:pic>
        <p:nvPicPr>
          <p:cNvPr id="13" name="Picture 12" descr="A person smiling at the camera&#10;&#10;Description automatically generated">
            <a:extLst>
              <a:ext uri="{FF2B5EF4-FFF2-40B4-BE49-F238E27FC236}">
                <a16:creationId xmlns:a16="http://schemas.microsoft.com/office/drawing/2014/main" id="{37669A53-6E88-4C12-3BEC-192FBD51996B}"/>
              </a:ext>
            </a:extLst>
          </p:cNvPr>
          <p:cNvPicPr>
            <a:picLocks noChangeAspect="1"/>
          </p:cNvPicPr>
          <p:nvPr/>
        </p:nvPicPr>
        <p:blipFill rotWithShape="1">
          <a:blip r:embed="rId4"/>
          <a:srcRect t="11453" b="10041"/>
          <a:stretch/>
        </p:blipFill>
        <p:spPr>
          <a:xfrm>
            <a:off x="1399030" y="5433303"/>
            <a:ext cx="1148431" cy="1117622"/>
          </a:xfrm>
          <a:prstGeom prst="ellipse">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827608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882053B-27A1-E436-CBC7-CCBC981CBC8F}"/>
              </a:ext>
            </a:extLst>
          </p:cNvPr>
          <p:cNvSpPr txBox="1">
            <a:spLocks/>
          </p:cNvSpPr>
          <p:nvPr/>
        </p:nvSpPr>
        <p:spPr>
          <a:xfrm>
            <a:off x="1295400" y="176784"/>
            <a:ext cx="9601200" cy="813816"/>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b="1" dirty="0">
                <a:latin typeface="Abadi Extra Light" panose="020B0204020104020204" pitchFamily="34" charset="0"/>
              </a:rPr>
              <a:t>Notes</a:t>
            </a:r>
          </a:p>
        </p:txBody>
      </p:sp>
      <p:sp>
        <p:nvSpPr>
          <p:cNvPr id="3" name="TextBox 2">
            <a:extLst>
              <a:ext uri="{FF2B5EF4-FFF2-40B4-BE49-F238E27FC236}">
                <a16:creationId xmlns:a16="http://schemas.microsoft.com/office/drawing/2014/main" id="{C667250D-4AC2-B651-E0DE-3B0B7FA23A31}"/>
              </a:ext>
            </a:extLst>
          </p:cNvPr>
          <p:cNvSpPr txBox="1"/>
          <p:nvPr/>
        </p:nvSpPr>
        <p:spPr>
          <a:xfrm>
            <a:off x="1295400" y="1248697"/>
            <a:ext cx="10208342" cy="3693319"/>
          </a:xfrm>
          <a:prstGeom prst="rect">
            <a:avLst/>
          </a:prstGeom>
          <a:noFill/>
        </p:spPr>
        <p:txBody>
          <a:bodyPr wrap="square" rtlCol="0">
            <a:spAutoFit/>
          </a:bodyPr>
          <a:lstStyle/>
          <a:p>
            <a:pPr marL="342900" indent="-342900">
              <a:buAutoNum type="arabicPeriod"/>
            </a:pPr>
            <a:r>
              <a:rPr lang="en-IN" dirty="0"/>
              <a:t>External dataset used: </a:t>
            </a:r>
            <a:r>
              <a:rPr lang="en-IN" dirty="0">
                <a:hlinkClick r:id="rId3"/>
              </a:rPr>
              <a:t>https://opendata-ajuntament.barcelona.cat/data/en/dataset/est-vehicles-nacionalitat-propietari/resource/8589601c-5eee-4914-9080-d0fe13f57498</a:t>
            </a:r>
            <a:br>
              <a:rPr lang="en-IN" dirty="0"/>
            </a:br>
            <a:endParaRPr lang="en-IN" dirty="0"/>
          </a:p>
          <a:p>
            <a:pPr marL="342900" indent="-342900">
              <a:buAutoNum type="arabicPeriod"/>
            </a:pPr>
            <a:r>
              <a:rPr lang="en-IN" dirty="0"/>
              <a:t>Columns not used in data sets hidden, not deleted as per relevance.</a:t>
            </a:r>
            <a:br>
              <a:rPr lang="en-IN" dirty="0"/>
            </a:br>
            <a:endParaRPr lang="en-IN" dirty="0"/>
          </a:p>
          <a:p>
            <a:pPr marL="342900" indent="-342900">
              <a:buAutoNum type="arabicPeriod"/>
            </a:pPr>
            <a:r>
              <a:rPr lang="en-IN" dirty="0"/>
              <a:t>Blank values replaced with “Unknown”, wherever necessary</a:t>
            </a:r>
            <a:br>
              <a:rPr lang="en-IN" dirty="0"/>
            </a:br>
            <a:endParaRPr lang="en-IN" dirty="0"/>
          </a:p>
          <a:p>
            <a:pPr marL="342900" indent="-342900">
              <a:buAutoNum type="arabicPeriod"/>
            </a:pPr>
            <a:r>
              <a:rPr lang="en-IN" dirty="0"/>
              <a:t>Created </a:t>
            </a:r>
            <a:r>
              <a:rPr lang="en-IN" dirty="0" err="1"/>
              <a:t>S_No</a:t>
            </a:r>
            <a:r>
              <a:rPr lang="en-IN" dirty="0"/>
              <a:t> as primary key.</a:t>
            </a:r>
            <a:br>
              <a:rPr lang="en-IN" dirty="0"/>
            </a:br>
            <a:endParaRPr lang="en-IN" dirty="0"/>
          </a:p>
          <a:p>
            <a:pPr marL="342900" indent="-342900">
              <a:buAutoNum type="arabicPeriod"/>
            </a:pPr>
            <a:r>
              <a:rPr lang="en-IN" dirty="0"/>
              <a:t>Power BI used for optional output contained in slide 6</a:t>
            </a:r>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387534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AA563-3C8E-C772-A148-EFFBCB5EBCEA}"/>
              </a:ext>
            </a:extLst>
          </p:cNvPr>
          <p:cNvSpPr>
            <a:spLocks noGrp="1"/>
          </p:cNvSpPr>
          <p:nvPr>
            <p:ph type="title"/>
          </p:nvPr>
        </p:nvSpPr>
        <p:spPr>
          <a:xfrm>
            <a:off x="1295400" y="3067812"/>
            <a:ext cx="9601200" cy="722376"/>
          </a:xfrm>
        </p:spPr>
        <p:txBody>
          <a:bodyPr>
            <a:noAutofit/>
          </a:bodyPr>
          <a:lstStyle/>
          <a:p>
            <a:pPr algn="ctr"/>
            <a:r>
              <a:rPr lang="en-IN" sz="5400" b="1" dirty="0">
                <a:latin typeface="Abadi Extra Light" panose="020B0204020104020204" pitchFamily="34" charset="0"/>
              </a:rPr>
              <a:t>Trends &amp; Causes</a:t>
            </a:r>
          </a:p>
        </p:txBody>
      </p:sp>
      <p:sp>
        <p:nvSpPr>
          <p:cNvPr id="5" name="TextBox 4">
            <a:extLst>
              <a:ext uri="{FF2B5EF4-FFF2-40B4-BE49-F238E27FC236}">
                <a16:creationId xmlns:a16="http://schemas.microsoft.com/office/drawing/2014/main" id="{6DB77C3D-CFFC-FC65-A741-5F4309D2B94F}"/>
              </a:ext>
            </a:extLst>
          </p:cNvPr>
          <p:cNvSpPr txBox="1"/>
          <p:nvPr/>
        </p:nvSpPr>
        <p:spPr>
          <a:xfrm>
            <a:off x="10196052" y="77568"/>
            <a:ext cx="2187580" cy="646331"/>
          </a:xfrm>
          <a:prstGeom prst="rect">
            <a:avLst/>
          </a:prstGeom>
          <a:noFill/>
        </p:spPr>
        <p:txBody>
          <a:bodyPr wrap="square" rtlCol="0">
            <a:spAutoFit/>
          </a:bodyPr>
          <a:lstStyle/>
          <a:p>
            <a:r>
              <a:rPr lang="en-IN" dirty="0">
                <a:latin typeface="Abadi Extra Light" panose="020B0204020104020204" pitchFamily="34" charset="0"/>
              </a:rPr>
              <a:t>Written: Manav A.</a:t>
            </a:r>
            <a:br>
              <a:rPr lang="en-IN" dirty="0">
                <a:latin typeface="Abadi Extra Light" panose="020B0204020104020204" pitchFamily="34" charset="0"/>
              </a:rPr>
            </a:br>
            <a:r>
              <a:rPr lang="en-IN" dirty="0">
                <a:latin typeface="Abadi Extra Light" panose="020B0204020104020204" pitchFamily="34" charset="0"/>
              </a:rPr>
              <a:t>Presenter: Manav A.</a:t>
            </a:r>
          </a:p>
        </p:txBody>
      </p:sp>
    </p:spTree>
    <p:extLst>
      <p:ext uri="{BB962C8B-B14F-4D97-AF65-F5344CB8AC3E}">
        <p14:creationId xmlns:p14="http://schemas.microsoft.com/office/powerpoint/2010/main" val="345511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ure white test screen">
            <a:extLst>
              <a:ext uri="{FF2B5EF4-FFF2-40B4-BE49-F238E27FC236}">
                <a16:creationId xmlns:a16="http://schemas.microsoft.com/office/drawing/2014/main" id="{80AD44EA-D56F-920F-855D-D01EC095B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E882053B-27A1-E436-CBC7-CCBC981CBC8F}"/>
              </a:ext>
            </a:extLst>
          </p:cNvPr>
          <p:cNvSpPr txBox="1">
            <a:spLocks/>
          </p:cNvSpPr>
          <p:nvPr/>
        </p:nvSpPr>
        <p:spPr>
          <a:xfrm>
            <a:off x="1295400" y="176784"/>
            <a:ext cx="9601200" cy="813816"/>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dirty="0">
                <a:latin typeface="Abadi Extra Light" panose="020B0204020104020204" pitchFamily="34" charset="0"/>
              </a:rPr>
              <a:t>Accidents by </a:t>
            </a:r>
            <a:r>
              <a:rPr lang="en-IN" b="1" dirty="0">
                <a:latin typeface="Abadi Extra Light" panose="020B0204020104020204" pitchFamily="34" charset="0"/>
              </a:rPr>
              <a:t>Type</a:t>
            </a:r>
          </a:p>
        </p:txBody>
      </p:sp>
      <p:pic>
        <p:nvPicPr>
          <p:cNvPr id="12" name="Content Placeholder 4" descr="A graph of a number of people&#10;&#10;Description automatically generated">
            <a:extLst>
              <a:ext uri="{FF2B5EF4-FFF2-40B4-BE49-F238E27FC236}">
                <a16:creationId xmlns:a16="http://schemas.microsoft.com/office/drawing/2014/main" id="{38342B01-886C-8A81-EA02-0F23198C89A4}"/>
              </a:ext>
            </a:extLst>
          </p:cNvPr>
          <p:cNvPicPr>
            <a:picLocks noChangeAspect="1"/>
          </p:cNvPicPr>
          <p:nvPr/>
        </p:nvPicPr>
        <p:blipFill rotWithShape="1">
          <a:blip r:embed="rId4"/>
          <a:srcRect t="5107"/>
          <a:stretch/>
        </p:blipFill>
        <p:spPr>
          <a:xfrm>
            <a:off x="64008" y="926592"/>
            <a:ext cx="12127991" cy="5931408"/>
          </a:xfrm>
          <a:prstGeom prst="rect">
            <a:avLst/>
          </a:prstGeom>
        </p:spPr>
      </p:pic>
      <p:sp>
        <p:nvSpPr>
          <p:cNvPr id="15" name="TextBox 14">
            <a:extLst>
              <a:ext uri="{FF2B5EF4-FFF2-40B4-BE49-F238E27FC236}">
                <a16:creationId xmlns:a16="http://schemas.microsoft.com/office/drawing/2014/main" id="{E1A2022E-990E-685B-3765-A8AE5C855B9D}"/>
              </a:ext>
            </a:extLst>
          </p:cNvPr>
          <p:cNvSpPr txBox="1"/>
          <p:nvPr/>
        </p:nvSpPr>
        <p:spPr>
          <a:xfrm>
            <a:off x="10274710" y="126730"/>
            <a:ext cx="2187580" cy="646331"/>
          </a:xfrm>
          <a:prstGeom prst="rect">
            <a:avLst/>
          </a:prstGeom>
          <a:noFill/>
        </p:spPr>
        <p:txBody>
          <a:bodyPr wrap="square" rtlCol="0">
            <a:spAutoFit/>
          </a:bodyPr>
          <a:lstStyle/>
          <a:p>
            <a:r>
              <a:rPr lang="en-IN" dirty="0">
                <a:latin typeface="Abadi Extra Light" panose="020B0204020104020204" pitchFamily="34" charset="0"/>
              </a:rPr>
              <a:t>Written: Manav A.</a:t>
            </a:r>
            <a:br>
              <a:rPr lang="en-IN" dirty="0">
                <a:latin typeface="Abadi Extra Light" panose="020B0204020104020204" pitchFamily="34" charset="0"/>
              </a:rPr>
            </a:br>
            <a:r>
              <a:rPr lang="en-IN" dirty="0">
                <a:latin typeface="Abadi Extra Light" panose="020B0204020104020204" pitchFamily="34" charset="0"/>
              </a:rPr>
              <a:t>Presenter: Manav A.</a:t>
            </a:r>
          </a:p>
        </p:txBody>
      </p:sp>
    </p:spTree>
    <p:extLst>
      <p:ext uri="{BB962C8B-B14F-4D97-AF65-F5344CB8AC3E}">
        <p14:creationId xmlns:p14="http://schemas.microsoft.com/office/powerpoint/2010/main" val="144284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ure white test screen">
            <a:extLst>
              <a:ext uri="{FF2B5EF4-FFF2-40B4-BE49-F238E27FC236}">
                <a16:creationId xmlns:a16="http://schemas.microsoft.com/office/drawing/2014/main" id="{7A6D9B45-3C09-7C7E-0F6E-5C347B6A2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3253D55E-7D82-15F7-88C7-41BFCAD35EE5}"/>
              </a:ext>
            </a:extLst>
          </p:cNvPr>
          <p:cNvSpPr txBox="1">
            <a:spLocks/>
          </p:cNvSpPr>
          <p:nvPr/>
        </p:nvSpPr>
        <p:spPr>
          <a:xfrm>
            <a:off x="1295400" y="176784"/>
            <a:ext cx="9601200" cy="813816"/>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dirty="0">
                <a:latin typeface="Abadi Extra Light" panose="020B0204020104020204" pitchFamily="34" charset="0"/>
              </a:rPr>
              <a:t>Accidents by </a:t>
            </a:r>
            <a:r>
              <a:rPr lang="en-IN" b="1" dirty="0">
                <a:latin typeface="Abadi Extra Light" panose="020B0204020104020204" pitchFamily="34" charset="0"/>
              </a:rPr>
              <a:t>Day</a:t>
            </a:r>
          </a:p>
        </p:txBody>
      </p:sp>
      <p:pic>
        <p:nvPicPr>
          <p:cNvPr id="11" name="Content Placeholder 4" descr="A graph with different colored bars">
            <a:extLst>
              <a:ext uri="{FF2B5EF4-FFF2-40B4-BE49-F238E27FC236}">
                <a16:creationId xmlns:a16="http://schemas.microsoft.com/office/drawing/2014/main" id="{2830F2D0-B7F5-CE9C-52AF-71239C8ACC88}"/>
              </a:ext>
            </a:extLst>
          </p:cNvPr>
          <p:cNvPicPr>
            <a:picLocks noChangeAspect="1"/>
          </p:cNvPicPr>
          <p:nvPr/>
        </p:nvPicPr>
        <p:blipFill rotWithShape="1">
          <a:blip r:embed="rId4"/>
          <a:srcRect t="21431"/>
          <a:stretch/>
        </p:blipFill>
        <p:spPr>
          <a:xfrm>
            <a:off x="0" y="815340"/>
            <a:ext cx="12192000" cy="5865876"/>
          </a:xfrm>
          <a:prstGeom prst="rect">
            <a:avLst/>
          </a:prstGeom>
        </p:spPr>
      </p:pic>
      <p:sp>
        <p:nvSpPr>
          <p:cNvPr id="13" name="TextBox 12">
            <a:extLst>
              <a:ext uri="{FF2B5EF4-FFF2-40B4-BE49-F238E27FC236}">
                <a16:creationId xmlns:a16="http://schemas.microsoft.com/office/drawing/2014/main" id="{BBF85B87-A005-A070-4949-88A8A9F5A769}"/>
              </a:ext>
            </a:extLst>
          </p:cNvPr>
          <p:cNvSpPr txBox="1"/>
          <p:nvPr/>
        </p:nvSpPr>
        <p:spPr>
          <a:xfrm>
            <a:off x="10274710" y="126730"/>
            <a:ext cx="2187580" cy="646331"/>
          </a:xfrm>
          <a:prstGeom prst="rect">
            <a:avLst/>
          </a:prstGeom>
          <a:noFill/>
        </p:spPr>
        <p:txBody>
          <a:bodyPr wrap="square" rtlCol="0">
            <a:spAutoFit/>
          </a:bodyPr>
          <a:lstStyle/>
          <a:p>
            <a:r>
              <a:rPr lang="en-IN" dirty="0">
                <a:latin typeface="Abadi Extra Light" panose="020B0204020104020204" pitchFamily="34" charset="0"/>
              </a:rPr>
              <a:t>Written: Manav A.</a:t>
            </a:r>
            <a:br>
              <a:rPr lang="en-IN" dirty="0">
                <a:latin typeface="Abadi Extra Light" panose="020B0204020104020204" pitchFamily="34" charset="0"/>
              </a:rPr>
            </a:br>
            <a:r>
              <a:rPr lang="en-IN" dirty="0">
                <a:latin typeface="Abadi Extra Light" panose="020B0204020104020204" pitchFamily="34" charset="0"/>
              </a:rPr>
              <a:t>Presenter: Manav A.</a:t>
            </a:r>
          </a:p>
        </p:txBody>
      </p:sp>
    </p:spTree>
    <p:extLst>
      <p:ext uri="{BB962C8B-B14F-4D97-AF65-F5344CB8AC3E}">
        <p14:creationId xmlns:p14="http://schemas.microsoft.com/office/powerpoint/2010/main" val="759877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ure white test screen">
            <a:extLst>
              <a:ext uri="{FF2B5EF4-FFF2-40B4-BE49-F238E27FC236}">
                <a16:creationId xmlns:a16="http://schemas.microsoft.com/office/drawing/2014/main" id="{AEE35C84-7069-DF4E-12BA-74D793435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D6EA404-51F0-886E-AD5D-5FF5EA3807DB}"/>
              </a:ext>
            </a:extLst>
          </p:cNvPr>
          <p:cNvSpPr txBox="1">
            <a:spLocks/>
          </p:cNvSpPr>
          <p:nvPr/>
        </p:nvSpPr>
        <p:spPr>
          <a:xfrm>
            <a:off x="1295400" y="176784"/>
            <a:ext cx="9601200" cy="813816"/>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dirty="0">
                <a:latin typeface="Abadi Extra Light" panose="020B0204020104020204" pitchFamily="34" charset="0"/>
              </a:rPr>
              <a:t>Accidents by </a:t>
            </a:r>
            <a:r>
              <a:rPr lang="en-IN" b="1" dirty="0">
                <a:latin typeface="Abadi Extra Light" panose="020B0204020104020204" pitchFamily="34" charset="0"/>
              </a:rPr>
              <a:t>Vehicle &amp; Year</a:t>
            </a:r>
          </a:p>
        </p:txBody>
      </p:sp>
      <p:pic>
        <p:nvPicPr>
          <p:cNvPr id="10" name="Content Placeholder 4" descr="A graph of different colored bars">
            <a:extLst>
              <a:ext uri="{FF2B5EF4-FFF2-40B4-BE49-F238E27FC236}">
                <a16:creationId xmlns:a16="http://schemas.microsoft.com/office/drawing/2014/main" id="{0F21DD4F-1D86-8491-E35F-384FF1445AFC}"/>
              </a:ext>
            </a:extLst>
          </p:cNvPr>
          <p:cNvPicPr>
            <a:picLocks noChangeAspect="1"/>
          </p:cNvPicPr>
          <p:nvPr/>
        </p:nvPicPr>
        <p:blipFill rotWithShape="1">
          <a:blip r:embed="rId4"/>
          <a:srcRect t="6493"/>
          <a:stretch/>
        </p:blipFill>
        <p:spPr>
          <a:xfrm>
            <a:off x="1295400" y="1167384"/>
            <a:ext cx="9869560" cy="5554997"/>
          </a:xfrm>
          <a:prstGeom prst="rect">
            <a:avLst/>
          </a:prstGeom>
        </p:spPr>
      </p:pic>
      <p:sp>
        <p:nvSpPr>
          <p:cNvPr id="11" name="TextBox 10">
            <a:extLst>
              <a:ext uri="{FF2B5EF4-FFF2-40B4-BE49-F238E27FC236}">
                <a16:creationId xmlns:a16="http://schemas.microsoft.com/office/drawing/2014/main" id="{B51ECC7F-81D7-599F-EF7C-E5C150C79238}"/>
              </a:ext>
            </a:extLst>
          </p:cNvPr>
          <p:cNvSpPr txBox="1"/>
          <p:nvPr/>
        </p:nvSpPr>
        <p:spPr>
          <a:xfrm>
            <a:off x="9960077" y="29694"/>
            <a:ext cx="2199919" cy="646331"/>
          </a:xfrm>
          <a:prstGeom prst="rect">
            <a:avLst/>
          </a:prstGeom>
          <a:noFill/>
        </p:spPr>
        <p:txBody>
          <a:bodyPr wrap="square" rtlCol="0">
            <a:spAutoFit/>
          </a:bodyPr>
          <a:lstStyle/>
          <a:p>
            <a:r>
              <a:rPr lang="en-IN" dirty="0">
                <a:latin typeface="Abadi Extra Light" panose="020B0204020104020204" pitchFamily="34" charset="0"/>
              </a:rPr>
              <a:t>Written: </a:t>
            </a:r>
            <a:r>
              <a:rPr lang="en-IN" dirty="0" err="1">
                <a:latin typeface="Abadi Extra Light" panose="020B0204020104020204" pitchFamily="34" charset="0"/>
              </a:rPr>
              <a:t>Qingyang</a:t>
            </a:r>
            <a:r>
              <a:rPr lang="en-IN" dirty="0">
                <a:latin typeface="Abadi Extra Light" panose="020B0204020104020204" pitchFamily="34" charset="0"/>
              </a:rPr>
              <a:t> Z.</a:t>
            </a:r>
            <a:br>
              <a:rPr lang="en-IN" dirty="0">
                <a:latin typeface="Abadi Extra Light" panose="020B0204020104020204" pitchFamily="34" charset="0"/>
              </a:rPr>
            </a:br>
            <a:r>
              <a:rPr lang="en-IN" dirty="0">
                <a:latin typeface="Abadi Extra Light" panose="020B0204020104020204" pitchFamily="34" charset="0"/>
              </a:rPr>
              <a:t>Presenter: </a:t>
            </a:r>
            <a:r>
              <a:rPr lang="en-IN" dirty="0" err="1">
                <a:latin typeface="Abadi Extra Light" panose="020B0204020104020204" pitchFamily="34" charset="0"/>
              </a:rPr>
              <a:t>Qingyang</a:t>
            </a:r>
            <a:r>
              <a:rPr lang="en-IN" dirty="0">
                <a:latin typeface="Abadi Extra Light" panose="020B0204020104020204" pitchFamily="34" charset="0"/>
              </a:rPr>
              <a:t> Z</a:t>
            </a:r>
          </a:p>
        </p:txBody>
      </p:sp>
    </p:spTree>
    <p:extLst>
      <p:ext uri="{BB962C8B-B14F-4D97-AF65-F5344CB8AC3E}">
        <p14:creationId xmlns:p14="http://schemas.microsoft.com/office/powerpoint/2010/main" val="787679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ure white test screen">
            <a:extLst>
              <a:ext uri="{FF2B5EF4-FFF2-40B4-BE49-F238E27FC236}">
                <a16:creationId xmlns:a16="http://schemas.microsoft.com/office/drawing/2014/main" id="{8FCC20B0-A2A1-6E77-863B-D81AB06C7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13816"/>
            <a:ext cx="12192000" cy="657301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772DAF7F-E198-07D5-227B-4531AE4CBE7A}"/>
              </a:ext>
            </a:extLst>
          </p:cNvPr>
          <p:cNvSpPr txBox="1">
            <a:spLocks/>
          </p:cNvSpPr>
          <p:nvPr/>
        </p:nvSpPr>
        <p:spPr>
          <a:xfrm>
            <a:off x="1295400" y="176784"/>
            <a:ext cx="9601200" cy="813816"/>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dirty="0">
                <a:latin typeface="Abadi Extra Light" panose="020B0204020104020204" pitchFamily="34" charset="0"/>
              </a:rPr>
              <a:t>Accidents by </a:t>
            </a:r>
            <a:r>
              <a:rPr lang="en-IN" b="1" dirty="0">
                <a:latin typeface="Abadi Extra Light" panose="020B0204020104020204" pitchFamily="34" charset="0"/>
              </a:rPr>
              <a:t>Vehicle</a:t>
            </a:r>
          </a:p>
        </p:txBody>
      </p:sp>
      <p:pic>
        <p:nvPicPr>
          <p:cNvPr id="10" name="Content Placeholder 4" descr="A graph of a type of vehicle type&#10;&#10;Description automatically generated">
            <a:extLst>
              <a:ext uri="{FF2B5EF4-FFF2-40B4-BE49-F238E27FC236}">
                <a16:creationId xmlns:a16="http://schemas.microsoft.com/office/drawing/2014/main" id="{355CD00B-9F2F-1D37-1F84-9429D42D9A82}"/>
              </a:ext>
            </a:extLst>
          </p:cNvPr>
          <p:cNvPicPr>
            <a:picLocks noChangeAspect="1"/>
          </p:cNvPicPr>
          <p:nvPr/>
        </p:nvPicPr>
        <p:blipFill rotWithShape="1">
          <a:blip r:embed="rId4"/>
          <a:srcRect t="7058" b="18465"/>
          <a:stretch/>
        </p:blipFill>
        <p:spPr>
          <a:xfrm>
            <a:off x="1295400" y="990600"/>
            <a:ext cx="9606087" cy="5519928"/>
          </a:xfrm>
          <a:prstGeom prst="rect">
            <a:avLst/>
          </a:prstGeom>
        </p:spPr>
      </p:pic>
      <p:sp>
        <p:nvSpPr>
          <p:cNvPr id="13" name="TextBox 12">
            <a:extLst>
              <a:ext uri="{FF2B5EF4-FFF2-40B4-BE49-F238E27FC236}">
                <a16:creationId xmlns:a16="http://schemas.microsoft.com/office/drawing/2014/main" id="{7EF80CCA-6635-AC25-5E40-1C17BBC099E0}"/>
              </a:ext>
            </a:extLst>
          </p:cNvPr>
          <p:cNvSpPr txBox="1"/>
          <p:nvPr/>
        </p:nvSpPr>
        <p:spPr>
          <a:xfrm>
            <a:off x="9960077" y="29694"/>
            <a:ext cx="2199919" cy="646331"/>
          </a:xfrm>
          <a:prstGeom prst="rect">
            <a:avLst/>
          </a:prstGeom>
          <a:noFill/>
        </p:spPr>
        <p:txBody>
          <a:bodyPr wrap="square" rtlCol="0">
            <a:spAutoFit/>
          </a:bodyPr>
          <a:lstStyle/>
          <a:p>
            <a:r>
              <a:rPr lang="en-IN" dirty="0">
                <a:latin typeface="Abadi Extra Light" panose="020B0204020104020204" pitchFamily="34" charset="0"/>
              </a:rPr>
              <a:t>Written: </a:t>
            </a:r>
            <a:r>
              <a:rPr lang="en-IN" dirty="0" err="1">
                <a:latin typeface="Abadi Extra Light" panose="020B0204020104020204" pitchFamily="34" charset="0"/>
              </a:rPr>
              <a:t>Qingyang</a:t>
            </a:r>
            <a:r>
              <a:rPr lang="en-IN" dirty="0">
                <a:latin typeface="Abadi Extra Light" panose="020B0204020104020204" pitchFamily="34" charset="0"/>
              </a:rPr>
              <a:t> Z.</a:t>
            </a:r>
            <a:br>
              <a:rPr lang="en-IN" dirty="0">
                <a:latin typeface="Abadi Extra Light" panose="020B0204020104020204" pitchFamily="34" charset="0"/>
              </a:rPr>
            </a:br>
            <a:r>
              <a:rPr lang="en-IN" dirty="0">
                <a:latin typeface="Abadi Extra Light" panose="020B0204020104020204" pitchFamily="34" charset="0"/>
              </a:rPr>
              <a:t>Presenter: </a:t>
            </a:r>
            <a:r>
              <a:rPr lang="en-IN" dirty="0" err="1">
                <a:latin typeface="Abadi Extra Light" panose="020B0204020104020204" pitchFamily="34" charset="0"/>
              </a:rPr>
              <a:t>Qingyang</a:t>
            </a:r>
            <a:r>
              <a:rPr lang="en-IN" dirty="0">
                <a:latin typeface="Abadi Extra Light" panose="020B0204020104020204" pitchFamily="34" charset="0"/>
              </a:rPr>
              <a:t> Z</a:t>
            </a:r>
          </a:p>
        </p:txBody>
      </p:sp>
    </p:spTree>
    <p:extLst>
      <p:ext uri="{BB962C8B-B14F-4D97-AF65-F5344CB8AC3E}">
        <p14:creationId xmlns:p14="http://schemas.microsoft.com/office/powerpoint/2010/main" val="198993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ure white test screen">
            <a:extLst>
              <a:ext uri="{FF2B5EF4-FFF2-40B4-BE49-F238E27FC236}">
                <a16:creationId xmlns:a16="http://schemas.microsoft.com/office/drawing/2014/main" id="{1A68E9B1-3B7A-3181-69CC-AD2AA089A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50CFCD4F-470B-8B89-43D8-E2A3EE95F215}"/>
              </a:ext>
            </a:extLst>
          </p:cNvPr>
          <p:cNvSpPr txBox="1">
            <a:spLocks/>
          </p:cNvSpPr>
          <p:nvPr/>
        </p:nvSpPr>
        <p:spPr>
          <a:xfrm>
            <a:off x="1295400" y="176784"/>
            <a:ext cx="9601200" cy="813816"/>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dirty="0">
                <a:latin typeface="Abadi Extra Light" panose="020B0204020104020204" pitchFamily="34" charset="0"/>
              </a:rPr>
              <a:t>Accidents by </a:t>
            </a:r>
            <a:r>
              <a:rPr lang="en-IN" b="1" dirty="0">
                <a:latin typeface="Abadi Extra Light" panose="020B0204020104020204" pitchFamily="34" charset="0"/>
              </a:rPr>
              <a:t>Year</a:t>
            </a:r>
          </a:p>
        </p:txBody>
      </p:sp>
      <p:pic>
        <p:nvPicPr>
          <p:cNvPr id="12" name="Content Placeholder 4" descr="A graph of a graph">
            <a:extLst>
              <a:ext uri="{FF2B5EF4-FFF2-40B4-BE49-F238E27FC236}">
                <a16:creationId xmlns:a16="http://schemas.microsoft.com/office/drawing/2014/main" id="{A23A3558-5A5D-15D6-99D7-ABDE4BE29AF9}"/>
              </a:ext>
            </a:extLst>
          </p:cNvPr>
          <p:cNvPicPr>
            <a:picLocks noChangeAspect="1"/>
          </p:cNvPicPr>
          <p:nvPr/>
        </p:nvPicPr>
        <p:blipFill rotWithShape="1">
          <a:blip r:embed="rId4"/>
          <a:srcRect t="841"/>
          <a:stretch/>
        </p:blipFill>
        <p:spPr>
          <a:xfrm>
            <a:off x="2026920" y="1167384"/>
            <a:ext cx="8138159" cy="5427596"/>
          </a:xfrm>
          <a:prstGeom prst="rect">
            <a:avLst/>
          </a:prstGeom>
        </p:spPr>
      </p:pic>
      <p:cxnSp>
        <p:nvCxnSpPr>
          <p:cNvPr id="14" name="Straight Arrow Connector 13">
            <a:extLst>
              <a:ext uri="{FF2B5EF4-FFF2-40B4-BE49-F238E27FC236}">
                <a16:creationId xmlns:a16="http://schemas.microsoft.com/office/drawing/2014/main" id="{C293B44B-AE91-9B7E-3311-1102590939E4}"/>
              </a:ext>
            </a:extLst>
          </p:cNvPr>
          <p:cNvCxnSpPr>
            <a:cxnSpLocks/>
          </p:cNvCxnSpPr>
          <p:nvPr/>
        </p:nvCxnSpPr>
        <p:spPr>
          <a:xfrm>
            <a:off x="7488936" y="2523744"/>
            <a:ext cx="722376" cy="2359152"/>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8" name="TextBox 17">
            <a:extLst>
              <a:ext uri="{FF2B5EF4-FFF2-40B4-BE49-F238E27FC236}">
                <a16:creationId xmlns:a16="http://schemas.microsoft.com/office/drawing/2014/main" id="{EB806B3E-5558-233D-EF4E-2C6A2D43F185}"/>
              </a:ext>
            </a:extLst>
          </p:cNvPr>
          <p:cNvSpPr txBox="1"/>
          <p:nvPr/>
        </p:nvSpPr>
        <p:spPr>
          <a:xfrm>
            <a:off x="9960078" y="14716"/>
            <a:ext cx="2231922" cy="646331"/>
          </a:xfrm>
          <a:prstGeom prst="rect">
            <a:avLst/>
          </a:prstGeom>
          <a:noFill/>
        </p:spPr>
        <p:txBody>
          <a:bodyPr wrap="square" rtlCol="0">
            <a:spAutoFit/>
          </a:bodyPr>
          <a:lstStyle/>
          <a:p>
            <a:r>
              <a:rPr lang="en-IN" dirty="0">
                <a:latin typeface="Abadi Extra Light" panose="020B0204020104020204" pitchFamily="34" charset="0"/>
              </a:rPr>
              <a:t>Written: Vaishnav G.</a:t>
            </a:r>
            <a:br>
              <a:rPr lang="en-IN" dirty="0">
                <a:latin typeface="Abadi Extra Light" panose="020B0204020104020204" pitchFamily="34" charset="0"/>
              </a:rPr>
            </a:br>
            <a:r>
              <a:rPr lang="en-IN" dirty="0">
                <a:latin typeface="Abadi Extra Light" panose="020B0204020104020204" pitchFamily="34" charset="0"/>
              </a:rPr>
              <a:t>Presenter: Vaishnav G.</a:t>
            </a:r>
          </a:p>
        </p:txBody>
      </p:sp>
    </p:spTree>
    <p:extLst>
      <p:ext uri="{BB962C8B-B14F-4D97-AF65-F5344CB8AC3E}">
        <p14:creationId xmlns:p14="http://schemas.microsoft.com/office/powerpoint/2010/main" val="427146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ure white test screen">
            <a:extLst>
              <a:ext uri="{FF2B5EF4-FFF2-40B4-BE49-F238E27FC236}">
                <a16:creationId xmlns:a16="http://schemas.microsoft.com/office/drawing/2014/main" id="{616D9289-4590-62A3-5602-B5D8D659B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4" descr="A graph of a bar graph&#10;&#10;Description automatically generated">
            <a:extLst>
              <a:ext uri="{FF2B5EF4-FFF2-40B4-BE49-F238E27FC236}">
                <a16:creationId xmlns:a16="http://schemas.microsoft.com/office/drawing/2014/main" id="{E8A697FF-15C4-282D-3CB9-2BB66FDBF82E}"/>
              </a:ext>
            </a:extLst>
          </p:cNvPr>
          <p:cNvPicPr>
            <a:picLocks noChangeAspect="1"/>
          </p:cNvPicPr>
          <p:nvPr/>
        </p:nvPicPr>
        <p:blipFill>
          <a:blip r:embed="rId4"/>
          <a:stretch>
            <a:fillRect/>
          </a:stretch>
        </p:blipFill>
        <p:spPr>
          <a:xfrm>
            <a:off x="126002" y="1167384"/>
            <a:ext cx="6357094" cy="5424887"/>
          </a:xfrm>
          <a:prstGeom prst="rect">
            <a:avLst/>
          </a:prstGeom>
        </p:spPr>
      </p:pic>
      <p:pic>
        <p:nvPicPr>
          <p:cNvPr id="14" name="Picture 13" descr="A screenshot of a computer">
            <a:extLst>
              <a:ext uri="{FF2B5EF4-FFF2-40B4-BE49-F238E27FC236}">
                <a16:creationId xmlns:a16="http://schemas.microsoft.com/office/drawing/2014/main" id="{E6502BDE-D4CE-5A34-8D2F-1330CF471BD7}"/>
              </a:ext>
            </a:extLst>
          </p:cNvPr>
          <p:cNvPicPr>
            <a:picLocks noChangeAspect="1"/>
          </p:cNvPicPr>
          <p:nvPr/>
        </p:nvPicPr>
        <p:blipFill rotWithShape="1">
          <a:blip r:embed="rId5"/>
          <a:srcRect l="2653" t="4269" r="7300" b="4710"/>
          <a:stretch/>
        </p:blipFill>
        <p:spPr>
          <a:xfrm>
            <a:off x="6792214" y="1517904"/>
            <a:ext cx="4939538" cy="4956048"/>
          </a:xfrm>
          <a:prstGeom prst="rect">
            <a:avLst/>
          </a:prstGeom>
        </p:spPr>
      </p:pic>
      <p:sp>
        <p:nvSpPr>
          <p:cNvPr id="15" name="Title 1">
            <a:extLst>
              <a:ext uri="{FF2B5EF4-FFF2-40B4-BE49-F238E27FC236}">
                <a16:creationId xmlns:a16="http://schemas.microsoft.com/office/drawing/2014/main" id="{9E12AC41-24D7-C20A-799B-992FCF1DFF14}"/>
              </a:ext>
            </a:extLst>
          </p:cNvPr>
          <p:cNvSpPr txBox="1">
            <a:spLocks/>
          </p:cNvSpPr>
          <p:nvPr/>
        </p:nvSpPr>
        <p:spPr>
          <a:xfrm>
            <a:off x="1295399" y="187452"/>
            <a:ext cx="9601200" cy="813816"/>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b="1" dirty="0">
                <a:latin typeface="Abadi Extra Light" panose="020B0204020104020204" pitchFamily="34" charset="0"/>
              </a:rPr>
              <a:t>Blackspot </a:t>
            </a:r>
            <a:r>
              <a:rPr lang="en-IN" dirty="0">
                <a:latin typeface="Abadi Extra Light" panose="020B0204020104020204" pitchFamily="34" charset="0"/>
              </a:rPr>
              <a:t>Analysis</a:t>
            </a:r>
          </a:p>
        </p:txBody>
      </p:sp>
      <p:sp>
        <p:nvSpPr>
          <p:cNvPr id="17" name="TextBox 16">
            <a:extLst>
              <a:ext uri="{FF2B5EF4-FFF2-40B4-BE49-F238E27FC236}">
                <a16:creationId xmlns:a16="http://schemas.microsoft.com/office/drawing/2014/main" id="{11504AA2-7F41-A12C-349D-D930ABA82124}"/>
              </a:ext>
            </a:extLst>
          </p:cNvPr>
          <p:cNvSpPr txBox="1"/>
          <p:nvPr/>
        </p:nvSpPr>
        <p:spPr>
          <a:xfrm>
            <a:off x="9960078" y="14716"/>
            <a:ext cx="2231922" cy="646331"/>
          </a:xfrm>
          <a:prstGeom prst="rect">
            <a:avLst/>
          </a:prstGeom>
          <a:noFill/>
        </p:spPr>
        <p:txBody>
          <a:bodyPr wrap="square" rtlCol="0">
            <a:spAutoFit/>
          </a:bodyPr>
          <a:lstStyle/>
          <a:p>
            <a:r>
              <a:rPr lang="en-IN" dirty="0">
                <a:latin typeface="Abadi Extra Light" panose="020B0204020104020204" pitchFamily="34" charset="0"/>
              </a:rPr>
              <a:t>Written: Vaishnav G.</a:t>
            </a:r>
            <a:br>
              <a:rPr lang="en-IN" dirty="0">
                <a:latin typeface="Abadi Extra Light" panose="020B0204020104020204" pitchFamily="34" charset="0"/>
              </a:rPr>
            </a:br>
            <a:r>
              <a:rPr lang="en-IN" dirty="0">
                <a:latin typeface="Abadi Extra Light" panose="020B0204020104020204" pitchFamily="34" charset="0"/>
              </a:rPr>
              <a:t>Presenter: Vaishnav G.</a:t>
            </a:r>
          </a:p>
        </p:txBody>
      </p:sp>
    </p:spTree>
    <p:extLst>
      <p:ext uri="{BB962C8B-B14F-4D97-AF65-F5344CB8AC3E}">
        <p14:creationId xmlns:p14="http://schemas.microsoft.com/office/powerpoint/2010/main" val="340293028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{79BD9F57-C177-4106-830C-3630F8B98AF5}tf10001105</Template>
  <TotalTime>1446</TotalTime>
  <Words>965</Words>
  <Application>Microsoft Office PowerPoint</Application>
  <PresentationFormat>Widescreen</PresentationFormat>
  <Paragraphs>68</Paragraphs>
  <Slides>20</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Abadi Extra Light</vt:lpstr>
      <vt:lpstr>Calibri</vt:lpstr>
      <vt:lpstr>Fira Sans Extra Condensed</vt:lpstr>
      <vt:lpstr>Fira Sans Extra Condensed Medium</vt:lpstr>
      <vt:lpstr>Franklin Gothic Book</vt:lpstr>
      <vt:lpstr>Montserrat</vt:lpstr>
      <vt:lpstr>Roboto</vt:lpstr>
      <vt:lpstr>Söhne</vt:lpstr>
      <vt:lpstr>Times New Roman</vt:lpstr>
      <vt:lpstr>Crop</vt:lpstr>
      <vt:lpstr>“Torture the data, and it will confess to anything.”  ~ Ronald Cease ~</vt:lpstr>
      <vt:lpstr>BARCELONA ACCIDENTs ANALYSIS</vt:lpstr>
      <vt:lpstr>Trends &amp; Causes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 to Mitigate Accidents </vt:lpstr>
      <vt:lpstr>Thank You</vt:lpstr>
      <vt:lpstr>Appendix</vt:lpstr>
      <vt:lpstr>SQL Codes &amp; Queries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BARCELONA ACCIDENTs ANALYSIS</dc:title>
  <dc:creator>Manav Abichandani</dc:creator>
  <cp:lastModifiedBy>Manav Abichandani</cp:lastModifiedBy>
  <cp:revision>5</cp:revision>
  <dcterms:created xsi:type="dcterms:W3CDTF">2023-07-30T05:42:32Z</dcterms:created>
  <dcterms:modified xsi:type="dcterms:W3CDTF">2023-08-03T15:15:31Z</dcterms:modified>
</cp:coreProperties>
</file>