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9.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63" r:id="rId4"/>
    <p:sldId id="268" r:id="rId5"/>
    <p:sldId id="272" r:id="rId6"/>
    <p:sldId id="273" r:id="rId7"/>
    <p:sldId id="277" r:id="rId8"/>
    <p:sldId id="276" r:id="rId9"/>
    <p:sldId id="274" r:id="rId10"/>
    <p:sldId id="262" r:id="rId11"/>
    <p:sldId id="269" r:id="rId12"/>
    <p:sldId id="264" r:id="rId13"/>
    <p:sldId id="270" r:id="rId14"/>
    <p:sldId id="266" r:id="rId15"/>
    <p:sldId id="275" r:id="rId16"/>
    <p:sldId id="265" r:id="rId17"/>
    <p:sldId id="257" r:id="rId18"/>
    <p:sldId id="258" r:id="rId19"/>
    <p:sldId id="259" r:id="rId20"/>
    <p:sldId id="260" r:id="rId21"/>
    <p:sldId id="26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733"/>
    <a:srgbClr val="F7F7F7"/>
    <a:srgbClr val="DCF8C6"/>
    <a:srgbClr val="FF33CC"/>
    <a:srgbClr val="383C97"/>
    <a:srgbClr val="00B5EF"/>
    <a:srgbClr val="203864"/>
    <a:srgbClr val="66BB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EB87E-9D51-09A6-229D-B959D2F793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CDD674-ADD9-A2CD-E7EB-3B4CEC57CB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8A5A75-E7F4-7684-2CAC-CC87FDFC5A8C}"/>
              </a:ext>
            </a:extLst>
          </p:cNvPr>
          <p:cNvSpPr>
            <a:spLocks noGrp="1"/>
          </p:cNvSpPr>
          <p:nvPr>
            <p:ph type="dt" sz="half" idx="10"/>
          </p:nvPr>
        </p:nvSpPr>
        <p:spPr/>
        <p:txBody>
          <a:bodyPr/>
          <a:lstStyle/>
          <a:p>
            <a:fld id="{C188D29D-6AD6-4B3E-BB67-547C42D36715}" type="datetimeFigureOut">
              <a:rPr lang="en-IN" smtClean="0"/>
              <a:t>20-11-2023</a:t>
            </a:fld>
            <a:endParaRPr lang="en-IN"/>
          </a:p>
        </p:txBody>
      </p:sp>
      <p:sp>
        <p:nvSpPr>
          <p:cNvPr id="5" name="Footer Placeholder 4">
            <a:extLst>
              <a:ext uri="{FF2B5EF4-FFF2-40B4-BE49-F238E27FC236}">
                <a16:creationId xmlns:a16="http://schemas.microsoft.com/office/drawing/2014/main" id="{D534DBA5-19DD-54C3-5545-ED4C6EFB37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D2CF2-2A0D-57AC-6A57-254A724CACF6}"/>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693758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4EAB-90C6-8269-C11C-16B059C5DF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4732D7-3B5A-F81B-A276-931F2EEECD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BDBEC1-9A2A-356B-E04F-5B466B6E019F}"/>
              </a:ext>
            </a:extLst>
          </p:cNvPr>
          <p:cNvSpPr>
            <a:spLocks noGrp="1"/>
          </p:cNvSpPr>
          <p:nvPr>
            <p:ph type="dt" sz="half" idx="10"/>
          </p:nvPr>
        </p:nvSpPr>
        <p:spPr/>
        <p:txBody>
          <a:bodyPr/>
          <a:lstStyle/>
          <a:p>
            <a:fld id="{C188D29D-6AD6-4B3E-BB67-547C42D36715}" type="datetimeFigureOut">
              <a:rPr lang="en-IN" smtClean="0"/>
              <a:t>20-11-2023</a:t>
            </a:fld>
            <a:endParaRPr lang="en-IN"/>
          </a:p>
        </p:txBody>
      </p:sp>
      <p:sp>
        <p:nvSpPr>
          <p:cNvPr id="5" name="Footer Placeholder 4">
            <a:extLst>
              <a:ext uri="{FF2B5EF4-FFF2-40B4-BE49-F238E27FC236}">
                <a16:creationId xmlns:a16="http://schemas.microsoft.com/office/drawing/2014/main" id="{C26C7EA8-CCA0-397A-22A4-3FB7EA0100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CEEC51-4F2A-AF99-29AE-E9185822EDAA}"/>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89495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C23A6B-B946-FBFE-7C38-454E21357E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24E6FC-6C1F-55EA-F11A-BE27CFBAA2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882263-C112-2DC0-CA34-456E29CFFC95}"/>
              </a:ext>
            </a:extLst>
          </p:cNvPr>
          <p:cNvSpPr>
            <a:spLocks noGrp="1"/>
          </p:cNvSpPr>
          <p:nvPr>
            <p:ph type="dt" sz="half" idx="10"/>
          </p:nvPr>
        </p:nvSpPr>
        <p:spPr/>
        <p:txBody>
          <a:bodyPr/>
          <a:lstStyle/>
          <a:p>
            <a:fld id="{C188D29D-6AD6-4B3E-BB67-547C42D36715}" type="datetimeFigureOut">
              <a:rPr lang="en-IN" smtClean="0"/>
              <a:t>20-11-2023</a:t>
            </a:fld>
            <a:endParaRPr lang="en-IN"/>
          </a:p>
        </p:txBody>
      </p:sp>
      <p:sp>
        <p:nvSpPr>
          <p:cNvPr id="5" name="Footer Placeholder 4">
            <a:extLst>
              <a:ext uri="{FF2B5EF4-FFF2-40B4-BE49-F238E27FC236}">
                <a16:creationId xmlns:a16="http://schemas.microsoft.com/office/drawing/2014/main" id="{41DE64DA-B8B6-AA47-7532-21C018DB28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36039D-2CA0-8FFC-F54C-F1C1036DAB56}"/>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120364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67E9-A22B-D3ED-D420-20956E81C8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8CF6C5-B743-AC5B-4239-2FE277BD82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11DA2F-CE6D-1D1A-0C7E-8B29C1834D24}"/>
              </a:ext>
            </a:extLst>
          </p:cNvPr>
          <p:cNvSpPr>
            <a:spLocks noGrp="1"/>
          </p:cNvSpPr>
          <p:nvPr>
            <p:ph type="dt" sz="half" idx="10"/>
          </p:nvPr>
        </p:nvSpPr>
        <p:spPr/>
        <p:txBody>
          <a:bodyPr/>
          <a:lstStyle/>
          <a:p>
            <a:fld id="{C188D29D-6AD6-4B3E-BB67-547C42D36715}" type="datetimeFigureOut">
              <a:rPr lang="en-IN" smtClean="0"/>
              <a:t>20-11-2023</a:t>
            </a:fld>
            <a:endParaRPr lang="en-IN"/>
          </a:p>
        </p:txBody>
      </p:sp>
      <p:sp>
        <p:nvSpPr>
          <p:cNvPr id="5" name="Footer Placeholder 4">
            <a:extLst>
              <a:ext uri="{FF2B5EF4-FFF2-40B4-BE49-F238E27FC236}">
                <a16:creationId xmlns:a16="http://schemas.microsoft.com/office/drawing/2014/main" id="{0F3204F9-2118-5AC7-6823-BBF45194D5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8DFC8-1259-035A-1B8D-366C2D6F16D2}"/>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277200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8B4E-2664-5497-32E4-206EC98FA8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93FF5D-7C41-A575-C16E-359273E16A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1F23FA-5323-987F-FFD6-58438E3089A9}"/>
              </a:ext>
            </a:extLst>
          </p:cNvPr>
          <p:cNvSpPr>
            <a:spLocks noGrp="1"/>
          </p:cNvSpPr>
          <p:nvPr>
            <p:ph type="dt" sz="half" idx="10"/>
          </p:nvPr>
        </p:nvSpPr>
        <p:spPr/>
        <p:txBody>
          <a:bodyPr/>
          <a:lstStyle/>
          <a:p>
            <a:fld id="{C188D29D-6AD6-4B3E-BB67-547C42D36715}" type="datetimeFigureOut">
              <a:rPr lang="en-IN" smtClean="0"/>
              <a:t>20-11-2023</a:t>
            </a:fld>
            <a:endParaRPr lang="en-IN"/>
          </a:p>
        </p:txBody>
      </p:sp>
      <p:sp>
        <p:nvSpPr>
          <p:cNvPr id="5" name="Footer Placeholder 4">
            <a:extLst>
              <a:ext uri="{FF2B5EF4-FFF2-40B4-BE49-F238E27FC236}">
                <a16:creationId xmlns:a16="http://schemas.microsoft.com/office/drawing/2014/main" id="{9C406130-B60B-824C-951E-24B6F25619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6255FE-07EA-1D14-8CF3-395A54979336}"/>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2678718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8E19A-7184-5555-6D45-2A49A243B7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2F9924-7C21-8026-F85D-58AEABDB9F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E37431-7B09-6F9D-3E02-A7D5E272F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406056-C10A-A98E-7C5A-9978A7857E52}"/>
              </a:ext>
            </a:extLst>
          </p:cNvPr>
          <p:cNvSpPr>
            <a:spLocks noGrp="1"/>
          </p:cNvSpPr>
          <p:nvPr>
            <p:ph type="dt" sz="half" idx="10"/>
          </p:nvPr>
        </p:nvSpPr>
        <p:spPr/>
        <p:txBody>
          <a:bodyPr/>
          <a:lstStyle/>
          <a:p>
            <a:fld id="{C188D29D-6AD6-4B3E-BB67-547C42D36715}" type="datetimeFigureOut">
              <a:rPr lang="en-IN" smtClean="0"/>
              <a:t>20-11-2023</a:t>
            </a:fld>
            <a:endParaRPr lang="en-IN"/>
          </a:p>
        </p:txBody>
      </p:sp>
      <p:sp>
        <p:nvSpPr>
          <p:cNvPr id="6" name="Footer Placeholder 5">
            <a:extLst>
              <a:ext uri="{FF2B5EF4-FFF2-40B4-BE49-F238E27FC236}">
                <a16:creationId xmlns:a16="http://schemas.microsoft.com/office/drawing/2014/main" id="{E52B7C2B-9222-EAE8-13DD-8709BA471E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75B71C-2FC7-C5C0-98E9-5663A723522E}"/>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82827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7A3E-D1F1-2692-ABD9-0E98B170FF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EA0E67-90FC-A8CA-F1FA-9744C933A1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0EA62F-C3C1-611A-C9CA-CD443928BC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546C86-17A7-4CAE-D6C9-AAE9C1C708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22D918-56AF-AEF4-5FAD-A95EC2206F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8D6675-0611-A9A7-C29C-59B1596D1FF5}"/>
              </a:ext>
            </a:extLst>
          </p:cNvPr>
          <p:cNvSpPr>
            <a:spLocks noGrp="1"/>
          </p:cNvSpPr>
          <p:nvPr>
            <p:ph type="dt" sz="half" idx="10"/>
          </p:nvPr>
        </p:nvSpPr>
        <p:spPr/>
        <p:txBody>
          <a:bodyPr/>
          <a:lstStyle/>
          <a:p>
            <a:fld id="{C188D29D-6AD6-4B3E-BB67-547C42D36715}" type="datetimeFigureOut">
              <a:rPr lang="en-IN" smtClean="0"/>
              <a:t>20-11-2023</a:t>
            </a:fld>
            <a:endParaRPr lang="en-IN"/>
          </a:p>
        </p:txBody>
      </p:sp>
      <p:sp>
        <p:nvSpPr>
          <p:cNvPr id="8" name="Footer Placeholder 7">
            <a:extLst>
              <a:ext uri="{FF2B5EF4-FFF2-40B4-BE49-F238E27FC236}">
                <a16:creationId xmlns:a16="http://schemas.microsoft.com/office/drawing/2014/main" id="{9B447422-DFCA-6793-9D04-14587E3F7A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7DE861-4444-E098-C9ED-108EDC9CE45E}"/>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1661456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EA06-48CE-3496-6540-2FFBB90093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BA0C61-F4B1-1D00-6F8F-01AD7B8AD0BD}"/>
              </a:ext>
            </a:extLst>
          </p:cNvPr>
          <p:cNvSpPr>
            <a:spLocks noGrp="1"/>
          </p:cNvSpPr>
          <p:nvPr>
            <p:ph type="dt" sz="half" idx="10"/>
          </p:nvPr>
        </p:nvSpPr>
        <p:spPr/>
        <p:txBody>
          <a:bodyPr/>
          <a:lstStyle/>
          <a:p>
            <a:fld id="{C188D29D-6AD6-4B3E-BB67-547C42D36715}" type="datetimeFigureOut">
              <a:rPr lang="en-IN" smtClean="0"/>
              <a:t>20-11-2023</a:t>
            </a:fld>
            <a:endParaRPr lang="en-IN"/>
          </a:p>
        </p:txBody>
      </p:sp>
      <p:sp>
        <p:nvSpPr>
          <p:cNvPr id="4" name="Footer Placeholder 3">
            <a:extLst>
              <a:ext uri="{FF2B5EF4-FFF2-40B4-BE49-F238E27FC236}">
                <a16:creationId xmlns:a16="http://schemas.microsoft.com/office/drawing/2014/main" id="{593EDA8F-FB99-400D-C345-EB8A8616DD5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B8AE2A1-95D3-BDDA-B1E5-48533B8C8B8D}"/>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1977303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4D5626-7BEB-937B-E118-D20585E19FBF}"/>
              </a:ext>
            </a:extLst>
          </p:cNvPr>
          <p:cNvSpPr>
            <a:spLocks noGrp="1"/>
          </p:cNvSpPr>
          <p:nvPr>
            <p:ph type="dt" sz="half" idx="10"/>
          </p:nvPr>
        </p:nvSpPr>
        <p:spPr/>
        <p:txBody>
          <a:bodyPr/>
          <a:lstStyle/>
          <a:p>
            <a:fld id="{C188D29D-6AD6-4B3E-BB67-547C42D36715}" type="datetimeFigureOut">
              <a:rPr lang="en-IN" smtClean="0"/>
              <a:t>20-11-2023</a:t>
            </a:fld>
            <a:endParaRPr lang="en-IN"/>
          </a:p>
        </p:txBody>
      </p:sp>
      <p:sp>
        <p:nvSpPr>
          <p:cNvPr id="3" name="Footer Placeholder 2">
            <a:extLst>
              <a:ext uri="{FF2B5EF4-FFF2-40B4-BE49-F238E27FC236}">
                <a16:creationId xmlns:a16="http://schemas.microsoft.com/office/drawing/2014/main" id="{0C8212D9-D39B-B594-CF4F-BE0921E7BA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8ECB0A-15F3-D2E3-ADB7-EEB63C2EFB57}"/>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293381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0A1A-B5B9-A973-73F1-037DDD999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6A8730-827D-B2F1-71AC-E812C608CF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B3AF5A-360C-2163-A969-646E7EEA4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6499BD-6344-A8CC-04E7-C0CEC21F769A}"/>
              </a:ext>
            </a:extLst>
          </p:cNvPr>
          <p:cNvSpPr>
            <a:spLocks noGrp="1"/>
          </p:cNvSpPr>
          <p:nvPr>
            <p:ph type="dt" sz="half" idx="10"/>
          </p:nvPr>
        </p:nvSpPr>
        <p:spPr/>
        <p:txBody>
          <a:bodyPr/>
          <a:lstStyle/>
          <a:p>
            <a:fld id="{C188D29D-6AD6-4B3E-BB67-547C42D36715}" type="datetimeFigureOut">
              <a:rPr lang="en-IN" smtClean="0"/>
              <a:t>20-11-2023</a:t>
            </a:fld>
            <a:endParaRPr lang="en-IN"/>
          </a:p>
        </p:txBody>
      </p:sp>
      <p:sp>
        <p:nvSpPr>
          <p:cNvPr id="6" name="Footer Placeholder 5">
            <a:extLst>
              <a:ext uri="{FF2B5EF4-FFF2-40B4-BE49-F238E27FC236}">
                <a16:creationId xmlns:a16="http://schemas.microsoft.com/office/drawing/2014/main" id="{BE01E264-8BF5-8A28-91A4-59C950649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878CA8-5FB1-8CA3-43E2-D747E40EAFE5}"/>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1295847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B38B0-BE07-4B27-EE17-ED4411B6D4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224D1B-0441-F87B-5013-AB0DB38EF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696402-7488-42CD-6CCD-818999F5E4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286068-F211-FC66-0E17-6E92AA02843A}"/>
              </a:ext>
            </a:extLst>
          </p:cNvPr>
          <p:cNvSpPr>
            <a:spLocks noGrp="1"/>
          </p:cNvSpPr>
          <p:nvPr>
            <p:ph type="dt" sz="half" idx="10"/>
          </p:nvPr>
        </p:nvSpPr>
        <p:spPr/>
        <p:txBody>
          <a:bodyPr/>
          <a:lstStyle/>
          <a:p>
            <a:fld id="{C188D29D-6AD6-4B3E-BB67-547C42D36715}" type="datetimeFigureOut">
              <a:rPr lang="en-IN" smtClean="0"/>
              <a:t>20-11-2023</a:t>
            </a:fld>
            <a:endParaRPr lang="en-IN"/>
          </a:p>
        </p:txBody>
      </p:sp>
      <p:sp>
        <p:nvSpPr>
          <p:cNvPr id="6" name="Footer Placeholder 5">
            <a:extLst>
              <a:ext uri="{FF2B5EF4-FFF2-40B4-BE49-F238E27FC236}">
                <a16:creationId xmlns:a16="http://schemas.microsoft.com/office/drawing/2014/main" id="{1974F410-93CC-E9A9-2D9D-FC180A512B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2AB502-1A45-5B6A-5BC8-35BD60FE5FD2}"/>
              </a:ext>
            </a:extLst>
          </p:cNvPr>
          <p:cNvSpPr>
            <a:spLocks noGrp="1"/>
          </p:cNvSpPr>
          <p:nvPr>
            <p:ph type="sldNum" sz="quarter" idx="12"/>
          </p:nvPr>
        </p:nvSpPr>
        <p:spPr/>
        <p:txBody>
          <a:bodyPr/>
          <a:lstStyle/>
          <a:p>
            <a:fld id="{36A46887-EC16-4381-81A3-6EA8AFD8A819}" type="slidenum">
              <a:rPr lang="en-IN" smtClean="0"/>
              <a:t>‹#›</a:t>
            </a:fld>
            <a:endParaRPr lang="en-IN"/>
          </a:p>
        </p:txBody>
      </p:sp>
    </p:spTree>
    <p:extLst>
      <p:ext uri="{BB962C8B-B14F-4D97-AF65-F5344CB8AC3E}">
        <p14:creationId xmlns:p14="http://schemas.microsoft.com/office/powerpoint/2010/main" val="4215480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437749-4570-DA5D-12E5-C0FB21403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0D0D41-0E2E-DBDC-2661-8A38D2DCB3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5E28A2-5513-9D5C-5B0C-9FCCFE6908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8D29D-6AD6-4B3E-BB67-547C42D36715}" type="datetimeFigureOut">
              <a:rPr lang="en-IN" smtClean="0"/>
              <a:t>20-11-2023</a:t>
            </a:fld>
            <a:endParaRPr lang="en-IN"/>
          </a:p>
        </p:txBody>
      </p:sp>
      <p:sp>
        <p:nvSpPr>
          <p:cNvPr id="5" name="Footer Placeholder 4">
            <a:extLst>
              <a:ext uri="{FF2B5EF4-FFF2-40B4-BE49-F238E27FC236}">
                <a16:creationId xmlns:a16="http://schemas.microsoft.com/office/drawing/2014/main" id="{A0AA8238-25BE-CD1E-F6EE-034A773FEB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27F5D6C-9F4A-D800-6103-835596BF9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46887-EC16-4381-81A3-6EA8AFD8A819}" type="slidenum">
              <a:rPr lang="en-IN" smtClean="0"/>
              <a:t>‹#›</a:t>
            </a:fld>
            <a:endParaRPr lang="en-IN"/>
          </a:p>
        </p:txBody>
      </p:sp>
    </p:spTree>
    <p:extLst>
      <p:ext uri="{BB962C8B-B14F-4D97-AF65-F5344CB8AC3E}">
        <p14:creationId xmlns:p14="http://schemas.microsoft.com/office/powerpoint/2010/main" val="1195794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hyperlink" Target="https://chrome.google.com/webstore/detail/metamask/nkbihfbeogaeaoehlefnkodbefgpgknn" TargetMode="Externa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jfif"/></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hyperlink" Target="https://betterprogramming.pub/understanding-ethereum-cryptography-3ef7429eddce" TargetMode="External"/><Relationship Id="rId5" Type="http://schemas.openxmlformats.org/officeDocument/2006/relationships/image" Target="../media/image9.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ochain.com/address/DOGE/DH5yaieqoZN36fDVciNyRueRGvGLR3mr7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etherscan.io/address/0x2a2954f3989a83cc43dd58b0f038d5f276f21333" TargetMode="External"/><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therscan.io/address/0x2a2954f3989a83cc43dd58b0f038d5f276f21333"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12.jp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betterprogramming.pub/understanding-ethereum-cryptography-3ef7429eddce" TargetMode="External"/><Relationship Id="rId5" Type="http://schemas.openxmlformats.org/officeDocument/2006/relationships/image" Target="../media/image1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7" name="Frame 16">
            <a:extLst>
              <a:ext uri="{FF2B5EF4-FFF2-40B4-BE49-F238E27FC236}">
                <a16:creationId xmlns:a16="http://schemas.microsoft.com/office/drawing/2014/main" id="{49D29E12-12C7-AA2A-4F7E-E96EE8F0F02A}"/>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EB0251DF-A358-B516-FF68-5D4916605237}"/>
              </a:ext>
            </a:extLst>
          </p:cNvPr>
          <p:cNvSpPr txBox="1"/>
          <p:nvPr/>
        </p:nvSpPr>
        <p:spPr>
          <a:xfrm>
            <a:off x="946086" y="460436"/>
            <a:ext cx="2802575" cy="2339102"/>
          </a:xfrm>
          <a:prstGeom prst="rect">
            <a:avLst/>
          </a:prstGeom>
          <a:noFill/>
        </p:spPr>
        <p:txBody>
          <a:bodyPr wrap="square" rtlCol="0">
            <a:spAutoFit/>
          </a:bodyPr>
          <a:lstStyle/>
          <a:p>
            <a:pPr algn="ctr"/>
            <a:r>
              <a:rPr lang="en-US" sz="4000" dirty="0">
                <a:solidFill>
                  <a:srgbClr val="FF0000"/>
                </a:solidFill>
                <a:latin typeface="Source Sans Pro SemiBold" panose="020B0603030403020204" pitchFamily="34" charset="0"/>
                <a:ea typeface="Source Sans Pro SemiBold" panose="020B0603030403020204" pitchFamily="34" charset="0"/>
              </a:rPr>
              <a:t>Creating A </a:t>
            </a:r>
            <a:r>
              <a:rPr lang="en-US" sz="6600" dirty="0">
                <a:solidFill>
                  <a:srgbClr val="FF0000"/>
                </a:solidFill>
                <a:latin typeface="Source Sans Pro SemiBold" panose="020B0603030403020204" pitchFamily="34" charset="0"/>
                <a:ea typeface="Source Sans Pro SemiBold" panose="020B0603030403020204" pitchFamily="34" charset="0"/>
              </a:rPr>
              <a:t>BANK</a:t>
            </a:r>
          </a:p>
          <a:p>
            <a:pPr algn="ctr"/>
            <a:r>
              <a:rPr lang="en-US" sz="4000" dirty="0">
                <a:solidFill>
                  <a:srgbClr val="FF0000"/>
                </a:solidFill>
                <a:latin typeface="Source Sans Pro SemiBold" panose="020B0603030403020204" pitchFamily="34" charset="0"/>
                <a:ea typeface="Source Sans Pro SemiBold" panose="020B0603030403020204" pitchFamily="34" charset="0"/>
              </a:rPr>
              <a:t>ACCOUNT</a:t>
            </a:r>
            <a:endParaRPr lang="en-IN" sz="4000" dirty="0">
              <a:solidFill>
                <a:srgbClr val="FF0000"/>
              </a:solidFill>
              <a:latin typeface="Source Sans Pro SemiBold" panose="020B0603030403020204" pitchFamily="34" charset="0"/>
              <a:ea typeface="Source Sans Pro SemiBold" panose="020B0603030403020204" pitchFamily="34" charset="0"/>
            </a:endParaRPr>
          </a:p>
        </p:txBody>
      </p:sp>
      <p:sp>
        <p:nvSpPr>
          <p:cNvPr id="11" name="TextBox 10">
            <a:extLst>
              <a:ext uri="{FF2B5EF4-FFF2-40B4-BE49-F238E27FC236}">
                <a16:creationId xmlns:a16="http://schemas.microsoft.com/office/drawing/2014/main" id="{A7FE2549-C7E2-C783-02BB-E760C5C699C9}"/>
              </a:ext>
            </a:extLst>
          </p:cNvPr>
          <p:cNvSpPr txBox="1"/>
          <p:nvPr/>
        </p:nvSpPr>
        <p:spPr>
          <a:xfrm>
            <a:off x="8220938" y="281307"/>
            <a:ext cx="3571070" cy="1877437"/>
          </a:xfrm>
          <a:prstGeom prst="rect">
            <a:avLst/>
          </a:prstGeom>
          <a:noFill/>
        </p:spPr>
        <p:txBody>
          <a:bodyPr wrap="square" rtlCol="0">
            <a:spAutoFit/>
          </a:bodyPr>
          <a:lstStyle/>
          <a:p>
            <a:pPr algn="ctr"/>
            <a:r>
              <a:rPr lang="en-US" sz="4000" dirty="0">
                <a:solidFill>
                  <a:srgbClr val="FF33CC"/>
                </a:solidFill>
                <a:latin typeface="Source Sans Pro SemiBold" panose="020B0603030403020204" pitchFamily="34" charset="0"/>
                <a:ea typeface="Source Sans Pro SemiBold" panose="020B0603030403020204" pitchFamily="34" charset="0"/>
              </a:rPr>
              <a:t>Creating A </a:t>
            </a:r>
          </a:p>
          <a:p>
            <a:pPr algn="ctr"/>
            <a:r>
              <a:rPr lang="en-US" sz="3200" dirty="0">
                <a:solidFill>
                  <a:srgbClr val="FF33CC"/>
                </a:solidFill>
                <a:latin typeface="Source Sans Pro SemiBold" panose="020B0603030403020204" pitchFamily="34" charset="0"/>
                <a:ea typeface="Source Sans Pro SemiBold" panose="020B0603030403020204" pitchFamily="34" charset="0"/>
              </a:rPr>
              <a:t>BLOCKCHAIN</a:t>
            </a:r>
            <a:br>
              <a:rPr lang="en-US" sz="6600" dirty="0">
                <a:solidFill>
                  <a:srgbClr val="FF33CC"/>
                </a:solidFill>
                <a:latin typeface="Source Sans Pro SemiBold" panose="020B0603030403020204" pitchFamily="34" charset="0"/>
                <a:ea typeface="Source Sans Pro SemiBold" panose="020B0603030403020204" pitchFamily="34" charset="0"/>
              </a:rPr>
            </a:br>
            <a:r>
              <a:rPr lang="en-US" sz="4400" dirty="0">
                <a:solidFill>
                  <a:srgbClr val="FF33CC"/>
                </a:solidFill>
                <a:latin typeface="Source Sans Pro SemiBold" panose="020B0603030403020204" pitchFamily="34" charset="0"/>
                <a:ea typeface="Source Sans Pro SemiBold" panose="020B0603030403020204" pitchFamily="34" charset="0"/>
              </a:rPr>
              <a:t>ACCOUNT</a:t>
            </a:r>
            <a:endParaRPr lang="en-IN" sz="4400" dirty="0">
              <a:solidFill>
                <a:srgbClr val="FF33CC"/>
              </a:solidFill>
              <a:latin typeface="Source Sans Pro SemiBold" panose="020B0603030403020204" pitchFamily="34" charset="0"/>
              <a:ea typeface="Source Sans Pro SemiBold" panose="020B0603030403020204" pitchFamily="34" charset="0"/>
            </a:endParaRPr>
          </a:p>
        </p:txBody>
      </p:sp>
      <p:pic>
        <p:nvPicPr>
          <p:cNvPr id="18" name="Picture 17" descr="A logo with lightning bolt&#10;&#10;Description automatically generated">
            <a:extLst>
              <a:ext uri="{FF2B5EF4-FFF2-40B4-BE49-F238E27FC236}">
                <a16:creationId xmlns:a16="http://schemas.microsoft.com/office/drawing/2014/main" id="{A0AB4C70-202A-4AFD-AC8E-6851F99D8D9D}"/>
              </a:ext>
            </a:extLst>
          </p:cNvPr>
          <p:cNvPicPr>
            <a:picLocks noChangeAspect="1"/>
          </p:cNvPicPr>
          <p:nvPr/>
        </p:nvPicPr>
        <p:blipFill rotWithShape="1">
          <a:blip r:embed="rId2">
            <a:extLst>
              <a:ext uri="{28A0092B-C50C-407E-A947-70E740481C1C}">
                <a14:useLocalDpi xmlns:a14="http://schemas.microsoft.com/office/drawing/2010/main" val="0"/>
              </a:ext>
            </a:extLst>
          </a:blip>
          <a:srcRect b="7691"/>
          <a:stretch/>
        </p:blipFill>
        <p:spPr>
          <a:xfrm>
            <a:off x="4660088" y="835486"/>
            <a:ext cx="3324289" cy="4734434"/>
          </a:xfrm>
          <a:prstGeom prst="rect">
            <a:avLst/>
          </a:prstGeom>
        </p:spPr>
      </p:pic>
      <p:pic>
        <p:nvPicPr>
          <p:cNvPr id="21" name="Picture 20" descr="A blue and white logo&#10;&#10;Description automatically generated">
            <a:extLst>
              <a:ext uri="{FF2B5EF4-FFF2-40B4-BE49-F238E27FC236}">
                <a16:creationId xmlns:a16="http://schemas.microsoft.com/office/drawing/2014/main" id="{43828C34-E08D-EE78-4060-F9C0FEEB3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235" y="3290260"/>
            <a:ext cx="1442480" cy="501072"/>
          </a:xfrm>
          <a:prstGeom prst="rect">
            <a:avLst/>
          </a:prstGeom>
        </p:spPr>
      </p:pic>
      <p:pic>
        <p:nvPicPr>
          <p:cNvPr id="13" name="Picture 12" descr="A group of logos of different brands">
            <a:extLst>
              <a:ext uri="{FF2B5EF4-FFF2-40B4-BE49-F238E27FC236}">
                <a16:creationId xmlns:a16="http://schemas.microsoft.com/office/drawing/2014/main" id="{A7C6D795-4468-C23E-B13D-33959B0569E6}"/>
              </a:ext>
            </a:extLst>
          </p:cNvPr>
          <p:cNvPicPr>
            <a:picLocks noChangeAspect="1"/>
          </p:cNvPicPr>
          <p:nvPr/>
        </p:nvPicPr>
        <p:blipFill rotWithShape="1">
          <a:blip r:embed="rId4">
            <a:extLst>
              <a:ext uri="{28A0092B-C50C-407E-A947-70E740481C1C}">
                <a14:useLocalDpi xmlns:a14="http://schemas.microsoft.com/office/drawing/2010/main" val="0"/>
              </a:ext>
            </a:extLst>
          </a:blip>
          <a:srcRect l="76002" t="76455"/>
          <a:stretch/>
        </p:blipFill>
        <p:spPr>
          <a:xfrm>
            <a:off x="470484" y="4271705"/>
            <a:ext cx="3753781" cy="2104529"/>
          </a:xfrm>
          <a:prstGeom prst="rect">
            <a:avLst/>
          </a:prstGeom>
        </p:spPr>
      </p:pic>
      <p:pic>
        <p:nvPicPr>
          <p:cNvPr id="22" name="Picture 21" descr="A group of logos of different brands">
            <a:extLst>
              <a:ext uri="{FF2B5EF4-FFF2-40B4-BE49-F238E27FC236}">
                <a16:creationId xmlns:a16="http://schemas.microsoft.com/office/drawing/2014/main" id="{3B256294-F25C-CCCF-7976-50778B278482}"/>
              </a:ext>
            </a:extLst>
          </p:cNvPr>
          <p:cNvPicPr>
            <a:picLocks noChangeAspect="1"/>
          </p:cNvPicPr>
          <p:nvPr/>
        </p:nvPicPr>
        <p:blipFill rotWithShape="1">
          <a:blip r:embed="rId4">
            <a:extLst>
              <a:ext uri="{28A0092B-C50C-407E-A947-70E740481C1C}">
                <a14:useLocalDpi xmlns:a14="http://schemas.microsoft.com/office/drawing/2010/main" val="0"/>
              </a:ext>
            </a:extLst>
          </a:blip>
          <a:srcRect l="75890" t="51222" b="23052"/>
          <a:stretch/>
        </p:blipFill>
        <p:spPr>
          <a:xfrm>
            <a:off x="474820" y="3290260"/>
            <a:ext cx="2151867" cy="1312072"/>
          </a:xfrm>
          <a:prstGeom prst="rect">
            <a:avLst/>
          </a:prstGeom>
        </p:spPr>
      </p:pic>
      <p:pic>
        <p:nvPicPr>
          <p:cNvPr id="25" name="Picture 24" descr="A group of logos of different brands">
            <a:extLst>
              <a:ext uri="{FF2B5EF4-FFF2-40B4-BE49-F238E27FC236}">
                <a16:creationId xmlns:a16="http://schemas.microsoft.com/office/drawing/2014/main" id="{069E2846-7167-51D0-0B52-AA46161D8F47}"/>
              </a:ext>
            </a:extLst>
          </p:cNvPr>
          <p:cNvPicPr>
            <a:picLocks noChangeAspect="1"/>
          </p:cNvPicPr>
          <p:nvPr/>
        </p:nvPicPr>
        <p:blipFill rotWithShape="1">
          <a:blip r:embed="rId4">
            <a:extLst>
              <a:ext uri="{28A0092B-C50C-407E-A947-70E740481C1C}">
                <a14:useLocalDpi xmlns:a14="http://schemas.microsoft.com/office/drawing/2010/main" val="0"/>
              </a:ext>
            </a:extLst>
          </a:blip>
          <a:srcRect r="72636" b="77717"/>
          <a:stretch/>
        </p:blipFill>
        <p:spPr>
          <a:xfrm>
            <a:off x="2781785" y="3931114"/>
            <a:ext cx="1442480" cy="671218"/>
          </a:xfrm>
          <a:prstGeom prst="rect">
            <a:avLst/>
          </a:prstGeom>
        </p:spPr>
      </p:pic>
      <p:pic>
        <p:nvPicPr>
          <p:cNvPr id="27" name="Picture 26" descr="A network of computers with orange dots and lines">
            <a:extLst>
              <a:ext uri="{FF2B5EF4-FFF2-40B4-BE49-F238E27FC236}">
                <a16:creationId xmlns:a16="http://schemas.microsoft.com/office/drawing/2014/main" id="{4BB3B055-2FC2-3F64-46BC-8521C773CF16}"/>
              </a:ext>
            </a:extLst>
          </p:cNvPr>
          <p:cNvPicPr>
            <a:picLocks noChangeAspect="1"/>
          </p:cNvPicPr>
          <p:nvPr/>
        </p:nvPicPr>
        <p:blipFill rotWithShape="1">
          <a:blip r:embed="rId5">
            <a:extLst>
              <a:ext uri="{28A0092B-C50C-407E-A947-70E740481C1C}">
                <a14:useLocalDpi xmlns:a14="http://schemas.microsoft.com/office/drawing/2010/main" val="0"/>
              </a:ext>
            </a:extLst>
          </a:blip>
          <a:srcRect l="16788" t="11871" r="19597" b="14431"/>
          <a:stretch/>
        </p:blipFill>
        <p:spPr>
          <a:xfrm>
            <a:off x="8713528" y="4226048"/>
            <a:ext cx="2682135" cy="1621915"/>
          </a:xfrm>
          <a:prstGeom prst="rect">
            <a:avLst/>
          </a:prstGeom>
        </p:spPr>
      </p:pic>
      <p:pic>
        <p:nvPicPr>
          <p:cNvPr id="14" name="Picture 13" descr="A logo for a cryptocurrency">
            <a:extLst>
              <a:ext uri="{FF2B5EF4-FFF2-40B4-BE49-F238E27FC236}">
                <a16:creationId xmlns:a16="http://schemas.microsoft.com/office/drawing/2014/main" id="{AA91D6C0-D0F5-7B35-4667-0DF3CE5401D7}"/>
              </a:ext>
            </a:extLst>
          </p:cNvPr>
          <p:cNvPicPr>
            <a:picLocks noChangeAspect="1"/>
          </p:cNvPicPr>
          <p:nvPr/>
        </p:nvPicPr>
        <p:blipFill rotWithShape="1">
          <a:blip r:embed="rId6">
            <a:extLst>
              <a:ext uri="{28A0092B-C50C-407E-A947-70E740481C1C}">
                <a14:useLocalDpi xmlns:a14="http://schemas.microsoft.com/office/drawing/2010/main" val="0"/>
              </a:ext>
            </a:extLst>
          </a:blip>
          <a:srcRect l="22402" t="13007" r="19269" b="11929"/>
          <a:stretch/>
        </p:blipFill>
        <p:spPr>
          <a:xfrm>
            <a:off x="9067123" y="2659523"/>
            <a:ext cx="1878700" cy="1353926"/>
          </a:xfrm>
          <a:prstGeom prst="rect">
            <a:avLst/>
          </a:prstGeom>
        </p:spPr>
      </p:pic>
    </p:spTree>
    <p:extLst>
      <p:ext uri="{BB962C8B-B14F-4D97-AF65-F5344CB8AC3E}">
        <p14:creationId xmlns:p14="http://schemas.microsoft.com/office/powerpoint/2010/main" val="342574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51A5F0-5549-0075-A4B6-7BF169B4B9E5}"/>
              </a:ext>
            </a:extLst>
          </p:cNvPr>
          <p:cNvSpPr txBox="1"/>
          <p:nvPr/>
        </p:nvSpPr>
        <p:spPr>
          <a:xfrm>
            <a:off x="598055" y="400167"/>
            <a:ext cx="11326836" cy="461665"/>
          </a:xfrm>
          <a:prstGeom prst="rect">
            <a:avLst/>
          </a:prstGeom>
          <a:solidFill>
            <a:schemeClr val="bg1"/>
          </a:solidFill>
        </p:spPr>
        <p:txBody>
          <a:bodyPr wrap="square">
            <a:spAutoFit/>
          </a:bodyPr>
          <a:lstStyle/>
          <a:p>
            <a:r>
              <a:rPr lang="en-US" sz="2400" b="0" i="0" dirty="0">
                <a:solidFill>
                  <a:srgbClr val="374151"/>
                </a:solidFill>
                <a:effectLst/>
                <a:latin typeface="Source Sans Pro SemiBold" panose="020B0603030403020204" pitchFamily="34" charset="0"/>
                <a:ea typeface="Source Sans Pro SemiBold" panose="020B0603030403020204" pitchFamily="34" charset="0"/>
              </a:rPr>
              <a:t>How's opening an SBI account different from getting yourself an Ethereum account?</a:t>
            </a:r>
            <a:endParaRPr lang="en-IN" sz="2400" b="1" dirty="0">
              <a:solidFill>
                <a:srgbClr val="203864"/>
              </a:solidFill>
              <a:latin typeface="Source Sans Pro SemiBold" panose="020B0603030403020204" pitchFamily="34" charset="0"/>
              <a:ea typeface="Source Sans Pro SemiBold" panose="020B0603030403020204" pitchFamily="34" charset="0"/>
            </a:endParaRPr>
          </a:p>
        </p:txBody>
      </p:sp>
      <p:cxnSp>
        <p:nvCxnSpPr>
          <p:cNvPr id="2" name="Straight Connector 1">
            <a:extLst>
              <a:ext uri="{FF2B5EF4-FFF2-40B4-BE49-F238E27FC236}">
                <a16:creationId xmlns:a16="http://schemas.microsoft.com/office/drawing/2014/main" id="{9BD43FA5-8EA7-54D7-761B-0F801F505C7E}"/>
              </a:ext>
            </a:extLst>
          </p:cNvPr>
          <p:cNvCxnSpPr>
            <a:cxnSpLocks/>
          </p:cNvCxnSpPr>
          <p:nvPr/>
        </p:nvCxnSpPr>
        <p:spPr>
          <a:xfrm>
            <a:off x="502920" y="1079008"/>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941EA18-FAAD-7719-71A9-A702CF271D9A}"/>
              </a:ext>
            </a:extLst>
          </p:cNvPr>
          <p:cNvSpPr txBox="1"/>
          <p:nvPr/>
        </p:nvSpPr>
        <p:spPr>
          <a:xfrm>
            <a:off x="724181" y="1571533"/>
            <a:ext cx="5696900" cy="1815882"/>
          </a:xfrm>
          <a:prstGeom prst="rect">
            <a:avLst/>
          </a:prstGeom>
          <a:noFill/>
        </p:spPr>
        <p:txBody>
          <a:bodyPr wrap="square" rtlCol="0">
            <a:spAutoFit/>
          </a:bodyPr>
          <a:lstStyle/>
          <a:p>
            <a:r>
              <a:rPr lang="en-US" sz="1600" b="0" i="0" dirty="0">
                <a:solidFill>
                  <a:srgbClr val="374151"/>
                </a:solidFill>
                <a:effectLst/>
                <a:latin typeface="Source Sans Pro SemiBold" panose="020B0603030403020204" pitchFamily="34" charset="0"/>
                <a:ea typeface="Source Sans Pro SemiBold" panose="020B0603030403020204" pitchFamily="34" charset="0"/>
              </a:rPr>
              <a:t>When you open a bank account, like with SBI for instance, it's the bank that provides you with the account. Nowadays, some banks even let you choose it yourself, but in any case, </a:t>
            </a:r>
            <a:r>
              <a:rPr lang="en-US" sz="3200" dirty="0">
                <a:solidFill>
                  <a:srgbClr val="00B5EF"/>
                </a:solidFill>
                <a:latin typeface="Source Sans Pro SemiBold" panose="020B0603030403020204" pitchFamily="34" charset="0"/>
                <a:ea typeface="Source Sans Pro SemiBold" panose="020B0603030403020204" pitchFamily="34" charset="0"/>
              </a:rPr>
              <a:t>“</a:t>
            </a:r>
            <a:r>
              <a:rPr lang="en-US" sz="3200" b="0" i="0" dirty="0">
                <a:solidFill>
                  <a:srgbClr val="00B5EF"/>
                </a:solidFill>
                <a:effectLst/>
                <a:latin typeface="Source Sans Pro SemiBold" panose="020B0603030403020204" pitchFamily="34" charset="0"/>
                <a:ea typeface="Source Sans Pro SemiBold" panose="020B0603030403020204" pitchFamily="34" charset="0"/>
              </a:rPr>
              <a:t>The Bank Issues You a Bank Account.”</a:t>
            </a:r>
            <a:endParaRPr lang="en-US" sz="3200" dirty="0">
              <a:solidFill>
                <a:srgbClr val="00B5EF"/>
              </a:solidFill>
              <a:latin typeface="Source Sans Pro SemiBold" panose="020B0603030403020204" pitchFamily="34" charset="0"/>
              <a:ea typeface="Source Sans Pro SemiBold" panose="020B0603030403020204" pitchFamily="34" charset="0"/>
            </a:endParaRPr>
          </a:p>
        </p:txBody>
      </p:sp>
      <p:grpSp>
        <p:nvGrpSpPr>
          <p:cNvPr id="9" name="Group 8">
            <a:extLst>
              <a:ext uri="{FF2B5EF4-FFF2-40B4-BE49-F238E27FC236}">
                <a16:creationId xmlns:a16="http://schemas.microsoft.com/office/drawing/2014/main" id="{E07392E0-F375-0B3F-C33F-4AD30AD42120}"/>
              </a:ext>
            </a:extLst>
          </p:cNvPr>
          <p:cNvGrpSpPr/>
          <p:nvPr/>
        </p:nvGrpSpPr>
        <p:grpSpPr>
          <a:xfrm>
            <a:off x="6308763" y="2092103"/>
            <a:ext cx="3633925" cy="954107"/>
            <a:chOff x="7089706" y="1229360"/>
            <a:chExt cx="1991256" cy="350164"/>
          </a:xfrm>
        </p:grpSpPr>
        <p:sp>
          <p:nvSpPr>
            <p:cNvPr id="10" name="Arrow: Pentagon 9">
              <a:extLst>
                <a:ext uri="{FF2B5EF4-FFF2-40B4-BE49-F238E27FC236}">
                  <a16:creationId xmlns:a16="http://schemas.microsoft.com/office/drawing/2014/main" id="{07D3F700-7DD6-127C-357D-EE88A9074B06}"/>
                </a:ext>
              </a:extLst>
            </p:cNvPr>
            <p:cNvSpPr/>
            <p:nvPr/>
          </p:nvSpPr>
          <p:spPr>
            <a:xfrm rot="10800000">
              <a:off x="7089706" y="1261033"/>
              <a:ext cx="1575550" cy="286818"/>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C9E4DE64-1398-DA33-F251-63DC32360EC2}"/>
                </a:ext>
              </a:extLst>
            </p:cNvPr>
            <p:cNvSpPr txBox="1"/>
            <p:nvPr/>
          </p:nvSpPr>
          <p:spPr>
            <a:xfrm flipH="1">
              <a:off x="7372584" y="1229360"/>
              <a:ext cx="1708378" cy="350164"/>
            </a:xfrm>
            <a:prstGeom prst="rect">
              <a:avLst/>
            </a:prstGeom>
            <a:noFill/>
          </p:spPr>
          <p:txBody>
            <a:bodyPr wrap="square" rtlCol="0">
              <a:spAutoFit/>
            </a:bodyPr>
            <a:lstStyle/>
            <a:p>
              <a:r>
                <a:rPr lang="en-IN" sz="2800" b="1" dirty="0">
                  <a:solidFill>
                    <a:schemeClr val="bg1"/>
                  </a:solidFill>
                  <a:latin typeface="Source Sans Pro SemiBold" panose="020B0603030403020204" pitchFamily="34" charset="0"/>
                  <a:ea typeface="Source Sans Pro SemiBold" panose="020B0603030403020204" pitchFamily="34" charset="0"/>
                </a:rPr>
                <a:t>Centralization Detected</a:t>
              </a:r>
            </a:p>
          </p:txBody>
        </p:sp>
      </p:grpSp>
      <p:sp>
        <p:nvSpPr>
          <p:cNvPr id="12" name="TextBox 11">
            <a:extLst>
              <a:ext uri="{FF2B5EF4-FFF2-40B4-BE49-F238E27FC236}">
                <a16:creationId xmlns:a16="http://schemas.microsoft.com/office/drawing/2014/main" id="{0E329F5D-5E6C-9806-DCBE-752C28C58E0B}"/>
              </a:ext>
            </a:extLst>
          </p:cNvPr>
          <p:cNvSpPr txBox="1"/>
          <p:nvPr/>
        </p:nvSpPr>
        <p:spPr>
          <a:xfrm>
            <a:off x="611863" y="3741994"/>
            <a:ext cx="5696900" cy="1354217"/>
          </a:xfrm>
          <a:prstGeom prst="rect">
            <a:avLst/>
          </a:prstGeom>
          <a:noFill/>
        </p:spPr>
        <p:txBody>
          <a:bodyPr wrap="square" rtlCol="0">
            <a:spAutoFit/>
          </a:bodyPr>
          <a:lstStyle/>
          <a:p>
            <a:r>
              <a:rPr lang="en-US" b="0" i="0" dirty="0">
                <a:solidFill>
                  <a:srgbClr val="374151"/>
                </a:solidFill>
                <a:effectLst/>
                <a:latin typeface="Source Sans Pro SemiBold" panose="020B0603030403020204" pitchFamily="34" charset="0"/>
                <a:ea typeface="Source Sans Pro SemiBold" panose="020B0603030403020204" pitchFamily="34" charset="0"/>
              </a:rPr>
              <a:t>However, when it comes to creating an Ethereum blockchain account, </a:t>
            </a:r>
            <a:r>
              <a:rPr lang="en-US" sz="3200" dirty="0">
                <a:solidFill>
                  <a:schemeClr val="bg2">
                    <a:lumMod val="25000"/>
                  </a:schemeClr>
                </a:solidFill>
                <a:latin typeface="Source Sans Pro SemiBold" panose="020B0603030403020204" pitchFamily="34" charset="0"/>
                <a:ea typeface="Source Sans Pro SemiBold" panose="020B0603030403020204" pitchFamily="34" charset="0"/>
              </a:rPr>
              <a:t>“I</a:t>
            </a:r>
            <a:r>
              <a:rPr lang="en-US" sz="3200" b="0" i="0" dirty="0">
                <a:solidFill>
                  <a:schemeClr val="bg2">
                    <a:lumMod val="25000"/>
                  </a:schemeClr>
                </a:solidFill>
                <a:effectLst/>
                <a:latin typeface="Source Sans Pro SemiBold" panose="020B0603030403020204" pitchFamily="34" charset="0"/>
                <a:ea typeface="Source Sans Pro SemiBold" panose="020B0603030403020204" pitchFamily="34" charset="0"/>
              </a:rPr>
              <a:t>t's us who create it for ourselves”</a:t>
            </a:r>
            <a:r>
              <a:rPr lang="en-US" b="0" i="0" dirty="0">
                <a:solidFill>
                  <a:schemeClr val="bg2">
                    <a:lumMod val="25000"/>
                  </a:schemeClr>
                </a:solidFill>
                <a:effectLst/>
                <a:latin typeface="Source Sans Pro SemiBold" panose="020B0603030403020204" pitchFamily="34" charset="0"/>
                <a:ea typeface="Source Sans Pro SemiBold" panose="020B0603030403020204" pitchFamily="34" charset="0"/>
              </a:rPr>
              <a:t>.</a:t>
            </a:r>
            <a:endParaRPr lang="en-US" dirty="0">
              <a:solidFill>
                <a:schemeClr val="bg2">
                  <a:lumMod val="25000"/>
                </a:schemeClr>
              </a:solidFill>
              <a:latin typeface="Source Sans Pro SemiBold" panose="020B0603030403020204" pitchFamily="34" charset="0"/>
              <a:ea typeface="Source Sans Pro SemiBold" panose="020B0603030403020204" pitchFamily="34" charset="0"/>
            </a:endParaRPr>
          </a:p>
        </p:txBody>
      </p:sp>
      <p:sp>
        <p:nvSpPr>
          <p:cNvPr id="14" name="TextBox 13">
            <a:extLst>
              <a:ext uri="{FF2B5EF4-FFF2-40B4-BE49-F238E27FC236}">
                <a16:creationId xmlns:a16="http://schemas.microsoft.com/office/drawing/2014/main" id="{AC890C0B-57F0-D8FA-621D-7C2B310154D9}"/>
              </a:ext>
            </a:extLst>
          </p:cNvPr>
          <p:cNvSpPr txBox="1"/>
          <p:nvPr/>
        </p:nvSpPr>
        <p:spPr>
          <a:xfrm>
            <a:off x="598055" y="5228130"/>
            <a:ext cx="8913805" cy="1200329"/>
          </a:xfrm>
          <a:prstGeom prst="rect">
            <a:avLst/>
          </a:prstGeom>
          <a:noFill/>
        </p:spPr>
        <p:txBody>
          <a:bodyPr wrap="square" rtlCol="0">
            <a:spAutoFit/>
          </a:bodyPr>
          <a:lstStyle/>
          <a:p>
            <a:r>
              <a:rPr lang="en-US" b="0" i="0" dirty="0">
                <a:solidFill>
                  <a:srgbClr val="374151"/>
                </a:solidFill>
                <a:effectLst/>
                <a:latin typeface="Source Sans Pro SemiBold" panose="020B0603030403020204" pitchFamily="34" charset="0"/>
                <a:ea typeface="Source Sans Pro SemiBold" panose="020B0603030403020204" pitchFamily="34" charset="0"/>
              </a:rPr>
              <a:t>Certainly, even when we utilized MetaMask to generate an account address, the private key and address were generated exclusively on your local device. This process entailed running JavaScript code within your browser to create them, as opposed to a MetaMask Server generating an address and assigning it to you.</a:t>
            </a:r>
            <a:endParaRPr lang="en-US" dirty="0">
              <a:latin typeface="Source Sans Pro SemiBold" panose="020B0603030403020204" pitchFamily="34" charset="0"/>
              <a:ea typeface="Source Sans Pro SemiBold" panose="020B0603030403020204" pitchFamily="34" charset="0"/>
            </a:endParaRPr>
          </a:p>
        </p:txBody>
      </p:sp>
      <p:grpSp>
        <p:nvGrpSpPr>
          <p:cNvPr id="16" name="Group 15">
            <a:extLst>
              <a:ext uri="{FF2B5EF4-FFF2-40B4-BE49-F238E27FC236}">
                <a16:creationId xmlns:a16="http://schemas.microsoft.com/office/drawing/2014/main" id="{A5FC14DA-5446-5653-9281-1FC3F4A0CDB4}"/>
              </a:ext>
            </a:extLst>
          </p:cNvPr>
          <p:cNvGrpSpPr/>
          <p:nvPr/>
        </p:nvGrpSpPr>
        <p:grpSpPr>
          <a:xfrm>
            <a:off x="6515363" y="4005664"/>
            <a:ext cx="3352097" cy="781506"/>
            <a:chOff x="7071359" y="1267662"/>
            <a:chExt cx="1836825" cy="286818"/>
          </a:xfrm>
        </p:grpSpPr>
        <p:sp>
          <p:nvSpPr>
            <p:cNvPr id="17" name="Arrow: Pentagon 16">
              <a:extLst>
                <a:ext uri="{FF2B5EF4-FFF2-40B4-BE49-F238E27FC236}">
                  <a16:creationId xmlns:a16="http://schemas.microsoft.com/office/drawing/2014/main" id="{A4F52C53-4CCE-8600-78F1-3508DF8D9498}"/>
                </a:ext>
              </a:extLst>
            </p:cNvPr>
            <p:cNvSpPr/>
            <p:nvPr/>
          </p:nvSpPr>
          <p:spPr>
            <a:xfrm rot="10800000">
              <a:off x="7071359" y="1267662"/>
              <a:ext cx="1575550" cy="286818"/>
            </a:xfrm>
            <a:prstGeom prst="homePlat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56F6FBF2-3FBC-0D11-D9C4-3028A3145A4E}"/>
                </a:ext>
              </a:extLst>
            </p:cNvPr>
            <p:cNvSpPr txBox="1"/>
            <p:nvPr/>
          </p:nvSpPr>
          <p:spPr>
            <a:xfrm flipH="1">
              <a:off x="7199806" y="1307134"/>
              <a:ext cx="1708378" cy="192025"/>
            </a:xfrm>
            <a:prstGeom prst="rect">
              <a:avLst/>
            </a:prstGeom>
            <a:noFill/>
          </p:spPr>
          <p:txBody>
            <a:bodyPr wrap="square" rtlCol="0">
              <a:spAutoFit/>
            </a:bodyPr>
            <a:lstStyle/>
            <a:p>
              <a:r>
                <a:rPr lang="en-IN" sz="2800" b="1" dirty="0">
                  <a:solidFill>
                    <a:schemeClr val="bg1"/>
                  </a:solidFill>
                  <a:latin typeface="Source Sans Pro SemiBold" panose="020B0603030403020204" pitchFamily="34" charset="0"/>
                  <a:ea typeface="Source Sans Pro SemiBold" panose="020B0603030403020204" pitchFamily="34" charset="0"/>
                </a:rPr>
                <a:t>DECENTRALIZED</a:t>
              </a:r>
            </a:p>
          </p:txBody>
        </p:sp>
      </p:grpSp>
      <p:cxnSp>
        <p:nvCxnSpPr>
          <p:cNvPr id="19" name="Straight Connector 18">
            <a:extLst>
              <a:ext uri="{FF2B5EF4-FFF2-40B4-BE49-F238E27FC236}">
                <a16:creationId xmlns:a16="http://schemas.microsoft.com/office/drawing/2014/main" id="{996C3CD3-3296-C97A-E7B6-AE5A6FD6EEEE}"/>
              </a:ext>
            </a:extLst>
          </p:cNvPr>
          <p:cNvCxnSpPr>
            <a:cxnSpLocks/>
          </p:cNvCxnSpPr>
          <p:nvPr/>
        </p:nvCxnSpPr>
        <p:spPr>
          <a:xfrm>
            <a:off x="598055" y="3564704"/>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pic>
        <p:nvPicPr>
          <p:cNvPr id="20" name="Picture 19" descr="A blue and white logo">
            <a:extLst>
              <a:ext uri="{FF2B5EF4-FFF2-40B4-BE49-F238E27FC236}">
                <a16:creationId xmlns:a16="http://schemas.microsoft.com/office/drawing/2014/main" id="{EA22C99A-6D60-0422-3636-3C62207856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3522" y="2171471"/>
            <a:ext cx="2450693" cy="8512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Picture 20" descr="A logo for a cryptocurrency">
            <a:extLst>
              <a:ext uri="{FF2B5EF4-FFF2-40B4-BE49-F238E27FC236}">
                <a16:creationId xmlns:a16="http://schemas.microsoft.com/office/drawing/2014/main" id="{25073E00-7F6C-5CAA-C575-8005398D6BF7}"/>
              </a:ext>
            </a:extLst>
          </p:cNvPr>
          <p:cNvPicPr>
            <a:picLocks noChangeAspect="1"/>
          </p:cNvPicPr>
          <p:nvPr/>
        </p:nvPicPr>
        <p:blipFill rotWithShape="1">
          <a:blip r:embed="rId3">
            <a:extLst>
              <a:ext uri="{28A0092B-C50C-407E-A947-70E740481C1C}">
                <a14:useLocalDpi xmlns:a14="http://schemas.microsoft.com/office/drawing/2010/main" val="0"/>
              </a:ext>
            </a:extLst>
          </a:blip>
          <a:srcRect l="22402" t="13007" r="19269" b="11929"/>
          <a:stretch/>
        </p:blipFill>
        <p:spPr>
          <a:xfrm>
            <a:off x="9775309" y="3818632"/>
            <a:ext cx="1818636" cy="13106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2" name="Frame 21">
            <a:extLst>
              <a:ext uri="{FF2B5EF4-FFF2-40B4-BE49-F238E27FC236}">
                <a16:creationId xmlns:a16="http://schemas.microsoft.com/office/drawing/2014/main" id="{5DAB3EC5-704E-64E5-487D-AD8459D31A80}"/>
              </a:ext>
            </a:extLst>
          </p:cNvPr>
          <p:cNvSpPr/>
          <p:nvPr/>
        </p:nvSpPr>
        <p:spPr>
          <a:xfrm>
            <a:off x="88991" y="5080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457447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EFA1F6-F2B3-E4F2-C367-76650D96012C}"/>
              </a:ext>
            </a:extLst>
          </p:cNvPr>
          <p:cNvSpPr txBox="1"/>
          <p:nvPr/>
        </p:nvSpPr>
        <p:spPr>
          <a:xfrm>
            <a:off x="1574208" y="568960"/>
            <a:ext cx="10497096" cy="4585871"/>
          </a:xfrm>
          <a:prstGeom prst="rect">
            <a:avLst/>
          </a:prstGeom>
          <a:noFill/>
        </p:spPr>
        <p:txBody>
          <a:bodyPr wrap="square" rtlCol="0">
            <a:spAutoFit/>
          </a:bodyPr>
          <a:lstStyle/>
          <a:p>
            <a:r>
              <a:rPr lang="en-US" sz="2400" b="0" i="0" dirty="0">
                <a:solidFill>
                  <a:srgbClr val="374151"/>
                </a:solidFill>
                <a:effectLst/>
                <a:latin typeface="Source Sans Pro SemiBold" panose="020B0603030403020204" pitchFamily="34" charset="0"/>
                <a:ea typeface="Source Sans Pro SemiBold" panose="020B0603030403020204" pitchFamily="34" charset="0"/>
              </a:rPr>
              <a:t>Your "Ethereum Account" isn’t just like a regular bank account,</a:t>
            </a:r>
            <a:r>
              <a:rPr lang="en-US" sz="6600" b="0" i="0" dirty="0">
                <a:solidFill>
                  <a:srgbClr val="374151"/>
                </a:solidFill>
                <a:effectLst/>
                <a:latin typeface="Source Sans Pro SemiBold" panose="020B0603030403020204" pitchFamily="34" charset="0"/>
                <a:ea typeface="Source Sans Pro SemiBold" panose="020B0603030403020204" pitchFamily="34" charset="0"/>
              </a:rPr>
              <a:t> </a:t>
            </a:r>
          </a:p>
          <a:p>
            <a:r>
              <a:rPr lang="en-US" sz="6600" b="0" i="0" dirty="0">
                <a:solidFill>
                  <a:srgbClr val="374151"/>
                </a:solidFill>
                <a:effectLst/>
                <a:latin typeface="Source Sans Pro SemiBold" panose="020B0603030403020204" pitchFamily="34" charset="0"/>
                <a:ea typeface="Source Sans Pro SemiBold" panose="020B0603030403020204" pitchFamily="34" charset="0"/>
              </a:rPr>
              <a:t>it's your </a:t>
            </a:r>
            <a:r>
              <a:rPr lang="en-US" sz="8000" b="0" i="0" dirty="0">
                <a:solidFill>
                  <a:srgbClr val="374151"/>
                </a:solidFill>
                <a:effectLst/>
                <a:latin typeface="Source Sans Pro SemiBold" panose="020B0603030403020204" pitchFamily="34" charset="0"/>
                <a:ea typeface="Source Sans Pro SemiBold" panose="020B0603030403020204" pitchFamily="34" charset="0"/>
              </a:rPr>
              <a:t>UNIQUE IDENTITY </a:t>
            </a:r>
            <a:r>
              <a:rPr lang="en-US" sz="6600" b="0" i="0" dirty="0">
                <a:solidFill>
                  <a:srgbClr val="374151"/>
                </a:solidFill>
                <a:effectLst/>
                <a:latin typeface="Source Sans Pro SemiBold" panose="020B0603030403020204" pitchFamily="34" charset="0"/>
                <a:ea typeface="Source Sans Pro SemiBold" panose="020B0603030403020204" pitchFamily="34" charset="0"/>
              </a:rPr>
              <a:t>within the blockchain world.</a:t>
            </a:r>
            <a:endParaRPr lang="en-IN" sz="6600" dirty="0">
              <a:latin typeface="Source Sans Pro SemiBold" panose="020B0603030403020204" pitchFamily="34" charset="0"/>
              <a:ea typeface="Source Sans Pro SemiBold" panose="020B0603030403020204" pitchFamily="34" charset="0"/>
            </a:endParaRPr>
          </a:p>
        </p:txBody>
      </p:sp>
      <p:sp>
        <p:nvSpPr>
          <p:cNvPr id="6" name="Frame 5">
            <a:extLst>
              <a:ext uri="{FF2B5EF4-FFF2-40B4-BE49-F238E27FC236}">
                <a16:creationId xmlns:a16="http://schemas.microsoft.com/office/drawing/2014/main" id="{8B9DA518-2370-E114-BAF5-AF670D92B2F3}"/>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13443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DE58AF7A-F2EB-2C67-AC4A-657A265B549E}"/>
              </a:ext>
            </a:extLst>
          </p:cNvPr>
          <p:cNvGrpSpPr/>
          <p:nvPr/>
        </p:nvGrpSpPr>
        <p:grpSpPr>
          <a:xfrm>
            <a:off x="355601" y="406400"/>
            <a:ext cx="8930640" cy="5435600"/>
            <a:chOff x="460341" y="435766"/>
            <a:chExt cx="8226459" cy="5081114"/>
          </a:xfrm>
        </p:grpSpPr>
        <p:grpSp>
          <p:nvGrpSpPr>
            <p:cNvPr id="19" name="Group 18">
              <a:extLst>
                <a:ext uri="{FF2B5EF4-FFF2-40B4-BE49-F238E27FC236}">
                  <a16:creationId xmlns:a16="http://schemas.microsoft.com/office/drawing/2014/main" id="{B3B80918-B283-3035-6272-CA36E74A7681}"/>
                </a:ext>
              </a:extLst>
            </p:cNvPr>
            <p:cNvGrpSpPr/>
            <p:nvPr/>
          </p:nvGrpSpPr>
          <p:grpSpPr>
            <a:xfrm>
              <a:off x="460341" y="435766"/>
              <a:ext cx="7597918" cy="4485389"/>
              <a:chOff x="424270" y="370997"/>
              <a:chExt cx="7597918" cy="4485389"/>
            </a:xfrm>
          </p:grpSpPr>
          <p:pic>
            <p:nvPicPr>
              <p:cNvPr id="5" name="Picture 4" descr="A close up of a id card">
                <a:extLst>
                  <a:ext uri="{FF2B5EF4-FFF2-40B4-BE49-F238E27FC236}">
                    <a16:creationId xmlns:a16="http://schemas.microsoft.com/office/drawing/2014/main" id="{99788366-B45D-4743-12AD-D9F3A6F6E695}"/>
                  </a:ext>
                </a:extLst>
              </p:cNvPr>
              <p:cNvPicPr>
                <a:picLocks noChangeAspect="1"/>
              </p:cNvPicPr>
              <p:nvPr/>
            </p:nvPicPr>
            <p:blipFill rotWithShape="1">
              <a:blip r:embed="rId2">
                <a:extLst>
                  <a:ext uri="{28A0092B-C50C-407E-A947-70E740481C1C}">
                    <a14:useLocalDpi xmlns:a14="http://schemas.microsoft.com/office/drawing/2010/main" val="0"/>
                  </a:ext>
                </a:extLst>
              </a:blip>
              <a:srcRect t="1940" b="12874"/>
              <a:stretch/>
            </p:blipFill>
            <p:spPr>
              <a:xfrm>
                <a:off x="424270" y="370997"/>
                <a:ext cx="7597918" cy="448538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C7ACEC5F-AC79-4897-E041-C328CBECE314}"/>
                  </a:ext>
                </a:extLst>
              </p:cNvPr>
              <p:cNvSpPr txBox="1"/>
              <p:nvPr/>
            </p:nvSpPr>
            <p:spPr>
              <a:xfrm>
                <a:off x="2751780" y="2504174"/>
                <a:ext cx="2709220" cy="369332"/>
              </a:xfrm>
              <a:prstGeom prst="rect">
                <a:avLst/>
              </a:prstGeom>
              <a:solidFill>
                <a:schemeClr val="bg1"/>
              </a:solidFill>
            </p:spPr>
            <p:txBody>
              <a:bodyPr wrap="square">
                <a:spAutoFit/>
              </a:bodyPr>
              <a:lstStyle/>
              <a:p>
                <a:r>
                  <a:rPr lang="en-IN" b="1" dirty="0">
                    <a:solidFill>
                      <a:schemeClr val="accent2">
                        <a:lumMod val="50000"/>
                      </a:schemeClr>
                    </a:solidFill>
                    <a:latin typeface="Source Sans Pro SemiBold" panose="020F0502020204030204" pitchFamily="34" charset="0"/>
                  </a:rPr>
                  <a:t>DOB :        </a:t>
                </a:r>
                <a:r>
                  <a:rPr lang="en-IN" b="1" dirty="0">
                    <a:solidFill>
                      <a:srgbClr val="FF0000"/>
                    </a:solidFill>
                    <a:latin typeface="Source Sans Pro SemiBold" panose="020F0502020204030204" pitchFamily="34" charset="0"/>
                  </a:rPr>
                  <a:t>TODAY</a:t>
                </a:r>
                <a:endParaRPr lang="en-IN" sz="1000" b="1" dirty="0">
                  <a:solidFill>
                    <a:srgbClr val="FF0000"/>
                  </a:solidFill>
                  <a:latin typeface="Source Sans Pro SemiBold" panose="020F0502020204030204" pitchFamily="34" charset="0"/>
                </a:endParaRPr>
              </a:p>
            </p:txBody>
          </p:sp>
          <p:sp>
            <p:nvSpPr>
              <p:cNvPr id="8" name="TextBox 7">
                <a:extLst>
                  <a:ext uri="{FF2B5EF4-FFF2-40B4-BE49-F238E27FC236}">
                    <a16:creationId xmlns:a16="http://schemas.microsoft.com/office/drawing/2014/main" id="{9CDA23DF-3A88-2555-564E-EEACF0CFA9D4}"/>
                  </a:ext>
                </a:extLst>
              </p:cNvPr>
              <p:cNvSpPr txBox="1"/>
              <p:nvPr/>
            </p:nvSpPr>
            <p:spPr>
              <a:xfrm>
                <a:off x="2716220" y="3746771"/>
                <a:ext cx="3135940" cy="646331"/>
              </a:xfrm>
              <a:prstGeom prst="rect">
                <a:avLst/>
              </a:prstGeom>
              <a:solidFill>
                <a:schemeClr val="bg1"/>
              </a:solidFill>
            </p:spPr>
            <p:txBody>
              <a:bodyPr wrap="square">
                <a:spAutoFit/>
              </a:bodyPr>
              <a:lstStyle/>
              <a:p>
                <a:pPr algn="ctr"/>
                <a:r>
                  <a:rPr lang="en-IN" b="0" i="0" dirty="0">
                    <a:solidFill>
                      <a:srgbClr val="24272A"/>
                    </a:solidFill>
                    <a:effectLst/>
                    <a:latin typeface="Source Sans Pro SemiBold" panose="020B0603030403020204" pitchFamily="34" charset="0"/>
                    <a:ea typeface="Source Sans Pro SemiBold" panose="020B0603030403020204" pitchFamily="34" charset="0"/>
                  </a:rPr>
                  <a:t>0x06775ABeFeA0A581CBb3Cab8972d034690a0566b</a:t>
                </a:r>
                <a:endParaRPr lang="en-IN" b="1" dirty="0">
                  <a:solidFill>
                    <a:schemeClr val="accent2">
                      <a:lumMod val="50000"/>
                    </a:schemeClr>
                  </a:solidFill>
                  <a:latin typeface="Source Sans Pro SemiBold" panose="020B0603030403020204" pitchFamily="34" charset="0"/>
                  <a:ea typeface="Source Sans Pro SemiBold" panose="020B0603030403020204" pitchFamily="34" charset="0"/>
                </a:endParaRPr>
              </a:p>
            </p:txBody>
          </p:sp>
          <p:sp>
            <p:nvSpPr>
              <p:cNvPr id="9" name="TextBox 8">
                <a:extLst>
                  <a:ext uri="{FF2B5EF4-FFF2-40B4-BE49-F238E27FC236}">
                    <a16:creationId xmlns:a16="http://schemas.microsoft.com/office/drawing/2014/main" id="{1DBA0BE2-4218-C56F-246D-E528B102EAAB}"/>
                  </a:ext>
                </a:extLst>
              </p:cNvPr>
              <p:cNvSpPr txBox="1"/>
              <p:nvPr/>
            </p:nvSpPr>
            <p:spPr>
              <a:xfrm>
                <a:off x="2716220" y="2020561"/>
                <a:ext cx="3014019" cy="369332"/>
              </a:xfrm>
              <a:prstGeom prst="rect">
                <a:avLst/>
              </a:prstGeom>
              <a:solidFill>
                <a:schemeClr val="bg1"/>
              </a:solidFill>
            </p:spPr>
            <p:txBody>
              <a:bodyPr wrap="square">
                <a:spAutoFit/>
              </a:bodyPr>
              <a:lstStyle/>
              <a:p>
                <a:r>
                  <a:rPr lang="en-IN" b="1" dirty="0">
                    <a:solidFill>
                      <a:schemeClr val="accent2">
                        <a:lumMod val="50000"/>
                      </a:schemeClr>
                    </a:solidFill>
                    <a:latin typeface="Source Sans Pro SemiBold" panose="020F0502020204030204" pitchFamily="34" charset="0"/>
                  </a:rPr>
                  <a:t>Name :  Anonymous</a:t>
                </a:r>
              </a:p>
            </p:txBody>
          </p:sp>
          <p:sp>
            <p:nvSpPr>
              <p:cNvPr id="12" name="Rectangle 11">
                <a:extLst>
                  <a:ext uri="{FF2B5EF4-FFF2-40B4-BE49-F238E27FC236}">
                    <a16:creationId xmlns:a16="http://schemas.microsoft.com/office/drawing/2014/main" id="{351A1B83-69CF-A7D2-3B04-0C56AA67A005}"/>
                  </a:ext>
                </a:extLst>
              </p:cNvPr>
              <p:cNvSpPr/>
              <p:nvPr/>
            </p:nvSpPr>
            <p:spPr>
              <a:xfrm>
                <a:off x="2431740" y="1411446"/>
                <a:ext cx="3420420" cy="226761"/>
              </a:xfrm>
              <a:prstGeom prst="rect">
                <a:avLst/>
              </a:prstGeom>
              <a:solidFill>
                <a:srgbClr val="66BB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descr="A logo for a cryptocurrency">
                <a:extLst>
                  <a:ext uri="{FF2B5EF4-FFF2-40B4-BE49-F238E27FC236}">
                    <a16:creationId xmlns:a16="http://schemas.microsoft.com/office/drawing/2014/main" id="{ECD8D780-BA76-0C03-9747-5C56B76F6B99}"/>
                  </a:ext>
                </a:extLst>
              </p:cNvPr>
              <p:cNvPicPr>
                <a:picLocks noChangeAspect="1"/>
              </p:cNvPicPr>
              <p:nvPr/>
            </p:nvPicPr>
            <p:blipFill rotWithShape="1">
              <a:blip r:embed="rId3">
                <a:extLst>
                  <a:ext uri="{28A0092B-C50C-407E-A947-70E740481C1C}">
                    <a14:useLocalDpi xmlns:a14="http://schemas.microsoft.com/office/drawing/2010/main" val="0"/>
                  </a:ext>
                </a:extLst>
              </a:blip>
              <a:srcRect l="22402" t="13007" r="19269" b="11929"/>
              <a:stretch/>
            </p:blipFill>
            <p:spPr>
              <a:xfrm>
                <a:off x="864017" y="716937"/>
                <a:ext cx="1364605" cy="983433"/>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F89ADE91-A2FF-8575-2C86-39344686855B}"/>
                  </a:ext>
                </a:extLst>
              </p:cNvPr>
              <p:cNvSpPr txBox="1"/>
              <p:nvPr/>
            </p:nvSpPr>
            <p:spPr>
              <a:xfrm>
                <a:off x="2296328" y="992484"/>
                <a:ext cx="3379780" cy="707886"/>
              </a:xfrm>
              <a:prstGeom prst="rect">
                <a:avLst/>
              </a:prstGeom>
              <a:noFill/>
            </p:spPr>
            <p:txBody>
              <a:bodyPr wrap="square" rtlCol="0">
                <a:spAutoFit/>
              </a:bodyPr>
              <a:lstStyle/>
              <a:p>
                <a:pPr algn="ctr"/>
                <a:r>
                  <a:rPr lang="en-IN" sz="2000" dirty="0">
                    <a:latin typeface="Source Sans Pro SemiBold" panose="020B0603030403020204" pitchFamily="34" charset="0"/>
                    <a:ea typeface="Source Sans Pro SemiBold" panose="020B0603030403020204" pitchFamily="34" charset="0"/>
                  </a:rPr>
                  <a:t>The Peer-To-Peer Community Of The World</a:t>
                </a:r>
              </a:p>
            </p:txBody>
          </p:sp>
        </p:grpSp>
        <p:sp>
          <p:nvSpPr>
            <p:cNvPr id="20" name="Oval 19">
              <a:extLst>
                <a:ext uri="{FF2B5EF4-FFF2-40B4-BE49-F238E27FC236}">
                  <a16:creationId xmlns:a16="http://schemas.microsoft.com/office/drawing/2014/main" id="{A3E6E0D5-66B6-BE3E-787E-2BD3732C2D71}"/>
                </a:ext>
              </a:extLst>
            </p:cNvPr>
            <p:cNvSpPr/>
            <p:nvPr/>
          </p:nvSpPr>
          <p:spPr>
            <a:xfrm>
              <a:off x="2366211" y="802193"/>
              <a:ext cx="3623620" cy="111876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FF00"/>
                </a:solidFill>
              </a:endParaRPr>
            </a:p>
          </p:txBody>
        </p:sp>
        <p:sp>
          <p:nvSpPr>
            <p:cNvPr id="23" name="Oval 22">
              <a:extLst>
                <a:ext uri="{FF2B5EF4-FFF2-40B4-BE49-F238E27FC236}">
                  <a16:creationId xmlns:a16="http://schemas.microsoft.com/office/drawing/2014/main" id="{24A1B335-24EE-6FB4-2AED-D4E2DCC5D2AB}"/>
                </a:ext>
              </a:extLst>
            </p:cNvPr>
            <p:cNvSpPr/>
            <p:nvPr/>
          </p:nvSpPr>
          <p:spPr>
            <a:xfrm>
              <a:off x="5907647" y="2386743"/>
              <a:ext cx="2068428" cy="2248578"/>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0A53A775-F3D9-276B-22B6-8CC45E66C8CC}"/>
                </a:ext>
              </a:extLst>
            </p:cNvPr>
            <p:cNvSpPr/>
            <p:nvPr/>
          </p:nvSpPr>
          <p:spPr>
            <a:xfrm>
              <a:off x="2632475" y="3690616"/>
              <a:ext cx="3375571" cy="846758"/>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D84CB59D-F6A2-12BF-8233-413F8D2FABCD}"/>
                </a:ext>
              </a:extLst>
            </p:cNvPr>
            <p:cNvSpPr/>
            <p:nvPr/>
          </p:nvSpPr>
          <p:spPr>
            <a:xfrm>
              <a:off x="2787850" y="2021391"/>
              <a:ext cx="2820469" cy="4230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Connector: Elbow 26">
              <a:extLst>
                <a:ext uri="{FF2B5EF4-FFF2-40B4-BE49-F238E27FC236}">
                  <a16:creationId xmlns:a16="http://schemas.microsoft.com/office/drawing/2014/main" id="{DEF305DB-882D-1D37-560D-A2D635B1DB30}"/>
                </a:ext>
              </a:extLst>
            </p:cNvPr>
            <p:cNvCxnSpPr>
              <a:cxnSpLocks/>
            </p:cNvCxnSpPr>
            <p:nvPr/>
          </p:nvCxnSpPr>
          <p:spPr>
            <a:xfrm flipV="1">
              <a:off x="6008046" y="781706"/>
              <a:ext cx="2577154" cy="598343"/>
            </a:xfrm>
            <a:prstGeom prst="bentConnector3">
              <a:avLst>
                <a:gd name="adj1" fmla="val 86269"/>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5" name="Connector: Elbow 34">
              <a:extLst>
                <a:ext uri="{FF2B5EF4-FFF2-40B4-BE49-F238E27FC236}">
                  <a16:creationId xmlns:a16="http://schemas.microsoft.com/office/drawing/2014/main" id="{C223DAAA-CFB1-5185-7798-379F6DD75B69}"/>
                </a:ext>
              </a:extLst>
            </p:cNvPr>
            <p:cNvCxnSpPr>
              <a:cxnSpLocks/>
              <a:stCxn id="25" idx="3"/>
            </p:cNvCxnSpPr>
            <p:nvPr/>
          </p:nvCxnSpPr>
          <p:spPr>
            <a:xfrm>
              <a:off x="5608319" y="2232925"/>
              <a:ext cx="3078481" cy="808526"/>
            </a:xfrm>
            <a:prstGeom prst="bentConnector3">
              <a:avLst>
                <a:gd name="adj1" fmla="val 85644"/>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48" name="Connector: Elbow 47">
              <a:extLst>
                <a:ext uri="{FF2B5EF4-FFF2-40B4-BE49-F238E27FC236}">
                  <a16:creationId xmlns:a16="http://schemas.microsoft.com/office/drawing/2014/main" id="{4A8A62DD-F28B-1FF1-6CF0-C6A118E5EA16}"/>
                </a:ext>
              </a:extLst>
            </p:cNvPr>
            <p:cNvCxnSpPr>
              <a:cxnSpLocks/>
            </p:cNvCxnSpPr>
            <p:nvPr/>
          </p:nvCxnSpPr>
          <p:spPr>
            <a:xfrm rot="16200000" flipH="1">
              <a:off x="7320425" y="4252105"/>
              <a:ext cx="1939840" cy="589709"/>
            </a:xfrm>
            <a:prstGeom prst="bentConnector3">
              <a:avLst>
                <a:gd name="adj1" fmla="val 50000"/>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Connector: Elbow 51">
              <a:extLst>
                <a:ext uri="{FF2B5EF4-FFF2-40B4-BE49-F238E27FC236}">
                  <a16:creationId xmlns:a16="http://schemas.microsoft.com/office/drawing/2014/main" id="{320212E8-EB9E-DDAE-B515-8BC0DFA51053}"/>
                </a:ext>
              </a:extLst>
            </p:cNvPr>
            <p:cNvCxnSpPr>
              <a:cxnSpLocks/>
            </p:cNvCxnSpPr>
            <p:nvPr/>
          </p:nvCxnSpPr>
          <p:spPr>
            <a:xfrm rot="10800000" flipV="1">
              <a:off x="1778653" y="4546957"/>
              <a:ext cx="2541268" cy="639580"/>
            </a:xfrm>
            <a:prstGeom prst="bentConnector3">
              <a:avLst>
                <a:gd name="adj1" fmla="val 50000"/>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pic>
        <p:nvPicPr>
          <p:cNvPr id="57" name="Picture 56" descr="A yellow and black sign&#10;&#10;Description automatically generated">
            <a:extLst>
              <a:ext uri="{FF2B5EF4-FFF2-40B4-BE49-F238E27FC236}">
                <a16:creationId xmlns:a16="http://schemas.microsoft.com/office/drawing/2014/main" id="{33E5BAFE-F9FD-2114-07C3-88EB3F58E9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8861" y="279859"/>
            <a:ext cx="1386668" cy="746497"/>
          </a:xfrm>
          <a:prstGeom prst="rect">
            <a:avLst/>
          </a:prstGeom>
        </p:spPr>
      </p:pic>
      <p:sp>
        <p:nvSpPr>
          <p:cNvPr id="58" name="TextBox 57">
            <a:extLst>
              <a:ext uri="{FF2B5EF4-FFF2-40B4-BE49-F238E27FC236}">
                <a16:creationId xmlns:a16="http://schemas.microsoft.com/office/drawing/2014/main" id="{459A1971-D3AA-4585-44A4-937B94D8C3A2}"/>
              </a:ext>
            </a:extLst>
          </p:cNvPr>
          <p:cNvSpPr txBox="1"/>
          <p:nvPr/>
        </p:nvSpPr>
        <p:spPr>
          <a:xfrm>
            <a:off x="9195718" y="1149120"/>
            <a:ext cx="2659228" cy="830997"/>
          </a:xfrm>
          <a:prstGeom prst="rect">
            <a:avLst/>
          </a:prstGeom>
          <a:noFill/>
        </p:spPr>
        <p:txBody>
          <a:bodyPr wrap="square" rtlCol="0">
            <a:spAutoFit/>
          </a:bodyPr>
          <a:lstStyle/>
          <a:p>
            <a:pPr algn="ctr"/>
            <a:r>
              <a:rPr lang="en-US" sz="1600" dirty="0">
                <a:latin typeface="Source Sans Pro SemiBold" panose="020B0603030403020204" pitchFamily="34" charset="0"/>
                <a:ea typeface="Source Sans Pro SemiBold" panose="020B0603030403020204" pitchFamily="34" charset="0"/>
              </a:rPr>
              <a:t>Why “Peer-To-Peer Community”???</a:t>
            </a:r>
            <a:br>
              <a:rPr lang="en-US" sz="1600" dirty="0">
                <a:latin typeface="Source Sans Pro SemiBold" panose="020B0603030403020204" pitchFamily="34" charset="0"/>
                <a:ea typeface="Source Sans Pro SemiBold" panose="020B0603030403020204" pitchFamily="34" charset="0"/>
              </a:rPr>
            </a:br>
            <a:r>
              <a:rPr lang="en-US" sz="1600" dirty="0">
                <a:solidFill>
                  <a:srgbClr val="FF0000"/>
                </a:solidFill>
                <a:latin typeface="Source Sans Pro SemiBold" panose="020B0603030403020204" pitchFamily="34" charset="0"/>
                <a:ea typeface="Source Sans Pro SemiBold" panose="020B0603030403020204" pitchFamily="34" charset="0"/>
              </a:rPr>
              <a:t>Will cover in next post</a:t>
            </a:r>
          </a:p>
        </p:txBody>
      </p:sp>
      <p:sp>
        <p:nvSpPr>
          <p:cNvPr id="59" name="TextBox 58">
            <a:extLst>
              <a:ext uri="{FF2B5EF4-FFF2-40B4-BE49-F238E27FC236}">
                <a16:creationId xmlns:a16="http://schemas.microsoft.com/office/drawing/2014/main" id="{35FDD913-45E4-443E-F482-31571891E666}"/>
              </a:ext>
            </a:extLst>
          </p:cNvPr>
          <p:cNvSpPr txBox="1"/>
          <p:nvPr/>
        </p:nvSpPr>
        <p:spPr>
          <a:xfrm>
            <a:off x="292503" y="5596705"/>
            <a:ext cx="4842332" cy="830997"/>
          </a:xfrm>
          <a:prstGeom prst="rect">
            <a:avLst/>
          </a:prstGeom>
          <a:noFill/>
        </p:spPr>
        <p:txBody>
          <a:bodyPr wrap="square" rtlCol="0">
            <a:spAutoFit/>
          </a:bodyPr>
          <a:lstStyle/>
          <a:p>
            <a:pPr algn="ctr"/>
            <a:r>
              <a:rPr lang="en-US" sz="1600" dirty="0">
                <a:solidFill>
                  <a:srgbClr val="FF0000"/>
                </a:solidFill>
                <a:latin typeface="Source Sans Pro SemiBold" panose="020B0603030403020204" pitchFamily="34" charset="0"/>
                <a:ea typeface="Source Sans Pro SemiBold" panose="020B0603030403020204" pitchFamily="34" charset="0"/>
              </a:rPr>
              <a:t>Just like Aadhar serves as your identification within a country, your identification in the blockchain will be represented by THE ACCOUNT ADDRESS.</a:t>
            </a:r>
          </a:p>
        </p:txBody>
      </p:sp>
      <p:sp>
        <p:nvSpPr>
          <p:cNvPr id="61" name="TextBox 60">
            <a:extLst>
              <a:ext uri="{FF2B5EF4-FFF2-40B4-BE49-F238E27FC236}">
                <a16:creationId xmlns:a16="http://schemas.microsoft.com/office/drawing/2014/main" id="{E0B42A04-649A-433F-5934-1F0BCF9554B2}"/>
              </a:ext>
            </a:extLst>
          </p:cNvPr>
          <p:cNvSpPr txBox="1"/>
          <p:nvPr/>
        </p:nvSpPr>
        <p:spPr>
          <a:xfrm>
            <a:off x="6754778" y="5819319"/>
            <a:ext cx="4842332" cy="584775"/>
          </a:xfrm>
          <a:prstGeom prst="rect">
            <a:avLst/>
          </a:prstGeom>
          <a:noFill/>
        </p:spPr>
        <p:txBody>
          <a:bodyPr wrap="square" rtlCol="0">
            <a:spAutoFit/>
          </a:bodyPr>
          <a:lstStyle/>
          <a:p>
            <a:pPr algn="ctr"/>
            <a:r>
              <a:rPr lang="en-US" sz="1600" dirty="0">
                <a:solidFill>
                  <a:srgbClr val="FF0000"/>
                </a:solidFill>
                <a:latin typeface="Source Sans Pro SemiBold" panose="020B0603030403020204" pitchFamily="34" charset="0"/>
                <a:ea typeface="Source Sans Pro SemiBold" panose="020B0603030403020204" pitchFamily="34" charset="0"/>
              </a:rPr>
              <a:t>Reading the address directly can be challenging, which is why we use a QR code to represent your ID.</a:t>
            </a:r>
          </a:p>
        </p:txBody>
      </p:sp>
      <p:sp>
        <p:nvSpPr>
          <p:cNvPr id="62" name="TextBox 61">
            <a:extLst>
              <a:ext uri="{FF2B5EF4-FFF2-40B4-BE49-F238E27FC236}">
                <a16:creationId xmlns:a16="http://schemas.microsoft.com/office/drawing/2014/main" id="{E159C90F-5531-9DBB-2DC6-0DEDB873CD8A}"/>
              </a:ext>
            </a:extLst>
          </p:cNvPr>
          <p:cNvSpPr txBox="1"/>
          <p:nvPr/>
        </p:nvSpPr>
        <p:spPr>
          <a:xfrm>
            <a:off x="9378998" y="2689607"/>
            <a:ext cx="2612949" cy="830997"/>
          </a:xfrm>
          <a:prstGeom prst="rect">
            <a:avLst/>
          </a:prstGeom>
          <a:noFill/>
        </p:spPr>
        <p:txBody>
          <a:bodyPr wrap="square" rtlCol="0">
            <a:spAutoFit/>
          </a:bodyPr>
          <a:lstStyle/>
          <a:p>
            <a:pPr algn="ctr"/>
            <a:r>
              <a:rPr lang="en-US" sz="1600" dirty="0">
                <a:solidFill>
                  <a:srgbClr val="FF0000"/>
                </a:solidFill>
                <a:latin typeface="Source Sans Pro SemiBold" panose="020B0603030403020204" pitchFamily="34" charset="0"/>
                <a:ea typeface="Source Sans Pro SemiBold" panose="020B0603030403020204" pitchFamily="34" charset="0"/>
              </a:rPr>
              <a:t>I won’t know your address as long as you don’t </a:t>
            </a:r>
            <a:r>
              <a:rPr lang="en-US" sz="1600" dirty="0" err="1">
                <a:solidFill>
                  <a:srgbClr val="FF0000"/>
                </a:solidFill>
                <a:latin typeface="Source Sans Pro SemiBold" panose="020B0603030403020204" pitchFamily="34" charset="0"/>
                <a:ea typeface="Source Sans Pro SemiBold" panose="020B0603030403020204" pitchFamily="34" charset="0"/>
              </a:rPr>
              <a:t>thell</a:t>
            </a:r>
            <a:r>
              <a:rPr lang="en-US" sz="1600" dirty="0">
                <a:solidFill>
                  <a:srgbClr val="FF0000"/>
                </a:solidFill>
                <a:latin typeface="Source Sans Pro SemiBold" panose="020B0603030403020204" pitchFamily="34" charset="0"/>
                <a:ea typeface="Source Sans Pro SemiBold" panose="020B0603030403020204" pitchFamily="34" charset="0"/>
              </a:rPr>
              <a:t> me explicitly…</a:t>
            </a:r>
          </a:p>
        </p:txBody>
      </p:sp>
      <p:sp>
        <p:nvSpPr>
          <p:cNvPr id="63" name="Frame 62">
            <a:extLst>
              <a:ext uri="{FF2B5EF4-FFF2-40B4-BE49-F238E27FC236}">
                <a16:creationId xmlns:a16="http://schemas.microsoft.com/office/drawing/2014/main" id="{F0B372AA-142B-FFCE-A267-E63729A19408}"/>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285935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ECA60C1-A1FC-1143-5195-C9AF8E7F7AAB}"/>
              </a:ext>
            </a:extLst>
          </p:cNvPr>
          <p:cNvGrpSpPr/>
          <p:nvPr/>
        </p:nvGrpSpPr>
        <p:grpSpPr>
          <a:xfrm>
            <a:off x="3960957" y="1180957"/>
            <a:ext cx="7506489" cy="3717291"/>
            <a:chOff x="2648608" y="1282262"/>
            <a:chExt cx="8734096" cy="3752193"/>
          </a:xfrm>
        </p:grpSpPr>
        <p:pic>
          <p:nvPicPr>
            <p:cNvPr id="5" name="Picture 4" descr="A close-up of a card&#10;&#10;Description automatically generated">
              <a:extLst>
                <a:ext uri="{FF2B5EF4-FFF2-40B4-BE49-F238E27FC236}">
                  <a16:creationId xmlns:a16="http://schemas.microsoft.com/office/drawing/2014/main" id="{F8AA5CD4-3BAA-E1D6-C16E-DF7760735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089" y="1397876"/>
              <a:ext cx="1348712" cy="822665"/>
            </a:xfrm>
            <a:prstGeom prst="rect">
              <a:avLst/>
            </a:prstGeom>
          </p:spPr>
        </p:pic>
        <p:pic>
          <p:nvPicPr>
            <p:cNvPr id="6" name="Picture 5" descr="A close-up of a card&#10;&#10;Description automatically generated">
              <a:extLst>
                <a:ext uri="{FF2B5EF4-FFF2-40B4-BE49-F238E27FC236}">
                  <a16:creationId xmlns:a16="http://schemas.microsoft.com/office/drawing/2014/main" id="{ECD72AB4-137B-0055-21AB-FA625E8A9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041" y="1835069"/>
              <a:ext cx="631959" cy="385472"/>
            </a:xfrm>
            <a:prstGeom prst="rect">
              <a:avLst/>
            </a:prstGeom>
          </p:spPr>
        </p:pic>
        <p:pic>
          <p:nvPicPr>
            <p:cNvPr id="7" name="Picture 6" descr="A close-up of a card&#10;&#10;Description automatically generated">
              <a:extLst>
                <a:ext uri="{FF2B5EF4-FFF2-40B4-BE49-F238E27FC236}">
                  <a16:creationId xmlns:a16="http://schemas.microsoft.com/office/drawing/2014/main" id="{97BFBB77-522E-4FDD-617C-4755BFE6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41" y="1835069"/>
              <a:ext cx="631959" cy="385472"/>
            </a:xfrm>
            <a:prstGeom prst="rect">
              <a:avLst/>
            </a:prstGeom>
          </p:spPr>
        </p:pic>
        <p:pic>
          <p:nvPicPr>
            <p:cNvPr id="8" name="Picture 7" descr="A close-up of a card&#10;&#10;Description automatically generated">
              <a:extLst>
                <a:ext uri="{FF2B5EF4-FFF2-40B4-BE49-F238E27FC236}">
                  <a16:creationId xmlns:a16="http://schemas.microsoft.com/office/drawing/2014/main" id="{32743995-198B-AB0D-4F3A-7767D2389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41" y="1835069"/>
              <a:ext cx="631959" cy="385472"/>
            </a:xfrm>
            <a:prstGeom prst="rect">
              <a:avLst/>
            </a:prstGeom>
          </p:spPr>
        </p:pic>
        <p:pic>
          <p:nvPicPr>
            <p:cNvPr id="9" name="Picture 8" descr="A close-up of a card&#10;&#10;Description automatically generated">
              <a:extLst>
                <a:ext uri="{FF2B5EF4-FFF2-40B4-BE49-F238E27FC236}">
                  <a16:creationId xmlns:a16="http://schemas.microsoft.com/office/drawing/2014/main" id="{93868E85-D32B-BA64-87C5-1AD376C80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1" y="1835069"/>
              <a:ext cx="631959" cy="385472"/>
            </a:xfrm>
            <a:prstGeom prst="rect">
              <a:avLst/>
            </a:prstGeom>
          </p:spPr>
        </p:pic>
        <p:pic>
          <p:nvPicPr>
            <p:cNvPr id="10" name="Picture 9" descr="A close-up of a card&#10;&#10;Description automatically generated">
              <a:extLst>
                <a:ext uri="{FF2B5EF4-FFF2-40B4-BE49-F238E27FC236}">
                  <a16:creationId xmlns:a16="http://schemas.microsoft.com/office/drawing/2014/main" id="{FEA4481B-A9A0-6C14-58D7-3FC8C324BA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41" y="1835069"/>
              <a:ext cx="631959" cy="385472"/>
            </a:xfrm>
            <a:prstGeom prst="rect">
              <a:avLst/>
            </a:prstGeom>
          </p:spPr>
        </p:pic>
        <p:pic>
          <p:nvPicPr>
            <p:cNvPr id="11" name="Picture 10" descr="A close-up of a card&#10;&#10;Description automatically generated">
              <a:extLst>
                <a:ext uri="{FF2B5EF4-FFF2-40B4-BE49-F238E27FC236}">
                  <a16:creationId xmlns:a16="http://schemas.microsoft.com/office/drawing/2014/main" id="{C2C7978A-F34C-5B9C-8870-CF81535D2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41" y="1835069"/>
              <a:ext cx="631959" cy="385472"/>
            </a:xfrm>
            <a:prstGeom prst="rect">
              <a:avLst/>
            </a:prstGeom>
          </p:spPr>
        </p:pic>
        <p:pic>
          <p:nvPicPr>
            <p:cNvPr id="12" name="Picture 11" descr="A close-up of a card&#10;&#10;Description automatically generated">
              <a:extLst>
                <a:ext uri="{FF2B5EF4-FFF2-40B4-BE49-F238E27FC236}">
                  <a16:creationId xmlns:a16="http://schemas.microsoft.com/office/drawing/2014/main" id="{97520126-C1F5-32A8-5B83-4009574D9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241" y="1835069"/>
              <a:ext cx="631959" cy="385472"/>
            </a:xfrm>
            <a:prstGeom prst="rect">
              <a:avLst/>
            </a:prstGeom>
          </p:spPr>
        </p:pic>
        <p:pic>
          <p:nvPicPr>
            <p:cNvPr id="13" name="Picture 12" descr="A close-up of a card&#10;&#10;Description automatically generated">
              <a:extLst>
                <a:ext uri="{FF2B5EF4-FFF2-40B4-BE49-F238E27FC236}">
                  <a16:creationId xmlns:a16="http://schemas.microsoft.com/office/drawing/2014/main" id="{78499616-054A-4005-094A-939DFB7F8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541" y="1835069"/>
              <a:ext cx="631959" cy="385472"/>
            </a:xfrm>
            <a:prstGeom prst="rect">
              <a:avLst/>
            </a:prstGeom>
          </p:spPr>
        </p:pic>
        <p:pic>
          <p:nvPicPr>
            <p:cNvPr id="14" name="Picture 13" descr="A close-up of a card&#10;&#10;Description automatically generated">
              <a:extLst>
                <a:ext uri="{FF2B5EF4-FFF2-40B4-BE49-F238E27FC236}">
                  <a16:creationId xmlns:a16="http://schemas.microsoft.com/office/drawing/2014/main" id="{B9B65A01-D964-DD1F-DE58-06308349F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741" y="1835069"/>
              <a:ext cx="631959" cy="385472"/>
            </a:xfrm>
            <a:prstGeom prst="rect">
              <a:avLst/>
            </a:prstGeom>
          </p:spPr>
        </p:pic>
        <p:pic>
          <p:nvPicPr>
            <p:cNvPr id="15" name="Picture 14" descr="A close-up of a card&#10;&#10;Description automatically generated">
              <a:extLst>
                <a:ext uri="{FF2B5EF4-FFF2-40B4-BE49-F238E27FC236}">
                  <a16:creationId xmlns:a16="http://schemas.microsoft.com/office/drawing/2014/main" id="{FB87C9C6-C681-28D5-745A-F06DD3A60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41" y="1835069"/>
              <a:ext cx="631959" cy="385472"/>
            </a:xfrm>
            <a:prstGeom prst="rect">
              <a:avLst/>
            </a:prstGeom>
          </p:spPr>
        </p:pic>
        <p:pic>
          <p:nvPicPr>
            <p:cNvPr id="16" name="Picture 15" descr="A close-up of a card&#10;&#10;Description automatically generated">
              <a:extLst>
                <a:ext uri="{FF2B5EF4-FFF2-40B4-BE49-F238E27FC236}">
                  <a16:creationId xmlns:a16="http://schemas.microsoft.com/office/drawing/2014/main" id="{F7697BB7-9FBA-F025-00B1-7F7B58D3E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841" y="2220541"/>
              <a:ext cx="631959" cy="385472"/>
            </a:xfrm>
            <a:prstGeom prst="rect">
              <a:avLst/>
            </a:prstGeom>
          </p:spPr>
        </p:pic>
        <p:pic>
          <p:nvPicPr>
            <p:cNvPr id="17" name="Picture 16" descr="A close-up of a card&#10;&#10;Description automatically generated">
              <a:extLst>
                <a:ext uri="{FF2B5EF4-FFF2-40B4-BE49-F238E27FC236}">
                  <a16:creationId xmlns:a16="http://schemas.microsoft.com/office/drawing/2014/main" id="{AC436FE7-97E4-A6C1-C5DA-3893CA877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041" y="2220541"/>
              <a:ext cx="631959" cy="385472"/>
            </a:xfrm>
            <a:prstGeom prst="rect">
              <a:avLst/>
            </a:prstGeom>
          </p:spPr>
        </p:pic>
        <p:pic>
          <p:nvPicPr>
            <p:cNvPr id="18" name="Picture 17" descr="A close-up of a card&#10;&#10;Description automatically generated">
              <a:extLst>
                <a:ext uri="{FF2B5EF4-FFF2-40B4-BE49-F238E27FC236}">
                  <a16:creationId xmlns:a16="http://schemas.microsoft.com/office/drawing/2014/main" id="{CE5A4197-FFE0-F990-3C09-CFC398AF2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41" y="2220541"/>
              <a:ext cx="631959" cy="385472"/>
            </a:xfrm>
            <a:prstGeom prst="rect">
              <a:avLst/>
            </a:prstGeom>
          </p:spPr>
        </p:pic>
        <p:pic>
          <p:nvPicPr>
            <p:cNvPr id="19" name="Picture 18" descr="A close-up of a card&#10;&#10;Description automatically generated">
              <a:extLst>
                <a:ext uri="{FF2B5EF4-FFF2-40B4-BE49-F238E27FC236}">
                  <a16:creationId xmlns:a16="http://schemas.microsoft.com/office/drawing/2014/main" id="{A7111103-2CEF-01A7-7B5C-21FB8A3F2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41" y="2220541"/>
              <a:ext cx="631959" cy="385472"/>
            </a:xfrm>
            <a:prstGeom prst="rect">
              <a:avLst/>
            </a:prstGeom>
          </p:spPr>
        </p:pic>
        <p:pic>
          <p:nvPicPr>
            <p:cNvPr id="20" name="Picture 19" descr="A close-up of a card&#10;&#10;Description automatically generated">
              <a:extLst>
                <a:ext uri="{FF2B5EF4-FFF2-40B4-BE49-F238E27FC236}">
                  <a16:creationId xmlns:a16="http://schemas.microsoft.com/office/drawing/2014/main" id="{CF9430A6-71DB-F7DF-3CEF-66699DDB2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1" y="2220541"/>
              <a:ext cx="631959" cy="385472"/>
            </a:xfrm>
            <a:prstGeom prst="rect">
              <a:avLst/>
            </a:prstGeom>
          </p:spPr>
        </p:pic>
        <p:pic>
          <p:nvPicPr>
            <p:cNvPr id="21" name="Picture 20" descr="A close-up of a card&#10;&#10;Description automatically generated">
              <a:extLst>
                <a:ext uri="{FF2B5EF4-FFF2-40B4-BE49-F238E27FC236}">
                  <a16:creationId xmlns:a16="http://schemas.microsoft.com/office/drawing/2014/main" id="{E39B76BB-BB3B-753A-74FA-24369497D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41" y="2220541"/>
              <a:ext cx="631959" cy="385472"/>
            </a:xfrm>
            <a:prstGeom prst="rect">
              <a:avLst/>
            </a:prstGeom>
          </p:spPr>
        </p:pic>
        <p:pic>
          <p:nvPicPr>
            <p:cNvPr id="22" name="Picture 21" descr="A close-up of a card&#10;&#10;Description automatically generated">
              <a:extLst>
                <a:ext uri="{FF2B5EF4-FFF2-40B4-BE49-F238E27FC236}">
                  <a16:creationId xmlns:a16="http://schemas.microsoft.com/office/drawing/2014/main" id="{D02F2458-D860-0A41-6FC5-76264BABE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41" y="2220541"/>
              <a:ext cx="631959" cy="385472"/>
            </a:xfrm>
            <a:prstGeom prst="rect">
              <a:avLst/>
            </a:prstGeom>
          </p:spPr>
        </p:pic>
        <p:pic>
          <p:nvPicPr>
            <p:cNvPr id="23" name="Picture 22" descr="A close-up of a card&#10;&#10;Description automatically generated">
              <a:extLst>
                <a:ext uri="{FF2B5EF4-FFF2-40B4-BE49-F238E27FC236}">
                  <a16:creationId xmlns:a16="http://schemas.microsoft.com/office/drawing/2014/main" id="{94A89FD7-10A2-7784-D97A-88B2C49125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241" y="2220541"/>
              <a:ext cx="631959" cy="385472"/>
            </a:xfrm>
            <a:prstGeom prst="rect">
              <a:avLst/>
            </a:prstGeom>
          </p:spPr>
        </p:pic>
        <p:pic>
          <p:nvPicPr>
            <p:cNvPr id="24" name="Picture 23" descr="A close-up of a card&#10;&#10;Description automatically generated">
              <a:extLst>
                <a:ext uri="{FF2B5EF4-FFF2-40B4-BE49-F238E27FC236}">
                  <a16:creationId xmlns:a16="http://schemas.microsoft.com/office/drawing/2014/main" id="{CB5E4C22-A4B7-C08E-096E-DC6224CB8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541" y="2220541"/>
              <a:ext cx="631959" cy="385472"/>
            </a:xfrm>
            <a:prstGeom prst="rect">
              <a:avLst/>
            </a:prstGeom>
          </p:spPr>
        </p:pic>
        <p:pic>
          <p:nvPicPr>
            <p:cNvPr id="25" name="Picture 24" descr="A close-up of a card&#10;&#10;Description automatically generated">
              <a:extLst>
                <a:ext uri="{FF2B5EF4-FFF2-40B4-BE49-F238E27FC236}">
                  <a16:creationId xmlns:a16="http://schemas.microsoft.com/office/drawing/2014/main" id="{E94D11B3-030D-5828-81A2-4DC976637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741" y="2220541"/>
              <a:ext cx="631959" cy="385472"/>
            </a:xfrm>
            <a:prstGeom prst="rect">
              <a:avLst/>
            </a:prstGeom>
          </p:spPr>
        </p:pic>
        <p:pic>
          <p:nvPicPr>
            <p:cNvPr id="26" name="Picture 25" descr="A close-up of a card&#10;&#10;Description automatically generated">
              <a:extLst>
                <a:ext uri="{FF2B5EF4-FFF2-40B4-BE49-F238E27FC236}">
                  <a16:creationId xmlns:a16="http://schemas.microsoft.com/office/drawing/2014/main" id="{B1DC46C0-05E5-0E56-85EE-55B6B66B4E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41" y="2220541"/>
              <a:ext cx="631959" cy="385472"/>
            </a:xfrm>
            <a:prstGeom prst="rect">
              <a:avLst/>
            </a:prstGeom>
          </p:spPr>
        </p:pic>
        <p:pic>
          <p:nvPicPr>
            <p:cNvPr id="27" name="Picture 26" descr="A close-up of a card&#10;&#10;Description automatically generated">
              <a:extLst>
                <a:ext uri="{FF2B5EF4-FFF2-40B4-BE49-F238E27FC236}">
                  <a16:creationId xmlns:a16="http://schemas.microsoft.com/office/drawing/2014/main" id="{645D9373-0528-B908-0641-5A30B83A2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841" y="2606013"/>
              <a:ext cx="631959" cy="385472"/>
            </a:xfrm>
            <a:prstGeom prst="rect">
              <a:avLst/>
            </a:prstGeom>
          </p:spPr>
        </p:pic>
        <p:pic>
          <p:nvPicPr>
            <p:cNvPr id="28" name="Picture 27" descr="A close-up of a card&#10;&#10;Description automatically generated">
              <a:extLst>
                <a:ext uri="{FF2B5EF4-FFF2-40B4-BE49-F238E27FC236}">
                  <a16:creationId xmlns:a16="http://schemas.microsoft.com/office/drawing/2014/main" id="{C673E426-B41D-30E6-1F11-9411DB4A0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041" y="2606013"/>
              <a:ext cx="631959" cy="385472"/>
            </a:xfrm>
            <a:prstGeom prst="rect">
              <a:avLst/>
            </a:prstGeom>
          </p:spPr>
        </p:pic>
        <p:pic>
          <p:nvPicPr>
            <p:cNvPr id="29" name="Picture 28" descr="A close-up of a card&#10;&#10;Description automatically generated">
              <a:extLst>
                <a:ext uri="{FF2B5EF4-FFF2-40B4-BE49-F238E27FC236}">
                  <a16:creationId xmlns:a16="http://schemas.microsoft.com/office/drawing/2014/main" id="{CC9E0169-2E3F-D952-2249-5DB16D2E5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41" y="2606013"/>
              <a:ext cx="631959" cy="385472"/>
            </a:xfrm>
            <a:prstGeom prst="rect">
              <a:avLst/>
            </a:prstGeom>
          </p:spPr>
        </p:pic>
        <p:pic>
          <p:nvPicPr>
            <p:cNvPr id="30" name="Picture 29" descr="A close-up of a card&#10;&#10;Description automatically generated">
              <a:extLst>
                <a:ext uri="{FF2B5EF4-FFF2-40B4-BE49-F238E27FC236}">
                  <a16:creationId xmlns:a16="http://schemas.microsoft.com/office/drawing/2014/main" id="{D70C5860-96F7-FA71-4517-2D3A3FD81C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41" y="2606013"/>
              <a:ext cx="631959" cy="385472"/>
            </a:xfrm>
            <a:prstGeom prst="rect">
              <a:avLst/>
            </a:prstGeom>
          </p:spPr>
        </p:pic>
        <p:pic>
          <p:nvPicPr>
            <p:cNvPr id="31" name="Picture 30" descr="A close-up of a card&#10;&#10;Description automatically generated">
              <a:extLst>
                <a:ext uri="{FF2B5EF4-FFF2-40B4-BE49-F238E27FC236}">
                  <a16:creationId xmlns:a16="http://schemas.microsoft.com/office/drawing/2014/main" id="{2FD6E979-C111-FBAF-EE81-7947AEBFD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1" y="2606013"/>
              <a:ext cx="631959" cy="385472"/>
            </a:xfrm>
            <a:prstGeom prst="rect">
              <a:avLst/>
            </a:prstGeom>
          </p:spPr>
        </p:pic>
        <p:pic>
          <p:nvPicPr>
            <p:cNvPr id="32" name="Picture 31" descr="A close-up of a card&#10;&#10;Description automatically generated">
              <a:extLst>
                <a:ext uri="{FF2B5EF4-FFF2-40B4-BE49-F238E27FC236}">
                  <a16:creationId xmlns:a16="http://schemas.microsoft.com/office/drawing/2014/main" id="{1726DE9A-FE5F-AEA4-0334-4F3728086A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41" y="2606013"/>
              <a:ext cx="631959" cy="385472"/>
            </a:xfrm>
            <a:prstGeom prst="rect">
              <a:avLst/>
            </a:prstGeom>
          </p:spPr>
        </p:pic>
        <p:pic>
          <p:nvPicPr>
            <p:cNvPr id="33" name="Picture 32" descr="A close-up of a card&#10;&#10;Description automatically generated">
              <a:extLst>
                <a:ext uri="{FF2B5EF4-FFF2-40B4-BE49-F238E27FC236}">
                  <a16:creationId xmlns:a16="http://schemas.microsoft.com/office/drawing/2014/main" id="{DC0B221D-BD8A-9007-8D4D-694ED9281C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41" y="2606013"/>
              <a:ext cx="631959" cy="385472"/>
            </a:xfrm>
            <a:prstGeom prst="rect">
              <a:avLst/>
            </a:prstGeom>
          </p:spPr>
        </p:pic>
        <p:pic>
          <p:nvPicPr>
            <p:cNvPr id="34" name="Picture 33" descr="A close-up of a card&#10;&#10;Description automatically generated">
              <a:extLst>
                <a:ext uri="{FF2B5EF4-FFF2-40B4-BE49-F238E27FC236}">
                  <a16:creationId xmlns:a16="http://schemas.microsoft.com/office/drawing/2014/main" id="{08A0AA4D-1EED-16B6-7CB2-EF7BFDDE6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241" y="2606013"/>
              <a:ext cx="631959" cy="385472"/>
            </a:xfrm>
            <a:prstGeom prst="rect">
              <a:avLst/>
            </a:prstGeom>
          </p:spPr>
        </p:pic>
        <p:pic>
          <p:nvPicPr>
            <p:cNvPr id="35" name="Picture 34" descr="A close-up of a card&#10;&#10;Description automatically generated">
              <a:extLst>
                <a:ext uri="{FF2B5EF4-FFF2-40B4-BE49-F238E27FC236}">
                  <a16:creationId xmlns:a16="http://schemas.microsoft.com/office/drawing/2014/main" id="{8DEE022D-3154-EEC3-19E1-7DD6CFC93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541" y="2606013"/>
              <a:ext cx="631959" cy="385472"/>
            </a:xfrm>
            <a:prstGeom prst="rect">
              <a:avLst/>
            </a:prstGeom>
          </p:spPr>
        </p:pic>
        <p:pic>
          <p:nvPicPr>
            <p:cNvPr id="36" name="Picture 35" descr="A close-up of a card&#10;&#10;Description automatically generated">
              <a:extLst>
                <a:ext uri="{FF2B5EF4-FFF2-40B4-BE49-F238E27FC236}">
                  <a16:creationId xmlns:a16="http://schemas.microsoft.com/office/drawing/2014/main" id="{63D94DDF-540D-B844-27C3-2D8DA47FC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741" y="2606013"/>
              <a:ext cx="631959" cy="385472"/>
            </a:xfrm>
            <a:prstGeom prst="rect">
              <a:avLst/>
            </a:prstGeom>
          </p:spPr>
        </p:pic>
        <p:pic>
          <p:nvPicPr>
            <p:cNvPr id="37" name="Picture 36" descr="A close-up of a card&#10;&#10;Description automatically generated">
              <a:extLst>
                <a:ext uri="{FF2B5EF4-FFF2-40B4-BE49-F238E27FC236}">
                  <a16:creationId xmlns:a16="http://schemas.microsoft.com/office/drawing/2014/main" id="{0CA59455-5DC2-D6ED-4210-2E6E9ADA07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41" y="2606013"/>
              <a:ext cx="631959" cy="385472"/>
            </a:xfrm>
            <a:prstGeom prst="rect">
              <a:avLst/>
            </a:prstGeom>
          </p:spPr>
        </p:pic>
        <p:pic>
          <p:nvPicPr>
            <p:cNvPr id="38" name="Picture 37" descr="A close-up of a card&#10;&#10;Description automatically generated">
              <a:extLst>
                <a:ext uri="{FF2B5EF4-FFF2-40B4-BE49-F238E27FC236}">
                  <a16:creationId xmlns:a16="http://schemas.microsoft.com/office/drawing/2014/main" id="{A8FEFB47-E285-9CA4-AE37-6673D8589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841" y="2991485"/>
              <a:ext cx="631959" cy="385472"/>
            </a:xfrm>
            <a:prstGeom prst="rect">
              <a:avLst/>
            </a:prstGeom>
          </p:spPr>
        </p:pic>
        <p:pic>
          <p:nvPicPr>
            <p:cNvPr id="39" name="Picture 38" descr="A close-up of a card&#10;&#10;Description automatically generated">
              <a:extLst>
                <a:ext uri="{FF2B5EF4-FFF2-40B4-BE49-F238E27FC236}">
                  <a16:creationId xmlns:a16="http://schemas.microsoft.com/office/drawing/2014/main" id="{67FC3F16-A441-69CF-BA9B-B440BC3A9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041" y="2991485"/>
              <a:ext cx="631959" cy="385472"/>
            </a:xfrm>
            <a:prstGeom prst="rect">
              <a:avLst/>
            </a:prstGeom>
          </p:spPr>
        </p:pic>
        <p:pic>
          <p:nvPicPr>
            <p:cNvPr id="40" name="Picture 39" descr="A close-up of a card&#10;&#10;Description automatically generated">
              <a:extLst>
                <a:ext uri="{FF2B5EF4-FFF2-40B4-BE49-F238E27FC236}">
                  <a16:creationId xmlns:a16="http://schemas.microsoft.com/office/drawing/2014/main" id="{C7138F30-DE5D-C713-F99C-0EA0B9D7FA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41" y="2991485"/>
              <a:ext cx="631959" cy="385472"/>
            </a:xfrm>
            <a:prstGeom prst="rect">
              <a:avLst/>
            </a:prstGeom>
          </p:spPr>
        </p:pic>
        <p:pic>
          <p:nvPicPr>
            <p:cNvPr id="41" name="Picture 40" descr="A close-up of a card&#10;&#10;Description automatically generated">
              <a:extLst>
                <a:ext uri="{FF2B5EF4-FFF2-40B4-BE49-F238E27FC236}">
                  <a16:creationId xmlns:a16="http://schemas.microsoft.com/office/drawing/2014/main" id="{E234AD1C-2C2A-07C4-4188-9F7AE1264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41" y="2991485"/>
              <a:ext cx="631959" cy="385472"/>
            </a:xfrm>
            <a:prstGeom prst="rect">
              <a:avLst/>
            </a:prstGeom>
          </p:spPr>
        </p:pic>
        <p:pic>
          <p:nvPicPr>
            <p:cNvPr id="42" name="Picture 41" descr="A close-up of a card&#10;&#10;Description automatically generated">
              <a:extLst>
                <a:ext uri="{FF2B5EF4-FFF2-40B4-BE49-F238E27FC236}">
                  <a16:creationId xmlns:a16="http://schemas.microsoft.com/office/drawing/2014/main" id="{1C081C75-7D8E-99F3-0A5A-115746813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1" y="2991485"/>
              <a:ext cx="631959" cy="385472"/>
            </a:xfrm>
            <a:prstGeom prst="rect">
              <a:avLst/>
            </a:prstGeom>
          </p:spPr>
        </p:pic>
        <p:pic>
          <p:nvPicPr>
            <p:cNvPr id="43" name="Picture 42" descr="A close-up of a card&#10;&#10;Description automatically generated">
              <a:extLst>
                <a:ext uri="{FF2B5EF4-FFF2-40B4-BE49-F238E27FC236}">
                  <a16:creationId xmlns:a16="http://schemas.microsoft.com/office/drawing/2014/main" id="{42CC354C-07DC-DDD0-5B75-7C5C98282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41" y="2991485"/>
              <a:ext cx="631959" cy="385472"/>
            </a:xfrm>
            <a:prstGeom prst="rect">
              <a:avLst/>
            </a:prstGeom>
          </p:spPr>
        </p:pic>
        <p:pic>
          <p:nvPicPr>
            <p:cNvPr id="44" name="Picture 43" descr="A close-up of a card&#10;&#10;Description automatically generated">
              <a:extLst>
                <a:ext uri="{FF2B5EF4-FFF2-40B4-BE49-F238E27FC236}">
                  <a16:creationId xmlns:a16="http://schemas.microsoft.com/office/drawing/2014/main" id="{F74034AE-3865-5B13-21F2-8394B1FD2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41" y="2991485"/>
              <a:ext cx="631959" cy="385472"/>
            </a:xfrm>
            <a:prstGeom prst="rect">
              <a:avLst/>
            </a:prstGeom>
          </p:spPr>
        </p:pic>
        <p:pic>
          <p:nvPicPr>
            <p:cNvPr id="45" name="Picture 44" descr="A close-up of a card&#10;&#10;Description automatically generated">
              <a:extLst>
                <a:ext uri="{FF2B5EF4-FFF2-40B4-BE49-F238E27FC236}">
                  <a16:creationId xmlns:a16="http://schemas.microsoft.com/office/drawing/2014/main" id="{199B2005-17E1-ED8A-02CC-B217EDFCCE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241" y="2991485"/>
              <a:ext cx="631959" cy="385472"/>
            </a:xfrm>
            <a:prstGeom prst="rect">
              <a:avLst/>
            </a:prstGeom>
          </p:spPr>
        </p:pic>
        <p:pic>
          <p:nvPicPr>
            <p:cNvPr id="46" name="Picture 45" descr="A close-up of a card&#10;&#10;Description automatically generated">
              <a:extLst>
                <a:ext uri="{FF2B5EF4-FFF2-40B4-BE49-F238E27FC236}">
                  <a16:creationId xmlns:a16="http://schemas.microsoft.com/office/drawing/2014/main" id="{DBCF918D-830D-24C4-C8B1-B158DF3732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541" y="2991485"/>
              <a:ext cx="631959" cy="385472"/>
            </a:xfrm>
            <a:prstGeom prst="rect">
              <a:avLst/>
            </a:prstGeom>
          </p:spPr>
        </p:pic>
        <p:pic>
          <p:nvPicPr>
            <p:cNvPr id="47" name="Picture 46" descr="A close-up of a card&#10;&#10;Description automatically generated">
              <a:extLst>
                <a:ext uri="{FF2B5EF4-FFF2-40B4-BE49-F238E27FC236}">
                  <a16:creationId xmlns:a16="http://schemas.microsoft.com/office/drawing/2014/main" id="{9D078792-5A98-3D26-6C18-5AAB7E053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741" y="2991485"/>
              <a:ext cx="631959" cy="385472"/>
            </a:xfrm>
            <a:prstGeom prst="rect">
              <a:avLst/>
            </a:prstGeom>
          </p:spPr>
        </p:pic>
        <p:pic>
          <p:nvPicPr>
            <p:cNvPr id="48" name="Picture 47" descr="A close-up of a card&#10;&#10;Description automatically generated">
              <a:extLst>
                <a:ext uri="{FF2B5EF4-FFF2-40B4-BE49-F238E27FC236}">
                  <a16:creationId xmlns:a16="http://schemas.microsoft.com/office/drawing/2014/main" id="{DBF64A32-D507-885A-59C3-3009C8769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41" y="2991485"/>
              <a:ext cx="631959" cy="385472"/>
            </a:xfrm>
            <a:prstGeom prst="rect">
              <a:avLst/>
            </a:prstGeom>
          </p:spPr>
        </p:pic>
        <p:pic>
          <p:nvPicPr>
            <p:cNvPr id="49" name="Picture 48" descr="A close-up of a card&#10;&#10;Description automatically generated">
              <a:extLst>
                <a:ext uri="{FF2B5EF4-FFF2-40B4-BE49-F238E27FC236}">
                  <a16:creationId xmlns:a16="http://schemas.microsoft.com/office/drawing/2014/main" id="{E6F102F4-DC1C-8AAE-180A-AC17EEAC2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841" y="3398520"/>
              <a:ext cx="631959" cy="385472"/>
            </a:xfrm>
            <a:prstGeom prst="rect">
              <a:avLst/>
            </a:prstGeom>
          </p:spPr>
        </p:pic>
        <p:pic>
          <p:nvPicPr>
            <p:cNvPr id="50" name="Picture 49" descr="A close-up of a card&#10;&#10;Description automatically generated">
              <a:extLst>
                <a:ext uri="{FF2B5EF4-FFF2-40B4-BE49-F238E27FC236}">
                  <a16:creationId xmlns:a16="http://schemas.microsoft.com/office/drawing/2014/main" id="{96341BA2-D308-7053-5FD7-FB50B0905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041" y="3398520"/>
              <a:ext cx="631959" cy="385472"/>
            </a:xfrm>
            <a:prstGeom prst="rect">
              <a:avLst/>
            </a:prstGeom>
          </p:spPr>
        </p:pic>
        <p:pic>
          <p:nvPicPr>
            <p:cNvPr id="51" name="Picture 50" descr="A close-up of a card&#10;&#10;Description automatically generated">
              <a:extLst>
                <a:ext uri="{FF2B5EF4-FFF2-40B4-BE49-F238E27FC236}">
                  <a16:creationId xmlns:a16="http://schemas.microsoft.com/office/drawing/2014/main" id="{6BECFEB1-BBA7-415A-B540-1450250F2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41" y="3398520"/>
              <a:ext cx="631959" cy="385472"/>
            </a:xfrm>
            <a:prstGeom prst="rect">
              <a:avLst/>
            </a:prstGeom>
          </p:spPr>
        </p:pic>
        <p:pic>
          <p:nvPicPr>
            <p:cNvPr id="52" name="Picture 51" descr="A close-up of a card&#10;&#10;Description automatically generated">
              <a:extLst>
                <a:ext uri="{FF2B5EF4-FFF2-40B4-BE49-F238E27FC236}">
                  <a16:creationId xmlns:a16="http://schemas.microsoft.com/office/drawing/2014/main" id="{DD6A430A-E069-DEEE-5685-05B764CB4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41" y="3398520"/>
              <a:ext cx="631959" cy="385472"/>
            </a:xfrm>
            <a:prstGeom prst="rect">
              <a:avLst/>
            </a:prstGeom>
          </p:spPr>
        </p:pic>
        <p:pic>
          <p:nvPicPr>
            <p:cNvPr id="53" name="Picture 52" descr="A close-up of a card&#10;&#10;Description automatically generated">
              <a:extLst>
                <a:ext uri="{FF2B5EF4-FFF2-40B4-BE49-F238E27FC236}">
                  <a16:creationId xmlns:a16="http://schemas.microsoft.com/office/drawing/2014/main" id="{DB675ABC-185E-E2C8-EF05-D075A6178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1" y="3398520"/>
              <a:ext cx="631959" cy="385472"/>
            </a:xfrm>
            <a:prstGeom prst="rect">
              <a:avLst/>
            </a:prstGeom>
          </p:spPr>
        </p:pic>
        <p:pic>
          <p:nvPicPr>
            <p:cNvPr id="54" name="Picture 53" descr="A close-up of a card&#10;&#10;Description automatically generated">
              <a:extLst>
                <a:ext uri="{FF2B5EF4-FFF2-40B4-BE49-F238E27FC236}">
                  <a16:creationId xmlns:a16="http://schemas.microsoft.com/office/drawing/2014/main" id="{5D817D2B-7005-2236-83D0-2CF96B522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41" y="3398520"/>
              <a:ext cx="631959" cy="385472"/>
            </a:xfrm>
            <a:prstGeom prst="rect">
              <a:avLst/>
            </a:prstGeom>
          </p:spPr>
        </p:pic>
        <p:pic>
          <p:nvPicPr>
            <p:cNvPr id="55" name="Picture 54" descr="A close-up of a card&#10;&#10;Description automatically generated">
              <a:extLst>
                <a:ext uri="{FF2B5EF4-FFF2-40B4-BE49-F238E27FC236}">
                  <a16:creationId xmlns:a16="http://schemas.microsoft.com/office/drawing/2014/main" id="{47796E8A-F6D8-331F-23B4-98944DE44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41" y="3398520"/>
              <a:ext cx="631959" cy="385472"/>
            </a:xfrm>
            <a:prstGeom prst="rect">
              <a:avLst/>
            </a:prstGeom>
          </p:spPr>
        </p:pic>
        <p:pic>
          <p:nvPicPr>
            <p:cNvPr id="56" name="Picture 55" descr="A close-up of a card&#10;&#10;Description automatically generated">
              <a:extLst>
                <a:ext uri="{FF2B5EF4-FFF2-40B4-BE49-F238E27FC236}">
                  <a16:creationId xmlns:a16="http://schemas.microsoft.com/office/drawing/2014/main" id="{B5DD3E52-3C82-4364-6734-0C25AC66E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241" y="3398520"/>
              <a:ext cx="631959" cy="385472"/>
            </a:xfrm>
            <a:prstGeom prst="rect">
              <a:avLst/>
            </a:prstGeom>
          </p:spPr>
        </p:pic>
        <p:pic>
          <p:nvPicPr>
            <p:cNvPr id="57" name="Picture 56" descr="A close-up of a card&#10;&#10;Description automatically generated">
              <a:extLst>
                <a:ext uri="{FF2B5EF4-FFF2-40B4-BE49-F238E27FC236}">
                  <a16:creationId xmlns:a16="http://schemas.microsoft.com/office/drawing/2014/main" id="{FC571DDC-4854-F2DB-E00F-F238CD9CA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541" y="3398520"/>
              <a:ext cx="631959" cy="385472"/>
            </a:xfrm>
            <a:prstGeom prst="rect">
              <a:avLst/>
            </a:prstGeom>
          </p:spPr>
        </p:pic>
        <p:pic>
          <p:nvPicPr>
            <p:cNvPr id="58" name="Picture 57" descr="A close-up of a card&#10;&#10;Description automatically generated">
              <a:extLst>
                <a:ext uri="{FF2B5EF4-FFF2-40B4-BE49-F238E27FC236}">
                  <a16:creationId xmlns:a16="http://schemas.microsoft.com/office/drawing/2014/main" id="{2BFC5349-1ABE-44DE-E446-3449D7F89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741" y="3398520"/>
              <a:ext cx="631959" cy="385472"/>
            </a:xfrm>
            <a:prstGeom prst="rect">
              <a:avLst/>
            </a:prstGeom>
          </p:spPr>
        </p:pic>
        <p:pic>
          <p:nvPicPr>
            <p:cNvPr id="59" name="Picture 58" descr="A close-up of a card&#10;&#10;Description automatically generated">
              <a:extLst>
                <a:ext uri="{FF2B5EF4-FFF2-40B4-BE49-F238E27FC236}">
                  <a16:creationId xmlns:a16="http://schemas.microsoft.com/office/drawing/2014/main" id="{6C5D342B-286C-095E-CF0B-87F5898A6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41" y="3398520"/>
              <a:ext cx="631959" cy="385472"/>
            </a:xfrm>
            <a:prstGeom prst="rect">
              <a:avLst/>
            </a:prstGeom>
          </p:spPr>
        </p:pic>
        <p:pic>
          <p:nvPicPr>
            <p:cNvPr id="60" name="Picture 59" descr="A close-up of a card&#10;&#10;Description automatically generated">
              <a:extLst>
                <a:ext uri="{FF2B5EF4-FFF2-40B4-BE49-F238E27FC236}">
                  <a16:creationId xmlns:a16="http://schemas.microsoft.com/office/drawing/2014/main" id="{249A40E0-E5B1-E165-D22D-B8D320312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841" y="3783992"/>
              <a:ext cx="631959" cy="385472"/>
            </a:xfrm>
            <a:prstGeom prst="rect">
              <a:avLst/>
            </a:prstGeom>
          </p:spPr>
        </p:pic>
        <p:pic>
          <p:nvPicPr>
            <p:cNvPr id="61" name="Picture 60" descr="A close-up of a card&#10;&#10;Description automatically generated">
              <a:extLst>
                <a:ext uri="{FF2B5EF4-FFF2-40B4-BE49-F238E27FC236}">
                  <a16:creationId xmlns:a16="http://schemas.microsoft.com/office/drawing/2014/main" id="{AE4408B7-4CEC-3660-2E78-41E11625A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041" y="3783992"/>
              <a:ext cx="631959" cy="385472"/>
            </a:xfrm>
            <a:prstGeom prst="rect">
              <a:avLst/>
            </a:prstGeom>
          </p:spPr>
        </p:pic>
        <p:pic>
          <p:nvPicPr>
            <p:cNvPr id="62" name="Picture 61" descr="A close-up of a card&#10;&#10;Description automatically generated">
              <a:extLst>
                <a:ext uri="{FF2B5EF4-FFF2-40B4-BE49-F238E27FC236}">
                  <a16:creationId xmlns:a16="http://schemas.microsoft.com/office/drawing/2014/main" id="{04E8F927-77FA-EE4E-9269-4E7EAE0E5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41" y="3783992"/>
              <a:ext cx="631959" cy="385472"/>
            </a:xfrm>
            <a:prstGeom prst="rect">
              <a:avLst/>
            </a:prstGeom>
          </p:spPr>
        </p:pic>
        <p:pic>
          <p:nvPicPr>
            <p:cNvPr id="63" name="Picture 62" descr="A close-up of a card&#10;&#10;Description automatically generated">
              <a:extLst>
                <a:ext uri="{FF2B5EF4-FFF2-40B4-BE49-F238E27FC236}">
                  <a16:creationId xmlns:a16="http://schemas.microsoft.com/office/drawing/2014/main" id="{71256F4E-0086-268A-6D3A-8BAB72672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41" y="3783992"/>
              <a:ext cx="631959" cy="385472"/>
            </a:xfrm>
            <a:prstGeom prst="rect">
              <a:avLst/>
            </a:prstGeom>
          </p:spPr>
        </p:pic>
        <p:pic>
          <p:nvPicPr>
            <p:cNvPr id="64" name="Picture 63" descr="A close-up of a card&#10;&#10;Description automatically generated">
              <a:extLst>
                <a:ext uri="{FF2B5EF4-FFF2-40B4-BE49-F238E27FC236}">
                  <a16:creationId xmlns:a16="http://schemas.microsoft.com/office/drawing/2014/main" id="{C4A7A3D4-2EA4-D1A1-FC02-588807591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1" y="3783992"/>
              <a:ext cx="631959" cy="385472"/>
            </a:xfrm>
            <a:prstGeom prst="rect">
              <a:avLst/>
            </a:prstGeom>
          </p:spPr>
        </p:pic>
        <p:pic>
          <p:nvPicPr>
            <p:cNvPr id="65" name="Picture 64" descr="A close-up of a card&#10;&#10;Description automatically generated">
              <a:extLst>
                <a:ext uri="{FF2B5EF4-FFF2-40B4-BE49-F238E27FC236}">
                  <a16:creationId xmlns:a16="http://schemas.microsoft.com/office/drawing/2014/main" id="{02D3894E-5F74-D86D-A9B6-CA261CDA8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41" y="3783992"/>
              <a:ext cx="631959" cy="385472"/>
            </a:xfrm>
            <a:prstGeom prst="rect">
              <a:avLst/>
            </a:prstGeom>
          </p:spPr>
        </p:pic>
        <p:pic>
          <p:nvPicPr>
            <p:cNvPr id="66" name="Picture 65" descr="A close-up of a card&#10;&#10;Description automatically generated">
              <a:extLst>
                <a:ext uri="{FF2B5EF4-FFF2-40B4-BE49-F238E27FC236}">
                  <a16:creationId xmlns:a16="http://schemas.microsoft.com/office/drawing/2014/main" id="{6DE9052A-7C35-A1CB-B16C-ECFA64217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41" y="3783992"/>
              <a:ext cx="631959" cy="385472"/>
            </a:xfrm>
            <a:prstGeom prst="rect">
              <a:avLst/>
            </a:prstGeom>
          </p:spPr>
        </p:pic>
        <p:pic>
          <p:nvPicPr>
            <p:cNvPr id="67" name="Picture 66" descr="A close-up of a card&#10;&#10;Description automatically generated">
              <a:extLst>
                <a:ext uri="{FF2B5EF4-FFF2-40B4-BE49-F238E27FC236}">
                  <a16:creationId xmlns:a16="http://schemas.microsoft.com/office/drawing/2014/main" id="{E5C67F6E-D850-9E82-575A-81132514C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241" y="3783992"/>
              <a:ext cx="631959" cy="385472"/>
            </a:xfrm>
            <a:prstGeom prst="rect">
              <a:avLst/>
            </a:prstGeom>
          </p:spPr>
        </p:pic>
        <p:pic>
          <p:nvPicPr>
            <p:cNvPr id="68" name="Picture 67" descr="A close-up of a card&#10;&#10;Description automatically generated">
              <a:extLst>
                <a:ext uri="{FF2B5EF4-FFF2-40B4-BE49-F238E27FC236}">
                  <a16:creationId xmlns:a16="http://schemas.microsoft.com/office/drawing/2014/main" id="{DEAE2638-DD00-3B2F-C34E-4B8E712EB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541" y="3783992"/>
              <a:ext cx="631959" cy="385472"/>
            </a:xfrm>
            <a:prstGeom prst="rect">
              <a:avLst/>
            </a:prstGeom>
          </p:spPr>
        </p:pic>
        <p:pic>
          <p:nvPicPr>
            <p:cNvPr id="69" name="Picture 68" descr="A close-up of a card&#10;&#10;Description automatically generated">
              <a:extLst>
                <a:ext uri="{FF2B5EF4-FFF2-40B4-BE49-F238E27FC236}">
                  <a16:creationId xmlns:a16="http://schemas.microsoft.com/office/drawing/2014/main" id="{0BFE5BC5-B394-2B4C-30F3-5E56D8FB8A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741" y="3783992"/>
              <a:ext cx="631959" cy="385472"/>
            </a:xfrm>
            <a:prstGeom prst="rect">
              <a:avLst/>
            </a:prstGeom>
          </p:spPr>
        </p:pic>
        <p:pic>
          <p:nvPicPr>
            <p:cNvPr id="70" name="Picture 69" descr="A close-up of a card&#10;&#10;Description automatically generated">
              <a:extLst>
                <a:ext uri="{FF2B5EF4-FFF2-40B4-BE49-F238E27FC236}">
                  <a16:creationId xmlns:a16="http://schemas.microsoft.com/office/drawing/2014/main" id="{9EF326D6-FAD0-62A1-FA3F-D787288C9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41" y="3783992"/>
              <a:ext cx="631959" cy="385472"/>
            </a:xfrm>
            <a:prstGeom prst="rect">
              <a:avLst/>
            </a:prstGeom>
          </p:spPr>
        </p:pic>
        <p:pic>
          <p:nvPicPr>
            <p:cNvPr id="71" name="Picture 70" descr="A close-up of a card&#10;&#10;Description automatically generated">
              <a:extLst>
                <a:ext uri="{FF2B5EF4-FFF2-40B4-BE49-F238E27FC236}">
                  <a16:creationId xmlns:a16="http://schemas.microsoft.com/office/drawing/2014/main" id="{CC8D97F6-BD01-C205-2C8D-4292BCE0C3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841" y="4169464"/>
              <a:ext cx="631959" cy="385472"/>
            </a:xfrm>
            <a:prstGeom prst="rect">
              <a:avLst/>
            </a:prstGeom>
          </p:spPr>
        </p:pic>
        <p:pic>
          <p:nvPicPr>
            <p:cNvPr id="72" name="Picture 71" descr="A close-up of a card&#10;&#10;Description automatically generated">
              <a:extLst>
                <a:ext uri="{FF2B5EF4-FFF2-40B4-BE49-F238E27FC236}">
                  <a16:creationId xmlns:a16="http://schemas.microsoft.com/office/drawing/2014/main" id="{A124AAE4-5518-71DB-DD08-8F7BB9D91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041" y="4169464"/>
              <a:ext cx="631959" cy="385472"/>
            </a:xfrm>
            <a:prstGeom prst="rect">
              <a:avLst/>
            </a:prstGeom>
          </p:spPr>
        </p:pic>
        <p:pic>
          <p:nvPicPr>
            <p:cNvPr id="73" name="Picture 72" descr="A close-up of a card&#10;&#10;Description automatically generated">
              <a:extLst>
                <a:ext uri="{FF2B5EF4-FFF2-40B4-BE49-F238E27FC236}">
                  <a16:creationId xmlns:a16="http://schemas.microsoft.com/office/drawing/2014/main" id="{6B351588-9D54-D722-7C5C-8FA2EBAC4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41" y="4169464"/>
              <a:ext cx="631959" cy="385472"/>
            </a:xfrm>
            <a:prstGeom prst="rect">
              <a:avLst/>
            </a:prstGeom>
          </p:spPr>
        </p:pic>
        <p:pic>
          <p:nvPicPr>
            <p:cNvPr id="74" name="Picture 73" descr="A close-up of a card&#10;&#10;Description automatically generated">
              <a:extLst>
                <a:ext uri="{FF2B5EF4-FFF2-40B4-BE49-F238E27FC236}">
                  <a16:creationId xmlns:a16="http://schemas.microsoft.com/office/drawing/2014/main" id="{AA243184-0C89-F76E-3BEC-A8284E3AED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41" y="4169464"/>
              <a:ext cx="631959" cy="385472"/>
            </a:xfrm>
            <a:prstGeom prst="rect">
              <a:avLst/>
            </a:prstGeom>
          </p:spPr>
        </p:pic>
        <p:pic>
          <p:nvPicPr>
            <p:cNvPr id="75" name="Picture 74" descr="A close-up of a card&#10;&#10;Description automatically generated">
              <a:extLst>
                <a:ext uri="{FF2B5EF4-FFF2-40B4-BE49-F238E27FC236}">
                  <a16:creationId xmlns:a16="http://schemas.microsoft.com/office/drawing/2014/main" id="{F15B6452-5EA4-B602-0043-97F128041C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1" y="4169464"/>
              <a:ext cx="631959" cy="385472"/>
            </a:xfrm>
            <a:prstGeom prst="rect">
              <a:avLst/>
            </a:prstGeom>
          </p:spPr>
        </p:pic>
        <p:pic>
          <p:nvPicPr>
            <p:cNvPr id="76" name="Picture 75" descr="A close-up of a card&#10;&#10;Description automatically generated">
              <a:extLst>
                <a:ext uri="{FF2B5EF4-FFF2-40B4-BE49-F238E27FC236}">
                  <a16:creationId xmlns:a16="http://schemas.microsoft.com/office/drawing/2014/main" id="{E55C24E8-2CE8-E3A5-AAAA-4E7E3660E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41" y="4169464"/>
              <a:ext cx="631959" cy="385472"/>
            </a:xfrm>
            <a:prstGeom prst="rect">
              <a:avLst/>
            </a:prstGeom>
          </p:spPr>
        </p:pic>
        <p:pic>
          <p:nvPicPr>
            <p:cNvPr id="77" name="Picture 76" descr="A close-up of a card&#10;&#10;Description automatically generated">
              <a:extLst>
                <a:ext uri="{FF2B5EF4-FFF2-40B4-BE49-F238E27FC236}">
                  <a16:creationId xmlns:a16="http://schemas.microsoft.com/office/drawing/2014/main" id="{5BDB3117-34F4-4180-6C47-4BA8B6148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41" y="4169464"/>
              <a:ext cx="631959" cy="385472"/>
            </a:xfrm>
            <a:prstGeom prst="rect">
              <a:avLst/>
            </a:prstGeom>
          </p:spPr>
        </p:pic>
        <p:pic>
          <p:nvPicPr>
            <p:cNvPr id="78" name="Picture 77" descr="A close-up of a card&#10;&#10;Description automatically generated">
              <a:extLst>
                <a:ext uri="{FF2B5EF4-FFF2-40B4-BE49-F238E27FC236}">
                  <a16:creationId xmlns:a16="http://schemas.microsoft.com/office/drawing/2014/main" id="{3D3E0DDB-94B5-8D77-22ED-76BCD4163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241" y="4169464"/>
              <a:ext cx="631959" cy="385472"/>
            </a:xfrm>
            <a:prstGeom prst="rect">
              <a:avLst/>
            </a:prstGeom>
          </p:spPr>
        </p:pic>
        <p:pic>
          <p:nvPicPr>
            <p:cNvPr id="79" name="Picture 78" descr="A close-up of a card&#10;&#10;Description automatically generated">
              <a:extLst>
                <a:ext uri="{FF2B5EF4-FFF2-40B4-BE49-F238E27FC236}">
                  <a16:creationId xmlns:a16="http://schemas.microsoft.com/office/drawing/2014/main" id="{DC01C0BD-34C6-CC4B-14C2-2176B6043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541" y="4169464"/>
              <a:ext cx="631959" cy="385472"/>
            </a:xfrm>
            <a:prstGeom prst="rect">
              <a:avLst/>
            </a:prstGeom>
          </p:spPr>
        </p:pic>
        <p:pic>
          <p:nvPicPr>
            <p:cNvPr id="80" name="Picture 79" descr="A close-up of a card&#10;&#10;Description automatically generated">
              <a:extLst>
                <a:ext uri="{FF2B5EF4-FFF2-40B4-BE49-F238E27FC236}">
                  <a16:creationId xmlns:a16="http://schemas.microsoft.com/office/drawing/2014/main" id="{06D40A83-6A80-36AC-27B8-D4052F161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741" y="4169464"/>
              <a:ext cx="631959" cy="385472"/>
            </a:xfrm>
            <a:prstGeom prst="rect">
              <a:avLst/>
            </a:prstGeom>
          </p:spPr>
        </p:pic>
        <p:pic>
          <p:nvPicPr>
            <p:cNvPr id="81" name="Picture 80" descr="A close-up of a card&#10;&#10;Description automatically generated">
              <a:extLst>
                <a:ext uri="{FF2B5EF4-FFF2-40B4-BE49-F238E27FC236}">
                  <a16:creationId xmlns:a16="http://schemas.microsoft.com/office/drawing/2014/main" id="{F879AF36-87D1-14B9-C070-784027792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41" y="4169464"/>
              <a:ext cx="631959" cy="385472"/>
            </a:xfrm>
            <a:prstGeom prst="rect">
              <a:avLst/>
            </a:prstGeom>
          </p:spPr>
        </p:pic>
        <p:pic>
          <p:nvPicPr>
            <p:cNvPr id="82" name="Picture 81" descr="A close-up of a card&#10;&#10;Description automatically generated">
              <a:extLst>
                <a:ext uri="{FF2B5EF4-FFF2-40B4-BE49-F238E27FC236}">
                  <a16:creationId xmlns:a16="http://schemas.microsoft.com/office/drawing/2014/main" id="{B86C9F4E-CBD5-4778-6F24-D2E4BD456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2841" y="4554936"/>
              <a:ext cx="631959" cy="385472"/>
            </a:xfrm>
            <a:prstGeom prst="rect">
              <a:avLst/>
            </a:prstGeom>
          </p:spPr>
        </p:pic>
        <p:pic>
          <p:nvPicPr>
            <p:cNvPr id="83" name="Picture 82" descr="A close-up of a card&#10;&#10;Description automatically generated">
              <a:extLst>
                <a:ext uri="{FF2B5EF4-FFF2-40B4-BE49-F238E27FC236}">
                  <a16:creationId xmlns:a16="http://schemas.microsoft.com/office/drawing/2014/main" id="{06C06C37-AED7-905F-321C-95F14F0B82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4041" y="4554936"/>
              <a:ext cx="631959" cy="385472"/>
            </a:xfrm>
            <a:prstGeom prst="rect">
              <a:avLst/>
            </a:prstGeom>
          </p:spPr>
        </p:pic>
        <p:pic>
          <p:nvPicPr>
            <p:cNvPr id="84" name="Picture 83" descr="A close-up of a card&#10;&#10;Description automatically generated">
              <a:extLst>
                <a:ext uri="{FF2B5EF4-FFF2-40B4-BE49-F238E27FC236}">
                  <a16:creationId xmlns:a16="http://schemas.microsoft.com/office/drawing/2014/main" id="{94B56A20-48DB-71F1-F2B9-3D6388CE8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41" y="4554936"/>
              <a:ext cx="631959" cy="385472"/>
            </a:xfrm>
            <a:prstGeom prst="rect">
              <a:avLst/>
            </a:prstGeom>
          </p:spPr>
        </p:pic>
        <p:pic>
          <p:nvPicPr>
            <p:cNvPr id="85" name="Picture 84" descr="A close-up of a card&#10;&#10;Description automatically generated">
              <a:extLst>
                <a:ext uri="{FF2B5EF4-FFF2-40B4-BE49-F238E27FC236}">
                  <a16:creationId xmlns:a16="http://schemas.microsoft.com/office/drawing/2014/main" id="{BDC8E020-E1B2-905E-6AF3-3F6F82895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441" y="4554936"/>
              <a:ext cx="631959" cy="385472"/>
            </a:xfrm>
            <a:prstGeom prst="rect">
              <a:avLst/>
            </a:prstGeom>
          </p:spPr>
        </p:pic>
        <p:pic>
          <p:nvPicPr>
            <p:cNvPr id="86" name="Picture 85" descr="A close-up of a card&#10;&#10;Description automatically generated">
              <a:extLst>
                <a:ext uri="{FF2B5EF4-FFF2-40B4-BE49-F238E27FC236}">
                  <a16:creationId xmlns:a16="http://schemas.microsoft.com/office/drawing/2014/main" id="{19308C56-5934-6EA6-2A30-BECA1A9B7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41" y="4554936"/>
              <a:ext cx="631959" cy="385472"/>
            </a:xfrm>
            <a:prstGeom prst="rect">
              <a:avLst/>
            </a:prstGeom>
          </p:spPr>
        </p:pic>
        <p:pic>
          <p:nvPicPr>
            <p:cNvPr id="87" name="Picture 86" descr="A close-up of a card&#10;&#10;Description automatically generated">
              <a:extLst>
                <a:ext uri="{FF2B5EF4-FFF2-40B4-BE49-F238E27FC236}">
                  <a16:creationId xmlns:a16="http://schemas.microsoft.com/office/drawing/2014/main" id="{942FFF63-5B85-7419-C6A0-7F875923A0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8841" y="4554936"/>
              <a:ext cx="631959" cy="385472"/>
            </a:xfrm>
            <a:prstGeom prst="rect">
              <a:avLst/>
            </a:prstGeom>
          </p:spPr>
        </p:pic>
        <p:pic>
          <p:nvPicPr>
            <p:cNvPr id="88" name="Picture 87" descr="A close-up of a card&#10;&#10;Description automatically generated">
              <a:extLst>
                <a:ext uri="{FF2B5EF4-FFF2-40B4-BE49-F238E27FC236}">
                  <a16:creationId xmlns:a16="http://schemas.microsoft.com/office/drawing/2014/main" id="{E496B4B5-C8AB-5659-9B07-2A5F57E0CC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041" y="4554936"/>
              <a:ext cx="631959" cy="385472"/>
            </a:xfrm>
            <a:prstGeom prst="rect">
              <a:avLst/>
            </a:prstGeom>
          </p:spPr>
        </p:pic>
        <p:pic>
          <p:nvPicPr>
            <p:cNvPr id="89" name="Picture 88" descr="A close-up of a card&#10;&#10;Description automatically generated">
              <a:extLst>
                <a:ext uri="{FF2B5EF4-FFF2-40B4-BE49-F238E27FC236}">
                  <a16:creationId xmlns:a16="http://schemas.microsoft.com/office/drawing/2014/main" id="{0AA30B6C-3DF2-F0C7-07B3-8B8027F2F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1241" y="4554936"/>
              <a:ext cx="631959" cy="385472"/>
            </a:xfrm>
            <a:prstGeom prst="rect">
              <a:avLst/>
            </a:prstGeom>
          </p:spPr>
        </p:pic>
        <p:pic>
          <p:nvPicPr>
            <p:cNvPr id="90" name="Picture 89" descr="A close-up of a card&#10;&#10;Description automatically generated">
              <a:extLst>
                <a:ext uri="{FF2B5EF4-FFF2-40B4-BE49-F238E27FC236}">
                  <a16:creationId xmlns:a16="http://schemas.microsoft.com/office/drawing/2014/main" id="{0410936C-609A-9B70-50BE-342805316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541" y="4554936"/>
              <a:ext cx="631959" cy="385472"/>
            </a:xfrm>
            <a:prstGeom prst="rect">
              <a:avLst/>
            </a:prstGeom>
          </p:spPr>
        </p:pic>
        <p:pic>
          <p:nvPicPr>
            <p:cNvPr id="91" name="Picture 90" descr="A close-up of a card&#10;&#10;Description automatically generated">
              <a:extLst>
                <a:ext uri="{FF2B5EF4-FFF2-40B4-BE49-F238E27FC236}">
                  <a16:creationId xmlns:a16="http://schemas.microsoft.com/office/drawing/2014/main" id="{9BB29274-E995-7E33-2CC3-2C1F2A228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1741" y="4554936"/>
              <a:ext cx="631959" cy="385472"/>
            </a:xfrm>
            <a:prstGeom prst="rect">
              <a:avLst/>
            </a:prstGeom>
          </p:spPr>
        </p:pic>
        <p:pic>
          <p:nvPicPr>
            <p:cNvPr id="92" name="Picture 91" descr="A close-up of a card&#10;&#10;Description automatically generated">
              <a:extLst>
                <a:ext uri="{FF2B5EF4-FFF2-40B4-BE49-F238E27FC236}">
                  <a16:creationId xmlns:a16="http://schemas.microsoft.com/office/drawing/2014/main" id="{B99C43D8-E72B-1EE8-E255-050B4BE17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2941" y="4554936"/>
              <a:ext cx="631959" cy="385472"/>
            </a:xfrm>
            <a:prstGeom prst="rect">
              <a:avLst/>
            </a:prstGeom>
          </p:spPr>
        </p:pic>
        <p:sp>
          <p:nvSpPr>
            <p:cNvPr id="93" name="Frame 92">
              <a:extLst>
                <a:ext uri="{FF2B5EF4-FFF2-40B4-BE49-F238E27FC236}">
                  <a16:creationId xmlns:a16="http://schemas.microsoft.com/office/drawing/2014/main" id="{87F4F28D-7F79-6A67-1A4E-FD7A2BB46E90}"/>
                </a:ext>
              </a:extLst>
            </p:cNvPr>
            <p:cNvSpPr/>
            <p:nvPr/>
          </p:nvSpPr>
          <p:spPr>
            <a:xfrm>
              <a:off x="2648608" y="1282262"/>
              <a:ext cx="8734096" cy="3752193"/>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
        <p:nvSpPr>
          <p:cNvPr id="94" name="TextBox 93">
            <a:extLst>
              <a:ext uri="{FF2B5EF4-FFF2-40B4-BE49-F238E27FC236}">
                <a16:creationId xmlns:a16="http://schemas.microsoft.com/office/drawing/2014/main" id="{B5790313-2568-0347-C17F-374100E1275D}"/>
              </a:ext>
            </a:extLst>
          </p:cNvPr>
          <p:cNvSpPr txBox="1"/>
          <p:nvPr/>
        </p:nvSpPr>
        <p:spPr>
          <a:xfrm>
            <a:off x="1005430" y="212822"/>
            <a:ext cx="10477554" cy="584775"/>
          </a:xfrm>
          <a:prstGeom prst="rect">
            <a:avLst/>
          </a:prstGeom>
          <a:noFill/>
        </p:spPr>
        <p:txBody>
          <a:bodyPr wrap="square" rtlCol="0">
            <a:spAutoFit/>
          </a:bodyPr>
          <a:lstStyle/>
          <a:p>
            <a:pPr algn="ctr"/>
            <a:r>
              <a:rPr lang="en-IN" sz="3200" dirty="0">
                <a:solidFill>
                  <a:schemeClr val="accent1">
                    <a:lumMod val="50000"/>
                  </a:schemeClr>
                </a:solidFill>
                <a:latin typeface="Source Sans Pro SemiBold" panose="020B0603030403020204" pitchFamily="34" charset="0"/>
                <a:ea typeface="Source Sans Pro SemiBold" panose="020B0603030403020204" pitchFamily="34" charset="0"/>
              </a:rPr>
              <a:t>One Person (Entity) Multiple IDs</a:t>
            </a:r>
          </a:p>
        </p:txBody>
      </p:sp>
      <p:pic>
        <p:nvPicPr>
          <p:cNvPr id="96" name="Picture 95" descr="A person in a tuxedo&#10;&#10;Description automatically generated">
            <a:extLst>
              <a:ext uri="{FF2B5EF4-FFF2-40B4-BE49-F238E27FC236}">
                <a16:creationId xmlns:a16="http://schemas.microsoft.com/office/drawing/2014/main" id="{0E102B24-48EE-A2EA-F680-0D2BAF966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858" y="2099889"/>
            <a:ext cx="1879428" cy="1879428"/>
          </a:xfrm>
          <a:prstGeom prst="rect">
            <a:avLst/>
          </a:prstGeom>
        </p:spPr>
      </p:pic>
      <p:cxnSp>
        <p:nvCxnSpPr>
          <p:cNvPr id="97" name="Straight Arrow Connector 96">
            <a:extLst>
              <a:ext uri="{FF2B5EF4-FFF2-40B4-BE49-F238E27FC236}">
                <a16:creationId xmlns:a16="http://schemas.microsoft.com/office/drawing/2014/main" id="{33862DA1-C9B5-66B5-3B60-42B7418BEFF8}"/>
              </a:ext>
            </a:extLst>
          </p:cNvPr>
          <p:cNvCxnSpPr>
            <a:cxnSpLocks/>
            <a:stCxn id="96" idx="3"/>
          </p:cNvCxnSpPr>
          <p:nvPr/>
        </p:nvCxnSpPr>
        <p:spPr>
          <a:xfrm flipV="1">
            <a:off x="2519286" y="1572212"/>
            <a:ext cx="1443539" cy="1467391"/>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Straight Arrow Connector 99">
            <a:extLst>
              <a:ext uri="{FF2B5EF4-FFF2-40B4-BE49-F238E27FC236}">
                <a16:creationId xmlns:a16="http://schemas.microsoft.com/office/drawing/2014/main" id="{63BC5862-3B77-98EB-B125-E7546DD30533}"/>
              </a:ext>
            </a:extLst>
          </p:cNvPr>
          <p:cNvCxnSpPr>
            <a:cxnSpLocks/>
            <a:stCxn id="96" idx="3"/>
          </p:cNvCxnSpPr>
          <p:nvPr/>
        </p:nvCxnSpPr>
        <p:spPr>
          <a:xfrm>
            <a:off x="2519286" y="3039603"/>
            <a:ext cx="1441671" cy="1529007"/>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3" name="Straight Arrow Connector 102">
            <a:extLst>
              <a:ext uri="{FF2B5EF4-FFF2-40B4-BE49-F238E27FC236}">
                <a16:creationId xmlns:a16="http://schemas.microsoft.com/office/drawing/2014/main" id="{B1B35107-B4EC-418C-CF6E-924D89577217}"/>
              </a:ext>
            </a:extLst>
          </p:cNvPr>
          <p:cNvCxnSpPr>
            <a:cxnSpLocks/>
            <a:stCxn id="96" idx="3"/>
          </p:cNvCxnSpPr>
          <p:nvPr/>
        </p:nvCxnSpPr>
        <p:spPr>
          <a:xfrm>
            <a:off x="2519286" y="3039603"/>
            <a:ext cx="1346281" cy="1"/>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7" name="TextBox 106">
            <a:extLst>
              <a:ext uri="{FF2B5EF4-FFF2-40B4-BE49-F238E27FC236}">
                <a16:creationId xmlns:a16="http://schemas.microsoft.com/office/drawing/2014/main" id="{1825E9DF-E68E-3A98-A39B-35D32F99FB62}"/>
              </a:ext>
            </a:extLst>
          </p:cNvPr>
          <p:cNvSpPr txBox="1"/>
          <p:nvPr/>
        </p:nvSpPr>
        <p:spPr>
          <a:xfrm>
            <a:off x="578900" y="5179573"/>
            <a:ext cx="11186160" cy="1384995"/>
          </a:xfrm>
          <a:prstGeom prst="rect">
            <a:avLst/>
          </a:prstGeom>
          <a:noFill/>
        </p:spPr>
        <p:txBody>
          <a:bodyPr wrap="square" rtlCol="0">
            <a:spAutoFit/>
          </a:bodyPr>
          <a:lstStyle/>
          <a:p>
            <a:r>
              <a:rPr lang="en-IN" dirty="0">
                <a:solidFill>
                  <a:schemeClr val="accent1">
                    <a:lumMod val="75000"/>
                  </a:schemeClr>
                </a:solidFill>
                <a:latin typeface="Source Sans Pro SemiBold" panose="020B0603030403020204" pitchFamily="34" charset="0"/>
                <a:ea typeface="Source Sans Pro SemiBold" panose="020B0603030403020204" pitchFamily="34" charset="0"/>
              </a:rPr>
              <a:t>YOU CAN CREATE AS MANY ACCOUNTS AS YOU WANT FOR YOURSELF </a:t>
            </a:r>
            <a:r>
              <a:rPr lang="en-IN" sz="4800" dirty="0">
                <a:solidFill>
                  <a:schemeClr val="accent1">
                    <a:lumMod val="75000"/>
                  </a:schemeClr>
                </a:solidFill>
                <a:latin typeface="Source Sans Pro SemiBold" panose="020B0603030403020204" pitchFamily="34" charset="0"/>
                <a:ea typeface="Source Sans Pro SemiBold" panose="020B0603030403020204" pitchFamily="34" charset="0"/>
              </a:rPr>
              <a:t>THOUSANDS,</a:t>
            </a:r>
          </a:p>
          <a:p>
            <a:r>
              <a:rPr lang="en-IN" sz="3600" dirty="0">
                <a:solidFill>
                  <a:schemeClr val="accent1">
                    <a:lumMod val="75000"/>
                  </a:schemeClr>
                </a:solidFill>
                <a:latin typeface="Source Sans Pro SemiBold" panose="020B0603030403020204" pitchFamily="34" charset="0"/>
                <a:ea typeface="Source Sans Pro SemiBold" panose="020B0603030403020204" pitchFamily="34" charset="0"/>
              </a:rPr>
              <a:t>							MILLIONS, BILLIONS</a:t>
            </a:r>
          </a:p>
        </p:txBody>
      </p:sp>
      <p:cxnSp>
        <p:nvCxnSpPr>
          <p:cNvPr id="108" name="Straight Connector 107">
            <a:extLst>
              <a:ext uri="{FF2B5EF4-FFF2-40B4-BE49-F238E27FC236}">
                <a16:creationId xmlns:a16="http://schemas.microsoft.com/office/drawing/2014/main" id="{0C0E2A57-7274-FA45-EC3E-8F1DD7346FA9}"/>
              </a:ext>
            </a:extLst>
          </p:cNvPr>
          <p:cNvCxnSpPr>
            <a:cxnSpLocks/>
          </p:cNvCxnSpPr>
          <p:nvPr/>
        </p:nvCxnSpPr>
        <p:spPr>
          <a:xfrm>
            <a:off x="502920" y="957088"/>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109" name="Frame 108">
            <a:extLst>
              <a:ext uri="{FF2B5EF4-FFF2-40B4-BE49-F238E27FC236}">
                <a16:creationId xmlns:a16="http://schemas.microsoft.com/office/drawing/2014/main" id="{5399B5B1-F7F7-6004-3DC2-39C1BE160FF9}"/>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833639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a:extLst>
              <a:ext uri="{FF2B5EF4-FFF2-40B4-BE49-F238E27FC236}">
                <a16:creationId xmlns:a16="http://schemas.microsoft.com/office/drawing/2014/main" id="{81CD55A4-DEF9-A616-1267-67ED63EA1059}"/>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 name="Picture 7" descr="A person in a suit standing in a field of yellow flowers&#10;&#10;Description automatically generated">
            <a:extLst>
              <a:ext uri="{FF2B5EF4-FFF2-40B4-BE49-F238E27FC236}">
                <a16:creationId xmlns:a16="http://schemas.microsoft.com/office/drawing/2014/main" id="{8C34A1E2-865C-AD9A-36AC-8A08CF717F76}"/>
              </a:ext>
            </a:extLst>
          </p:cNvPr>
          <p:cNvPicPr>
            <a:picLocks noChangeAspect="1"/>
          </p:cNvPicPr>
          <p:nvPr/>
        </p:nvPicPr>
        <p:blipFill rotWithShape="1">
          <a:blip r:embed="rId2">
            <a:extLst>
              <a:ext uri="{28A0092B-C50C-407E-A947-70E740481C1C}">
                <a14:useLocalDpi xmlns:a14="http://schemas.microsoft.com/office/drawing/2010/main" val="0"/>
              </a:ext>
            </a:extLst>
          </a:blip>
          <a:srcRect l="17676" t="8296" r="46573" b="2963"/>
          <a:stretch/>
        </p:blipFill>
        <p:spPr>
          <a:xfrm>
            <a:off x="546100" y="576226"/>
            <a:ext cx="4086277" cy="5705548"/>
          </a:xfrm>
          <a:prstGeom prst="rect">
            <a:avLst/>
          </a:prstGeom>
        </p:spPr>
      </p:pic>
      <p:sp>
        <p:nvSpPr>
          <p:cNvPr id="9" name="TextBox 8">
            <a:extLst>
              <a:ext uri="{FF2B5EF4-FFF2-40B4-BE49-F238E27FC236}">
                <a16:creationId xmlns:a16="http://schemas.microsoft.com/office/drawing/2014/main" id="{77D5E04A-19F7-926C-1114-844F181C20FC}"/>
              </a:ext>
            </a:extLst>
          </p:cNvPr>
          <p:cNvSpPr txBox="1"/>
          <p:nvPr/>
        </p:nvSpPr>
        <p:spPr>
          <a:xfrm>
            <a:off x="5078615" y="655177"/>
            <a:ext cx="6717145" cy="2185214"/>
          </a:xfrm>
          <a:prstGeom prst="rect">
            <a:avLst/>
          </a:prstGeom>
          <a:noFill/>
        </p:spPr>
        <p:txBody>
          <a:bodyPr wrap="square" rtlCol="0">
            <a:spAutoFit/>
          </a:bodyPr>
          <a:lstStyle/>
          <a:p>
            <a:r>
              <a:rPr lang="en-US" dirty="0" err="1">
                <a:latin typeface="Source Sans Pro SemiBold" panose="020B0603030403020204" pitchFamily="34" charset="0"/>
                <a:ea typeface="Source Sans Pro SemiBold" panose="020B0603030403020204" pitchFamily="34" charset="0"/>
              </a:rPr>
              <a:t>Okk</a:t>
            </a:r>
            <a:r>
              <a:rPr lang="en-US" dirty="0">
                <a:latin typeface="Source Sans Pro SemiBold" panose="020B0603030403020204" pitchFamily="34" charset="0"/>
                <a:ea typeface="Source Sans Pro SemiBold" panose="020B0603030403020204" pitchFamily="34" charset="0"/>
              </a:rPr>
              <a:t>… So here we are after so many slides, with random 256 bits , a hexadecimal value derived from it, which we call an ID on blockchain….</a:t>
            </a:r>
            <a:br>
              <a:rPr lang="en-US" dirty="0">
                <a:latin typeface="Source Sans Pro SemiBold" panose="020B0603030403020204" pitchFamily="34" charset="0"/>
                <a:ea typeface="Source Sans Pro SemiBold" panose="020B0603030403020204" pitchFamily="34" charset="0"/>
              </a:rPr>
            </a:br>
            <a:br>
              <a:rPr lang="en-US" dirty="0">
                <a:latin typeface="Source Sans Pro SemiBold" panose="020B0603030403020204" pitchFamily="34" charset="0"/>
                <a:ea typeface="Source Sans Pro SemiBold" panose="020B0603030403020204" pitchFamily="34" charset="0"/>
              </a:rPr>
            </a:br>
            <a:r>
              <a:rPr lang="en-US" sz="3200" dirty="0">
                <a:solidFill>
                  <a:srgbClr val="FF0000"/>
                </a:solidFill>
                <a:latin typeface="Source Sans Pro SemiBold" panose="020B0603030403020204" pitchFamily="34" charset="0"/>
                <a:ea typeface="Source Sans Pro SemiBold" panose="020B0603030403020204" pitchFamily="34" charset="0"/>
              </a:rPr>
              <a:t>BUT WHAT BLOCKCHAIN TRULY IS ?????</a:t>
            </a:r>
          </a:p>
        </p:txBody>
      </p:sp>
      <p:sp>
        <p:nvSpPr>
          <p:cNvPr id="10" name="TextBox 9">
            <a:extLst>
              <a:ext uri="{FF2B5EF4-FFF2-40B4-BE49-F238E27FC236}">
                <a16:creationId xmlns:a16="http://schemas.microsoft.com/office/drawing/2014/main" id="{506DBBD5-0240-4046-56E8-7415974707B2}"/>
              </a:ext>
            </a:extLst>
          </p:cNvPr>
          <p:cNvSpPr txBox="1"/>
          <p:nvPr/>
        </p:nvSpPr>
        <p:spPr>
          <a:xfrm>
            <a:off x="5078615" y="2855631"/>
            <a:ext cx="6717145" cy="3847207"/>
          </a:xfrm>
          <a:prstGeom prst="rect">
            <a:avLst/>
          </a:prstGeom>
          <a:noFill/>
        </p:spPr>
        <p:txBody>
          <a:bodyPr wrap="square" rtlCol="0">
            <a:spAutoFit/>
          </a:bodyPr>
          <a:lstStyle/>
          <a:p>
            <a:r>
              <a:rPr lang="en-US" sz="2000" dirty="0">
                <a:solidFill>
                  <a:schemeClr val="accent1">
                    <a:lumMod val="75000"/>
                  </a:schemeClr>
                </a:solidFill>
                <a:latin typeface="Source Sans Pro SemiBold" panose="020B0603030403020204" pitchFamily="34" charset="0"/>
                <a:ea typeface="Source Sans Pro SemiBold" panose="020B0603030403020204" pitchFamily="34" charset="0"/>
              </a:rPr>
              <a:t>Understanding what Blockchain Account is a prerequisite to understanding Ethereum, as whenever you interact with Blockchain You cannot… as long as you don’t have a Blockchain Address :</a:t>
            </a:r>
          </a:p>
          <a:p>
            <a:endParaRPr lang="en-US" sz="2000" dirty="0">
              <a:solidFill>
                <a:schemeClr val="accent1">
                  <a:lumMod val="75000"/>
                </a:schemeClr>
              </a:solidFill>
              <a:latin typeface="Source Sans Pro SemiBold" panose="020B0603030403020204" pitchFamily="34" charset="0"/>
              <a:ea typeface="Source Sans Pro SemiBold" panose="020B0603030403020204" pitchFamily="34" charset="0"/>
            </a:endParaRPr>
          </a:p>
          <a:p>
            <a:r>
              <a:rPr lang="en-US" sz="2000" dirty="0">
                <a:solidFill>
                  <a:schemeClr val="accent1">
                    <a:lumMod val="75000"/>
                  </a:schemeClr>
                </a:solidFill>
                <a:latin typeface="Source Sans Pro SemiBold" panose="020B0603030403020204" pitchFamily="34" charset="0"/>
                <a:ea typeface="Source Sans Pro SemiBold" panose="020B0603030403020204" pitchFamily="34" charset="0"/>
              </a:rPr>
              <a:t>You Need Account Id to:</a:t>
            </a:r>
          </a:p>
          <a:p>
            <a:endParaRPr lang="en-US" sz="2000" dirty="0">
              <a:solidFill>
                <a:schemeClr val="accent1">
                  <a:lumMod val="75000"/>
                </a:schemeClr>
              </a:solidFill>
              <a:latin typeface="Source Sans Pro SemiBold" panose="020B0603030403020204" pitchFamily="34" charset="0"/>
              <a:ea typeface="Source Sans Pro SemiBold" panose="020B0603030403020204" pitchFamily="34" charset="0"/>
            </a:endParaRPr>
          </a:p>
          <a:p>
            <a:pPr marL="457200" indent="-457200">
              <a:buAutoNum type="arabicPeriod"/>
            </a:pPr>
            <a:r>
              <a:rPr lang="en-US" sz="2000" dirty="0">
                <a:solidFill>
                  <a:schemeClr val="accent1">
                    <a:lumMod val="75000"/>
                  </a:schemeClr>
                </a:solidFill>
                <a:latin typeface="Source Sans Pro SemiBold" panose="020B0603030403020204" pitchFamily="34" charset="0"/>
                <a:ea typeface="Source Sans Pro SemiBold" panose="020B0603030403020204" pitchFamily="34" charset="0"/>
              </a:rPr>
              <a:t>Send Funds</a:t>
            </a:r>
          </a:p>
          <a:p>
            <a:pPr marL="457200" indent="-457200">
              <a:buAutoNum type="arabicPeriod"/>
            </a:pPr>
            <a:r>
              <a:rPr lang="en-US" sz="2000" dirty="0">
                <a:solidFill>
                  <a:schemeClr val="accent1">
                    <a:lumMod val="75000"/>
                  </a:schemeClr>
                </a:solidFill>
                <a:latin typeface="Source Sans Pro SemiBold" panose="020B0603030403020204" pitchFamily="34" charset="0"/>
                <a:ea typeface="Source Sans Pro SemiBold" panose="020B0603030403020204" pitchFamily="34" charset="0"/>
              </a:rPr>
              <a:t>Receive Funds</a:t>
            </a:r>
          </a:p>
          <a:p>
            <a:pPr marL="457200" indent="-457200">
              <a:buAutoNum type="arabicPeriod"/>
            </a:pPr>
            <a:r>
              <a:rPr lang="en-US" sz="2000" dirty="0">
                <a:solidFill>
                  <a:schemeClr val="accent1">
                    <a:lumMod val="75000"/>
                  </a:schemeClr>
                </a:solidFill>
                <a:latin typeface="Source Sans Pro SemiBold" panose="020B0603030403020204" pitchFamily="34" charset="0"/>
                <a:ea typeface="Source Sans Pro SemiBold" panose="020B0603030403020204" pitchFamily="34" charset="0"/>
              </a:rPr>
              <a:t>Make Server Calls </a:t>
            </a:r>
            <a:r>
              <a:rPr lang="en-US" sz="2000" dirty="0">
                <a:solidFill>
                  <a:srgbClr val="FF5733"/>
                </a:solidFill>
                <a:latin typeface="Source Sans Pro SemiBold" panose="020B0603030403020204" pitchFamily="34" charset="0"/>
                <a:ea typeface="Source Sans Pro SemiBold" panose="020B0603030403020204" pitchFamily="34" charset="0"/>
              </a:rPr>
              <a:t>( </a:t>
            </a:r>
            <a:r>
              <a:rPr lang="en-US" sz="3200" dirty="0">
                <a:solidFill>
                  <a:srgbClr val="FF5733"/>
                </a:solidFill>
                <a:latin typeface="Source Sans Pro SemiBold" panose="020B0603030403020204" pitchFamily="34" charset="0"/>
                <a:ea typeface="Source Sans Pro SemiBold" panose="020B0603030403020204" pitchFamily="34" charset="0"/>
              </a:rPr>
              <a:t>SPOILER FOR THE NEXT POST</a:t>
            </a:r>
            <a:r>
              <a:rPr lang="en-US" sz="2000" dirty="0">
                <a:solidFill>
                  <a:schemeClr val="accent1">
                    <a:lumMod val="75000"/>
                  </a:schemeClr>
                </a:solidFill>
                <a:latin typeface="Source Sans Pro SemiBold" panose="020B0603030403020204" pitchFamily="34" charset="0"/>
                <a:ea typeface="Source Sans Pro SemiBold" panose="020B0603030403020204" pitchFamily="34" charset="0"/>
              </a:rPr>
              <a:t>)</a:t>
            </a:r>
          </a:p>
        </p:txBody>
      </p:sp>
    </p:spTree>
    <p:extLst>
      <p:ext uri="{BB962C8B-B14F-4D97-AF65-F5344CB8AC3E}">
        <p14:creationId xmlns:p14="http://schemas.microsoft.com/office/powerpoint/2010/main" val="3350209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42E229-2EF3-A532-6CB2-0318842C9B78}"/>
              </a:ext>
            </a:extLst>
          </p:cNvPr>
          <p:cNvSpPr txBox="1"/>
          <p:nvPr/>
        </p:nvSpPr>
        <p:spPr>
          <a:xfrm>
            <a:off x="2654051" y="5943637"/>
            <a:ext cx="7948206" cy="584775"/>
          </a:xfrm>
          <a:prstGeom prst="rect">
            <a:avLst/>
          </a:prstGeom>
          <a:solidFill>
            <a:schemeClr val="bg1"/>
          </a:solidFill>
        </p:spPr>
        <p:txBody>
          <a:bodyPr wrap="square">
            <a:spAutoFit/>
          </a:bodyPr>
          <a:lstStyle/>
          <a:p>
            <a:pPr algn="ctr"/>
            <a:r>
              <a:rPr lang="en-IN" sz="3200" b="1" dirty="0">
                <a:solidFill>
                  <a:srgbClr val="FF0000"/>
                </a:solidFill>
                <a:latin typeface="Source Sans Pro SemiBold" panose="020F0502020204030204" pitchFamily="34" charset="0"/>
              </a:rPr>
              <a:t>YOU MAY </a:t>
            </a:r>
            <a:r>
              <a:rPr lang="en-IN" sz="1400" b="1" dirty="0">
                <a:solidFill>
                  <a:srgbClr val="FF0000"/>
                </a:solidFill>
                <a:latin typeface="Source Sans Pro SemiBold" panose="020F0502020204030204" pitchFamily="34" charset="0"/>
              </a:rPr>
              <a:t>OR MAY NOT </a:t>
            </a:r>
            <a:r>
              <a:rPr lang="en-IN" sz="3200" b="1" dirty="0">
                <a:solidFill>
                  <a:srgbClr val="FF0000"/>
                </a:solidFill>
                <a:latin typeface="Source Sans Pro SemiBold" panose="020F0502020204030204" pitchFamily="34" charset="0"/>
              </a:rPr>
              <a:t>WANT TO SEE NEXT SLIDES </a:t>
            </a:r>
          </a:p>
        </p:txBody>
      </p:sp>
      <p:sp>
        <p:nvSpPr>
          <p:cNvPr id="2" name="TextBox 1">
            <a:extLst>
              <a:ext uri="{FF2B5EF4-FFF2-40B4-BE49-F238E27FC236}">
                <a16:creationId xmlns:a16="http://schemas.microsoft.com/office/drawing/2014/main" id="{4E430D04-5FA9-7DB5-299F-E0FF43196F81}"/>
              </a:ext>
            </a:extLst>
          </p:cNvPr>
          <p:cNvSpPr txBox="1"/>
          <p:nvPr/>
        </p:nvSpPr>
        <p:spPr>
          <a:xfrm>
            <a:off x="2566964" y="2102432"/>
            <a:ext cx="7948206" cy="1569660"/>
          </a:xfrm>
          <a:prstGeom prst="rect">
            <a:avLst/>
          </a:prstGeom>
          <a:solidFill>
            <a:schemeClr val="bg1"/>
          </a:solidFill>
        </p:spPr>
        <p:txBody>
          <a:bodyPr wrap="square">
            <a:spAutoFit/>
          </a:bodyPr>
          <a:lstStyle/>
          <a:p>
            <a:pPr algn="ctr"/>
            <a:r>
              <a:rPr lang="en-IN" sz="9600" b="1" dirty="0">
                <a:solidFill>
                  <a:srgbClr val="FF0000"/>
                </a:solidFill>
                <a:latin typeface="Source Sans Pro SemiBold" panose="020F0502020204030204" pitchFamily="34" charset="0"/>
              </a:rPr>
              <a:t>THE END</a:t>
            </a:r>
          </a:p>
        </p:txBody>
      </p:sp>
    </p:spTree>
    <p:extLst>
      <p:ext uri="{BB962C8B-B14F-4D97-AF65-F5344CB8AC3E}">
        <p14:creationId xmlns:p14="http://schemas.microsoft.com/office/powerpoint/2010/main" val="2685605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CF8C6"/>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FD74EA-CCF7-D4D9-A993-F73EC033CB8A}"/>
              </a:ext>
            </a:extLst>
          </p:cNvPr>
          <p:cNvSpPr txBox="1"/>
          <p:nvPr/>
        </p:nvSpPr>
        <p:spPr>
          <a:xfrm>
            <a:off x="3592404" y="1784462"/>
            <a:ext cx="7948206" cy="1384995"/>
          </a:xfrm>
          <a:prstGeom prst="rect">
            <a:avLst/>
          </a:prstGeom>
          <a:solidFill>
            <a:schemeClr val="bg1"/>
          </a:solidFill>
        </p:spPr>
        <p:txBody>
          <a:bodyPr wrap="square">
            <a:spAutoFit/>
          </a:bodyPr>
          <a:lstStyle/>
          <a:p>
            <a:pPr algn="ctr"/>
            <a:r>
              <a:rPr lang="en-US" sz="2800" b="0" i="0" dirty="0">
                <a:solidFill>
                  <a:srgbClr val="374151"/>
                </a:solidFill>
                <a:effectLst/>
                <a:latin typeface="Söhne"/>
              </a:rPr>
              <a:t>Forget about the way I mentioned earlier </a:t>
            </a:r>
            <a:r>
              <a:rPr lang="en-US" b="0" i="0" dirty="0">
                <a:solidFill>
                  <a:srgbClr val="374151"/>
                </a:solidFill>
                <a:effectLst/>
                <a:latin typeface="Söhne"/>
              </a:rPr>
              <a:t>– there's a much easier way to </a:t>
            </a:r>
            <a:r>
              <a:rPr lang="en-US" dirty="0">
                <a:solidFill>
                  <a:srgbClr val="374151"/>
                </a:solidFill>
                <a:latin typeface="Söhne"/>
              </a:rPr>
              <a:t>make a Blockchain Account</a:t>
            </a:r>
            <a:r>
              <a:rPr lang="en-US" b="0" i="0" dirty="0">
                <a:solidFill>
                  <a:srgbClr val="374151"/>
                </a:solidFill>
                <a:effectLst/>
                <a:latin typeface="Söhne"/>
              </a:rPr>
              <a:t>. Give it a shot yourself</a:t>
            </a:r>
            <a:r>
              <a:rPr lang="en-US" sz="2800" b="1" i="0" dirty="0">
                <a:solidFill>
                  <a:srgbClr val="374151"/>
                </a:solidFill>
                <a:effectLst/>
                <a:latin typeface="Söhne"/>
              </a:rPr>
              <a:t>, </a:t>
            </a:r>
            <a:r>
              <a:rPr lang="en-US" sz="2800" b="1" i="0" dirty="0">
                <a:solidFill>
                  <a:srgbClr val="FF0000"/>
                </a:solidFill>
                <a:effectLst/>
                <a:latin typeface="Söhne"/>
              </a:rPr>
              <a:t>trust me, it'll only take 5-6 minutes tops. </a:t>
            </a:r>
            <a:r>
              <a:rPr lang="en-US" b="1" dirty="0">
                <a:solidFill>
                  <a:schemeClr val="accent2">
                    <a:lumMod val="50000"/>
                  </a:schemeClr>
                </a:solidFill>
                <a:latin typeface="Source Sans Pro SemiBold" panose="020F0502020204030204" pitchFamily="34" charset="0"/>
              </a:rPr>
              <a:t>		</a:t>
            </a:r>
            <a:endParaRPr lang="en-IN" b="1" dirty="0">
              <a:solidFill>
                <a:schemeClr val="accent2">
                  <a:lumMod val="50000"/>
                </a:schemeClr>
              </a:solidFill>
              <a:latin typeface="Source Sans Pro SemiBold" panose="020F0502020204030204" pitchFamily="34" charset="0"/>
            </a:endParaRPr>
          </a:p>
        </p:txBody>
      </p:sp>
      <p:pic>
        <p:nvPicPr>
          <p:cNvPr id="6" name="Picture 5" descr="A black text on a white background&#10;&#10;Description automatically generated">
            <a:extLst>
              <a:ext uri="{FF2B5EF4-FFF2-40B4-BE49-F238E27FC236}">
                <a16:creationId xmlns:a16="http://schemas.microsoft.com/office/drawing/2014/main" id="{B52F7F59-D46D-9146-9DBE-3C91F9FA0B55}"/>
              </a:ext>
            </a:extLst>
          </p:cNvPr>
          <p:cNvPicPr>
            <a:picLocks noChangeAspect="1"/>
          </p:cNvPicPr>
          <p:nvPr/>
        </p:nvPicPr>
        <p:blipFill rotWithShape="1">
          <a:blip r:embed="rId2">
            <a:extLst>
              <a:ext uri="{28A0092B-C50C-407E-A947-70E740481C1C}">
                <a14:useLocalDpi xmlns:a14="http://schemas.microsoft.com/office/drawing/2010/main" val="0"/>
              </a:ext>
            </a:extLst>
          </a:blip>
          <a:srcRect t="30475" b="29525"/>
          <a:stretch/>
        </p:blipFill>
        <p:spPr>
          <a:xfrm>
            <a:off x="3905675" y="3872998"/>
            <a:ext cx="7020432" cy="14040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descr="A low poly fox face&#10;&#10;Description automatically generated">
            <a:extLst>
              <a:ext uri="{FF2B5EF4-FFF2-40B4-BE49-F238E27FC236}">
                <a16:creationId xmlns:a16="http://schemas.microsoft.com/office/drawing/2014/main" id="{97970401-64A9-C003-8B9C-F1B8943BC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385" y="2067289"/>
            <a:ext cx="1813770" cy="1805709"/>
          </a:xfrm>
          <a:prstGeom prst="rect">
            <a:avLst/>
          </a:prstGeom>
        </p:spPr>
      </p:pic>
      <p:cxnSp>
        <p:nvCxnSpPr>
          <p:cNvPr id="10" name="Straight Connector 9">
            <a:extLst>
              <a:ext uri="{FF2B5EF4-FFF2-40B4-BE49-F238E27FC236}">
                <a16:creationId xmlns:a16="http://schemas.microsoft.com/office/drawing/2014/main" id="{68DAF39E-CA20-C4DA-E1CC-913D46A671FC}"/>
              </a:ext>
            </a:extLst>
          </p:cNvPr>
          <p:cNvCxnSpPr>
            <a:cxnSpLocks/>
          </p:cNvCxnSpPr>
          <p:nvPr/>
        </p:nvCxnSpPr>
        <p:spPr>
          <a:xfrm>
            <a:off x="394063" y="1443708"/>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8D9B008-EC35-8084-FC1B-F6CD13973CEA}"/>
              </a:ext>
            </a:extLst>
          </p:cNvPr>
          <p:cNvSpPr txBox="1"/>
          <p:nvPr/>
        </p:nvSpPr>
        <p:spPr>
          <a:xfrm>
            <a:off x="2538042" y="207041"/>
            <a:ext cx="7901358" cy="1200329"/>
          </a:xfrm>
          <a:prstGeom prst="rect">
            <a:avLst/>
          </a:prstGeom>
          <a:solidFill>
            <a:schemeClr val="bg1"/>
          </a:solidFill>
        </p:spPr>
        <p:txBody>
          <a:bodyPr wrap="square">
            <a:spAutoFit/>
          </a:bodyPr>
          <a:lstStyle/>
          <a:p>
            <a:pPr algn="ctr"/>
            <a:r>
              <a:rPr lang="en-IN" sz="3600" b="1" dirty="0">
                <a:solidFill>
                  <a:schemeClr val="accent1"/>
                </a:solidFill>
                <a:latin typeface="Source Sans Pro SemiBold" panose="020F0502020204030204" pitchFamily="34" charset="0"/>
              </a:rPr>
              <a:t>Recommended Approach To Make A Blockchain Account : METAMASK</a:t>
            </a:r>
          </a:p>
        </p:txBody>
      </p:sp>
      <p:sp>
        <p:nvSpPr>
          <p:cNvPr id="14" name="TextBox 13">
            <a:extLst>
              <a:ext uri="{FF2B5EF4-FFF2-40B4-BE49-F238E27FC236}">
                <a16:creationId xmlns:a16="http://schemas.microsoft.com/office/drawing/2014/main" id="{3D3047C5-68CD-2638-63FF-56F13CF370FD}"/>
              </a:ext>
            </a:extLst>
          </p:cNvPr>
          <p:cNvSpPr txBox="1"/>
          <p:nvPr/>
        </p:nvSpPr>
        <p:spPr>
          <a:xfrm>
            <a:off x="3707171" y="5513702"/>
            <a:ext cx="8345214" cy="646331"/>
          </a:xfrm>
          <a:prstGeom prst="rect">
            <a:avLst/>
          </a:prstGeom>
          <a:noFill/>
        </p:spPr>
        <p:txBody>
          <a:bodyPr wrap="square" rtlCol="0">
            <a:spAutoFit/>
          </a:bodyPr>
          <a:lstStyle/>
          <a:p>
            <a:r>
              <a:rPr lang="en-US" b="0" i="0" dirty="0">
                <a:solidFill>
                  <a:srgbClr val="374151"/>
                </a:solidFill>
                <a:effectLst/>
                <a:latin typeface="Söhne"/>
              </a:rPr>
              <a:t>MetaMask serves as a browser plugin that handles the tasks of creating a private key, performing complex mathematical operations, and obtaining an account address.</a:t>
            </a:r>
            <a:endParaRPr lang="en-IN" dirty="0"/>
          </a:p>
        </p:txBody>
      </p:sp>
      <p:sp>
        <p:nvSpPr>
          <p:cNvPr id="15" name="TextBox 14">
            <a:extLst>
              <a:ext uri="{FF2B5EF4-FFF2-40B4-BE49-F238E27FC236}">
                <a16:creationId xmlns:a16="http://schemas.microsoft.com/office/drawing/2014/main" id="{565F217D-50F0-6A36-C33F-879ECF1C01F8}"/>
              </a:ext>
            </a:extLst>
          </p:cNvPr>
          <p:cNvSpPr txBox="1"/>
          <p:nvPr/>
        </p:nvSpPr>
        <p:spPr>
          <a:xfrm>
            <a:off x="686644" y="3909337"/>
            <a:ext cx="2905760" cy="1785104"/>
          </a:xfrm>
          <a:prstGeom prst="rect">
            <a:avLst/>
          </a:prstGeom>
          <a:solidFill>
            <a:schemeClr val="bg1"/>
          </a:solidFill>
        </p:spPr>
        <p:txBody>
          <a:bodyPr wrap="square">
            <a:spAutoFit/>
          </a:bodyPr>
          <a:lstStyle/>
          <a:p>
            <a:r>
              <a:rPr lang="en-US" sz="6000" b="1" dirty="0">
                <a:solidFill>
                  <a:schemeClr val="accent4">
                    <a:lumMod val="75000"/>
                  </a:schemeClr>
                </a:solidFill>
                <a:latin typeface="Source Sans Pro SemiBold" panose="020F0502020204030204" pitchFamily="34" charset="0"/>
              </a:rPr>
              <a:t>MEET</a:t>
            </a:r>
          </a:p>
          <a:p>
            <a:r>
              <a:rPr lang="en-US" sz="3600" b="1" dirty="0">
                <a:solidFill>
                  <a:schemeClr val="accent4">
                    <a:lumMod val="75000"/>
                  </a:schemeClr>
                </a:solidFill>
                <a:latin typeface="Source Sans Pro SemiBold" panose="020F0502020204030204" pitchFamily="34" charset="0"/>
              </a:rPr>
              <a:t>METAMASK </a:t>
            </a:r>
            <a:r>
              <a:rPr lang="en-US" sz="3600" b="1" dirty="0">
                <a:solidFill>
                  <a:schemeClr val="accent2">
                    <a:lumMod val="50000"/>
                  </a:schemeClr>
                </a:solidFill>
                <a:latin typeface="Source Sans Pro SemiBold" panose="020F0502020204030204" pitchFamily="34" charset="0"/>
              </a:rPr>
              <a:t>!</a:t>
            </a:r>
            <a:r>
              <a:rPr lang="en-US" sz="1400" b="1" dirty="0">
                <a:solidFill>
                  <a:schemeClr val="accent2">
                    <a:lumMod val="50000"/>
                  </a:schemeClr>
                </a:solidFill>
                <a:latin typeface="Source Sans Pro SemiBold" panose="020F0502020204030204" pitchFamily="34" charset="0"/>
              </a:rPr>
              <a:t>		</a:t>
            </a:r>
            <a:endParaRPr lang="en-IN" sz="1400" b="1" dirty="0">
              <a:solidFill>
                <a:schemeClr val="accent2">
                  <a:lumMod val="50000"/>
                </a:schemeClr>
              </a:solidFill>
              <a:latin typeface="Source Sans Pro SemiBold" panose="020F0502020204030204" pitchFamily="34" charset="0"/>
            </a:endParaRPr>
          </a:p>
        </p:txBody>
      </p:sp>
      <p:sp>
        <p:nvSpPr>
          <p:cNvPr id="3" name="Frame 2">
            <a:extLst>
              <a:ext uri="{FF2B5EF4-FFF2-40B4-BE49-F238E27FC236}">
                <a16:creationId xmlns:a16="http://schemas.microsoft.com/office/drawing/2014/main" id="{C853A272-E2B8-23E5-D900-8EC8AC00CBB2}"/>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807551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CF8C6"/>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CBC0D6-762C-2D01-0253-E6AB47678D7E}"/>
              </a:ext>
            </a:extLst>
          </p:cNvPr>
          <p:cNvSpPr txBox="1"/>
          <p:nvPr/>
        </p:nvSpPr>
        <p:spPr>
          <a:xfrm>
            <a:off x="924560" y="216584"/>
            <a:ext cx="8168639" cy="584775"/>
          </a:xfrm>
          <a:prstGeom prst="rect">
            <a:avLst/>
          </a:prstGeom>
          <a:solidFill>
            <a:schemeClr val="bg1"/>
          </a:solidFill>
        </p:spPr>
        <p:txBody>
          <a:bodyPr wrap="square">
            <a:spAutoFit/>
          </a:bodyPr>
          <a:lstStyle/>
          <a:p>
            <a:pPr algn="ctr"/>
            <a:endParaRPr lang="en-IN" sz="3200" b="1" dirty="0">
              <a:solidFill>
                <a:schemeClr val="accent1">
                  <a:lumMod val="50000"/>
                </a:schemeClr>
              </a:solidFill>
              <a:latin typeface="Source Sans Pro SemiBold" panose="020F0502020204030204" pitchFamily="34" charset="0"/>
            </a:endParaRPr>
          </a:p>
        </p:txBody>
      </p:sp>
      <p:pic>
        <p:nvPicPr>
          <p:cNvPr id="18" name="Picture 17" descr="A screenshot of a computer&#10;&#10;Description automatically generated">
            <a:extLst>
              <a:ext uri="{FF2B5EF4-FFF2-40B4-BE49-F238E27FC236}">
                <a16:creationId xmlns:a16="http://schemas.microsoft.com/office/drawing/2014/main" id="{519EE921-0B37-AEA1-A41C-EB3C21AB0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9722" y="2087743"/>
            <a:ext cx="6455156" cy="1984959"/>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22" name="TextBox 21">
            <a:extLst>
              <a:ext uri="{FF2B5EF4-FFF2-40B4-BE49-F238E27FC236}">
                <a16:creationId xmlns:a16="http://schemas.microsoft.com/office/drawing/2014/main" id="{00D2ABDC-7ADE-C33C-FADF-8AF372237CD5}"/>
              </a:ext>
            </a:extLst>
          </p:cNvPr>
          <p:cNvSpPr txBox="1"/>
          <p:nvPr/>
        </p:nvSpPr>
        <p:spPr>
          <a:xfrm>
            <a:off x="649175" y="1125627"/>
            <a:ext cx="7703407" cy="338554"/>
          </a:xfrm>
          <a:prstGeom prst="rect">
            <a:avLst/>
          </a:prstGeom>
          <a:solidFill>
            <a:schemeClr val="bg1"/>
          </a:solidFill>
        </p:spPr>
        <p:txBody>
          <a:bodyPr wrap="square">
            <a:spAutoFit/>
          </a:bodyPr>
          <a:lstStyle/>
          <a:p>
            <a:pPr algn="ctr"/>
            <a:r>
              <a:rPr lang="en-IN" sz="1600" b="1" dirty="0">
                <a:solidFill>
                  <a:srgbClr val="FF0000"/>
                </a:solidFill>
                <a:highlight>
                  <a:srgbClr val="FFFF00"/>
                </a:highlight>
                <a:latin typeface="Source Sans Pro SemiBold" panose="020F0502020204030204" pitchFamily="34" charset="0"/>
              </a:rPr>
              <a:t>STEP 1 </a:t>
            </a:r>
            <a:r>
              <a:rPr lang="en-IN" sz="1600" b="1" dirty="0">
                <a:solidFill>
                  <a:srgbClr val="203864"/>
                </a:solidFill>
                <a:latin typeface="Source Sans Pro SemiBold" panose="020F0502020204030204" pitchFamily="34" charset="0"/>
              </a:rPr>
              <a:t>: Visit chrome webstore to Add MetaMask Extension to the browser</a:t>
            </a:r>
          </a:p>
        </p:txBody>
      </p:sp>
      <p:pic>
        <p:nvPicPr>
          <p:cNvPr id="24" name="Picture 23" descr="A screenshot of a computer">
            <a:extLst>
              <a:ext uri="{FF2B5EF4-FFF2-40B4-BE49-F238E27FC236}">
                <a16:creationId xmlns:a16="http://schemas.microsoft.com/office/drawing/2014/main" id="{2BA1A8D3-DFE3-4F43-8D3F-A4BE0E23D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7871" y="4243278"/>
            <a:ext cx="3603900" cy="222058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25" name="Straight Connector 24">
            <a:extLst>
              <a:ext uri="{FF2B5EF4-FFF2-40B4-BE49-F238E27FC236}">
                <a16:creationId xmlns:a16="http://schemas.microsoft.com/office/drawing/2014/main" id="{FBF2BC7D-B1B8-201A-4F9A-385F46D49EBF}"/>
              </a:ext>
            </a:extLst>
          </p:cNvPr>
          <p:cNvCxnSpPr>
            <a:cxnSpLocks/>
          </p:cNvCxnSpPr>
          <p:nvPr/>
        </p:nvCxnSpPr>
        <p:spPr>
          <a:xfrm>
            <a:off x="8189696" y="969220"/>
            <a:ext cx="46587" cy="5672196"/>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3EB13-9F0B-3CBC-FBFD-A1D0923C8580}"/>
              </a:ext>
            </a:extLst>
          </p:cNvPr>
          <p:cNvCxnSpPr>
            <a:cxnSpLocks/>
          </p:cNvCxnSpPr>
          <p:nvPr/>
        </p:nvCxnSpPr>
        <p:spPr>
          <a:xfrm>
            <a:off x="597426" y="969220"/>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pic>
        <p:nvPicPr>
          <p:cNvPr id="28" name="Picture 27" descr="A screenshot of a video game">
            <a:extLst>
              <a:ext uri="{FF2B5EF4-FFF2-40B4-BE49-F238E27FC236}">
                <a16:creationId xmlns:a16="http://schemas.microsoft.com/office/drawing/2014/main" id="{D4C4B75A-15B4-02CF-B387-67B2AB7B1F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4583" y="2503919"/>
            <a:ext cx="2979003" cy="395994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1" name="TextBox 30">
            <a:extLst>
              <a:ext uri="{FF2B5EF4-FFF2-40B4-BE49-F238E27FC236}">
                <a16:creationId xmlns:a16="http://schemas.microsoft.com/office/drawing/2014/main" id="{A1D24EEA-A1B1-DCA4-C7C8-6EEF12D32D52}"/>
              </a:ext>
            </a:extLst>
          </p:cNvPr>
          <p:cNvSpPr txBox="1"/>
          <p:nvPr/>
        </p:nvSpPr>
        <p:spPr>
          <a:xfrm>
            <a:off x="8510795" y="1559730"/>
            <a:ext cx="3297775" cy="584775"/>
          </a:xfrm>
          <a:prstGeom prst="rect">
            <a:avLst/>
          </a:prstGeom>
          <a:solidFill>
            <a:schemeClr val="bg1"/>
          </a:solidFill>
        </p:spPr>
        <p:txBody>
          <a:bodyPr wrap="square">
            <a:spAutoFit/>
          </a:bodyPr>
          <a:lstStyle/>
          <a:p>
            <a:pPr algn="ctr"/>
            <a:r>
              <a:rPr lang="en-IN" sz="1600" b="1" dirty="0">
                <a:solidFill>
                  <a:srgbClr val="FF0000"/>
                </a:solidFill>
                <a:highlight>
                  <a:srgbClr val="FFFF00"/>
                </a:highlight>
                <a:latin typeface="Source Sans Pro SemiBold" panose="020F0502020204030204" pitchFamily="34" charset="0"/>
              </a:rPr>
              <a:t>STEP 2 </a:t>
            </a:r>
            <a:r>
              <a:rPr lang="en-IN" sz="1600" b="1" dirty="0">
                <a:solidFill>
                  <a:srgbClr val="203864"/>
                </a:solidFill>
                <a:latin typeface="Source Sans Pro SemiBold" panose="020F0502020204030204" pitchFamily="34" charset="0"/>
              </a:rPr>
              <a:t>: Select create new wallet and proceed</a:t>
            </a:r>
            <a:r>
              <a:rPr lang="en-IN" sz="1600" b="1" dirty="0">
                <a:solidFill>
                  <a:schemeClr val="accent2">
                    <a:lumMod val="50000"/>
                  </a:schemeClr>
                </a:solidFill>
                <a:latin typeface="Source Sans Pro SemiBold" panose="020F0502020204030204" pitchFamily="34" charset="0"/>
              </a:rPr>
              <a:t>.</a:t>
            </a:r>
          </a:p>
        </p:txBody>
      </p:sp>
      <p:sp>
        <p:nvSpPr>
          <p:cNvPr id="2" name="TextBox 1">
            <a:extLst>
              <a:ext uri="{FF2B5EF4-FFF2-40B4-BE49-F238E27FC236}">
                <a16:creationId xmlns:a16="http://schemas.microsoft.com/office/drawing/2014/main" id="{824DF020-9425-0C8E-E4A1-5B7C43AC4CB0}"/>
              </a:ext>
            </a:extLst>
          </p:cNvPr>
          <p:cNvSpPr txBox="1"/>
          <p:nvPr/>
        </p:nvSpPr>
        <p:spPr>
          <a:xfrm>
            <a:off x="2258510" y="1489922"/>
            <a:ext cx="4588977" cy="369332"/>
          </a:xfrm>
          <a:prstGeom prst="rect">
            <a:avLst/>
          </a:prstGeom>
          <a:noFill/>
        </p:spPr>
        <p:txBody>
          <a:bodyPr wrap="square" rtlCol="0">
            <a:spAutoFit/>
          </a:bodyPr>
          <a:lstStyle/>
          <a:p>
            <a:r>
              <a:rPr lang="en-US" dirty="0">
                <a:solidFill>
                  <a:srgbClr val="FF33CC"/>
                </a:solidFill>
                <a:latin typeface="Source Sans Pro" panose="020B0503030403020204" pitchFamily="34" charset="0"/>
                <a:hlinkClick r:id="rId5"/>
              </a:rPr>
              <a:t>Link To Install MetaMask Browser Extension</a:t>
            </a:r>
            <a:endParaRPr lang="en-IN" dirty="0">
              <a:solidFill>
                <a:srgbClr val="FF33CC"/>
              </a:solidFill>
              <a:latin typeface="Source Sans Pro" panose="020B0503030403020204" pitchFamily="34" charset="0"/>
            </a:endParaRPr>
          </a:p>
        </p:txBody>
      </p:sp>
      <p:sp>
        <p:nvSpPr>
          <p:cNvPr id="4" name="Frame 3">
            <a:extLst>
              <a:ext uri="{FF2B5EF4-FFF2-40B4-BE49-F238E27FC236}">
                <a16:creationId xmlns:a16="http://schemas.microsoft.com/office/drawing/2014/main" id="{68B92021-A323-6A38-5800-FDDB6C0339B6}"/>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8F4286F2-FEE9-CAFF-A4B9-7ACACA430028}"/>
              </a:ext>
            </a:extLst>
          </p:cNvPr>
          <p:cNvSpPr txBox="1"/>
          <p:nvPr/>
        </p:nvSpPr>
        <p:spPr>
          <a:xfrm>
            <a:off x="4116740" y="261189"/>
            <a:ext cx="3795851" cy="646331"/>
          </a:xfrm>
          <a:prstGeom prst="rect">
            <a:avLst/>
          </a:prstGeom>
          <a:solidFill>
            <a:schemeClr val="bg1"/>
          </a:solidFill>
        </p:spPr>
        <p:txBody>
          <a:bodyPr wrap="square">
            <a:spAutoFit/>
          </a:bodyPr>
          <a:lstStyle/>
          <a:p>
            <a:pPr algn="ctr"/>
            <a:r>
              <a:rPr lang="en-IN" sz="3600" b="1" dirty="0">
                <a:solidFill>
                  <a:schemeClr val="accent1"/>
                </a:solidFill>
                <a:latin typeface="Source Sans Pro SemiBold" panose="020F0502020204030204" pitchFamily="34" charset="0"/>
              </a:rPr>
              <a:t>METAMASK</a:t>
            </a:r>
          </a:p>
        </p:txBody>
      </p:sp>
    </p:spTree>
    <p:extLst>
      <p:ext uri="{BB962C8B-B14F-4D97-AF65-F5344CB8AC3E}">
        <p14:creationId xmlns:p14="http://schemas.microsoft.com/office/powerpoint/2010/main" val="4029197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CF8C6"/>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screenshot of a computer screen&#10;&#10;Description automatically generated">
            <a:extLst>
              <a:ext uri="{FF2B5EF4-FFF2-40B4-BE49-F238E27FC236}">
                <a16:creationId xmlns:a16="http://schemas.microsoft.com/office/drawing/2014/main" id="{3730F6EE-C5DF-14B4-D7E7-17B2EFC6C07C}"/>
              </a:ext>
            </a:extLst>
          </p:cNvPr>
          <p:cNvPicPr>
            <a:picLocks noChangeAspect="1"/>
          </p:cNvPicPr>
          <p:nvPr/>
        </p:nvPicPr>
        <p:blipFill rotWithShape="1">
          <a:blip r:embed="rId2">
            <a:extLst>
              <a:ext uri="{28A0092B-C50C-407E-A947-70E740481C1C}">
                <a14:useLocalDpi xmlns:a14="http://schemas.microsoft.com/office/drawing/2010/main" val="0"/>
              </a:ext>
            </a:extLst>
          </a:blip>
          <a:srcRect l="14356" r="14867" b="-2"/>
          <a:stretch/>
        </p:blipFill>
        <p:spPr>
          <a:xfrm>
            <a:off x="9127305" y="2222635"/>
            <a:ext cx="2489678" cy="41629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11" name="Straight Connector 10">
            <a:extLst>
              <a:ext uri="{FF2B5EF4-FFF2-40B4-BE49-F238E27FC236}">
                <a16:creationId xmlns:a16="http://schemas.microsoft.com/office/drawing/2014/main" id="{69CC9017-E3A2-8E2A-EA09-9886FE932304}"/>
              </a:ext>
            </a:extLst>
          </p:cNvPr>
          <p:cNvCxnSpPr>
            <a:cxnSpLocks/>
          </p:cNvCxnSpPr>
          <p:nvPr/>
        </p:nvCxnSpPr>
        <p:spPr>
          <a:xfrm>
            <a:off x="430823" y="1062212"/>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949074A-F399-0AAD-409D-03E89520C4FD}"/>
              </a:ext>
            </a:extLst>
          </p:cNvPr>
          <p:cNvSpPr txBox="1"/>
          <p:nvPr/>
        </p:nvSpPr>
        <p:spPr>
          <a:xfrm>
            <a:off x="719318" y="1275567"/>
            <a:ext cx="10897665" cy="646331"/>
          </a:xfrm>
          <a:prstGeom prst="rect">
            <a:avLst/>
          </a:prstGeom>
          <a:solidFill>
            <a:schemeClr val="bg1"/>
          </a:solidFill>
        </p:spPr>
        <p:txBody>
          <a:bodyPr wrap="square">
            <a:spAutoFit/>
          </a:bodyPr>
          <a:lstStyle/>
          <a:p>
            <a:pPr algn="ctr"/>
            <a:r>
              <a:rPr lang="en-IN" b="1" dirty="0">
                <a:solidFill>
                  <a:srgbClr val="FF0000"/>
                </a:solidFill>
                <a:highlight>
                  <a:srgbClr val="FFFF00"/>
                </a:highlight>
                <a:latin typeface="Source Sans Pro SemiBold" panose="020F0502020204030204" pitchFamily="34" charset="0"/>
              </a:rPr>
              <a:t>STEP 3 </a:t>
            </a:r>
            <a:r>
              <a:rPr lang="en-IN" b="1" dirty="0">
                <a:solidFill>
                  <a:srgbClr val="203864"/>
                </a:solidFill>
                <a:latin typeface="Source Sans Pro SemiBold" panose="020F0502020204030204" pitchFamily="34" charset="0"/>
              </a:rPr>
              <a:t>: Complete your wallet creation, A wallet manages all your Ethereum Blockchain Accounts at one place</a:t>
            </a:r>
          </a:p>
        </p:txBody>
      </p:sp>
      <p:pic>
        <p:nvPicPr>
          <p:cNvPr id="4" name="Picture 3" descr="A screenshot of a login page&#10;&#10;Description automatically generated">
            <a:extLst>
              <a:ext uri="{FF2B5EF4-FFF2-40B4-BE49-F238E27FC236}">
                <a16:creationId xmlns:a16="http://schemas.microsoft.com/office/drawing/2014/main" id="{B765F326-2AA5-2EE2-854F-3FCF95E38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0263" y="2279784"/>
            <a:ext cx="3190156" cy="42015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8" name="Picture 7" descr="A screenshot of a video game">
            <a:extLst>
              <a:ext uri="{FF2B5EF4-FFF2-40B4-BE49-F238E27FC236}">
                <a16:creationId xmlns:a16="http://schemas.microsoft.com/office/drawing/2014/main" id="{97BF7D36-8A3D-7D57-86D1-2AB7EE7067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226" y="2423360"/>
            <a:ext cx="2854482" cy="379442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9" name="Arrow: Right 8">
            <a:extLst>
              <a:ext uri="{FF2B5EF4-FFF2-40B4-BE49-F238E27FC236}">
                <a16:creationId xmlns:a16="http://schemas.microsoft.com/office/drawing/2014/main" id="{DC826C48-34C4-C6F7-D889-B0A1776E01DD}"/>
              </a:ext>
            </a:extLst>
          </p:cNvPr>
          <p:cNvSpPr/>
          <p:nvPr/>
        </p:nvSpPr>
        <p:spPr>
          <a:xfrm>
            <a:off x="3845390" y="3585595"/>
            <a:ext cx="572390" cy="289560"/>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CA53A0CB-CEFC-D3C3-529C-5C9E275F31E7}"/>
              </a:ext>
            </a:extLst>
          </p:cNvPr>
          <p:cNvSpPr/>
          <p:nvPr/>
        </p:nvSpPr>
        <p:spPr>
          <a:xfrm>
            <a:off x="8054101" y="3565275"/>
            <a:ext cx="572390" cy="289560"/>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9FA27083-79F7-75D6-B263-8904E237F5A1}"/>
              </a:ext>
            </a:extLst>
          </p:cNvPr>
          <p:cNvCxnSpPr>
            <a:cxnSpLocks/>
          </p:cNvCxnSpPr>
          <p:nvPr/>
        </p:nvCxnSpPr>
        <p:spPr>
          <a:xfrm>
            <a:off x="430823" y="1887739"/>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5" name="Frame 4">
            <a:extLst>
              <a:ext uri="{FF2B5EF4-FFF2-40B4-BE49-F238E27FC236}">
                <a16:creationId xmlns:a16="http://schemas.microsoft.com/office/drawing/2014/main" id="{66BC0B07-EA5A-2169-EA02-4F9DB2AE1650}"/>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3A77A8DC-C257-3CA5-237D-71D115B75467}"/>
              </a:ext>
            </a:extLst>
          </p:cNvPr>
          <p:cNvSpPr txBox="1"/>
          <p:nvPr/>
        </p:nvSpPr>
        <p:spPr>
          <a:xfrm>
            <a:off x="4131585" y="343448"/>
            <a:ext cx="3795851" cy="646331"/>
          </a:xfrm>
          <a:prstGeom prst="rect">
            <a:avLst/>
          </a:prstGeom>
          <a:solidFill>
            <a:schemeClr val="bg1"/>
          </a:solidFill>
        </p:spPr>
        <p:txBody>
          <a:bodyPr wrap="square">
            <a:spAutoFit/>
          </a:bodyPr>
          <a:lstStyle/>
          <a:p>
            <a:pPr algn="ctr"/>
            <a:r>
              <a:rPr lang="en-IN" sz="3600" b="1" dirty="0">
                <a:solidFill>
                  <a:schemeClr val="accent1"/>
                </a:solidFill>
                <a:latin typeface="Source Sans Pro SemiBold" panose="020F0502020204030204" pitchFamily="34" charset="0"/>
              </a:rPr>
              <a:t>METAMASK</a:t>
            </a:r>
          </a:p>
        </p:txBody>
      </p:sp>
    </p:spTree>
    <p:extLst>
      <p:ext uri="{BB962C8B-B14F-4D97-AF65-F5344CB8AC3E}">
        <p14:creationId xmlns:p14="http://schemas.microsoft.com/office/powerpoint/2010/main" val="3380856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CF8C6"/>
        </a:solidFill>
        <a:effectLst/>
      </p:bgPr>
    </p:bg>
    <p:spTree>
      <p:nvGrpSpPr>
        <p:cNvPr id="1" name=""/>
        <p:cNvGrpSpPr/>
        <p:nvPr/>
      </p:nvGrpSpPr>
      <p:grpSpPr>
        <a:xfrm>
          <a:off x="0" y="0"/>
          <a:ext cx="0" cy="0"/>
          <a:chOff x="0" y="0"/>
          <a:chExt cx="0" cy="0"/>
        </a:xfrm>
      </p:grpSpPr>
      <p:pic>
        <p:nvPicPr>
          <p:cNvPr id="9" name="Picture 8" descr="A screenshot of a computer">
            <a:extLst>
              <a:ext uri="{FF2B5EF4-FFF2-40B4-BE49-F238E27FC236}">
                <a16:creationId xmlns:a16="http://schemas.microsoft.com/office/drawing/2014/main" id="{99112289-3BB1-8DD9-C2C8-A1D496E7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48" y="1681215"/>
            <a:ext cx="2821296" cy="193964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11" name="Straight Connector 10">
            <a:extLst>
              <a:ext uri="{FF2B5EF4-FFF2-40B4-BE49-F238E27FC236}">
                <a16:creationId xmlns:a16="http://schemas.microsoft.com/office/drawing/2014/main" id="{B1EBA0F4-EE4C-1C74-B434-C1E844F5563C}"/>
              </a:ext>
            </a:extLst>
          </p:cNvPr>
          <p:cNvCxnSpPr>
            <a:cxnSpLocks/>
          </p:cNvCxnSpPr>
          <p:nvPr/>
        </p:nvCxnSpPr>
        <p:spPr>
          <a:xfrm>
            <a:off x="618719" y="821264"/>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94A2AC68-6B86-111F-FF8A-66117CB45C91}"/>
              </a:ext>
            </a:extLst>
          </p:cNvPr>
          <p:cNvSpPr txBox="1"/>
          <p:nvPr/>
        </p:nvSpPr>
        <p:spPr>
          <a:xfrm>
            <a:off x="583982" y="821264"/>
            <a:ext cx="10897665" cy="584775"/>
          </a:xfrm>
          <a:prstGeom prst="rect">
            <a:avLst/>
          </a:prstGeom>
          <a:solidFill>
            <a:schemeClr val="bg1"/>
          </a:solidFill>
        </p:spPr>
        <p:txBody>
          <a:bodyPr wrap="square">
            <a:spAutoFit/>
          </a:bodyPr>
          <a:lstStyle/>
          <a:p>
            <a:pPr algn="ctr"/>
            <a:r>
              <a:rPr lang="en-IN" sz="1600" b="1" dirty="0">
                <a:solidFill>
                  <a:srgbClr val="FF0000"/>
                </a:solidFill>
                <a:highlight>
                  <a:srgbClr val="FFFF00"/>
                </a:highlight>
                <a:latin typeface="Source Sans Pro SemiBold" panose="020F0502020204030204" pitchFamily="34" charset="0"/>
              </a:rPr>
              <a:t>STEP 4 </a:t>
            </a:r>
            <a:r>
              <a:rPr lang="en-IN" sz="1600" b="1" dirty="0">
                <a:solidFill>
                  <a:srgbClr val="203864"/>
                </a:solidFill>
                <a:latin typeface="Source Sans Pro SemiBold" panose="020F0502020204030204" pitchFamily="34" charset="0"/>
              </a:rPr>
              <a:t>: Once the wallet is created, you will see an account created by MetaMask</a:t>
            </a:r>
            <a:r>
              <a:rPr lang="en-IN" sz="1600" b="1" dirty="0">
                <a:solidFill>
                  <a:srgbClr val="FF0000"/>
                </a:solidFill>
                <a:latin typeface="Source Sans Pro SemiBold" panose="020F0502020204030204" pitchFamily="34" charset="0"/>
              </a:rPr>
              <a:t> (“Account 1”)</a:t>
            </a:r>
            <a:r>
              <a:rPr lang="en-IN" sz="1600" b="1" dirty="0">
                <a:solidFill>
                  <a:srgbClr val="203864"/>
                </a:solidFill>
                <a:latin typeface="Source Sans Pro SemiBold" panose="020F0502020204030204" pitchFamily="34" charset="0"/>
              </a:rPr>
              <a:t>, You can ask MetaMask to create as many accounts as you can.  </a:t>
            </a:r>
          </a:p>
        </p:txBody>
      </p:sp>
      <p:pic>
        <p:nvPicPr>
          <p:cNvPr id="3" name="Picture 2" descr="A screenshot of a qr code">
            <a:extLst>
              <a:ext uri="{FF2B5EF4-FFF2-40B4-BE49-F238E27FC236}">
                <a16:creationId xmlns:a16="http://schemas.microsoft.com/office/drawing/2014/main" id="{DF27E7EA-7529-7CAA-1E5C-F434567E5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5446" y="2712862"/>
            <a:ext cx="3759770" cy="379403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 name="TextBox 3">
            <a:extLst>
              <a:ext uri="{FF2B5EF4-FFF2-40B4-BE49-F238E27FC236}">
                <a16:creationId xmlns:a16="http://schemas.microsoft.com/office/drawing/2014/main" id="{40C4A802-1EDC-3D0A-E4F4-55E90A908A33}"/>
              </a:ext>
            </a:extLst>
          </p:cNvPr>
          <p:cNvSpPr txBox="1"/>
          <p:nvPr/>
        </p:nvSpPr>
        <p:spPr>
          <a:xfrm>
            <a:off x="3718615" y="1708038"/>
            <a:ext cx="3920243" cy="584775"/>
          </a:xfrm>
          <a:prstGeom prst="rect">
            <a:avLst/>
          </a:prstGeom>
          <a:solidFill>
            <a:schemeClr val="bg1"/>
          </a:solidFill>
        </p:spPr>
        <p:txBody>
          <a:bodyPr wrap="square">
            <a:spAutoFit/>
          </a:bodyPr>
          <a:lstStyle/>
          <a:p>
            <a:pPr algn="ctr"/>
            <a:r>
              <a:rPr lang="en-US" sz="1600" b="1" dirty="0">
                <a:solidFill>
                  <a:srgbClr val="203864"/>
                </a:solidFill>
                <a:latin typeface="Source Sans Pro SemiBold" panose="020F0502020204030204" pitchFamily="34" charset="0"/>
              </a:rPr>
              <a:t>1. If you explore a bit more, you can check the account details for </a:t>
            </a:r>
            <a:r>
              <a:rPr lang="en-US" sz="1600" b="1" dirty="0">
                <a:solidFill>
                  <a:srgbClr val="FF0000"/>
                </a:solidFill>
                <a:latin typeface="Source Sans Pro SemiBold" panose="020F0502020204030204" pitchFamily="34" charset="0"/>
              </a:rPr>
              <a:t>“Account 1”</a:t>
            </a:r>
            <a:endParaRPr lang="en-IN" sz="1600" b="1" dirty="0">
              <a:solidFill>
                <a:srgbClr val="FF0000"/>
              </a:solidFill>
              <a:latin typeface="Source Sans Pro SemiBold" panose="020F0502020204030204" pitchFamily="34" charset="0"/>
            </a:endParaRPr>
          </a:p>
        </p:txBody>
      </p:sp>
      <p:sp>
        <p:nvSpPr>
          <p:cNvPr id="6" name="TextBox 5">
            <a:extLst>
              <a:ext uri="{FF2B5EF4-FFF2-40B4-BE49-F238E27FC236}">
                <a16:creationId xmlns:a16="http://schemas.microsoft.com/office/drawing/2014/main" id="{6C7E4737-8B14-6FE9-59CA-92E0E5A2A7CC}"/>
              </a:ext>
            </a:extLst>
          </p:cNvPr>
          <p:cNvSpPr txBox="1"/>
          <p:nvPr/>
        </p:nvSpPr>
        <p:spPr>
          <a:xfrm>
            <a:off x="429978" y="3872156"/>
            <a:ext cx="3288637" cy="1815882"/>
          </a:xfrm>
          <a:prstGeom prst="rect">
            <a:avLst/>
          </a:prstGeom>
          <a:solidFill>
            <a:schemeClr val="bg1"/>
          </a:solidFill>
        </p:spPr>
        <p:txBody>
          <a:bodyPr wrap="square">
            <a:spAutoFit/>
          </a:bodyPr>
          <a:lstStyle/>
          <a:p>
            <a:r>
              <a:rPr lang="en-US" sz="1600" b="1" dirty="0">
                <a:solidFill>
                  <a:srgbClr val="FF0000"/>
                </a:solidFill>
                <a:latin typeface="Source Sans Pro SemiBold" panose="020B0603030403020204" pitchFamily="34" charset="0"/>
                <a:ea typeface="Source Sans Pro SemiBold" panose="020B0603030403020204" pitchFamily="34" charset="0"/>
              </a:rPr>
              <a:t> </a:t>
            </a:r>
            <a:r>
              <a:rPr lang="en-US" sz="1600" b="1" dirty="0">
                <a:solidFill>
                  <a:schemeClr val="tx2">
                    <a:lumMod val="50000"/>
                  </a:schemeClr>
                </a:solidFill>
                <a:latin typeface="Source Sans Pro SemiBold" panose="020B0603030403020204" pitchFamily="34" charset="0"/>
                <a:ea typeface="Source Sans Pro SemiBold" panose="020B0603030403020204" pitchFamily="34" charset="0"/>
              </a:rPr>
              <a:t>2</a:t>
            </a:r>
            <a:r>
              <a:rPr lang="en-US" sz="1600" dirty="0">
                <a:solidFill>
                  <a:schemeClr val="tx2">
                    <a:lumMod val="50000"/>
                  </a:schemeClr>
                </a:solidFill>
                <a:latin typeface="Source Sans Pro SemiBold" panose="020B0603030403020204" pitchFamily="34" charset="0"/>
                <a:ea typeface="Source Sans Pro SemiBold" panose="020B0603030403020204" pitchFamily="34" charset="0"/>
              </a:rPr>
              <a:t>. </a:t>
            </a:r>
            <a:r>
              <a:rPr lang="en-US" sz="1600" b="0" i="0" dirty="0">
                <a:solidFill>
                  <a:schemeClr val="tx2">
                    <a:lumMod val="50000"/>
                  </a:schemeClr>
                </a:solidFill>
                <a:effectLst/>
                <a:latin typeface="Source Sans Pro SemiBold" panose="020B0603030403020204" pitchFamily="34" charset="0"/>
                <a:ea typeface="Source Sans Pro SemiBold" panose="020B0603030403020204" pitchFamily="34" charset="0"/>
              </a:rPr>
              <a:t>You'll have a QR code for your       account address, just like UPI QR codes for </a:t>
            </a:r>
            <a:r>
              <a:rPr lang="en-US" sz="1600" b="0" i="0" dirty="0" err="1">
                <a:solidFill>
                  <a:schemeClr val="tx2">
                    <a:lumMod val="50000"/>
                  </a:schemeClr>
                </a:solidFill>
                <a:effectLst/>
                <a:latin typeface="Source Sans Pro SemiBold" panose="020B0603030403020204" pitchFamily="34" charset="0"/>
                <a:ea typeface="Source Sans Pro SemiBold" panose="020B0603030403020204" pitchFamily="34" charset="0"/>
              </a:rPr>
              <a:t>PhonePe</a:t>
            </a:r>
            <a:r>
              <a:rPr lang="en-US" sz="1600" b="0" i="0" dirty="0">
                <a:solidFill>
                  <a:schemeClr val="tx2">
                    <a:lumMod val="50000"/>
                  </a:schemeClr>
                </a:solidFill>
                <a:effectLst/>
                <a:latin typeface="Source Sans Pro SemiBold" panose="020B0603030403020204" pitchFamily="34" charset="0"/>
                <a:ea typeface="Source Sans Pro SemiBold" panose="020B0603030403020204" pitchFamily="34" charset="0"/>
              </a:rPr>
              <a:t> or Google Pay. Use it to receive payments in different currencies like Matic, Ether, or Solana through specific apps.</a:t>
            </a:r>
            <a:endParaRPr lang="en-IN" sz="1600" b="1" dirty="0">
              <a:solidFill>
                <a:schemeClr val="tx2">
                  <a:lumMod val="50000"/>
                </a:schemeClr>
              </a:solidFill>
              <a:latin typeface="Source Sans Pro SemiBold" panose="020B0603030403020204" pitchFamily="34" charset="0"/>
              <a:ea typeface="Source Sans Pro SemiBold" panose="020B0603030403020204" pitchFamily="34" charset="0"/>
            </a:endParaRPr>
          </a:p>
        </p:txBody>
      </p:sp>
      <p:sp>
        <p:nvSpPr>
          <p:cNvPr id="8" name="TextBox 7">
            <a:extLst>
              <a:ext uri="{FF2B5EF4-FFF2-40B4-BE49-F238E27FC236}">
                <a16:creationId xmlns:a16="http://schemas.microsoft.com/office/drawing/2014/main" id="{5801AFD5-2AD9-2286-DECD-5BEF13B225BE}"/>
              </a:ext>
            </a:extLst>
          </p:cNvPr>
          <p:cNvSpPr txBox="1"/>
          <p:nvPr/>
        </p:nvSpPr>
        <p:spPr>
          <a:xfrm>
            <a:off x="307448" y="5939338"/>
            <a:ext cx="3214337" cy="584775"/>
          </a:xfrm>
          <a:prstGeom prst="rect">
            <a:avLst/>
          </a:prstGeom>
          <a:solidFill>
            <a:schemeClr val="bg1"/>
          </a:solidFill>
        </p:spPr>
        <p:txBody>
          <a:bodyPr wrap="square">
            <a:spAutoFit/>
          </a:bodyPr>
          <a:lstStyle/>
          <a:p>
            <a:pPr algn="ctr"/>
            <a:r>
              <a:rPr lang="en-US" sz="1600" b="1" dirty="0">
                <a:solidFill>
                  <a:schemeClr val="tx2">
                    <a:lumMod val="50000"/>
                  </a:schemeClr>
                </a:solidFill>
                <a:latin typeface="Source Sans Pro SemiBold" panose="020F0502020204030204" pitchFamily="34" charset="0"/>
              </a:rPr>
              <a:t>3. You will also find you account address on Blockchain.</a:t>
            </a:r>
            <a:endParaRPr lang="en-IN" sz="1600" b="1" dirty="0">
              <a:solidFill>
                <a:schemeClr val="tx2">
                  <a:lumMod val="50000"/>
                </a:schemeClr>
              </a:solidFill>
              <a:latin typeface="Source Sans Pro SemiBold" panose="020F0502020204030204" pitchFamily="34" charset="0"/>
            </a:endParaRPr>
          </a:p>
        </p:txBody>
      </p:sp>
      <p:sp>
        <p:nvSpPr>
          <p:cNvPr id="12" name="TextBox 11">
            <a:extLst>
              <a:ext uri="{FF2B5EF4-FFF2-40B4-BE49-F238E27FC236}">
                <a16:creationId xmlns:a16="http://schemas.microsoft.com/office/drawing/2014/main" id="{56FECE4B-9AB4-7BC2-B38E-0BBD6B68F53A}"/>
              </a:ext>
            </a:extLst>
          </p:cNvPr>
          <p:cNvSpPr txBox="1"/>
          <p:nvPr/>
        </p:nvSpPr>
        <p:spPr>
          <a:xfrm>
            <a:off x="8316891" y="5740384"/>
            <a:ext cx="3487988" cy="584775"/>
          </a:xfrm>
          <a:prstGeom prst="rect">
            <a:avLst/>
          </a:prstGeom>
          <a:solidFill>
            <a:schemeClr val="bg1"/>
          </a:solidFill>
        </p:spPr>
        <p:txBody>
          <a:bodyPr wrap="square">
            <a:spAutoFit/>
          </a:bodyPr>
          <a:lstStyle/>
          <a:p>
            <a:pPr algn="ctr"/>
            <a:r>
              <a:rPr lang="en-US" sz="1600" b="1" dirty="0">
                <a:solidFill>
                  <a:schemeClr val="tx2">
                    <a:lumMod val="50000"/>
                  </a:schemeClr>
                </a:solidFill>
                <a:latin typeface="Source Sans Pro SemiBold" panose="020F0502020204030204" pitchFamily="34" charset="0"/>
              </a:rPr>
              <a:t>4</a:t>
            </a:r>
            <a:r>
              <a:rPr lang="en-US" sz="1600" b="1">
                <a:solidFill>
                  <a:schemeClr val="tx2">
                    <a:lumMod val="50000"/>
                  </a:schemeClr>
                </a:solidFill>
                <a:latin typeface="Source Sans Pro SemiBold" panose="020F0502020204030204" pitchFamily="34" charset="0"/>
              </a:rPr>
              <a:t>. </a:t>
            </a:r>
            <a:r>
              <a:rPr lang="en-US" sz="1600" b="1" dirty="0">
                <a:solidFill>
                  <a:schemeClr val="tx2">
                    <a:lumMod val="50000"/>
                  </a:schemeClr>
                </a:solidFill>
                <a:latin typeface="Source Sans Pro SemiBold" panose="020F0502020204030204" pitchFamily="34" charset="0"/>
              </a:rPr>
              <a:t>You can also see the private key corresponding to your account</a:t>
            </a:r>
            <a:endParaRPr lang="en-IN" sz="1600" b="1" dirty="0">
              <a:solidFill>
                <a:schemeClr val="tx2">
                  <a:lumMod val="50000"/>
                </a:schemeClr>
              </a:solidFill>
              <a:latin typeface="Source Sans Pro SemiBold" panose="020F0502020204030204" pitchFamily="34" charset="0"/>
            </a:endParaRPr>
          </a:p>
        </p:txBody>
      </p:sp>
      <p:pic>
        <p:nvPicPr>
          <p:cNvPr id="14" name="Picture 13" descr="A screenshot of a computer">
            <a:extLst>
              <a:ext uri="{FF2B5EF4-FFF2-40B4-BE49-F238E27FC236}">
                <a16:creationId xmlns:a16="http://schemas.microsoft.com/office/drawing/2014/main" id="{F45B06BE-DCA3-FF76-92A3-C1E80B1497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8254" y="1708038"/>
            <a:ext cx="3185261" cy="366238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15" name="Straight Connector 14">
            <a:extLst>
              <a:ext uri="{FF2B5EF4-FFF2-40B4-BE49-F238E27FC236}">
                <a16:creationId xmlns:a16="http://schemas.microsoft.com/office/drawing/2014/main" id="{8131EB87-6543-4F00-17F2-F0758CCF0164}"/>
              </a:ext>
            </a:extLst>
          </p:cNvPr>
          <p:cNvCxnSpPr>
            <a:cxnSpLocks/>
          </p:cNvCxnSpPr>
          <p:nvPr/>
        </p:nvCxnSpPr>
        <p:spPr>
          <a:xfrm>
            <a:off x="7985760" y="1503680"/>
            <a:ext cx="0" cy="5225704"/>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B8A098DF-5151-1C71-312E-725F5C806F78}"/>
              </a:ext>
            </a:extLst>
          </p:cNvPr>
          <p:cNvSpPr/>
          <p:nvPr/>
        </p:nvSpPr>
        <p:spPr>
          <a:xfrm>
            <a:off x="4029159" y="5313680"/>
            <a:ext cx="2395751" cy="719091"/>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C8FA0578-4296-354F-9BDD-BDBBED2C6A12}"/>
              </a:ext>
            </a:extLst>
          </p:cNvPr>
          <p:cNvSpPr/>
          <p:nvPr/>
        </p:nvSpPr>
        <p:spPr>
          <a:xfrm>
            <a:off x="8568423" y="3539231"/>
            <a:ext cx="2395751" cy="719091"/>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0FCF784D-EF43-2555-9B04-0537A75D51B1}"/>
              </a:ext>
            </a:extLst>
          </p:cNvPr>
          <p:cNvCxnSpPr>
            <a:cxnSpLocks/>
          </p:cNvCxnSpPr>
          <p:nvPr/>
        </p:nvCxnSpPr>
        <p:spPr>
          <a:xfrm>
            <a:off x="618719" y="1381224"/>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C63618C-AB7B-5807-5114-7F7F916FC3FB}"/>
              </a:ext>
            </a:extLst>
          </p:cNvPr>
          <p:cNvSpPr txBox="1"/>
          <p:nvPr/>
        </p:nvSpPr>
        <p:spPr>
          <a:xfrm>
            <a:off x="2121896" y="249991"/>
            <a:ext cx="7948206" cy="461665"/>
          </a:xfrm>
          <a:prstGeom prst="rect">
            <a:avLst/>
          </a:prstGeom>
          <a:solidFill>
            <a:schemeClr val="bg1"/>
          </a:solidFill>
        </p:spPr>
        <p:txBody>
          <a:bodyPr wrap="square">
            <a:spAutoFit/>
          </a:bodyPr>
          <a:lstStyle/>
          <a:p>
            <a:pPr algn="ctr"/>
            <a:r>
              <a:rPr lang="en-US" sz="2400" b="1" dirty="0">
                <a:solidFill>
                  <a:schemeClr val="accent1">
                    <a:lumMod val="50000"/>
                  </a:schemeClr>
                </a:solidFill>
                <a:latin typeface="Source Sans Pro SemiBold" panose="020F0502020204030204" pitchFamily="34" charset="0"/>
              </a:rPr>
              <a:t>DIY : Setting Up MetaMask Wallet</a:t>
            </a:r>
            <a:endParaRPr lang="en-IN" sz="2400" b="1" dirty="0">
              <a:solidFill>
                <a:schemeClr val="accent1">
                  <a:lumMod val="50000"/>
                </a:schemeClr>
              </a:solidFill>
              <a:latin typeface="Source Sans Pro SemiBold" panose="020F0502020204030204" pitchFamily="34" charset="0"/>
            </a:endParaRPr>
          </a:p>
        </p:txBody>
      </p:sp>
      <p:cxnSp>
        <p:nvCxnSpPr>
          <p:cNvPr id="5" name="Straight Arrow Connector 4">
            <a:extLst>
              <a:ext uri="{FF2B5EF4-FFF2-40B4-BE49-F238E27FC236}">
                <a16:creationId xmlns:a16="http://schemas.microsoft.com/office/drawing/2014/main" id="{3A2F2C1F-69CB-98CF-33E1-3862C2C57519}"/>
              </a:ext>
            </a:extLst>
          </p:cNvPr>
          <p:cNvCxnSpPr>
            <a:cxnSpLocks/>
            <a:stCxn id="20" idx="2"/>
            <a:endCxn id="8" idx="0"/>
          </p:cNvCxnSpPr>
          <p:nvPr/>
        </p:nvCxnSpPr>
        <p:spPr>
          <a:xfrm flipH="1">
            <a:off x="1914617" y="5673226"/>
            <a:ext cx="2114542" cy="266112"/>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7F5EF08E-132C-496F-48D4-298E0E6A5CC3}"/>
              </a:ext>
            </a:extLst>
          </p:cNvPr>
          <p:cNvCxnSpPr>
            <a:cxnSpLocks/>
            <a:endCxn id="12" idx="0"/>
          </p:cNvCxnSpPr>
          <p:nvPr/>
        </p:nvCxnSpPr>
        <p:spPr>
          <a:xfrm>
            <a:off x="9881319" y="4258322"/>
            <a:ext cx="179566" cy="1482062"/>
          </a:xfrm>
          <a:prstGeom prst="straightConnector1">
            <a:avLst/>
          </a:prstGeom>
          <a:ln w="3810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Frame 16">
            <a:extLst>
              <a:ext uri="{FF2B5EF4-FFF2-40B4-BE49-F238E27FC236}">
                <a16:creationId xmlns:a16="http://schemas.microsoft.com/office/drawing/2014/main" id="{5887424A-66CF-C09E-76D8-A6D6E76FE1E8}"/>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1BDD2F89-6718-3E8A-F9C7-6D8B13F68B8F}"/>
              </a:ext>
            </a:extLst>
          </p:cNvPr>
          <p:cNvSpPr txBox="1"/>
          <p:nvPr/>
        </p:nvSpPr>
        <p:spPr>
          <a:xfrm>
            <a:off x="3843007" y="230836"/>
            <a:ext cx="4625247" cy="584775"/>
          </a:xfrm>
          <a:prstGeom prst="rect">
            <a:avLst/>
          </a:prstGeom>
          <a:solidFill>
            <a:schemeClr val="bg1"/>
          </a:solidFill>
        </p:spPr>
        <p:txBody>
          <a:bodyPr wrap="square">
            <a:spAutoFit/>
          </a:bodyPr>
          <a:lstStyle/>
          <a:p>
            <a:pPr algn="ctr"/>
            <a:r>
              <a:rPr lang="en-IN" sz="3200" b="1" dirty="0">
                <a:solidFill>
                  <a:schemeClr val="accent1"/>
                </a:solidFill>
                <a:latin typeface="Source Sans Pro SemiBold" panose="020F0502020204030204" pitchFamily="34" charset="0"/>
              </a:rPr>
              <a:t>METAMASK</a:t>
            </a:r>
          </a:p>
        </p:txBody>
      </p:sp>
    </p:spTree>
    <p:extLst>
      <p:ext uri="{BB962C8B-B14F-4D97-AF65-F5344CB8AC3E}">
        <p14:creationId xmlns:p14="http://schemas.microsoft.com/office/powerpoint/2010/main" val="403299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A685C4-EF74-067E-BF1E-918ACB5F6A43}"/>
              </a:ext>
            </a:extLst>
          </p:cNvPr>
          <p:cNvSpPr txBox="1"/>
          <p:nvPr/>
        </p:nvSpPr>
        <p:spPr>
          <a:xfrm>
            <a:off x="7764829" y="1660387"/>
            <a:ext cx="3718399" cy="4031873"/>
          </a:xfrm>
          <a:prstGeom prst="rect">
            <a:avLst/>
          </a:prstGeom>
          <a:solidFill>
            <a:schemeClr val="bg1"/>
          </a:solidFill>
        </p:spPr>
        <p:txBody>
          <a:bodyPr wrap="square">
            <a:spAutoFit/>
          </a:bodyPr>
          <a:lstStyle/>
          <a:p>
            <a:r>
              <a:rPr lang="en-US" sz="3200" b="0" i="0" dirty="0">
                <a:solidFill>
                  <a:srgbClr val="374151"/>
                </a:solidFill>
                <a:effectLst/>
                <a:latin typeface="Source Sans Pro SemiBold" panose="020B0603030403020204" pitchFamily="34" charset="0"/>
                <a:ea typeface="Source Sans Pro SemiBold" panose="020B0603030403020204" pitchFamily="34" charset="0"/>
              </a:rPr>
              <a:t>I intend to condense the Ethereum blockchain's core concepts into just two slides, with a special focus on its inner workings</a:t>
            </a:r>
            <a:r>
              <a:rPr lang="en-US" sz="3200" b="0" i="0" dirty="0">
                <a:solidFill>
                  <a:srgbClr val="374151"/>
                </a:solidFill>
                <a:effectLst/>
                <a:latin typeface="Söhne"/>
              </a:rPr>
              <a:t>.</a:t>
            </a:r>
            <a:endParaRPr lang="en-IN" sz="3200" b="1" dirty="0">
              <a:solidFill>
                <a:schemeClr val="accent1">
                  <a:lumMod val="50000"/>
                </a:schemeClr>
              </a:solidFill>
              <a:latin typeface="Source Sans Pro SemiBold" panose="020F0502020204030204" pitchFamily="34" charset="0"/>
            </a:endParaRPr>
          </a:p>
        </p:txBody>
      </p:sp>
      <p:sp>
        <p:nvSpPr>
          <p:cNvPr id="6" name="Frame 5">
            <a:extLst>
              <a:ext uri="{FF2B5EF4-FFF2-40B4-BE49-F238E27FC236}">
                <a16:creationId xmlns:a16="http://schemas.microsoft.com/office/drawing/2014/main" id="{012C7972-FE75-DB6B-E743-78E50631C1D1}"/>
              </a:ext>
            </a:extLst>
          </p:cNvPr>
          <p:cNvSpPr/>
          <p:nvPr/>
        </p:nvSpPr>
        <p:spPr>
          <a:xfrm>
            <a:off x="88991"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TextBox 6">
            <a:extLst>
              <a:ext uri="{FF2B5EF4-FFF2-40B4-BE49-F238E27FC236}">
                <a16:creationId xmlns:a16="http://schemas.microsoft.com/office/drawing/2014/main" id="{A0D70F10-E006-F0E7-E366-C4EB42A41B17}"/>
              </a:ext>
            </a:extLst>
          </p:cNvPr>
          <p:cNvSpPr txBox="1"/>
          <p:nvPr/>
        </p:nvSpPr>
        <p:spPr>
          <a:xfrm>
            <a:off x="1171010" y="1597294"/>
            <a:ext cx="5077390" cy="1815882"/>
          </a:xfrm>
          <a:prstGeom prst="rect">
            <a:avLst/>
          </a:prstGeom>
          <a:solidFill>
            <a:schemeClr val="bg1"/>
          </a:solidFill>
        </p:spPr>
        <p:txBody>
          <a:bodyPr wrap="square">
            <a:spAutoFit/>
          </a:bodyPr>
          <a:lstStyle/>
          <a:p>
            <a:r>
              <a:rPr lang="en-US" sz="1600" dirty="0">
                <a:solidFill>
                  <a:srgbClr val="374151"/>
                </a:solidFill>
                <a:latin typeface="Source Sans Pro SemiBold" panose="020B0603030403020204" pitchFamily="34" charset="0"/>
                <a:ea typeface="Source Sans Pro SemiBold" panose="020B0603030403020204" pitchFamily="34" charset="0"/>
              </a:rPr>
              <a:t>Slide 1. Blockchain Accounts</a:t>
            </a:r>
          </a:p>
          <a:p>
            <a:endParaRPr lang="en-US" sz="1600" b="1" dirty="0">
              <a:solidFill>
                <a:srgbClr val="374151"/>
              </a:solidFill>
              <a:latin typeface="Source Sans Pro SemiBold" panose="020B0603030403020204" pitchFamily="34" charset="0"/>
              <a:ea typeface="Source Sans Pro SemiBold" panose="020B0603030403020204" pitchFamily="34" charset="0"/>
            </a:endParaRPr>
          </a:p>
          <a:p>
            <a:pPr marL="514350" indent="-514350">
              <a:buAutoNum type="arabicPeriod"/>
            </a:pPr>
            <a:r>
              <a:rPr lang="en-US" sz="1600" b="1" dirty="0">
                <a:solidFill>
                  <a:srgbClr val="374151"/>
                </a:solidFill>
                <a:latin typeface="Source Sans Pro SemiBold" panose="020B0603030403020204" pitchFamily="34" charset="0"/>
                <a:ea typeface="Source Sans Pro SemiBold" panose="020B0603030403020204" pitchFamily="34" charset="0"/>
              </a:rPr>
              <a:t>DIY : Create A Blockchain Account Yourself</a:t>
            </a:r>
          </a:p>
          <a:p>
            <a:pPr marL="514350" indent="-514350">
              <a:buAutoNum type="arabicPeriod"/>
            </a:pPr>
            <a:r>
              <a:rPr lang="en-US" sz="1600" b="1" dirty="0">
                <a:solidFill>
                  <a:srgbClr val="374151"/>
                </a:solidFill>
                <a:latin typeface="Source Sans Pro SemiBold" panose="020B0603030403020204" pitchFamily="34" charset="0"/>
                <a:ea typeface="Source Sans Pro SemiBold" panose="020B0603030403020204" pitchFamily="34" charset="0"/>
              </a:rPr>
              <a:t>MetaMask Wallet Use and Setup</a:t>
            </a:r>
          </a:p>
          <a:p>
            <a:pPr marL="514350" indent="-514350">
              <a:buAutoNum type="arabicPeriod"/>
            </a:pPr>
            <a:r>
              <a:rPr lang="en-US" sz="1600" b="1" dirty="0">
                <a:solidFill>
                  <a:srgbClr val="374151"/>
                </a:solidFill>
                <a:latin typeface="Source Sans Pro SemiBold" panose="020B0603030403020204" pitchFamily="34" charset="0"/>
                <a:ea typeface="Source Sans Pro SemiBold" panose="020B0603030403020204" pitchFamily="34" charset="0"/>
              </a:rPr>
              <a:t>Difference Between a bank account and blockchain account</a:t>
            </a:r>
          </a:p>
          <a:p>
            <a:pPr marL="514350" indent="-514350">
              <a:buAutoNum type="arabicPeriod"/>
            </a:pPr>
            <a:r>
              <a:rPr lang="en-US" sz="1600" b="1" dirty="0">
                <a:solidFill>
                  <a:srgbClr val="374151"/>
                </a:solidFill>
                <a:latin typeface="Source Sans Pro SemiBold" panose="020B0603030403020204" pitchFamily="34" charset="0"/>
                <a:ea typeface="Source Sans Pro SemiBold" panose="020B0603030403020204" pitchFamily="34" charset="0"/>
              </a:rPr>
              <a:t>What is a Blockchain Account ?</a:t>
            </a:r>
            <a:endParaRPr lang="en-IN" sz="1600" b="1" dirty="0">
              <a:solidFill>
                <a:schemeClr val="accent1">
                  <a:lumMod val="50000"/>
                </a:schemeClr>
              </a:solidFill>
              <a:latin typeface="Source Sans Pro SemiBold" panose="020F0502020204030204" pitchFamily="34" charset="0"/>
            </a:endParaRPr>
          </a:p>
        </p:txBody>
      </p:sp>
      <p:sp>
        <p:nvSpPr>
          <p:cNvPr id="8" name="TextBox 7">
            <a:extLst>
              <a:ext uri="{FF2B5EF4-FFF2-40B4-BE49-F238E27FC236}">
                <a16:creationId xmlns:a16="http://schemas.microsoft.com/office/drawing/2014/main" id="{901A0BC7-8F2E-6E02-5B3A-DF0D86499FE2}"/>
              </a:ext>
            </a:extLst>
          </p:cNvPr>
          <p:cNvSpPr txBox="1"/>
          <p:nvPr/>
        </p:nvSpPr>
        <p:spPr>
          <a:xfrm>
            <a:off x="1171010" y="4001633"/>
            <a:ext cx="6168094" cy="2431435"/>
          </a:xfrm>
          <a:prstGeom prst="rect">
            <a:avLst/>
          </a:prstGeom>
          <a:solidFill>
            <a:schemeClr val="bg1"/>
          </a:solidFill>
        </p:spPr>
        <p:txBody>
          <a:bodyPr wrap="square">
            <a:spAutoFit/>
          </a:bodyPr>
          <a:lstStyle/>
          <a:p>
            <a:r>
              <a:rPr lang="en-US" sz="1600" dirty="0">
                <a:solidFill>
                  <a:srgbClr val="374151"/>
                </a:solidFill>
                <a:latin typeface="Source Sans Pro SemiBold" panose="020B0603030403020204" pitchFamily="34" charset="0"/>
                <a:ea typeface="Source Sans Pro SemiBold" panose="020B0603030403020204" pitchFamily="34" charset="0"/>
              </a:rPr>
              <a:t>Slide 2.  What is Ethereum </a:t>
            </a:r>
          </a:p>
          <a:p>
            <a:endParaRPr lang="en-US" sz="1600" b="1" dirty="0">
              <a:solidFill>
                <a:srgbClr val="374151"/>
              </a:solidFill>
              <a:latin typeface="Source Sans Pro SemiBold" panose="020B0603030403020204" pitchFamily="34" charset="0"/>
              <a:ea typeface="Source Sans Pro SemiBold" panose="020B0603030403020204" pitchFamily="34" charset="0"/>
            </a:endParaRPr>
          </a:p>
          <a:p>
            <a:r>
              <a:rPr lang="en-US" sz="1600" b="1" dirty="0">
                <a:solidFill>
                  <a:srgbClr val="374151"/>
                </a:solidFill>
                <a:latin typeface="Source Sans Pro SemiBold" panose="020B0603030403020204" pitchFamily="34" charset="0"/>
                <a:ea typeface="Source Sans Pro SemiBold" panose="020B0603030403020204" pitchFamily="34" charset="0"/>
              </a:rPr>
              <a:t>1.        Compare a conventional web service to Blockchain</a:t>
            </a:r>
          </a:p>
          <a:p>
            <a:pPr marL="514350" indent="-514350">
              <a:buAutoNum type="arabicPeriod"/>
            </a:pPr>
            <a:r>
              <a:rPr lang="en-US" sz="1600" b="1" dirty="0">
                <a:solidFill>
                  <a:srgbClr val="374151"/>
                </a:solidFill>
                <a:latin typeface="Source Sans Pro SemiBold" panose="020B0603030403020204" pitchFamily="34" charset="0"/>
                <a:ea typeface="Source Sans Pro SemiBold" panose="020B0603030403020204" pitchFamily="34" charset="0"/>
              </a:rPr>
              <a:t>Make Your Own Currency (How to issue your own currency). </a:t>
            </a:r>
          </a:p>
          <a:p>
            <a:pPr marL="514350" indent="-514350">
              <a:buAutoNum type="arabicPeriod"/>
            </a:pPr>
            <a:r>
              <a:rPr lang="en-US" sz="1600" b="1" dirty="0">
                <a:solidFill>
                  <a:srgbClr val="374151"/>
                </a:solidFill>
                <a:latin typeface="Source Sans Pro SemiBold" panose="020B0603030403020204" pitchFamily="34" charset="0"/>
                <a:ea typeface="Source Sans Pro SemiBold" panose="020B0603030403020204" pitchFamily="34" charset="0"/>
              </a:rPr>
              <a:t>How to join Blockchain Network ?</a:t>
            </a:r>
          </a:p>
          <a:p>
            <a:pPr marL="514350" indent="-514350">
              <a:buAutoNum type="arabicPeriod"/>
            </a:pPr>
            <a:r>
              <a:rPr lang="en-US" sz="1600" b="1" dirty="0">
                <a:solidFill>
                  <a:srgbClr val="374151"/>
                </a:solidFill>
                <a:latin typeface="Source Sans Pro SemiBold" panose="020B0603030403020204" pitchFamily="34" charset="0"/>
                <a:ea typeface="Source Sans Pro SemiBold" panose="020B0603030403020204" pitchFamily="34" charset="0"/>
              </a:rPr>
              <a:t>What is a “World Computer”?</a:t>
            </a:r>
          </a:p>
          <a:p>
            <a:r>
              <a:rPr lang="en-US" sz="1600" b="1" dirty="0">
                <a:solidFill>
                  <a:srgbClr val="374151"/>
                </a:solidFill>
                <a:latin typeface="Source Sans Pro SemiBold" panose="020B0603030403020204" pitchFamily="34" charset="0"/>
                <a:ea typeface="Source Sans Pro SemiBold" panose="020B0603030403020204" pitchFamily="34" charset="0"/>
              </a:rPr>
              <a:t>4.       </a:t>
            </a:r>
            <a:r>
              <a:rPr lang="en-US" sz="2800" b="1" dirty="0">
                <a:solidFill>
                  <a:srgbClr val="374151"/>
                </a:solidFill>
                <a:latin typeface="Source Sans Pro SemiBold" panose="020B0603030403020204" pitchFamily="34" charset="0"/>
                <a:ea typeface="Source Sans Pro SemiBold" panose="020B0603030403020204" pitchFamily="34" charset="0"/>
              </a:rPr>
              <a:t>Congrats Now You Know What     	Ethereum Blockchain Truly Is….</a:t>
            </a:r>
          </a:p>
        </p:txBody>
      </p:sp>
      <p:sp>
        <p:nvSpPr>
          <p:cNvPr id="4" name="TextBox 3">
            <a:extLst>
              <a:ext uri="{FF2B5EF4-FFF2-40B4-BE49-F238E27FC236}">
                <a16:creationId xmlns:a16="http://schemas.microsoft.com/office/drawing/2014/main" id="{0673A1C2-3FB3-D189-1196-D2B08D6C3855}"/>
              </a:ext>
            </a:extLst>
          </p:cNvPr>
          <p:cNvSpPr txBox="1"/>
          <p:nvPr/>
        </p:nvSpPr>
        <p:spPr>
          <a:xfrm>
            <a:off x="5651500" y="1337222"/>
            <a:ext cx="1196319" cy="646331"/>
          </a:xfrm>
          <a:prstGeom prst="rect">
            <a:avLst/>
          </a:prstGeom>
          <a:solidFill>
            <a:schemeClr val="bg1"/>
          </a:solidFill>
        </p:spPr>
        <p:txBody>
          <a:bodyPr wrap="square">
            <a:spAutoFit/>
          </a:bodyPr>
          <a:lstStyle/>
          <a:p>
            <a:r>
              <a:rPr lang="en-IN" sz="3600" b="1" dirty="0">
                <a:solidFill>
                  <a:srgbClr val="FF0000"/>
                </a:solidFill>
                <a:latin typeface="Source Sans Pro SemiBold" panose="020B0603030403020204" pitchFamily="34" charset="0"/>
                <a:ea typeface="Source Sans Pro SemiBold" panose="020B0603030403020204" pitchFamily="34" charset="0"/>
              </a:rPr>
              <a:t>40 %</a:t>
            </a:r>
          </a:p>
        </p:txBody>
      </p:sp>
      <p:sp>
        <p:nvSpPr>
          <p:cNvPr id="9" name="TextBox 8">
            <a:extLst>
              <a:ext uri="{FF2B5EF4-FFF2-40B4-BE49-F238E27FC236}">
                <a16:creationId xmlns:a16="http://schemas.microsoft.com/office/drawing/2014/main" id="{92D580A3-F726-BED1-49E1-7E63FDBB92B4}"/>
              </a:ext>
            </a:extLst>
          </p:cNvPr>
          <p:cNvSpPr txBox="1"/>
          <p:nvPr/>
        </p:nvSpPr>
        <p:spPr>
          <a:xfrm>
            <a:off x="5651500" y="3490556"/>
            <a:ext cx="1196319" cy="646331"/>
          </a:xfrm>
          <a:prstGeom prst="rect">
            <a:avLst/>
          </a:prstGeom>
          <a:solidFill>
            <a:schemeClr val="bg1"/>
          </a:solidFill>
        </p:spPr>
        <p:txBody>
          <a:bodyPr wrap="square">
            <a:spAutoFit/>
          </a:bodyPr>
          <a:lstStyle/>
          <a:p>
            <a:r>
              <a:rPr lang="en-IN" sz="3600" b="1" dirty="0">
                <a:solidFill>
                  <a:srgbClr val="FF0000"/>
                </a:solidFill>
                <a:latin typeface="Source Sans Pro SemiBold" panose="020B0603030403020204" pitchFamily="34" charset="0"/>
                <a:ea typeface="Source Sans Pro SemiBold" panose="020B0603030403020204" pitchFamily="34" charset="0"/>
              </a:rPr>
              <a:t>60 %</a:t>
            </a:r>
          </a:p>
        </p:txBody>
      </p:sp>
      <p:sp>
        <p:nvSpPr>
          <p:cNvPr id="10" name="Frame 9">
            <a:extLst>
              <a:ext uri="{FF2B5EF4-FFF2-40B4-BE49-F238E27FC236}">
                <a16:creationId xmlns:a16="http://schemas.microsoft.com/office/drawing/2014/main" id="{9D84D00F-52BF-5E57-226A-B86C728EE131}"/>
              </a:ext>
            </a:extLst>
          </p:cNvPr>
          <p:cNvSpPr/>
          <p:nvPr/>
        </p:nvSpPr>
        <p:spPr>
          <a:xfrm>
            <a:off x="1016091" y="1194376"/>
            <a:ext cx="6070509" cy="229618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Frame 10">
            <a:extLst>
              <a:ext uri="{FF2B5EF4-FFF2-40B4-BE49-F238E27FC236}">
                <a16:creationId xmlns:a16="http://schemas.microsoft.com/office/drawing/2014/main" id="{307922E2-196A-CBD3-43E7-1F1D2BACF32B}"/>
              </a:ext>
            </a:extLst>
          </p:cNvPr>
          <p:cNvSpPr/>
          <p:nvPr/>
        </p:nvSpPr>
        <p:spPr>
          <a:xfrm>
            <a:off x="1016091" y="3567936"/>
            <a:ext cx="6070509" cy="2865132"/>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Frame 11">
            <a:extLst>
              <a:ext uri="{FF2B5EF4-FFF2-40B4-BE49-F238E27FC236}">
                <a16:creationId xmlns:a16="http://schemas.microsoft.com/office/drawing/2014/main" id="{B62ED3A2-1CFF-FA40-7603-85FC018B607D}"/>
              </a:ext>
            </a:extLst>
          </p:cNvPr>
          <p:cNvSpPr/>
          <p:nvPr/>
        </p:nvSpPr>
        <p:spPr>
          <a:xfrm>
            <a:off x="7493091" y="1207122"/>
            <a:ext cx="3970903" cy="5225945"/>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extBox 1">
            <a:extLst>
              <a:ext uri="{FF2B5EF4-FFF2-40B4-BE49-F238E27FC236}">
                <a16:creationId xmlns:a16="http://schemas.microsoft.com/office/drawing/2014/main" id="{0B0CE811-BB99-BA20-66BD-8070B0D622B8}"/>
              </a:ext>
            </a:extLst>
          </p:cNvPr>
          <p:cNvSpPr txBox="1"/>
          <p:nvPr/>
        </p:nvSpPr>
        <p:spPr>
          <a:xfrm>
            <a:off x="1016091" y="294899"/>
            <a:ext cx="2714263" cy="769441"/>
          </a:xfrm>
          <a:prstGeom prst="rect">
            <a:avLst/>
          </a:prstGeom>
          <a:solidFill>
            <a:schemeClr val="bg1"/>
          </a:solidFill>
        </p:spPr>
        <p:txBody>
          <a:bodyPr wrap="square">
            <a:spAutoFit/>
          </a:bodyPr>
          <a:lstStyle/>
          <a:p>
            <a:pPr algn="ctr"/>
            <a:r>
              <a:rPr lang="en-US" sz="4400" b="1" dirty="0">
                <a:solidFill>
                  <a:schemeClr val="accent1"/>
                </a:solidFill>
                <a:latin typeface="Source Sans Pro SemiBold" panose="020F0502020204030204" pitchFamily="34" charset="0"/>
              </a:rPr>
              <a:t>CONTENT</a:t>
            </a:r>
            <a:endParaRPr lang="en-IN" sz="4400" b="1" dirty="0">
              <a:solidFill>
                <a:schemeClr val="accent1"/>
              </a:solidFill>
              <a:latin typeface="Source Sans Pro SemiBold" panose="020F0502020204030204" pitchFamily="34" charset="0"/>
            </a:endParaRPr>
          </a:p>
        </p:txBody>
      </p:sp>
      <p:sp>
        <p:nvSpPr>
          <p:cNvPr id="3" name="TextBox 2">
            <a:extLst>
              <a:ext uri="{FF2B5EF4-FFF2-40B4-BE49-F238E27FC236}">
                <a16:creationId xmlns:a16="http://schemas.microsoft.com/office/drawing/2014/main" id="{B8C3F2BF-74BE-453C-6306-AB2F8D260955}"/>
              </a:ext>
            </a:extLst>
          </p:cNvPr>
          <p:cNvSpPr txBox="1"/>
          <p:nvPr/>
        </p:nvSpPr>
        <p:spPr>
          <a:xfrm>
            <a:off x="1098457" y="1290117"/>
            <a:ext cx="1526519" cy="382527"/>
          </a:xfrm>
          <a:prstGeom prst="rect">
            <a:avLst/>
          </a:prstGeom>
          <a:solidFill>
            <a:schemeClr val="bg1"/>
          </a:solidFill>
        </p:spPr>
        <p:txBody>
          <a:bodyPr wrap="square">
            <a:spAutoFit/>
          </a:bodyPr>
          <a:lstStyle/>
          <a:p>
            <a:pPr algn="ctr"/>
            <a:r>
              <a:rPr lang="en-US" b="1" dirty="0">
                <a:solidFill>
                  <a:srgbClr val="00B050"/>
                </a:solidFill>
                <a:latin typeface="Source Sans Pro SemiBold" panose="020F0502020204030204" pitchFamily="34" charset="0"/>
              </a:rPr>
              <a:t>THIS POST</a:t>
            </a:r>
            <a:endParaRPr lang="en-IN" b="1" dirty="0">
              <a:solidFill>
                <a:srgbClr val="00B050"/>
              </a:solidFill>
              <a:latin typeface="Source Sans Pro SemiBold" panose="020F0502020204030204" pitchFamily="34" charset="0"/>
            </a:endParaRPr>
          </a:p>
        </p:txBody>
      </p:sp>
      <p:sp>
        <p:nvSpPr>
          <p:cNvPr id="13" name="TextBox 12">
            <a:extLst>
              <a:ext uri="{FF2B5EF4-FFF2-40B4-BE49-F238E27FC236}">
                <a16:creationId xmlns:a16="http://schemas.microsoft.com/office/drawing/2014/main" id="{F3713287-F932-A202-1EC7-87E91213FA05}"/>
              </a:ext>
            </a:extLst>
          </p:cNvPr>
          <p:cNvSpPr txBox="1"/>
          <p:nvPr/>
        </p:nvSpPr>
        <p:spPr>
          <a:xfrm>
            <a:off x="1098457" y="3612055"/>
            <a:ext cx="2386423" cy="369332"/>
          </a:xfrm>
          <a:prstGeom prst="rect">
            <a:avLst/>
          </a:prstGeom>
          <a:solidFill>
            <a:schemeClr val="bg1"/>
          </a:solidFill>
        </p:spPr>
        <p:txBody>
          <a:bodyPr wrap="square">
            <a:spAutoFit/>
          </a:bodyPr>
          <a:lstStyle/>
          <a:p>
            <a:pPr algn="ctr"/>
            <a:r>
              <a:rPr lang="en-US" b="1" dirty="0">
                <a:solidFill>
                  <a:srgbClr val="FF0000"/>
                </a:solidFill>
                <a:latin typeface="Source Sans Pro SemiBold" panose="020F0502020204030204" pitchFamily="34" charset="0"/>
              </a:rPr>
              <a:t>NEXT LINKEDIN POST</a:t>
            </a:r>
            <a:endParaRPr lang="en-IN" b="1" dirty="0">
              <a:solidFill>
                <a:srgbClr val="FF0000"/>
              </a:solidFill>
              <a:latin typeface="Source Sans Pro SemiBold" panose="020F0502020204030204" pitchFamily="34" charset="0"/>
            </a:endParaRPr>
          </a:p>
        </p:txBody>
      </p:sp>
    </p:spTree>
    <p:extLst>
      <p:ext uri="{BB962C8B-B14F-4D97-AF65-F5344CB8AC3E}">
        <p14:creationId xmlns:p14="http://schemas.microsoft.com/office/powerpoint/2010/main" val="3913488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CF8C6"/>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2C57E283-0B25-920D-EFDD-297DB248C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982" y="1789000"/>
            <a:ext cx="4124952" cy="225140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descr="A screenshot of a computer&#10;&#10;Description automatically generated">
            <a:extLst>
              <a:ext uri="{FF2B5EF4-FFF2-40B4-BE49-F238E27FC236}">
                <a16:creationId xmlns:a16="http://schemas.microsoft.com/office/drawing/2014/main" id="{5ADA0298-C478-2186-7754-B5C1E7285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976" y="3385759"/>
            <a:ext cx="3213770" cy="295929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TextBox 1">
            <a:extLst>
              <a:ext uri="{FF2B5EF4-FFF2-40B4-BE49-F238E27FC236}">
                <a16:creationId xmlns:a16="http://schemas.microsoft.com/office/drawing/2014/main" id="{8E50BBC6-48E0-94B5-C619-F10263C25229}"/>
              </a:ext>
            </a:extLst>
          </p:cNvPr>
          <p:cNvSpPr txBox="1"/>
          <p:nvPr/>
        </p:nvSpPr>
        <p:spPr>
          <a:xfrm>
            <a:off x="507015" y="623896"/>
            <a:ext cx="11340094" cy="830997"/>
          </a:xfrm>
          <a:prstGeom prst="rect">
            <a:avLst/>
          </a:prstGeom>
          <a:solidFill>
            <a:schemeClr val="bg1"/>
          </a:solidFill>
        </p:spPr>
        <p:txBody>
          <a:bodyPr wrap="square">
            <a:spAutoFit/>
          </a:bodyPr>
          <a:lstStyle/>
          <a:p>
            <a:pPr algn="ctr"/>
            <a:r>
              <a:rPr lang="en-IN" sz="1600" b="1" dirty="0">
                <a:solidFill>
                  <a:srgbClr val="FF0000"/>
                </a:solidFill>
                <a:highlight>
                  <a:srgbClr val="FFFF00"/>
                </a:highlight>
                <a:latin typeface="Source Sans Pro SemiBold" panose="020F0502020204030204" pitchFamily="34" charset="0"/>
              </a:rPr>
              <a:t>STEP 4 </a:t>
            </a:r>
            <a:r>
              <a:rPr lang="en-IN" sz="1600" b="1" dirty="0">
                <a:solidFill>
                  <a:srgbClr val="203864"/>
                </a:solidFill>
                <a:latin typeface="Source Sans Pro SemiBold" panose="020F0502020204030204" pitchFamily="34" charset="0"/>
              </a:rPr>
              <a:t>: </a:t>
            </a:r>
            <a:r>
              <a:rPr lang="en-US" sz="1600" b="0" i="0" dirty="0">
                <a:solidFill>
                  <a:srgbClr val="374151"/>
                </a:solidFill>
                <a:effectLst/>
                <a:latin typeface="Source Sans Pro SemiBold" panose="020B0603030403020204" pitchFamily="34" charset="0"/>
                <a:ea typeface="Source Sans Pro SemiBold" panose="020B0603030403020204" pitchFamily="34" charset="0"/>
              </a:rPr>
              <a:t>If you recall, in the initial slide, we generated a Private Key and its corresponding Account address by manually writing 	256 bits. You can also include this account in your MetaMask wallet by converting those 256 bits into their hexadecimal form and adding them in MetaMask.</a:t>
            </a:r>
            <a:endParaRPr lang="en-IN" sz="1600" b="1" dirty="0">
              <a:solidFill>
                <a:srgbClr val="203864"/>
              </a:solidFill>
              <a:latin typeface="Source Sans Pro SemiBold" panose="020B0603030403020204" pitchFamily="34" charset="0"/>
              <a:ea typeface="Source Sans Pro SemiBold" panose="020B0603030403020204" pitchFamily="34" charset="0"/>
            </a:endParaRPr>
          </a:p>
        </p:txBody>
      </p:sp>
      <p:pic>
        <p:nvPicPr>
          <p:cNvPr id="3" name="Picture 2" descr="A screenshot of a computer&#10;&#10;Description automatically generated">
            <a:extLst>
              <a:ext uri="{FF2B5EF4-FFF2-40B4-BE49-F238E27FC236}">
                <a16:creationId xmlns:a16="http://schemas.microsoft.com/office/drawing/2014/main" id="{11D9FE9E-6BD8-6075-BBEF-E90A9DD8C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9217" y="1788160"/>
            <a:ext cx="2112533" cy="341003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cxnSp>
        <p:nvCxnSpPr>
          <p:cNvPr id="4" name="Straight Connector 3">
            <a:extLst>
              <a:ext uri="{FF2B5EF4-FFF2-40B4-BE49-F238E27FC236}">
                <a16:creationId xmlns:a16="http://schemas.microsoft.com/office/drawing/2014/main" id="{4E59D4A5-68DF-76D9-3F31-03A625B5299B}"/>
              </a:ext>
            </a:extLst>
          </p:cNvPr>
          <p:cNvCxnSpPr>
            <a:cxnSpLocks/>
          </p:cNvCxnSpPr>
          <p:nvPr/>
        </p:nvCxnSpPr>
        <p:spPr>
          <a:xfrm>
            <a:off x="583982" y="532841"/>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1C8EF9D-53EA-EABF-3BAF-C94304257370}"/>
              </a:ext>
            </a:extLst>
          </p:cNvPr>
          <p:cNvSpPr txBox="1"/>
          <p:nvPr/>
        </p:nvSpPr>
        <p:spPr>
          <a:xfrm>
            <a:off x="2121897" y="37232"/>
            <a:ext cx="7948206" cy="461665"/>
          </a:xfrm>
          <a:prstGeom prst="rect">
            <a:avLst/>
          </a:prstGeom>
          <a:solidFill>
            <a:schemeClr val="bg1"/>
          </a:solidFill>
        </p:spPr>
        <p:txBody>
          <a:bodyPr wrap="square">
            <a:spAutoFit/>
          </a:bodyPr>
          <a:lstStyle/>
          <a:p>
            <a:pPr algn="ctr"/>
            <a:r>
              <a:rPr lang="en-US" sz="2400" b="1" dirty="0">
                <a:solidFill>
                  <a:schemeClr val="accent1">
                    <a:lumMod val="50000"/>
                  </a:schemeClr>
                </a:solidFill>
                <a:latin typeface="Source Sans Pro SemiBold" panose="020F0502020204030204" pitchFamily="34" charset="0"/>
              </a:rPr>
              <a:t>DIY : Setting Up MetaMask Wallet</a:t>
            </a:r>
            <a:endParaRPr lang="en-IN" sz="2400" b="1" dirty="0">
              <a:solidFill>
                <a:schemeClr val="accent1">
                  <a:lumMod val="50000"/>
                </a:schemeClr>
              </a:solidFill>
              <a:latin typeface="Source Sans Pro SemiBold" panose="020F0502020204030204" pitchFamily="34" charset="0"/>
            </a:endParaRPr>
          </a:p>
        </p:txBody>
      </p:sp>
      <p:sp>
        <p:nvSpPr>
          <p:cNvPr id="8" name="Oval 7">
            <a:extLst>
              <a:ext uri="{FF2B5EF4-FFF2-40B4-BE49-F238E27FC236}">
                <a16:creationId xmlns:a16="http://schemas.microsoft.com/office/drawing/2014/main" id="{0FECCE91-E8C9-013D-3775-B310CEBEA1FF}"/>
              </a:ext>
            </a:extLst>
          </p:cNvPr>
          <p:cNvSpPr/>
          <p:nvPr/>
        </p:nvSpPr>
        <p:spPr>
          <a:xfrm>
            <a:off x="798279" y="3429000"/>
            <a:ext cx="2574841" cy="719091"/>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D3CFB6A6-5B3C-4CB9-D37E-B04AAD0E7C91}"/>
              </a:ext>
            </a:extLst>
          </p:cNvPr>
          <p:cNvSpPr/>
          <p:nvPr/>
        </p:nvSpPr>
        <p:spPr>
          <a:xfrm>
            <a:off x="8989216" y="2359396"/>
            <a:ext cx="2112533" cy="2858297"/>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E84A2149-6F7D-F47C-8F0E-4E10437F57C1}"/>
              </a:ext>
            </a:extLst>
          </p:cNvPr>
          <p:cNvSpPr/>
          <p:nvPr/>
        </p:nvSpPr>
        <p:spPr>
          <a:xfrm rot="2420903">
            <a:off x="2821510" y="4496371"/>
            <a:ext cx="870346" cy="498916"/>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Left-Right 10">
            <a:extLst>
              <a:ext uri="{FF2B5EF4-FFF2-40B4-BE49-F238E27FC236}">
                <a16:creationId xmlns:a16="http://schemas.microsoft.com/office/drawing/2014/main" id="{F6BA593C-3041-C4E2-8CED-990CF8B5D55D}"/>
              </a:ext>
            </a:extLst>
          </p:cNvPr>
          <p:cNvSpPr/>
          <p:nvPr/>
        </p:nvSpPr>
        <p:spPr>
          <a:xfrm rot="20376319">
            <a:off x="6170093" y="4421061"/>
            <a:ext cx="2875611" cy="506454"/>
          </a:xfrm>
          <a:prstGeom prst="leftRightArrow">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33FFCC82-AA5C-E7A1-D4F2-E4C1D6480006}"/>
              </a:ext>
            </a:extLst>
          </p:cNvPr>
          <p:cNvSpPr/>
          <p:nvPr/>
        </p:nvSpPr>
        <p:spPr>
          <a:xfrm>
            <a:off x="3789680" y="5013960"/>
            <a:ext cx="2574841" cy="719091"/>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81E23B06-B67F-B747-7D75-17345CFEF0AA}"/>
              </a:ext>
            </a:extLst>
          </p:cNvPr>
          <p:cNvSpPr txBox="1"/>
          <p:nvPr/>
        </p:nvSpPr>
        <p:spPr>
          <a:xfrm>
            <a:off x="8715879" y="5391484"/>
            <a:ext cx="3035366" cy="584775"/>
          </a:xfrm>
          <a:prstGeom prst="rect">
            <a:avLst/>
          </a:prstGeom>
          <a:noFill/>
        </p:spPr>
        <p:txBody>
          <a:bodyPr wrap="square">
            <a:spAutoFit/>
          </a:bodyPr>
          <a:lstStyle/>
          <a:p>
            <a:r>
              <a:rPr lang="en-US" sz="1600" b="0" i="0" dirty="0">
                <a:solidFill>
                  <a:srgbClr val="374151"/>
                </a:solidFill>
                <a:effectLst/>
                <a:latin typeface="Source Sans Pro SemiBold" panose="020B0603030403020204" pitchFamily="34" charset="0"/>
                <a:ea typeface="Source Sans Pro SemiBold" panose="020B0603030403020204" pitchFamily="34" charset="0"/>
              </a:rPr>
              <a:t>The Private Key (I entered a sequence of random 0s and 1s).</a:t>
            </a:r>
            <a:endParaRPr lang="en-IN" sz="1600" dirty="0">
              <a:latin typeface="Source Sans Pro SemiBold" panose="020B0603030403020204" pitchFamily="34" charset="0"/>
              <a:ea typeface="Source Sans Pro SemiBold" panose="020B0603030403020204" pitchFamily="34" charset="0"/>
            </a:endParaRPr>
          </a:p>
        </p:txBody>
      </p:sp>
      <p:sp>
        <p:nvSpPr>
          <p:cNvPr id="15" name="Frame 14">
            <a:extLst>
              <a:ext uri="{FF2B5EF4-FFF2-40B4-BE49-F238E27FC236}">
                <a16:creationId xmlns:a16="http://schemas.microsoft.com/office/drawing/2014/main" id="{88B4E80E-BF6E-1BE4-E809-081DD93E6C36}"/>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73195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AD2E2A-FDE0-BE1F-3C9B-64F525AED7F9}"/>
              </a:ext>
            </a:extLst>
          </p:cNvPr>
          <p:cNvSpPr txBox="1"/>
          <p:nvPr/>
        </p:nvSpPr>
        <p:spPr>
          <a:xfrm>
            <a:off x="596557" y="1126820"/>
            <a:ext cx="5696900" cy="1446550"/>
          </a:xfrm>
          <a:prstGeom prst="rect">
            <a:avLst/>
          </a:prstGeom>
          <a:noFill/>
        </p:spPr>
        <p:txBody>
          <a:bodyPr wrap="square" rtlCol="0">
            <a:spAutoFit/>
          </a:bodyPr>
          <a:lstStyle/>
          <a:p>
            <a:r>
              <a:rPr lang="en-US" sz="1600" dirty="0">
                <a:solidFill>
                  <a:srgbClr val="0070C0"/>
                </a:solidFill>
                <a:latin typeface="Source Sans Pro SemiBold" panose="020B0603030403020204" pitchFamily="34" charset="0"/>
                <a:ea typeface="Source Sans Pro SemiBold" panose="020B0603030403020204" pitchFamily="34" charset="0"/>
              </a:rPr>
              <a:t>Alright, so now that I have my Ethereum account, the next question is: where do I obtain the funds? The answer includes platforms like </a:t>
            </a:r>
            <a:r>
              <a:rPr lang="en-US" sz="1600" dirty="0" err="1">
                <a:solidFill>
                  <a:srgbClr val="0070C0"/>
                </a:solidFill>
                <a:latin typeface="Source Sans Pro SemiBold" panose="020B0603030403020204" pitchFamily="34" charset="0"/>
                <a:ea typeface="Source Sans Pro SemiBold" panose="020B0603030403020204" pitchFamily="34" charset="0"/>
              </a:rPr>
              <a:t>Binance</a:t>
            </a:r>
            <a:r>
              <a:rPr lang="en-US" sz="1600" dirty="0">
                <a:solidFill>
                  <a:srgbClr val="0070C0"/>
                </a:solidFill>
                <a:latin typeface="Source Sans Pro SemiBold" panose="020B0603030403020204" pitchFamily="34" charset="0"/>
                <a:ea typeface="Source Sans Pro SemiBold" panose="020B0603030403020204" pitchFamily="34" charset="0"/>
              </a:rPr>
              <a:t> and </a:t>
            </a:r>
            <a:r>
              <a:rPr lang="en-US" sz="1600" dirty="0" err="1">
                <a:solidFill>
                  <a:srgbClr val="0070C0"/>
                </a:solidFill>
                <a:latin typeface="Source Sans Pro SemiBold" panose="020B0603030403020204" pitchFamily="34" charset="0"/>
                <a:ea typeface="Source Sans Pro SemiBold" panose="020B0603030403020204" pitchFamily="34" charset="0"/>
              </a:rPr>
              <a:t>CoinDCX</a:t>
            </a:r>
            <a:r>
              <a:rPr lang="en-US" sz="1600" dirty="0">
                <a:solidFill>
                  <a:srgbClr val="0070C0"/>
                </a:solidFill>
                <a:latin typeface="Source Sans Pro SemiBold" panose="020B0603030403020204" pitchFamily="34" charset="0"/>
                <a:ea typeface="Source Sans Pro SemiBold" panose="020B0603030403020204" pitchFamily="34" charset="0"/>
              </a:rPr>
              <a:t>, but </a:t>
            </a:r>
            <a:r>
              <a:rPr lang="en-US" sz="2000" dirty="0">
                <a:solidFill>
                  <a:schemeClr val="accent1">
                    <a:lumMod val="75000"/>
                  </a:schemeClr>
                </a:solidFill>
                <a:latin typeface="Source Sans Pro SemiBold" panose="020B0603030403020204" pitchFamily="34" charset="0"/>
                <a:ea typeface="Source Sans Pro SemiBold" panose="020B0603030403020204" pitchFamily="34" charset="0"/>
              </a:rPr>
              <a:t>let's save that discussion for another time</a:t>
            </a:r>
            <a:r>
              <a:rPr lang="en-US" sz="1600" dirty="0">
                <a:solidFill>
                  <a:srgbClr val="0070C0"/>
                </a:solidFill>
                <a:latin typeface="Source Sans Pro SemiBold" panose="020B0603030403020204" pitchFamily="34" charset="0"/>
                <a:ea typeface="Source Sans Pro SemiBold" panose="020B0603030403020204" pitchFamily="34" charset="0"/>
              </a:rPr>
              <a:t>. If you're eager to delve into it now, here's the link to learn more.</a:t>
            </a:r>
          </a:p>
        </p:txBody>
      </p:sp>
      <p:pic>
        <p:nvPicPr>
          <p:cNvPr id="9" name="Picture 8" descr="A screenshot of a phone&#10;&#10;Description automatically generated">
            <a:extLst>
              <a:ext uri="{FF2B5EF4-FFF2-40B4-BE49-F238E27FC236}">
                <a16:creationId xmlns:a16="http://schemas.microsoft.com/office/drawing/2014/main" id="{3B2005F0-BD7C-9980-FC72-64EAC301B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951" y="1160055"/>
            <a:ext cx="3020431" cy="430992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6" name="Oval 5">
            <a:extLst>
              <a:ext uri="{FF2B5EF4-FFF2-40B4-BE49-F238E27FC236}">
                <a16:creationId xmlns:a16="http://schemas.microsoft.com/office/drawing/2014/main" id="{909AA9D3-F53E-2C17-5975-1664335CABD3}"/>
              </a:ext>
            </a:extLst>
          </p:cNvPr>
          <p:cNvSpPr/>
          <p:nvPr/>
        </p:nvSpPr>
        <p:spPr>
          <a:xfrm>
            <a:off x="7257759" y="4048891"/>
            <a:ext cx="4257040" cy="812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descr="A logo on a black background">
            <a:extLst>
              <a:ext uri="{FF2B5EF4-FFF2-40B4-BE49-F238E27FC236}">
                <a16:creationId xmlns:a16="http://schemas.microsoft.com/office/drawing/2014/main" id="{C2085150-D2AB-505F-DF32-56B684D93762}"/>
              </a:ext>
            </a:extLst>
          </p:cNvPr>
          <p:cNvPicPr>
            <a:picLocks noChangeAspect="1"/>
          </p:cNvPicPr>
          <p:nvPr/>
        </p:nvPicPr>
        <p:blipFill rotWithShape="1">
          <a:blip r:embed="rId3">
            <a:extLst>
              <a:ext uri="{28A0092B-C50C-407E-A947-70E740481C1C}">
                <a14:useLocalDpi xmlns:a14="http://schemas.microsoft.com/office/drawing/2010/main" val="0"/>
              </a:ext>
            </a:extLst>
          </a:blip>
          <a:srcRect l="23667" t="19195" r="23333" b="23742"/>
          <a:stretch/>
        </p:blipFill>
        <p:spPr>
          <a:xfrm>
            <a:off x="1309096" y="3432032"/>
            <a:ext cx="1177664" cy="665679"/>
          </a:xfrm>
          <a:prstGeom prst="rect">
            <a:avLst/>
          </a:prstGeom>
        </p:spPr>
      </p:pic>
      <p:pic>
        <p:nvPicPr>
          <p:cNvPr id="10" name="Picture 9" descr="A blue sign with white text">
            <a:extLst>
              <a:ext uri="{FF2B5EF4-FFF2-40B4-BE49-F238E27FC236}">
                <a16:creationId xmlns:a16="http://schemas.microsoft.com/office/drawing/2014/main" id="{445AAC7F-99F0-F074-1CDE-6FF2F9E072C5}"/>
              </a:ext>
            </a:extLst>
          </p:cNvPr>
          <p:cNvPicPr>
            <a:picLocks noChangeAspect="1"/>
          </p:cNvPicPr>
          <p:nvPr/>
        </p:nvPicPr>
        <p:blipFill rotWithShape="1">
          <a:blip r:embed="rId4">
            <a:extLst>
              <a:ext uri="{28A0092B-C50C-407E-A947-70E740481C1C}">
                <a14:useLocalDpi xmlns:a14="http://schemas.microsoft.com/office/drawing/2010/main" val="0"/>
              </a:ext>
            </a:extLst>
          </a:blip>
          <a:srcRect l="19333" t="37470" r="20250" b="39102"/>
          <a:stretch/>
        </p:blipFill>
        <p:spPr>
          <a:xfrm>
            <a:off x="1309096" y="4146862"/>
            <a:ext cx="3727880" cy="812421"/>
          </a:xfrm>
          <a:prstGeom prst="rect">
            <a:avLst/>
          </a:prstGeom>
        </p:spPr>
      </p:pic>
      <p:pic>
        <p:nvPicPr>
          <p:cNvPr id="12" name="Picture 11" descr="A logo for a cryptocurrency exchange">
            <a:extLst>
              <a:ext uri="{FF2B5EF4-FFF2-40B4-BE49-F238E27FC236}">
                <a16:creationId xmlns:a16="http://schemas.microsoft.com/office/drawing/2014/main" id="{45BAE4E4-DE0B-155F-600B-AB75DCEA5CD6}"/>
              </a:ext>
            </a:extLst>
          </p:cNvPr>
          <p:cNvPicPr>
            <a:picLocks noChangeAspect="1"/>
          </p:cNvPicPr>
          <p:nvPr/>
        </p:nvPicPr>
        <p:blipFill rotWithShape="1">
          <a:blip r:embed="rId5">
            <a:extLst>
              <a:ext uri="{28A0092B-C50C-407E-A947-70E740481C1C}">
                <a14:useLocalDpi xmlns:a14="http://schemas.microsoft.com/office/drawing/2010/main" val="0"/>
              </a:ext>
            </a:extLst>
          </a:blip>
          <a:srcRect l="15749" t="36588" r="15500" b="30090"/>
          <a:stretch/>
        </p:blipFill>
        <p:spPr>
          <a:xfrm>
            <a:off x="2612795" y="3432032"/>
            <a:ext cx="2424181" cy="616859"/>
          </a:xfrm>
          <a:prstGeom prst="rect">
            <a:avLst/>
          </a:prstGeom>
        </p:spPr>
      </p:pic>
      <p:sp>
        <p:nvSpPr>
          <p:cNvPr id="13" name="TextBox 12">
            <a:extLst>
              <a:ext uri="{FF2B5EF4-FFF2-40B4-BE49-F238E27FC236}">
                <a16:creationId xmlns:a16="http://schemas.microsoft.com/office/drawing/2014/main" id="{5E88CAB3-EC61-728E-C274-147F4770507E}"/>
              </a:ext>
            </a:extLst>
          </p:cNvPr>
          <p:cNvSpPr txBox="1"/>
          <p:nvPr/>
        </p:nvSpPr>
        <p:spPr>
          <a:xfrm>
            <a:off x="2121896" y="159861"/>
            <a:ext cx="7948206" cy="461665"/>
          </a:xfrm>
          <a:prstGeom prst="rect">
            <a:avLst/>
          </a:prstGeom>
          <a:solidFill>
            <a:schemeClr val="bg1"/>
          </a:solidFill>
        </p:spPr>
        <p:txBody>
          <a:bodyPr wrap="square">
            <a:spAutoFit/>
          </a:bodyPr>
          <a:lstStyle/>
          <a:p>
            <a:pPr algn="ctr"/>
            <a:r>
              <a:rPr lang="en-US" sz="2400" b="1" dirty="0">
                <a:solidFill>
                  <a:schemeClr val="accent1">
                    <a:lumMod val="50000"/>
                  </a:schemeClr>
                </a:solidFill>
                <a:latin typeface="Source Sans Pro SemiBold" panose="020F0502020204030204" pitchFamily="34" charset="0"/>
              </a:rPr>
              <a:t>DIY : How To Add Crypto Currency- NFTs to Account</a:t>
            </a:r>
            <a:endParaRPr lang="en-IN" sz="2400" b="1" dirty="0">
              <a:solidFill>
                <a:schemeClr val="accent1">
                  <a:lumMod val="50000"/>
                </a:schemeClr>
              </a:solidFill>
              <a:latin typeface="Source Sans Pro SemiBold" panose="020F0502020204030204" pitchFamily="34" charset="0"/>
            </a:endParaRPr>
          </a:p>
        </p:txBody>
      </p:sp>
      <p:cxnSp>
        <p:nvCxnSpPr>
          <p:cNvPr id="14" name="Straight Connector 13">
            <a:extLst>
              <a:ext uri="{FF2B5EF4-FFF2-40B4-BE49-F238E27FC236}">
                <a16:creationId xmlns:a16="http://schemas.microsoft.com/office/drawing/2014/main" id="{7DDEC9AA-3EA8-3AF5-2A54-596703C07FBA}"/>
              </a:ext>
            </a:extLst>
          </p:cNvPr>
          <p:cNvCxnSpPr>
            <a:cxnSpLocks/>
          </p:cNvCxnSpPr>
          <p:nvPr/>
        </p:nvCxnSpPr>
        <p:spPr>
          <a:xfrm>
            <a:off x="583982" y="669475"/>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F165ACC-01DE-CF6A-3D42-23F5CF798F20}"/>
              </a:ext>
            </a:extLst>
          </p:cNvPr>
          <p:cNvCxnSpPr>
            <a:cxnSpLocks/>
          </p:cNvCxnSpPr>
          <p:nvPr/>
        </p:nvCxnSpPr>
        <p:spPr>
          <a:xfrm>
            <a:off x="6769320" y="806102"/>
            <a:ext cx="0" cy="5778621"/>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883D174-3034-12F7-65B8-E0731706FEFC}"/>
              </a:ext>
            </a:extLst>
          </p:cNvPr>
          <p:cNvSpPr txBox="1"/>
          <p:nvPr/>
        </p:nvSpPr>
        <p:spPr>
          <a:xfrm>
            <a:off x="7991117" y="5695932"/>
            <a:ext cx="3020429" cy="338554"/>
          </a:xfrm>
          <a:prstGeom prst="rect">
            <a:avLst/>
          </a:prstGeom>
          <a:noFill/>
        </p:spPr>
        <p:txBody>
          <a:bodyPr wrap="square" rtlCol="0">
            <a:spAutoFit/>
          </a:bodyPr>
          <a:lstStyle/>
          <a:p>
            <a:r>
              <a:rPr lang="en-IN" sz="1600" dirty="0">
                <a:latin typeface="Source Sans Pro SemiBold" panose="020B0603030403020204" pitchFamily="34" charset="0"/>
                <a:ea typeface="Source Sans Pro SemiBold" panose="020B0603030403020204" pitchFamily="34" charset="0"/>
              </a:rPr>
              <a:t>Account But With Zero Balance</a:t>
            </a:r>
          </a:p>
        </p:txBody>
      </p:sp>
      <p:sp>
        <p:nvSpPr>
          <p:cNvPr id="18" name="Frame 17">
            <a:extLst>
              <a:ext uri="{FF2B5EF4-FFF2-40B4-BE49-F238E27FC236}">
                <a16:creationId xmlns:a16="http://schemas.microsoft.com/office/drawing/2014/main" id="{06CE7C36-FBA5-C590-923E-A0D86D6EEE4F}"/>
              </a:ext>
            </a:extLst>
          </p:cNvPr>
          <p:cNvSpPr/>
          <p:nvPr/>
        </p:nvSpPr>
        <p:spPr>
          <a:xfrm>
            <a:off x="120694"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55405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0D6453-1B8F-A12A-D819-183CACA5AA7E}"/>
              </a:ext>
            </a:extLst>
          </p:cNvPr>
          <p:cNvSpPr txBox="1"/>
          <p:nvPr/>
        </p:nvSpPr>
        <p:spPr>
          <a:xfrm>
            <a:off x="2035343" y="184686"/>
            <a:ext cx="7948206" cy="461665"/>
          </a:xfrm>
          <a:prstGeom prst="rect">
            <a:avLst/>
          </a:prstGeom>
          <a:solidFill>
            <a:schemeClr val="bg1"/>
          </a:solidFill>
        </p:spPr>
        <p:txBody>
          <a:bodyPr wrap="square">
            <a:spAutoFit/>
          </a:bodyPr>
          <a:lstStyle/>
          <a:p>
            <a:pPr algn="ctr"/>
            <a:r>
              <a:rPr lang="en-US" sz="2400" b="1" dirty="0">
                <a:solidFill>
                  <a:schemeClr val="accent1"/>
                </a:solidFill>
                <a:latin typeface="Source Sans Pro SemiBold" panose="020F0502020204030204" pitchFamily="34" charset="0"/>
              </a:rPr>
              <a:t>DO IT YOURSELF : Making A Ethereum Blockchain Account</a:t>
            </a:r>
            <a:endParaRPr lang="en-IN" sz="2400" b="1" dirty="0">
              <a:solidFill>
                <a:schemeClr val="accent1"/>
              </a:solidFill>
              <a:latin typeface="Source Sans Pro SemiBold" panose="020F0502020204030204" pitchFamily="34" charset="0"/>
            </a:endParaRPr>
          </a:p>
        </p:txBody>
      </p:sp>
      <p:cxnSp>
        <p:nvCxnSpPr>
          <p:cNvPr id="5" name="Straight Connector 4">
            <a:extLst>
              <a:ext uri="{FF2B5EF4-FFF2-40B4-BE49-F238E27FC236}">
                <a16:creationId xmlns:a16="http://schemas.microsoft.com/office/drawing/2014/main" id="{B220D34A-AAAC-9995-BC5A-B712B1D24604}"/>
              </a:ext>
            </a:extLst>
          </p:cNvPr>
          <p:cNvCxnSpPr>
            <a:cxnSpLocks/>
          </p:cNvCxnSpPr>
          <p:nvPr/>
        </p:nvCxnSpPr>
        <p:spPr>
          <a:xfrm>
            <a:off x="573830" y="616924"/>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pic>
        <p:nvPicPr>
          <p:cNvPr id="7" name="Picture 6" descr="A screenshot of a computer&#10;&#10;Description automatically generated">
            <a:extLst>
              <a:ext uri="{FF2B5EF4-FFF2-40B4-BE49-F238E27FC236}">
                <a16:creationId xmlns:a16="http://schemas.microsoft.com/office/drawing/2014/main" id="{15D40AAC-D7CA-9641-1C76-5DA2A7402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87" y="2046256"/>
            <a:ext cx="2584384" cy="394642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8" name="TextBox 7">
            <a:extLst>
              <a:ext uri="{FF2B5EF4-FFF2-40B4-BE49-F238E27FC236}">
                <a16:creationId xmlns:a16="http://schemas.microsoft.com/office/drawing/2014/main" id="{235B1FA5-0E1D-D6E1-08B4-EAC0DAD7A328}"/>
              </a:ext>
            </a:extLst>
          </p:cNvPr>
          <p:cNvSpPr txBox="1"/>
          <p:nvPr/>
        </p:nvSpPr>
        <p:spPr>
          <a:xfrm>
            <a:off x="457394" y="736620"/>
            <a:ext cx="10728766" cy="584775"/>
          </a:xfrm>
          <a:prstGeom prst="rect">
            <a:avLst/>
          </a:prstGeom>
          <a:solidFill>
            <a:schemeClr val="bg1"/>
          </a:solidFill>
        </p:spPr>
        <p:txBody>
          <a:bodyPr wrap="square">
            <a:spAutoFit/>
          </a:bodyPr>
          <a:lstStyle/>
          <a:p>
            <a:pPr algn="ctr"/>
            <a:r>
              <a:rPr lang="en-IN" sz="1600" b="1" dirty="0">
                <a:solidFill>
                  <a:srgbClr val="FF0000"/>
                </a:solidFill>
                <a:highlight>
                  <a:srgbClr val="FFFF00"/>
                </a:highlight>
                <a:latin typeface="Source Sans Pro SemiBold" panose="020F0502020204030204" pitchFamily="34" charset="0"/>
              </a:rPr>
              <a:t>STEP 1 </a:t>
            </a:r>
            <a:r>
              <a:rPr lang="en-IN" sz="1600" b="1" dirty="0">
                <a:solidFill>
                  <a:srgbClr val="203864"/>
                </a:solidFill>
                <a:latin typeface="Source Sans Pro SemiBold" panose="020F0502020204030204" pitchFamily="34" charset="0"/>
              </a:rPr>
              <a:t>: </a:t>
            </a:r>
            <a:r>
              <a:rPr lang="en-US" sz="1600" b="1" dirty="0">
                <a:solidFill>
                  <a:srgbClr val="203864"/>
                </a:solidFill>
                <a:latin typeface="Source Sans Pro SemiBold" panose="020F0502020204030204" pitchFamily="34" charset="0"/>
              </a:rPr>
              <a:t>1. Open a notepad and start writing random 256 bits (0100111….  256 times), as they come to your mind.</a:t>
            </a:r>
          </a:p>
          <a:p>
            <a:pPr algn="ctr"/>
            <a:r>
              <a:rPr lang="en-US" sz="1600" b="1" dirty="0">
                <a:solidFill>
                  <a:srgbClr val="203864"/>
                </a:solidFill>
                <a:latin typeface="Source Sans Pro SemiBold" panose="020F0502020204030204" pitchFamily="34" charset="0"/>
              </a:rPr>
              <a:t>	   *** </a:t>
            </a:r>
            <a:r>
              <a:rPr lang="en-US" sz="1600" b="1" dirty="0">
                <a:solidFill>
                  <a:srgbClr val="FF0000"/>
                </a:solidFill>
                <a:latin typeface="Source Sans Pro SemiBold" panose="020F0502020204030204" pitchFamily="34" charset="0"/>
              </a:rPr>
              <a:t>This is your private key, never lose it, if you forget this key your funds are lost..... forever...</a:t>
            </a:r>
            <a:endParaRPr lang="en-IN" sz="1600" b="1" dirty="0">
              <a:solidFill>
                <a:srgbClr val="FF0000"/>
              </a:solidFill>
              <a:latin typeface="Source Sans Pro SemiBold" panose="020F0502020204030204" pitchFamily="34" charset="0"/>
            </a:endParaRPr>
          </a:p>
        </p:txBody>
      </p:sp>
      <p:sp>
        <p:nvSpPr>
          <p:cNvPr id="9" name="TextBox 8">
            <a:extLst>
              <a:ext uri="{FF2B5EF4-FFF2-40B4-BE49-F238E27FC236}">
                <a16:creationId xmlns:a16="http://schemas.microsoft.com/office/drawing/2014/main" id="{7927BA78-FD6D-DD81-B458-74DD7D8E6C5C}"/>
              </a:ext>
            </a:extLst>
          </p:cNvPr>
          <p:cNvSpPr txBox="1"/>
          <p:nvPr/>
        </p:nvSpPr>
        <p:spPr>
          <a:xfrm>
            <a:off x="700661" y="1314882"/>
            <a:ext cx="11059329" cy="584775"/>
          </a:xfrm>
          <a:prstGeom prst="rect">
            <a:avLst/>
          </a:prstGeom>
          <a:solidFill>
            <a:schemeClr val="bg1"/>
          </a:solidFill>
        </p:spPr>
        <p:txBody>
          <a:bodyPr wrap="square">
            <a:spAutoFit/>
          </a:bodyPr>
          <a:lstStyle/>
          <a:p>
            <a:r>
              <a:rPr lang="en-IN" sz="1600" b="1" dirty="0">
                <a:solidFill>
                  <a:srgbClr val="FF0000"/>
                </a:solidFill>
                <a:highlight>
                  <a:srgbClr val="FFFF00"/>
                </a:highlight>
                <a:latin typeface="Source Sans Pro SemiBold" panose="020F0502020204030204" pitchFamily="34" charset="0"/>
              </a:rPr>
              <a:t>STEP 2 </a:t>
            </a:r>
            <a:r>
              <a:rPr lang="en-IN" sz="1600" b="1" dirty="0">
                <a:solidFill>
                  <a:srgbClr val="203864"/>
                </a:solidFill>
                <a:latin typeface="Source Sans Pro SemiBold" panose="020F0502020204030204" pitchFamily="34" charset="0"/>
              </a:rPr>
              <a:t>: </a:t>
            </a:r>
            <a:r>
              <a:rPr lang="en-US" sz="1600" b="1" dirty="0">
                <a:solidFill>
                  <a:srgbClr val="203864"/>
                </a:solidFill>
                <a:latin typeface="Source Sans Pro SemiBold" panose="020F0502020204030204" pitchFamily="34" charset="0"/>
              </a:rPr>
              <a:t>1. Get account address from your </a:t>
            </a:r>
            <a:r>
              <a:rPr lang="en-US" sz="1600" b="1" dirty="0">
                <a:solidFill>
                  <a:srgbClr val="FF33CC"/>
                </a:solidFill>
                <a:latin typeface="Source Sans Pro SemiBold" panose="020F0502020204030204" pitchFamily="34" charset="0"/>
              </a:rPr>
              <a:t>PRIVATE KEY </a:t>
            </a:r>
            <a:r>
              <a:rPr lang="en-US" sz="1600" b="1" dirty="0">
                <a:solidFill>
                  <a:srgbClr val="203864"/>
                </a:solidFill>
                <a:latin typeface="Source Sans Pro SemiBold" panose="020F0502020204030204" pitchFamily="34" charset="0"/>
              </a:rPr>
              <a:t>that you generated in step1</a:t>
            </a:r>
          </a:p>
          <a:p>
            <a:r>
              <a:rPr lang="en-US" sz="1600" b="1" dirty="0">
                <a:solidFill>
                  <a:srgbClr val="203864"/>
                </a:solidFill>
                <a:latin typeface="Source Sans Pro SemiBold" panose="020F0502020204030204" pitchFamily="34" charset="0"/>
              </a:rPr>
              <a:t>	</a:t>
            </a:r>
            <a:r>
              <a:rPr lang="en-US" sz="1600" b="1" dirty="0">
                <a:solidFill>
                  <a:srgbClr val="FF33CC"/>
                </a:solidFill>
                <a:latin typeface="Source Sans Pro SemiBold" panose="020F0502020204030204" pitchFamily="34" charset="0"/>
              </a:rPr>
              <a:t>PRIVATE KEY </a:t>
            </a:r>
            <a:r>
              <a:rPr lang="en-US" sz="1600" b="1" dirty="0">
                <a:solidFill>
                  <a:srgbClr val="203864"/>
                </a:solidFill>
                <a:latin typeface="Source Sans Pro SemiBold" panose="020F0502020204030204" pitchFamily="34" charset="0"/>
              </a:rPr>
              <a:t>(010....0111 ) ---&gt;&gt; (Lots Of Complicated Math) ------&gt;&gt; </a:t>
            </a:r>
            <a:r>
              <a:rPr lang="en-US" sz="1600" b="1" dirty="0">
                <a:solidFill>
                  <a:srgbClr val="FF33CC"/>
                </a:solidFill>
                <a:latin typeface="Source Sans Pro SemiBold" panose="020F0502020204030204" pitchFamily="34" charset="0"/>
              </a:rPr>
              <a:t>Account Address </a:t>
            </a:r>
            <a:r>
              <a:rPr lang="en-US" sz="1600" b="1" dirty="0">
                <a:solidFill>
                  <a:srgbClr val="203864"/>
                </a:solidFill>
                <a:latin typeface="Source Sans Pro SemiBold" panose="020F0502020204030204" pitchFamily="34" charset="0"/>
              </a:rPr>
              <a:t>(0x1bc2732---f781eg).</a:t>
            </a:r>
          </a:p>
        </p:txBody>
      </p:sp>
      <p:pic>
        <p:nvPicPr>
          <p:cNvPr id="11" name="Picture 10" descr="A blackboard with math equations&#10;&#10;Description automatically generated">
            <a:extLst>
              <a:ext uri="{FF2B5EF4-FFF2-40B4-BE49-F238E27FC236}">
                <a16:creationId xmlns:a16="http://schemas.microsoft.com/office/drawing/2014/main" id="{63DBD81D-002B-C946-BA6A-8644FB9A36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5843" y="2698924"/>
            <a:ext cx="2399775" cy="203887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5" name="Picture 14" descr="A close-up of a number">
            <a:extLst>
              <a:ext uri="{FF2B5EF4-FFF2-40B4-BE49-F238E27FC236}">
                <a16:creationId xmlns:a16="http://schemas.microsoft.com/office/drawing/2014/main" id="{AE7B525F-2EE9-1B5D-8176-247CCB118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1280" y="2643291"/>
            <a:ext cx="4160310" cy="112922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6" name="Arrow: Right 15">
            <a:extLst>
              <a:ext uri="{FF2B5EF4-FFF2-40B4-BE49-F238E27FC236}">
                <a16:creationId xmlns:a16="http://schemas.microsoft.com/office/drawing/2014/main" id="{76CDD08D-125F-9191-8F3E-112A89C8D8C5}"/>
              </a:ext>
            </a:extLst>
          </p:cNvPr>
          <p:cNvSpPr/>
          <p:nvPr/>
        </p:nvSpPr>
        <p:spPr>
          <a:xfrm>
            <a:off x="3212628" y="3139440"/>
            <a:ext cx="572390" cy="289560"/>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36F3716C-6BCC-B9E6-8826-4743419FE8A7}"/>
              </a:ext>
            </a:extLst>
          </p:cNvPr>
          <p:cNvSpPr/>
          <p:nvPr/>
        </p:nvSpPr>
        <p:spPr>
          <a:xfrm>
            <a:off x="6846444" y="3131820"/>
            <a:ext cx="572390" cy="289560"/>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D32EB14A-9AAD-5564-E81F-14E0541D4C07}"/>
              </a:ext>
            </a:extLst>
          </p:cNvPr>
          <p:cNvSpPr txBox="1"/>
          <p:nvPr/>
        </p:nvSpPr>
        <p:spPr>
          <a:xfrm>
            <a:off x="65966" y="6241076"/>
            <a:ext cx="4760154" cy="369332"/>
          </a:xfrm>
          <a:prstGeom prst="rect">
            <a:avLst/>
          </a:prstGeom>
          <a:solidFill>
            <a:schemeClr val="bg1"/>
          </a:solidFill>
        </p:spPr>
        <p:txBody>
          <a:bodyPr wrap="square">
            <a:spAutoFit/>
          </a:bodyPr>
          <a:lstStyle/>
          <a:p>
            <a:pPr algn="ctr"/>
            <a:r>
              <a:rPr lang="en-IN" b="1" dirty="0">
                <a:solidFill>
                  <a:srgbClr val="FF0000"/>
                </a:solidFill>
                <a:highlight>
                  <a:srgbClr val="FFFF00"/>
                </a:highlight>
                <a:latin typeface="Source Sans Pro SemiBold" panose="020F0502020204030204" pitchFamily="34" charset="0"/>
              </a:rPr>
              <a:t>STEP 2 </a:t>
            </a:r>
            <a:r>
              <a:rPr lang="en-IN" b="1" dirty="0">
                <a:solidFill>
                  <a:srgbClr val="203864"/>
                </a:solidFill>
                <a:latin typeface="Source Sans Pro SemiBold" panose="020F0502020204030204" pitchFamily="34" charset="0"/>
              </a:rPr>
              <a:t>: The Private Key (</a:t>
            </a:r>
            <a:r>
              <a:rPr lang="en-IN" b="1" dirty="0">
                <a:solidFill>
                  <a:srgbClr val="FF0000"/>
                </a:solidFill>
                <a:latin typeface="Source Sans Pro SemiBold" panose="020F0502020204030204" pitchFamily="34" charset="0"/>
              </a:rPr>
              <a:t>I typed random 0-1s</a:t>
            </a:r>
            <a:r>
              <a:rPr lang="en-IN" b="1" dirty="0">
                <a:solidFill>
                  <a:srgbClr val="203864"/>
                </a:solidFill>
                <a:latin typeface="Source Sans Pro SemiBold" panose="020F0502020204030204" pitchFamily="34" charset="0"/>
              </a:rPr>
              <a:t>)</a:t>
            </a:r>
            <a:endParaRPr lang="en-IN" b="1" dirty="0">
              <a:solidFill>
                <a:schemeClr val="accent2">
                  <a:lumMod val="50000"/>
                </a:schemeClr>
              </a:solidFill>
              <a:latin typeface="Source Sans Pro SemiBold" panose="020F0502020204030204" pitchFamily="34" charset="0"/>
            </a:endParaRPr>
          </a:p>
        </p:txBody>
      </p:sp>
      <p:pic>
        <p:nvPicPr>
          <p:cNvPr id="26" name="Picture 25" descr="A close-up of a banner&#10;&#10;Description automatically generated">
            <a:extLst>
              <a:ext uri="{FF2B5EF4-FFF2-40B4-BE49-F238E27FC236}">
                <a16:creationId xmlns:a16="http://schemas.microsoft.com/office/drawing/2014/main" id="{BC0A72FB-29D2-7697-053D-B396081ABE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2210" y="4776181"/>
            <a:ext cx="3558090" cy="889523"/>
          </a:xfrm>
          <a:prstGeom prst="rect">
            <a:avLst/>
          </a:prstGeom>
        </p:spPr>
      </p:pic>
      <p:sp>
        <p:nvSpPr>
          <p:cNvPr id="20" name="TextBox 19">
            <a:extLst>
              <a:ext uri="{FF2B5EF4-FFF2-40B4-BE49-F238E27FC236}">
                <a16:creationId xmlns:a16="http://schemas.microsoft.com/office/drawing/2014/main" id="{4CA560F4-3137-1003-A3FB-12F12FC567A4}"/>
              </a:ext>
            </a:extLst>
          </p:cNvPr>
          <p:cNvSpPr txBox="1"/>
          <p:nvPr/>
        </p:nvSpPr>
        <p:spPr>
          <a:xfrm>
            <a:off x="7802841" y="4151611"/>
            <a:ext cx="3936829" cy="646331"/>
          </a:xfrm>
          <a:prstGeom prst="rect">
            <a:avLst/>
          </a:prstGeom>
          <a:solidFill>
            <a:schemeClr val="bg1"/>
          </a:solidFill>
        </p:spPr>
        <p:txBody>
          <a:bodyPr wrap="square">
            <a:spAutoFit/>
          </a:bodyPr>
          <a:lstStyle/>
          <a:p>
            <a:pPr algn="ctr"/>
            <a:r>
              <a:rPr lang="en-IN" b="1" dirty="0">
                <a:solidFill>
                  <a:schemeClr val="accent2">
                    <a:lumMod val="50000"/>
                  </a:schemeClr>
                </a:solidFill>
                <a:latin typeface="Source Sans Pro SemiBold" panose="020F0502020204030204" pitchFamily="34" charset="0"/>
              </a:rPr>
              <a:t>My Ethereum Account Address (It’s  a number in hexadecimal format)</a:t>
            </a:r>
          </a:p>
        </p:txBody>
      </p:sp>
      <p:sp>
        <p:nvSpPr>
          <p:cNvPr id="27" name="TextBox 26">
            <a:extLst>
              <a:ext uri="{FF2B5EF4-FFF2-40B4-BE49-F238E27FC236}">
                <a16:creationId xmlns:a16="http://schemas.microsoft.com/office/drawing/2014/main" id="{9F65B279-3F54-7CDE-5AE0-1A7011F0B21E}"/>
              </a:ext>
            </a:extLst>
          </p:cNvPr>
          <p:cNvSpPr txBox="1"/>
          <p:nvPr/>
        </p:nvSpPr>
        <p:spPr>
          <a:xfrm>
            <a:off x="4630293" y="4867624"/>
            <a:ext cx="1370873" cy="369332"/>
          </a:xfrm>
          <a:prstGeom prst="rect">
            <a:avLst/>
          </a:prstGeom>
          <a:noFill/>
        </p:spPr>
        <p:txBody>
          <a:bodyPr wrap="square" rtlCol="0">
            <a:spAutoFit/>
          </a:bodyPr>
          <a:lstStyle/>
          <a:p>
            <a:r>
              <a:rPr lang="en-IN" dirty="0">
                <a:solidFill>
                  <a:srgbClr val="FF33CC"/>
                </a:solidFill>
                <a:latin typeface="Source Sans Pro" panose="020B0503030403020204" pitchFamily="34" charset="0"/>
                <a:hlinkClick r:id="rId6"/>
              </a:rPr>
              <a:t>Some Maths</a:t>
            </a:r>
            <a:endParaRPr lang="en-IN" dirty="0">
              <a:solidFill>
                <a:srgbClr val="FF33CC"/>
              </a:solidFill>
              <a:latin typeface="Source Sans Pro" panose="020B0503030403020204" pitchFamily="34" charset="0"/>
            </a:endParaRPr>
          </a:p>
        </p:txBody>
      </p:sp>
      <p:sp>
        <p:nvSpPr>
          <p:cNvPr id="2" name="Frame 1">
            <a:extLst>
              <a:ext uri="{FF2B5EF4-FFF2-40B4-BE49-F238E27FC236}">
                <a16:creationId xmlns:a16="http://schemas.microsoft.com/office/drawing/2014/main" id="{88769DC4-2250-05C2-98B5-42F2038F920A}"/>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62423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banner">
            <a:extLst>
              <a:ext uri="{FF2B5EF4-FFF2-40B4-BE49-F238E27FC236}">
                <a16:creationId xmlns:a16="http://schemas.microsoft.com/office/drawing/2014/main" id="{2C64CDF1-ADA3-46E5-D797-1F39CF444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435" y="1207853"/>
            <a:ext cx="9983130" cy="2495784"/>
          </a:xfrm>
          <a:prstGeom prst="rect">
            <a:avLst/>
          </a:prstGeom>
        </p:spPr>
      </p:pic>
      <p:sp>
        <p:nvSpPr>
          <p:cNvPr id="5" name="TextBox 4">
            <a:extLst>
              <a:ext uri="{FF2B5EF4-FFF2-40B4-BE49-F238E27FC236}">
                <a16:creationId xmlns:a16="http://schemas.microsoft.com/office/drawing/2014/main" id="{85D5E94C-B0D0-A942-E191-ADC166953C65}"/>
              </a:ext>
            </a:extLst>
          </p:cNvPr>
          <p:cNvSpPr txBox="1"/>
          <p:nvPr/>
        </p:nvSpPr>
        <p:spPr>
          <a:xfrm>
            <a:off x="3214523" y="423023"/>
            <a:ext cx="5762954" cy="1569660"/>
          </a:xfrm>
          <a:prstGeom prst="rect">
            <a:avLst/>
          </a:prstGeom>
          <a:solidFill>
            <a:schemeClr val="bg1"/>
          </a:solidFill>
        </p:spPr>
        <p:txBody>
          <a:bodyPr wrap="square">
            <a:spAutoFit/>
          </a:bodyPr>
          <a:lstStyle/>
          <a:p>
            <a:pPr algn="ctr"/>
            <a:r>
              <a:rPr lang="en-US" sz="9600" b="1" dirty="0">
                <a:solidFill>
                  <a:schemeClr val="accent2">
                    <a:lumMod val="50000"/>
                  </a:schemeClr>
                </a:solidFill>
                <a:latin typeface="Source Sans Pro SemiBold" panose="020F0502020204030204" pitchFamily="34" charset="0"/>
              </a:rPr>
              <a:t>THAT’S IT</a:t>
            </a:r>
            <a:endParaRPr lang="en-IN" sz="1400" b="1" dirty="0">
              <a:solidFill>
                <a:schemeClr val="accent2">
                  <a:lumMod val="50000"/>
                </a:schemeClr>
              </a:solidFill>
              <a:latin typeface="Source Sans Pro SemiBold" panose="020F0502020204030204" pitchFamily="34" charset="0"/>
            </a:endParaRPr>
          </a:p>
        </p:txBody>
      </p:sp>
      <p:sp>
        <p:nvSpPr>
          <p:cNvPr id="6" name="TextBox 5">
            <a:extLst>
              <a:ext uri="{FF2B5EF4-FFF2-40B4-BE49-F238E27FC236}">
                <a16:creationId xmlns:a16="http://schemas.microsoft.com/office/drawing/2014/main" id="{F81A8BDE-C8F5-D31C-C14E-E2E258B77E92}"/>
              </a:ext>
            </a:extLst>
          </p:cNvPr>
          <p:cNvSpPr txBox="1"/>
          <p:nvPr/>
        </p:nvSpPr>
        <p:spPr>
          <a:xfrm>
            <a:off x="2548407" y="3657822"/>
            <a:ext cx="7536190" cy="1323439"/>
          </a:xfrm>
          <a:prstGeom prst="rect">
            <a:avLst/>
          </a:prstGeom>
          <a:solidFill>
            <a:schemeClr val="bg1"/>
          </a:solidFill>
        </p:spPr>
        <p:txBody>
          <a:bodyPr wrap="square">
            <a:spAutoFit/>
          </a:bodyPr>
          <a:lstStyle/>
          <a:p>
            <a:pPr algn="ctr"/>
            <a:r>
              <a:rPr lang="en-IN" sz="4000" b="1" dirty="0">
                <a:solidFill>
                  <a:schemeClr val="accent2">
                    <a:lumMod val="50000"/>
                  </a:schemeClr>
                </a:solidFill>
                <a:latin typeface="Source Sans Pro SemiBold" panose="020F0502020204030204" pitchFamily="34" charset="0"/>
              </a:rPr>
              <a:t>You Have Successfully Created You Blockchain Account</a:t>
            </a:r>
          </a:p>
        </p:txBody>
      </p:sp>
      <p:pic>
        <p:nvPicPr>
          <p:cNvPr id="8" name="Picture 7" descr="A cartoon of a cone with confetti&#10;&#10;Description automatically generated">
            <a:extLst>
              <a:ext uri="{FF2B5EF4-FFF2-40B4-BE49-F238E27FC236}">
                <a16:creationId xmlns:a16="http://schemas.microsoft.com/office/drawing/2014/main" id="{7E517EAB-18BE-211C-F141-03373708F2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004" y="3921872"/>
            <a:ext cx="2393127" cy="2393127"/>
          </a:xfrm>
          <a:prstGeom prst="rect">
            <a:avLst/>
          </a:prstGeom>
        </p:spPr>
      </p:pic>
      <p:pic>
        <p:nvPicPr>
          <p:cNvPr id="9" name="Picture 8" descr="A cartoon of a cone with confetti&#10;&#10;Description automatically generated">
            <a:extLst>
              <a:ext uri="{FF2B5EF4-FFF2-40B4-BE49-F238E27FC236}">
                <a16:creationId xmlns:a16="http://schemas.microsoft.com/office/drawing/2014/main" id="{81A68670-081A-44DD-CBE3-07095DD39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643593" y="3921871"/>
            <a:ext cx="2393127" cy="2393127"/>
          </a:xfrm>
          <a:prstGeom prst="rect">
            <a:avLst/>
          </a:prstGeom>
        </p:spPr>
      </p:pic>
      <p:sp>
        <p:nvSpPr>
          <p:cNvPr id="10" name="Frame 9">
            <a:extLst>
              <a:ext uri="{FF2B5EF4-FFF2-40B4-BE49-F238E27FC236}">
                <a16:creationId xmlns:a16="http://schemas.microsoft.com/office/drawing/2014/main" id="{1D6F0A47-29C5-7104-5D9A-2A65FF5E7FE7}"/>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828450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553E78-728F-74BE-9CF7-EE8901C81662}"/>
              </a:ext>
            </a:extLst>
          </p:cNvPr>
          <p:cNvSpPr txBox="1"/>
          <p:nvPr/>
        </p:nvSpPr>
        <p:spPr>
          <a:xfrm>
            <a:off x="2087014" y="5592224"/>
            <a:ext cx="9072880" cy="948755"/>
          </a:xfrm>
          <a:prstGeom prst="rect">
            <a:avLst/>
          </a:prstGeom>
        </p:spPr>
        <p:txBody>
          <a:bodyPr vert="horz" lIns="91440" tIns="45720" rIns="91440" bIns="45720" rtlCol="0" anchor="ctr">
            <a:normAutofit fontScale="85000" lnSpcReduction="10000"/>
          </a:bodyPr>
          <a:lstStyle/>
          <a:p>
            <a:pPr>
              <a:lnSpc>
                <a:spcPct val="90000"/>
              </a:lnSpc>
              <a:spcBef>
                <a:spcPct val="0"/>
              </a:spcBef>
              <a:spcAft>
                <a:spcPts val="600"/>
              </a:spcAft>
            </a:pPr>
            <a:r>
              <a:rPr lang="en-US" sz="4000" b="0" i="0" dirty="0">
                <a:solidFill>
                  <a:srgbClr val="374151"/>
                </a:solidFill>
                <a:effectLst/>
                <a:latin typeface="Söhne"/>
              </a:rPr>
              <a:t>Your blockchain address stays confidential unless you choose to </a:t>
            </a:r>
            <a:r>
              <a:rPr lang="en-US" sz="4000" b="0" i="0" dirty="0">
                <a:solidFill>
                  <a:srgbClr val="FF0000"/>
                </a:solidFill>
                <a:effectLst/>
                <a:latin typeface="Söhne"/>
              </a:rPr>
              <a:t>Declare</a:t>
            </a:r>
            <a:r>
              <a:rPr lang="en-US" sz="4000" b="0" i="0" dirty="0">
                <a:solidFill>
                  <a:srgbClr val="374151"/>
                </a:solidFill>
                <a:effectLst/>
                <a:latin typeface="Söhne"/>
              </a:rPr>
              <a:t> and </a:t>
            </a:r>
            <a:r>
              <a:rPr lang="en-US" sz="4000" dirty="0">
                <a:solidFill>
                  <a:srgbClr val="FF0000"/>
                </a:solidFill>
                <a:latin typeface="Söhne"/>
              </a:rPr>
              <a:t>V</a:t>
            </a:r>
            <a:r>
              <a:rPr lang="en-US" sz="4000" b="0" i="0" dirty="0">
                <a:solidFill>
                  <a:srgbClr val="FF0000"/>
                </a:solidFill>
                <a:effectLst/>
                <a:latin typeface="Söhne"/>
              </a:rPr>
              <a:t>alidate ownership.</a:t>
            </a:r>
            <a:endParaRPr lang="en-US" sz="3700" dirty="0">
              <a:solidFill>
                <a:srgbClr val="FF0000"/>
              </a:solidFill>
              <a:latin typeface="Source Sans Pro SemiBold" panose="020B0603030403020204" pitchFamily="34" charset="0"/>
              <a:ea typeface="Source Sans Pro SemiBold" panose="020B0603030403020204" pitchFamily="34" charset="0"/>
              <a:cs typeface="+mj-cs"/>
            </a:endParaRPr>
          </a:p>
        </p:txBody>
      </p:sp>
      <p:pic>
        <p:nvPicPr>
          <p:cNvPr id="7" name="Picture 6" descr="A person smoking a cigarette&#10;&#10;Description automatically generated">
            <a:extLst>
              <a:ext uri="{FF2B5EF4-FFF2-40B4-BE49-F238E27FC236}">
                <a16:creationId xmlns:a16="http://schemas.microsoft.com/office/drawing/2014/main" id="{29E3BDD7-41F4-E984-301F-9E91FA69D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652" y="1660503"/>
            <a:ext cx="3611708" cy="2890834"/>
          </a:xfrm>
          <a:prstGeom prst="rect">
            <a:avLst/>
          </a:prstGeom>
        </p:spPr>
      </p:pic>
      <p:grpSp>
        <p:nvGrpSpPr>
          <p:cNvPr id="8" name="Group 7">
            <a:extLst>
              <a:ext uri="{FF2B5EF4-FFF2-40B4-BE49-F238E27FC236}">
                <a16:creationId xmlns:a16="http://schemas.microsoft.com/office/drawing/2014/main" id="{3F1A6055-5083-A627-E783-CF4978F5E85A}"/>
              </a:ext>
            </a:extLst>
          </p:cNvPr>
          <p:cNvGrpSpPr/>
          <p:nvPr/>
        </p:nvGrpSpPr>
        <p:grpSpPr>
          <a:xfrm>
            <a:off x="512294" y="294654"/>
            <a:ext cx="2374635" cy="781506"/>
            <a:chOff x="7071359" y="1267662"/>
            <a:chExt cx="1703994" cy="286818"/>
          </a:xfrm>
        </p:grpSpPr>
        <p:sp>
          <p:nvSpPr>
            <p:cNvPr id="9" name="Arrow: Pentagon 8">
              <a:extLst>
                <a:ext uri="{FF2B5EF4-FFF2-40B4-BE49-F238E27FC236}">
                  <a16:creationId xmlns:a16="http://schemas.microsoft.com/office/drawing/2014/main" id="{4DFB60D1-9823-DE85-6B8C-5F07BB5A2016}"/>
                </a:ext>
              </a:extLst>
            </p:cNvPr>
            <p:cNvSpPr/>
            <p:nvPr/>
          </p:nvSpPr>
          <p:spPr>
            <a:xfrm rot="10800000">
              <a:off x="7071359" y="1267662"/>
              <a:ext cx="1575550" cy="286818"/>
            </a:xfrm>
            <a:prstGeom prst="homePlat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BF3CD2BF-0BB0-EDB9-E5C3-D750023FB907}"/>
                </a:ext>
              </a:extLst>
            </p:cNvPr>
            <p:cNvSpPr txBox="1"/>
            <p:nvPr/>
          </p:nvSpPr>
          <p:spPr>
            <a:xfrm flipH="1">
              <a:off x="7199804" y="1307134"/>
              <a:ext cx="1575549" cy="192025"/>
            </a:xfrm>
            <a:prstGeom prst="rect">
              <a:avLst/>
            </a:prstGeom>
            <a:noFill/>
          </p:spPr>
          <p:txBody>
            <a:bodyPr wrap="square" rtlCol="0">
              <a:spAutoFit/>
            </a:bodyPr>
            <a:lstStyle/>
            <a:p>
              <a:r>
                <a:rPr lang="en-IN" sz="2800" b="1" dirty="0">
                  <a:solidFill>
                    <a:schemeClr val="bg1"/>
                  </a:solidFill>
                  <a:latin typeface="Source Sans Pro SemiBold" panose="020B0603030403020204" pitchFamily="34" charset="0"/>
                  <a:ea typeface="Source Sans Pro SemiBold" panose="020B0603030403020204" pitchFamily="34" charset="0"/>
                </a:rPr>
                <a:t>CASE STUDY</a:t>
              </a:r>
            </a:p>
          </p:txBody>
        </p:sp>
      </p:grpSp>
      <p:sp>
        <p:nvSpPr>
          <p:cNvPr id="11" name="TextBox 10">
            <a:extLst>
              <a:ext uri="{FF2B5EF4-FFF2-40B4-BE49-F238E27FC236}">
                <a16:creationId xmlns:a16="http://schemas.microsoft.com/office/drawing/2014/main" id="{D088C8FF-9EE8-B668-A68F-EB7398E2A806}"/>
              </a:ext>
            </a:extLst>
          </p:cNvPr>
          <p:cNvSpPr txBox="1"/>
          <p:nvPr/>
        </p:nvSpPr>
        <p:spPr>
          <a:xfrm>
            <a:off x="5027606" y="1579996"/>
            <a:ext cx="6725779" cy="2585323"/>
          </a:xfrm>
          <a:prstGeom prst="rect">
            <a:avLst/>
          </a:prstGeom>
          <a:noFill/>
        </p:spPr>
        <p:txBody>
          <a:bodyPr wrap="square" rtlCol="0">
            <a:spAutoFit/>
          </a:bodyPr>
          <a:lstStyle/>
          <a:p>
            <a:r>
              <a:rPr lang="en-US" dirty="0"/>
              <a:t>We're familiar with Elon Musk's Dogecoin involvement. Some blockchain accounts amassed substantial Dogecoins right before Musk's tweets. Additionally, certain accounts consistently acquired more coins before Musk mentioned them. This has led to speculation that these accounts might be associated with Elon Musk.</a:t>
            </a:r>
          </a:p>
          <a:p>
            <a:endParaRPr lang="en-US" dirty="0"/>
          </a:p>
          <a:p>
            <a:r>
              <a:rPr lang="en-US" b="0" i="0" dirty="0">
                <a:solidFill>
                  <a:srgbClr val="374151"/>
                </a:solidFill>
                <a:effectLst/>
                <a:latin typeface="Söhne"/>
              </a:rPr>
              <a:t>While these theories may hold some truth, we may never know for sure. In fact, there's a substantial bounty for anyone who can uncover Elon Musk's blockchain address.</a:t>
            </a:r>
            <a:endParaRPr lang="en-IN" dirty="0"/>
          </a:p>
        </p:txBody>
      </p:sp>
      <p:sp>
        <p:nvSpPr>
          <p:cNvPr id="12" name="TextBox 11">
            <a:extLst>
              <a:ext uri="{FF2B5EF4-FFF2-40B4-BE49-F238E27FC236}">
                <a16:creationId xmlns:a16="http://schemas.microsoft.com/office/drawing/2014/main" id="{9D8FBD26-AF28-6FFC-888D-A97E73E8DB61}"/>
              </a:ext>
            </a:extLst>
          </p:cNvPr>
          <p:cNvSpPr txBox="1"/>
          <p:nvPr/>
        </p:nvSpPr>
        <p:spPr>
          <a:xfrm>
            <a:off x="6212065" y="4828012"/>
            <a:ext cx="4702871" cy="575897"/>
          </a:xfrm>
          <a:prstGeom prst="rect">
            <a:avLst/>
          </a:prstGeom>
        </p:spPr>
        <p:txBody>
          <a:bodyPr vert="horz" lIns="91440" tIns="45720" rIns="91440" bIns="45720" rtlCol="0" anchor="ctr">
            <a:normAutofit/>
          </a:bodyPr>
          <a:lstStyle/>
          <a:p>
            <a:pPr>
              <a:lnSpc>
                <a:spcPct val="90000"/>
              </a:lnSpc>
              <a:spcAft>
                <a:spcPts val="600"/>
              </a:spcAft>
            </a:pPr>
            <a:r>
              <a:rPr lang="en-US" sz="2000" dirty="0">
                <a:hlinkClick r:id="rId3"/>
              </a:rPr>
              <a:t> DH5yaieqoZN36fDVciNyRueRGvGLR3mr7L</a:t>
            </a:r>
            <a:endParaRPr lang="en-US" sz="2000" dirty="0"/>
          </a:p>
        </p:txBody>
      </p:sp>
      <p:sp>
        <p:nvSpPr>
          <p:cNvPr id="13" name="TextBox 12">
            <a:extLst>
              <a:ext uri="{FF2B5EF4-FFF2-40B4-BE49-F238E27FC236}">
                <a16:creationId xmlns:a16="http://schemas.microsoft.com/office/drawing/2014/main" id="{139B96E4-AA2E-2949-19AF-2A9288449640}"/>
              </a:ext>
            </a:extLst>
          </p:cNvPr>
          <p:cNvSpPr txBox="1"/>
          <p:nvPr/>
        </p:nvSpPr>
        <p:spPr>
          <a:xfrm>
            <a:off x="2886929" y="211028"/>
            <a:ext cx="9072880" cy="948755"/>
          </a:xfrm>
          <a:prstGeom prst="rect">
            <a:avLst/>
          </a:prstGeom>
        </p:spPr>
        <p:txBody>
          <a:bodyPr vert="horz" lIns="91440" tIns="45720" rIns="91440" bIns="45720" rtlCol="0" anchor="ctr">
            <a:normAutofit fontScale="92500"/>
          </a:bodyPr>
          <a:lstStyle/>
          <a:p>
            <a:pPr>
              <a:lnSpc>
                <a:spcPct val="90000"/>
              </a:lnSpc>
              <a:spcBef>
                <a:spcPct val="0"/>
              </a:spcBef>
              <a:spcAft>
                <a:spcPts val="600"/>
              </a:spcAft>
            </a:pPr>
            <a:r>
              <a:rPr lang="en-US" sz="3700" dirty="0">
                <a:latin typeface="Source Sans Pro SemiBold" panose="020B0603030403020204" pitchFamily="34" charset="0"/>
                <a:ea typeface="Source Sans Pro SemiBold" panose="020B0603030403020204" pitchFamily="34" charset="0"/>
                <a:cs typeface="+mj-cs"/>
              </a:rPr>
              <a:t>How Anonymous Can You Be On Blockchain ?</a:t>
            </a:r>
          </a:p>
        </p:txBody>
      </p:sp>
      <p:cxnSp>
        <p:nvCxnSpPr>
          <p:cNvPr id="14" name="Straight Connector 13">
            <a:extLst>
              <a:ext uri="{FF2B5EF4-FFF2-40B4-BE49-F238E27FC236}">
                <a16:creationId xmlns:a16="http://schemas.microsoft.com/office/drawing/2014/main" id="{31D6A4A4-B11E-E200-7CA0-1E785C619CB3}"/>
              </a:ext>
            </a:extLst>
          </p:cNvPr>
          <p:cNvCxnSpPr>
            <a:cxnSpLocks/>
          </p:cNvCxnSpPr>
          <p:nvPr/>
        </p:nvCxnSpPr>
        <p:spPr>
          <a:xfrm>
            <a:off x="299502" y="1350195"/>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2630B55-4F3F-6C57-D175-4851D9618D89}"/>
              </a:ext>
            </a:extLst>
          </p:cNvPr>
          <p:cNvSpPr txBox="1"/>
          <p:nvPr/>
        </p:nvSpPr>
        <p:spPr>
          <a:xfrm>
            <a:off x="1277064" y="4832152"/>
            <a:ext cx="6725779" cy="369332"/>
          </a:xfrm>
          <a:prstGeom prst="rect">
            <a:avLst/>
          </a:prstGeom>
          <a:noFill/>
        </p:spPr>
        <p:txBody>
          <a:bodyPr wrap="square" rtlCol="0">
            <a:spAutoFit/>
          </a:bodyPr>
          <a:lstStyle/>
          <a:p>
            <a:r>
              <a:rPr lang="en-US" b="0" i="0" dirty="0">
                <a:solidFill>
                  <a:srgbClr val="374151"/>
                </a:solidFill>
                <a:effectLst/>
                <a:latin typeface="Söhne"/>
              </a:rPr>
              <a:t>Some Believe This Is Elon Musk’s Account Address</a:t>
            </a:r>
            <a:endParaRPr lang="en-IN" dirty="0"/>
          </a:p>
        </p:txBody>
      </p:sp>
      <p:sp>
        <p:nvSpPr>
          <p:cNvPr id="2" name="Frame 1">
            <a:extLst>
              <a:ext uri="{FF2B5EF4-FFF2-40B4-BE49-F238E27FC236}">
                <a16:creationId xmlns:a16="http://schemas.microsoft.com/office/drawing/2014/main" id="{8929CF48-D65A-A015-F754-504A8D486AF8}"/>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151922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2643E7-E6B4-23C3-9EC4-7101DD1DFAE4}"/>
              </a:ext>
            </a:extLst>
          </p:cNvPr>
          <p:cNvSpPr txBox="1"/>
          <p:nvPr/>
        </p:nvSpPr>
        <p:spPr>
          <a:xfrm>
            <a:off x="914400" y="208608"/>
            <a:ext cx="10363200" cy="584775"/>
          </a:xfrm>
          <a:prstGeom prst="rect">
            <a:avLst/>
          </a:prstGeom>
          <a:solidFill>
            <a:schemeClr val="bg1"/>
          </a:solidFill>
        </p:spPr>
        <p:txBody>
          <a:bodyPr wrap="square">
            <a:spAutoFit/>
          </a:bodyPr>
          <a:lstStyle/>
          <a:p>
            <a:r>
              <a:rPr lang="en-IN" sz="3200" b="1" dirty="0">
                <a:solidFill>
                  <a:srgbClr val="FF0000"/>
                </a:solidFill>
                <a:latin typeface="Source Sans Pro SemiBold" panose="020B0603030403020204" pitchFamily="34" charset="0"/>
                <a:ea typeface="Source Sans Pro SemiBold" panose="020B0603030403020204" pitchFamily="34" charset="0"/>
              </a:rPr>
              <a:t>Meet My Blockchain Address :   “</a:t>
            </a:r>
            <a:r>
              <a:rPr lang="en-IN" sz="1600" b="1" i="1" dirty="0">
                <a:solidFill>
                  <a:srgbClr val="FF0000"/>
                </a:solidFill>
                <a:latin typeface="Source Sans Pro SemiBold" panose="020B0603030403020204" pitchFamily="34" charset="0"/>
                <a:ea typeface="Source Sans Pro SemiBold" panose="020B0603030403020204" pitchFamily="34" charset="0"/>
              </a:rPr>
              <a:t>0x2a2954f3989a83cc43dd58b0f038d5f276f21333</a:t>
            </a:r>
            <a:r>
              <a:rPr lang="en-IN" sz="3200" b="1" dirty="0">
                <a:solidFill>
                  <a:srgbClr val="FF0000"/>
                </a:solidFill>
                <a:latin typeface="Source Sans Pro SemiBold" panose="020B0603030403020204" pitchFamily="34" charset="0"/>
                <a:ea typeface="Source Sans Pro SemiBold" panose="020B0603030403020204" pitchFamily="34" charset="0"/>
              </a:rPr>
              <a:t>”</a:t>
            </a:r>
          </a:p>
        </p:txBody>
      </p:sp>
      <p:sp>
        <p:nvSpPr>
          <p:cNvPr id="6" name="TextBox 5">
            <a:extLst>
              <a:ext uri="{FF2B5EF4-FFF2-40B4-BE49-F238E27FC236}">
                <a16:creationId xmlns:a16="http://schemas.microsoft.com/office/drawing/2014/main" id="{9C5B9406-8BD3-7980-E504-2EDB2AE4AED9}"/>
              </a:ext>
            </a:extLst>
          </p:cNvPr>
          <p:cNvSpPr txBox="1"/>
          <p:nvPr/>
        </p:nvSpPr>
        <p:spPr>
          <a:xfrm>
            <a:off x="567930" y="1382396"/>
            <a:ext cx="11186160" cy="1015663"/>
          </a:xfrm>
          <a:prstGeom prst="rect">
            <a:avLst/>
          </a:prstGeom>
          <a:noFill/>
        </p:spPr>
        <p:txBody>
          <a:bodyPr wrap="square" rtlCol="0">
            <a:spAutoFit/>
          </a:bodyPr>
          <a:lstStyle/>
          <a:p>
            <a:r>
              <a:rPr lang="en-US" b="0" i="0" dirty="0">
                <a:solidFill>
                  <a:srgbClr val="374151"/>
                </a:solidFill>
                <a:effectLst/>
                <a:latin typeface="Source Sans Pro SemiBold" panose="020B0603030403020204" pitchFamily="34" charset="0"/>
                <a:ea typeface="Source Sans Pro SemiBold" panose="020B0603030403020204" pitchFamily="34" charset="0"/>
              </a:rPr>
              <a:t>Hey everyone, here's </a:t>
            </a:r>
            <a:r>
              <a:rPr lang="en-US" b="0" i="0" dirty="0">
                <a:solidFill>
                  <a:srgbClr val="FF0000"/>
                </a:solidFill>
                <a:effectLst/>
                <a:latin typeface="Source Sans Pro SemiBold" panose="020B0603030403020204" pitchFamily="34" charset="0"/>
                <a:ea typeface="Source Sans Pro SemiBold" panose="020B0603030403020204" pitchFamily="34" charset="0"/>
              </a:rPr>
              <a:t>my blockchain address </a:t>
            </a:r>
            <a:r>
              <a:rPr lang="en-US" b="0" i="0" dirty="0">
                <a:solidFill>
                  <a:srgbClr val="374151"/>
                </a:solidFill>
                <a:effectLst/>
                <a:latin typeface="Source Sans Pro SemiBold" panose="020B0603030403020204" pitchFamily="34" charset="0"/>
                <a:ea typeface="Source Sans Pro SemiBold" panose="020B0603030403020204" pitchFamily="34" charset="0"/>
              </a:rPr>
              <a:t>with a balance of 20 MATIC coins (Approximately 200 INR). If you check out this link, you can trace all the transactions </a:t>
            </a:r>
            <a:r>
              <a:rPr lang="en-US" sz="2400" b="0" i="0" dirty="0">
                <a:solidFill>
                  <a:srgbClr val="374151"/>
                </a:solidFill>
                <a:effectLst/>
                <a:latin typeface="Source Sans Pro SemiBold" panose="020B0603030403020204" pitchFamily="34" charset="0"/>
                <a:ea typeface="Source Sans Pro SemiBold" panose="020B0603030403020204" pitchFamily="34" charset="0"/>
              </a:rPr>
              <a:t>I've ever made throughout my lifetime </a:t>
            </a:r>
            <a:r>
              <a:rPr lang="en-US" b="0" i="0" dirty="0">
                <a:solidFill>
                  <a:srgbClr val="374151"/>
                </a:solidFill>
                <a:effectLst/>
                <a:latin typeface="Source Sans Pro SemiBold" panose="020B0603030403020204" pitchFamily="34" charset="0"/>
                <a:ea typeface="Source Sans Pro SemiBold" panose="020B0603030403020204" pitchFamily="34" charset="0"/>
              </a:rPr>
              <a:t>and see where my funds have moved</a:t>
            </a:r>
            <a:r>
              <a:rPr lang="en-US" sz="1600" b="0" i="0" dirty="0">
                <a:solidFill>
                  <a:srgbClr val="374151"/>
                </a:solidFill>
                <a:effectLst/>
                <a:latin typeface="Source Sans Pro SemiBold" panose="020B0603030403020204" pitchFamily="34" charset="0"/>
                <a:ea typeface="Source Sans Pro SemiBold" panose="020B0603030403020204" pitchFamily="34" charset="0"/>
              </a:rPr>
              <a:t>.</a:t>
            </a:r>
            <a:endParaRPr lang="en-US" sz="1600" dirty="0">
              <a:solidFill>
                <a:srgbClr val="00B5EF"/>
              </a:solidFill>
              <a:latin typeface="Source Sans Pro SemiBold" panose="020B0603030403020204" pitchFamily="34" charset="0"/>
              <a:ea typeface="Source Sans Pro SemiBold" panose="020B0603030403020204" pitchFamily="34" charset="0"/>
            </a:endParaRPr>
          </a:p>
        </p:txBody>
      </p:sp>
      <p:pic>
        <p:nvPicPr>
          <p:cNvPr id="10" name="Picture 9" descr="A person in a tuxedo&#10;&#10;Description automatically generated">
            <a:extLst>
              <a:ext uri="{FF2B5EF4-FFF2-40B4-BE49-F238E27FC236}">
                <a16:creationId xmlns:a16="http://schemas.microsoft.com/office/drawing/2014/main" id="{96D437CF-DBB9-9C16-469F-B16D43077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36" y="2856709"/>
            <a:ext cx="3203003" cy="3203003"/>
          </a:xfrm>
          <a:prstGeom prst="rect">
            <a:avLst/>
          </a:prstGeom>
        </p:spPr>
      </p:pic>
      <p:sp>
        <p:nvSpPr>
          <p:cNvPr id="11" name="TextBox 10">
            <a:extLst>
              <a:ext uri="{FF2B5EF4-FFF2-40B4-BE49-F238E27FC236}">
                <a16:creationId xmlns:a16="http://schemas.microsoft.com/office/drawing/2014/main" id="{8DA1FE86-F9E6-B69B-2DAD-B4CF85A08738}"/>
              </a:ext>
            </a:extLst>
          </p:cNvPr>
          <p:cNvSpPr txBox="1"/>
          <p:nvPr/>
        </p:nvSpPr>
        <p:spPr>
          <a:xfrm>
            <a:off x="2408564" y="2715346"/>
            <a:ext cx="9410700" cy="3785652"/>
          </a:xfrm>
          <a:prstGeom prst="rect">
            <a:avLst/>
          </a:prstGeom>
          <a:noFill/>
        </p:spPr>
        <p:txBody>
          <a:bodyPr wrap="square" rtlCol="0">
            <a:spAutoFit/>
          </a:bodyPr>
          <a:lstStyle/>
          <a:p>
            <a:pPr algn="ctr"/>
            <a:r>
              <a:rPr lang="en-IN" sz="8000" dirty="0">
                <a:solidFill>
                  <a:srgbClr val="FF33CC"/>
                </a:solidFill>
                <a:latin typeface="Source Sans Pro SemiBold" panose="020B0603030403020204" pitchFamily="34" charset="0"/>
                <a:ea typeface="Source Sans Pro SemiBold" panose="020B0603030403020204" pitchFamily="34" charset="0"/>
                <a:hlinkClick r:id="rId3"/>
              </a:rPr>
              <a:t>Click here to Check My</a:t>
            </a:r>
          </a:p>
          <a:p>
            <a:pPr algn="ctr"/>
            <a:r>
              <a:rPr lang="en-IN" sz="8000" dirty="0">
                <a:solidFill>
                  <a:srgbClr val="FF33CC"/>
                </a:solidFill>
                <a:latin typeface="Source Sans Pro SemiBold" panose="020B0603030403020204" pitchFamily="34" charset="0"/>
                <a:ea typeface="Source Sans Pro SemiBold" panose="020B0603030403020204" pitchFamily="34" charset="0"/>
                <a:hlinkClick r:id="rId3"/>
              </a:rPr>
              <a:t>Account Statement</a:t>
            </a:r>
            <a:endParaRPr lang="en-IN" sz="8000" dirty="0">
              <a:solidFill>
                <a:srgbClr val="FF33CC"/>
              </a:solidFill>
              <a:latin typeface="Source Sans Pro SemiBold" panose="020B0603030403020204" pitchFamily="34" charset="0"/>
              <a:ea typeface="Source Sans Pro SemiBold" panose="020B0603030403020204" pitchFamily="34" charset="0"/>
            </a:endParaRPr>
          </a:p>
        </p:txBody>
      </p:sp>
      <p:cxnSp>
        <p:nvCxnSpPr>
          <p:cNvPr id="12" name="Straight Connector 11">
            <a:extLst>
              <a:ext uri="{FF2B5EF4-FFF2-40B4-BE49-F238E27FC236}">
                <a16:creationId xmlns:a16="http://schemas.microsoft.com/office/drawing/2014/main" id="{0B2F5C71-CEDF-B661-CAFC-B0A8D477D4A9}"/>
              </a:ext>
            </a:extLst>
          </p:cNvPr>
          <p:cNvCxnSpPr>
            <a:cxnSpLocks/>
          </p:cNvCxnSpPr>
          <p:nvPr/>
        </p:nvCxnSpPr>
        <p:spPr>
          <a:xfrm>
            <a:off x="567930" y="974275"/>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650EC59-5DA3-A20A-015E-DB191CA76A37}"/>
              </a:ext>
            </a:extLst>
          </p:cNvPr>
          <p:cNvCxnSpPr>
            <a:cxnSpLocks/>
            <a:endCxn id="11" idx="0"/>
          </p:cNvCxnSpPr>
          <p:nvPr/>
        </p:nvCxnSpPr>
        <p:spPr>
          <a:xfrm>
            <a:off x="2408564" y="1866900"/>
            <a:ext cx="4705350" cy="84844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 name="Straight Connector 1">
            <a:extLst>
              <a:ext uri="{FF2B5EF4-FFF2-40B4-BE49-F238E27FC236}">
                <a16:creationId xmlns:a16="http://schemas.microsoft.com/office/drawing/2014/main" id="{D4713265-B5BC-5E50-75EA-4E8487E90011}"/>
              </a:ext>
            </a:extLst>
          </p:cNvPr>
          <p:cNvCxnSpPr>
            <a:cxnSpLocks/>
          </p:cNvCxnSpPr>
          <p:nvPr/>
        </p:nvCxnSpPr>
        <p:spPr>
          <a:xfrm>
            <a:off x="567930" y="2702135"/>
            <a:ext cx="11186160" cy="0"/>
          </a:xfrm>
          <a:prstGeom prst="line">
            <a:avLst/>
          </a:prstGeom>
          <a:ln w="28575">
            <a:solidFill>
              <a:srgbClr val="203864"/>
            </a:solidFill>
          </a:ln>
        </p:spPr>
        <p:style>
          <a:lnRef idx="1">
            <a:schemeClr val="accent1"/>
          </a:lnRef>
          <a:fillRef idx="0">
            <a:schemeClr val="accent1"/>
          </a:fillRef>
          <a:effectRef idx="0">
            <a:schemeClr val="accent1"/>
          </a:effectRef>
          <a:fontRef idx="minor">
            <a:schemeClr val="tx1"/>
          </a:fontRef>
        </p:style>
      </p:cxnSp>
      <p:sp>
        <p:nvSpPr>
          <p:cNvPr id="19" name="Frame 18">
            <a:extLst>
              <a:ext uri="{FF2B5EF4-FFF2-40B4-BE49-F238E27FC236}">
                <a16:creationId xmlns:a16="http://schemas.microsoft.com/office/drawing/2014/main" id="{517AFE76-5F5B-0D52-8EDE-F09FF18DCD68}"/>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20454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erson talking on a phone&#10;&#10;Description automatically generated">
            <a:extLst>
              <a:ext uri="{FF2B5EF4-FFF2-40B4-BE49-F238E27FC236}">
                <a16:creationId xmlns:a16="http://schemas.microsoft.com/office/drawing/2014/main" id="{E5593A89-464B-A6BD-8BC0-E594E1E27896}"/>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13818"/>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07748AF-315A-ACA9-5595-7012F433C5F7}"/>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latin typeface="+mj-lt"/>
                <a:ea typeface="+mj-ea"/>
                <a:cs typeface="+mj-cs"/>
                <a:hlinkClick r:id="rId3"/>
              </a:rPr>
              <a:t>Click here to Check My</a:t>
            </a:r>
          </a:p>
          <a:p>
            <a:pPr>
              <a:lnSpc>
                <a:spcPct val="90000"/>
              </a:lnSpc>
              <a:spcBef>
                <a:spcPct val="0"/>
              </a:spcBef>
              <a:spcAft>
                <a:spcPts val="600"/>
              </a:spcAft>
            </a:pPr>
            <a:r>
              <a:rPr lang="en-US" sz="4800">
                <a:latin typeface="+mj-lt"/>
                <a:ea typeface="+mj-ea"/>
                <a:cs typeface="+mj-cs"/>
                <a:hlinkClick r:id="rId3"/>
              </a:rPr>
              <a:t>Account Statement</a:t>
            </a:r>
            <a:endParaRPr lang="en-US" sz="4800">
              <a:latin typeface="+mj-lt"/>
              <a:ea typeface="+mj-ea"/>
              <a:cs typeface="+mj-cs"/>
            </a:endParaRP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0414792-F207-C79B-6FA7-4660DD588103}"/>
              </a:ext>
            </a:extLst>
          </p:cNvPr>
          <p:cNvSpPr txBox="1"/>
          <p:nvPr/>
        </p:nvSpPr>
        <p:spPr>
          <a:xfrm>
            <a:off x="520422" y="5283520"/>
            <a:ext cx="6006131" cy="1376307"/>
          </a:xfrm>
          <a:prstGeom prst="rect">
            <a:avLst/>
          </a:prstGeom>
        </p:spPr>
        <p:txBody>
          <a:bodyPr vert="horz" lIns="91440" tIns="45720" rIns="91440" bIns="45720" rtlCol="0" anchor="ctr">
            <a:normAutofit fontScale="47500" lnSpcReduction="20000"/>
          </a:bodyPr>
          <a:lstStyle/>
          <a:p>
            <a:pPr>
              <a:lnSpc>
                <a:spcPct val="90000"/>
              </a:lnSpc>
              <a:spcBef>
                <a:spcPct val="0"/>
              </a:spcBef>
              <a:spcAft>
                <a:spcPts val="600"/>
              </a:spcAft>
            </a:pPr>
            <a:r>
              <a:rPr lang="en-US" sz="14500" b="0" i="0" dirty="0">
                <a:solidFill>
                  <a:srgbClr val="FF0000"/>
                </a:solidFill>
                <a:effectLst/>
                <a:latin typeface="Forte Forward" panose="020F0502020204030204" pitchFamily="2" charset="0"/>
                <a:cs typeface="Forte Forward" panose="020F0502020204030204" pitchFamily="2" charset="0"/>
              </a:rPr>
              <a:t>PLEASEEEE</a:t>
            </a:r>
            <a:r>
              <a:rPr lang="en-US" sz="4000" b="0" i="0" dirty="0">
                <a:solidFill>
                  <a:srgbClr val="FF0000"/>
                </a:solidFill>
                <a:effectLst/>
                <a:latin typeface="Forte Forward" panose="020F0502020204030204" pitchFamily="2" charset="0"/>
                <a:cs typeface="Forte Forward" panose="020F0502020204030204" pitchFamily="2" charset="0"/>
              </a:rPr>
              <a:t>.</a:t>
            </a:r>
            <a:endParaRPr lang="en-US" sz="3700" dirty="0">
              <a:solidFill>
                <a:srgbClr val="FF0000"/>
              </a:solidFill>
              <a:latin typeface="Forte Forward" panose="020F0502020204030204" pitchFamily="2" charset="0"/>
              <a:ea typeface="Source Sans Pro SemiBold" panose="020B0603030403020204" pitchFamily="34" charset="0"/>
              <a:cs typeface="Forte Forward" panose="020F0502020204030204" pitchFamily="2" charset="0"/>
            </a:endParaRPr>
          </a:p>
        </p:txBody>
      </p:sp>
    </p:spTree>
    <p:extLst>
      <p:ext uri="{BB962C8B-B14F-4D97-AF65-F5344CB8AC3E}">
        <p14:creationId xmlns:p14="http://schemas.microsoft.com/office/powerpoint/2010/main" val="394007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
            <a:extLst>
              <a:ext uri="{FF2B5EF4-FFF2-40B4-BE49-F238E27FC236}">
                <a16:creationId xmlns:a16="http://schemas.microsoft.com/office/drawing/2014/main" id="{4F91DC14-067E-C177-0811-C2ED3D1BE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311" y="1933663"/>
            <a:ext cx="4436189" cy="3632201"/>
          </a:xfrm>
          <a:prstGeom prst="rect">
            <a:avLst/>
          </a:prstGeom>
        </p:spPr>
      </p:pic>
      <p:sp>
        <p:nvSpPr>
          <p:cNvPr id="5" name="TextBox 4">
            <a:extLst>
              <a:ext uri="{FF2B5EF4-FFF2-40B4-BE49-F238E27FC236}">
                <a16:creationId xmlns:a16="http://schemas.microsoft.com/office/drawing/2014/main" id="{1D9E4A99-9EED-83BB-FD97-CE94D24BD64E}"/>
              </a:ext>
            </a:extLst>
          </p:cNvPr>
          <p:cNvSpPr txBox="1"/>
          <p:nvPr/>
        </p:nvSpPr>
        <p:spPr>
          <a:xfrm>
            <a:off x="5118100" y="1790699"/>
            <a:ext cx="7073900" cy="4616648"/>
          </a:xfrm>
          <a:prstGeom prst="rect">
            <a:avLst/>
          </a:prstGeom>
          <a:noFill/>
        </p:spPr>
        <p:txBody>
          <a:bodyPr wrap="square">
            <a:spAutoFit/>
          </a:bodyPr>
          <a:lstStyle/>
          <a:p>
            <a:r>
              <a:rPr lang="en-US" sz="1600" dirty="0">
                <a:solidFill>
                  <a:srgbClr val="383C97"/>
                </a:solidFill>
                <a:latin typeface="Source Sans Pro SemiBold" panose="020B0603030403020204" pitchFamily="34" charset="0"/>
                <a:ea typeface="Source Sans Pro SemiBold" panose="020B0603030403020204" pitchFamily="34" charset="0"/>
              </a:rPr>
              <a:t>It is like you have access to my </a:t>
            </a:r>
            <a:r>
              <a:rPr lang="en-US" sz="4400" dirty="0">
                <a:solidFill>
                  <a:srgbClr val="383C97"/>
                </a:solidFill>
                <a:latin typeface="Source Sans Pro SemiBold" panose="020B0603030403020204" pitchFamily="34" charset="0"/>
                <a:ea typeface="Source Sans Pro SemiBold" panose="020B0603030403020204" pitchFamily="34" charset="0"/>
              </a:rPr>
              <a:t>Bank Account Statement for lifetime</a:t>
            </a:r>
            <a:r>
              <a:rPr lang="en-US" sz="3200" dirty="0">
                <a:solidFill>
                  <a:srgbClr val="383C97"/>
                </a:solidFill>
                <a:latin typeface="Source Sans Pro SemiBold" panose="020B0603030403020204" pitchFamily="34" charset="0"/>
                <a:ea typeface="Source Sans Pro SemiBold" panose="020B0603030403020204" pitchFamily="34" charset="0"/>
              </a:rPr>
              <a:t>. </a:t>
            </a:r>
            <a:r>
              <a:rPr lang="en-US" dirty="0">
                <a:solidFill>
                  <a:srgbClr val="383C97"/>
                </a:solidFill>
                <a:latin typeface="Source Sans Pro SemiBold" panose="020B0603030403020204" pitchFamily="34" charset="0"/>
                <a:ea typeface="Source Sans Pro SemiBold" panose="020B0603030403020204" pitchFamily="34" charset="0"/>
              </a:rPr>
              <a:t>If You conclude from our earlier discussion, we see Blockchain is </a:t>
            </a:r>
            <a:r>
              <a:rPr lang="en-US" sz="4400" dirty="0">
                <a:solidFill>
                  <a:srgbClr val="383C97"/>
                </a:solidFill>
                <a:latin typeface="Source Sans Pro SemiBold" panose="020B0603030403020204" pitchFamily="34" charset="0"/>
                <a:ea typeface="Source Sans Pro SemiBold" panose="020B0603030403020204" pitchFamily="34" charset="0"/>
              </a:rPr>
              <a:t>Highly Anonymous </a:t>
            </a:r>
            <a:r>
              <a:rPr lang="en-US" sz="3200" dirty="0">
                <a:solidFill>
                  <a:srgbClr val="383C97"/>
                </a:solidFill>
                <a:latin typeface="Source Sans Pro SemiBold" panose="020B0603030403020204" pitchFamily="34" charset="0"/>
                <a:ea typeface="Source Sans Pro SemiBold" panose="020B0603030403020204" pitchFamily="34" charset="0"/>
              </a:rPr>
              <a:t>as well as  </a:t>
            </a:r>
            <a:r>
              <a:rPr lang="en-US" sz="7200" dirty="0">
                <a:solidFill>
                  <a:srgbClr val="383C97"/>
                </a:solidFill>
                <a:latin typeface="Source Sans Pro SemiBold" panose="020B0603030403020204" pitchFamily="34" charset="0"/>
                <a:ea typeface="Source Sans Pro SemiBold" panose="020B0603030403020204" pitchFamily="34" charset="0"/>
              </a:rPr>
              <a:t>Highly Transparent</a:t>
            </a:r>
          </a:p>
        </p:txBody>
      </p:sp>
      <p:sp>
        <p:nvSpPr>
          <p:cNvPr id="8" name="TextBox 7">
            <a:extLst>
              <a:ext uri="{FF2B5EF4-FFF2-40B4-BE49-F238E27FC236}">
                <a16:creationId xmlns:a16="http://schemas.microsoft.com/office/drawing/2014/main" id="{CEA18EB5-2317-CC7B-B5F5-BCF856798A8B}"/>
              </a:ext>
            </a:extLst>
          </p:cNvPr>
          <p:cNvSpPr txBox="1"/>
          <p:nvPr/>
        </p:nvSpPr>
        <p:spPr>
          <a:xfrm>
            <a:off x="692738" y="590370"/>
            <a:ext cx="3752262" cy="1200329"/>
          </a:xfrm>
          <a:prstGeom prst="rect">
            <a:avLst/>
          </a:prstGeom>
          <a:solidFill>
            <a:schemeClr val="bg1"/>
          </a:solidFill>
        </p:spPr>
        <p:txBody>
          <a:bodyPr wrap="square">
            <a:spAutoFit/>
          </a:bodyPr>
          <a:lstStyle/>
          <a:p>
            <a:pPr algn="ctr"/>
            <a:r>
              <a:rPr lang="en-IN" sz="3600" b="1" dirty="0">
                <a:solidFill>
                  <a:srgbClr val="F7F7F7"/>
                </a:solidFill>
                <a:highlight>
                  <a:srgbClr val="FF0000"/>
                </a:highlight>
                <a:latin typeface="Source Sans Pro SemiBold" panose="020F0502020204030204" pitchFamily="34" charset="0"/>
              </a:rPr>
              <a:t>My Account Statement</a:t>
            </a:r>
          </a:p>
        </p:txBody>
      </p:sp>
      <p:sp>
        <p:nvSpPr>
          <p:cNvPr id="9" name="Frame 8">
            <a:extLst>
              <a:ext uri="{FF2B5EF4-FFF2-40B4-BE49-F238E27FC236}">
                <a16:creationId xmlns:a16="http://schemas.microsoft.com/office/drawing/2014/main" id="{41733F39-120C-C0EF-B981-6D1471FB2004}"/>
              </a:ext>
            </a:extLst>
          </p:cNvPr>
          <p:cNvSpPr/>
          <p:nvPr/>
        </p:nvSpPr>
        <p:spPr>
          <a:xfrm>
            <a:off x="120695" y="91440"/>
            <a:ext cx="11950609" cy="6675120"/>
          </a:xfrm>
          <a:prstGeom prst="frame">
            <a:avLst>
              <a:gd name="adj1" fmla="val 476"/>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426237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Rounded Corners 84">
            <a:extLst>
              <a:ext uri="{FF2B5EF4-FFF2-40B4-BE49-F238E27FC236}">
                <a16:creationId xmlns:a16="http://schemas.microsoft.com/office/drawing/2014/main" id="{FFA29E6F-8374-AE59-5476-8F170B55D231}"/>
              </a:ext>
            </a:extLst>
          </p:cNvPr>
          <p:cNvSpPr/>
          <p:nvPr/>
        </p:nvSpPr>
        <p:spPr>
          <a:xfrm>
            <a:off x="8056880" y="1141345"/>
            <a:ext cx="3921120" cy="5716655"/>
          </a:xfrm>
          <a:prstGeom prst="roundRect">
            <a:avLst>
              <a:gd name="adj" fmla="val 4879"/>
            </a:avLst>
          </a:prstGeom>
          <a:solidFill>
            <a:srgbClr val="DCF8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Rectangle: Rounded Corners 83">
            <a:extLst>
              <a:ext uri="{FF2B5EF4-FFF2-40B4-BE49-F238E27FC236}">
                <a16:creationId xmlns:a16="http://schemas.microsoft.com/office/drawing/2014/main" id="{225F52AF-3A37-20EB-AA93-7EE1F5347A2A}"/>
              </a:ext>
            </a:extLst>
          </p:cNvPr>
          <p:cNvSpPr/>
          <p:nvPr/>
        </p:nvSpPr>
        <p:spPr>
          <a:xfrm>
            <a:off x="214000" y="2038476"/>
            <a:ext cx="3279552" cy="4646602"/>
          </a:xfrm>
          <a:prstGeom prst="roundRect">
            <a:avLst>
              <a:gd name="adj" fmla="val 4879"/>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descr="A screenshot of a chat">
            <a:extLst>
              <a:ext uri="{FF2B5EF4-FFF2-40B4-BE49-F238E27FC236}">
                <a16:creationId xmlns:a16="http://schemas.microsoft.com/office/drawing/2014/main" id="{AD708058-2667-A779-816D-E7F829C90C81}"/>
              </a:ext>
            </a:extLst>
          </p:cNvPr>
          <p:cNvPicPr>
            <a:picLocks noChangeAspect="1"/>
          </p:cNvPicPr>
          <p:nvPr/>
        </p:nvPicPr>
        <p:blipFill rotWithShape="1">
          <a:blip r:embed="rId2">
            <a:extLst>
              <a:ext uri="{28A0092B-C50C-407E-A947-70E740481C1C}">
                <a14:useLocalDpi xmlns:a14="http://schemas.microsoft.com/office/drawing/2010/main" val="0"/>
              </a:ext>
            </a:extLst>
          </a:blip>
          <a:srcRect l="40000" t="1532" r="15432"/>
          <a:stretch/>
        </p:blipFill>
        <p:spPr>
          <a:xfrm>
            <a:off x="3739639" y="703535"/>
            <a:ext cx="4165413" cy="5981543"/>
          </a:xfrm>
          <a:prstGeom prst="rect">
            <a:avLst/>
          </a:prstGeom>
        </p:spPr>
      </p:pic>
      <p:sp>
        <p:nvSpPr>
          <p:cNvPr id="17" name="TextBox 16">
            <a:extLst>
              <a:ext uri="{FF2B5EF4-FFF2-40B4-BE49-F238E27FC236}">
                <a16:creationId xmlns:a16="http://schemas.microsoft.com/office/drawing/2014/main" id="{FEC13C1B-6910-51E8-6F8D-985DB6F4FE5B}"/>
              </a:ext>
            </a:extLst>
          </p:cNvPr>
          <p:cNvSpPr txBox="1"/>
          <p:nvPr/>
        </p:nvSpPr>
        <p:spPr>
          <a:xfrm>
            <a:off x="3857883" y="2440162"/>
            <a:ext cx="3084121" cy="1012938"/>
          </a:xfrm>
          <a:prstGeom prst="rect">
            <a:avLst/>
          </a:prstGeom>
          <a:solidFill>
            <a:schemeClr val="bg1"/>
          </a:solidFill>
        </p:spPr>
        <p:txBody>
          <a:bodyPr wrap="square" rtlCol="0">
            <a:spAutoFit/>
          </a:bodyPr>
          <a:lstStyle/>
          <a:p>
            <a:r>
              <a:rPr lang="en-IN" sz="1200" dirty="0">
                <a:latin typeface="Source Sans Pro SemiBold" panose="020B0603030403020204" pitchFamily="34" charset="0"/>
                <a:ea typeface="Source Sans Pro SemiBold" panose="020B0603030403020204" pitchFamily="34" charset="0"/>
              </a:rPr>
              <a:t>Nothing, just wanted to validate once.</a:t>
            </a:r>
          </a:p>
          <a:p>
            <a:r>
              <a:rPr lang="en-IN" sz="1200" dirty="0">
                <a:latin typeface="Source Sans Pro SemiBold" panose="020B0603030403020204" pitchFamily="34" charset="0"/>
                <a:ea typeface="Source Sans Pro SemiBold" panose="020B0603030403020204" pitchFamily="34" charset="0"/>
              </a:rPr>
              <a:t>Hi can you do one task, Just “SIGN” this message once with the private key of this account</a:t>
            </a:r>
            <a:br>
              <a:rPr lang="en-IN" sz="1200" dirty="0">
                <a:latin typeface="Source Sans Pro SemiBold" panose="020B0603030403020204" pitchFamily="34" charset="0"/>
                <a:ea typeface="Source Sans Pro SemiBold" panose="020B0603030403020204" pitchFamily="34" charset="0"/>
              </a:rPr>
            </a:br>
            <a:r>
              <a:rPr lang="en-IN" sz="1200" dirty="0">
                <a:latin typeface="Source Sans Pro SemiBold" panose="020B0603030403020204" pitchFamily="34" charset="0"/>
                <a:ea typeface="Source Sans Pro SemiBold" panose="020B0603030403020204" pitchFamily="34" charset="0"/>
              </a:rPr>
              <a:t>Message : “BESTHUMAN010011”</a:t>
            </a:r>
          </a:p>
        </p:txBody>
      </p:sp>
      <p:sp>
        <p:nvSpPr>
          <p:cNvPr id="18" name="TextBox 17">
            <a:extLst>
              <a:ext uri="{FF2B5EF4-FFF2-40B4-BE49-F238E27FC236}">
                <a16:creationId xmlns:a16="http://schemas.microsoft.com/office/drawing/2014/main" id="{E66EAA57-1703-2E90-B141-A0D0090EC0A4}"/>
              </a:ext>
            </a:extLst>
          </p:cNvPr>
          <p:cNvSpPr txBox="1"/>
          <p:nvPr/>
        </p:nvSpPr>
        <p:spPr>
          <a:xfrm>
            <a:off x="5578490" y="3481374"/>
            <a:ext cx="2105846" cy="276999"/>
          </a:xfrm>
          <a:prstGeom prst="rect">
            <a:avLst/>
          </a:prstGeom>
          <a:solidFill>
            <a:srgbClr val="DCF8C6"/>
          </a:solidFill>
        </p:spPr>
        <p:txBody>
          <a:bodyPr wrap="square" rtlCol="0">
            <a:spAutoFit/>
          </a:bodyPr>
          <a:lstStyle/>
          <a:p>
            <a:r>
              <a:rPr lang="en-IN" sz="1200" dirty="0" err="1">
                <a:latin typeface="Source Sans Pro SemiBold" panose="020B0603030403020204" pitchFamily="34" charset="0"/>
                <a:ea typeface="Source Sans Pro SemiBold" panose="020B0603030403020204" pitchFamily="34" charset="0"/>
              </a:rPr>
              <a:t>Okkk</a:t>
            </a:r>
            <a:r>
              <a:rPr lang="en-IN" sz="1200" dirty="0">
                <a:latin typeface="Source Sans Pro SemiBold" panose="020B0603030403020204" pitchFamily="34" charset="0"/>
                <a:ea typeface="Source Sans Pro SemiBold" panose="020B0603030403020204" pitchFamily="34" charset="0"/>
              </a:rPr>
              <a:t>, give me a minute…</a:t>
            </a:r>
          </a:p>
        </p:txBody>
      </p:sp>
      <p:sp>
        <p:nvSpPr>
          <p:cNvPr id="19" name="TextBox 18">
            <a:extLst>
              <a:ext uri="{FF2B5EF4-FFF2-40B4-BE49-F238E27FC236}">
                <a16:creationId xmlns:a16="http://schemas.microsoft.com/office/drawing/2014/main" id="{9D6B87F4-9BF1-06FE-1F02-237A86E1F0EB}"/>
              </a:ext>
            </a:extLst>
          </p:cNvPr>
          <p:cNvSpPr txBox="1"/>
          <p:nvPr/>
        </p:nvSpPr>
        <p:spPr>
          <a:xfrm>
            <a:off x="5553120" y="3867424"/>
            <a:ext cx="2105845" cy="969496"/>
          </a:xfrm>
          <a:prstGeom prst="rect">
            <a:avLst/>
          </a:prstGeom>
          <a:solidFill>
            <a:srgbClr val="DCF8C6"/>
          </a:solidFill>
        </p:spPr>
        <p:txBody>
          <a:bodyPr wrap="square" rtlCol="0">
            <a:spAutoFit/>
          </a:bodyPr>
          <a:lstStyle/>
          <a:p>
            <a:r>
              <a:rPr lang="en-IN" sz="1200" dirty="0">
                <a:latin typeface="Source Sans Pro SemiBold" panose="020B0603030403020204" pitchFamily="34" charset="0"/>
                <a:ea typeface="Source Sans Pro SemiBold" panose="020B0603030403020204" pitchFamily="34" charset="0"/>
              </a:rPr>
              <a:t>Signed Message :</a:t>
            </a:r>
          </a:p>
          <a:p>
            <a:r>
              <a:rPr lang="en-IN" sz="900" dirty="0">
                <a:latin typeface="Source Sans Pro SemiBold" panose="020B0603030403020204" pitchFamily="34" charset="0"/>
                <a:ea typeface="Source Sans Pro SemiBold" panose="020B0603030403020204" pitchFamily="34" charset="0"/>
              </a:rPr>
              <a:t>0x0A581CBb3Cab34A581CBb3Cab8972</a:t>
            </a:r>
          </a:p>
          <a:p>
            <a:r>
              <a:rPr lang="en-IN" sz="900" dirty="0">
                <a:latin typeface="Source Sans Pro SemiBold" panose="020B0603030403020204" pitchFamily="34" charset="0"/>
                <a:ea typeface="Source Sans Pro SemiBold" panose="020B0603030403020204" pitchFamily="34" charset="0"/>
              </a:rPr>
              <a:t>d03ab8972d034A8972d034A581CBb3Cab8972d01CBb3Cab89723ab8972d034A581CBb4690a0566bb89723ab8972dab89</a:t>
            </a:r>
          </a:p>
        </p:txBody>
      </p:sp>
      <p:sp>
        <p:nvSpPr>
          <p:cNvPr id="20" name="TextBox 19">
            <a:extLst>
              <a:ext uri="{FF2B5EF4-FFF2-40B4-BE49-F238E27FC236}">
                <a16:creationId xmlns:a16="http://schemas.microsoft.com/office/drawing/2014/main" id="{CC0E7C9A-897C-3B80-FE6D-FBBE864C3F53}"/>
              </a:ext>
            </a:extLst>
          </p:cNvPr>
          <p:cNvSpPr txBox="1"/>
          <p:nvPr/>
        </p:nvSpPr>
        <p:spPr>
          <a:xfrm>
            <a:off x="3857883" y="4955084"/>
            <a:ext cx="2542571" cy="276999"/>
          </a:xfrm>
          <a:prstGeom prst="rect">
            <a:avLst/>
          </a:prstGeom>
          <a:solidFill>
            <a:schemeClr val="bg1"/>
          </a:solidFill>
        </p:spPr>
        <p:txBody>
          <a:bodyPr wrap="square" rtlCol="0">
            <a:spAutoFit/>
          </a:bodyPr>
          <a:lstStyle/>
          <a:p>
            <a:r>
              <a:rPr lang="en-IN" sz="1200" dirty="0">
                <a:latin typeface="Source Sans Pro SemiBold" panose="020B0603030403020204" pitchFamily="34" charset="0"/>
                <a:ea typeface="Source Sans Pro SemiBold" panose="020B0603030403020204" pitchFamily="34" charset="0"/>
              </a:rPr>
              <a:t>Oh, Thanks Let Me check….</a:t>
            </a:r>
          </a:p>
        </p:txBody>
      </p:sp>
      <p:sp>
        <p:nvSpPr>
          <p:cNvPr id="21" name="TextBox 20">
            <a:extLst>
              <a:ext uri="{FF2B5EF4-FFF2-40B4-BE49-F238E27FC236}">
                <a16:creationId xmlns:a16="http://schemas.microsoft.com/office/drawing/2014/main" id="{756D2327-2BBC-41ED-0EEC-7010894D7408}"/>
              </a:ext>
            </a:extLst>
          </p:cNvPr>
          <p:cNvSpPr txBox="1"/>
          <p:nvPr/>
        </p:nvSpPr>
        <p:spPr>
          <a:xfrm>
            <a:off x="3820766" y="5320419"/>
            <a:ext cx="2738808" cy="276999"/>
          </a:xfrm>
          <a:prstGeom prst="rect">
            <a:avLst/>
          </a:prstGeom>
          <a:solidFill>
            <a:schemeClr val="bg1"/>
          </a:solidFill>
        </p:spPr>
        <p:txBody>
          <a:bodyPr wrap="square" rtlCol="0">
            <a:spAutoFit/>
          </a:bodyPr>
          <a:lstStyle/>
          <a:p>
            <a:r>
              <a:rPr lang="en-IN" sz="1200" dirty="0">
                <a:latin typeface="Source Sans Pro SemiBold" panose="020B0603030403020204" pitchFamily="34" charset="0"/>
                <a:ea typeface="Source Sans Pro SemiBold" panose="020B0603030403020204" pitchFamily="34" charset="0"/>
              </a:rPr>
              <a:t>Yes bro, correct .. this one is yours…</a:t>
            </a:r>
          </a:p>
        </p:txBody>
      </p:sp>
      <p:sp>
        <p:nvSpPr>
          <p:cNvPr id="22" name="TextBox 21">
            <a:extLst>
              <a:ext uri="{FF2B5EF4-FFF2-40B4-BE49-F238E27FC236}">
                <a16:creationId xmlns:a16="http://schemas.microsoft.com/office/drawing/2014/main" id="{0E62314D-A977-E9FC-0F4A-FB526B6AA1ED}"/>
              </a:ext>
            </a:extLst>
          </p:cNvPr>
          <p:cNvSpPr txBox="1"/>
          <p:nvPr/>
        </p:nvSpPr>
        <p:spPr>
          <a:xfrm>
            <a:off x="6881641" y="5597418"/>
            <a:ext cx="701344" cy="584775"/>
          </a:xfrm>
          <a:prstGeom prst="rect">
            <a:avLst/>
          </a:prstGeom>
          <a:solidFill>
            <a:srgbClr val="DCF8C6"/>
          </a:solidFill>
        </p:spPr>
        <p:txBody>
          <a:bodyPr wrap="square" rtlCol="0">
            <a:spAutoFit/>
          </a:bodyPr>
          <a:lstStyle/>
          <a:p>
            <a:r>
              <a:rPr lang="en-IN" sz="3200" dirty="0">
                <a:latin typeface="Source Sans Pro SemiBold" panose="020B0603030403020204" pitchFamily="34" charset="0"/>
                <a:ea typeface="Source Sans Pro SemiBold" panose="020B0603030403020204" pitchFamily="34" charset="0"/>
              </a:rPr>
              <a:t>😒</a:t>
            </a:r>
          </a:p>
        </p:txBody>
      </p:sp>
      <p:sp>
        <p:nvSpPr>
          <p:cNvPr id="24" name="Rectangle 23">
            <a:extLst>
              <a:ext uri="{FF2B5EF4-FFF2-40B4-BE49-F238E27FC236}">
                <a16:creationId xmlns:a16="http://schemas.microsoft.com/office/drawing/2014/main" id="{B501FF9A-95F3-CD4B-244F-09520AA53C16}"/>
              </a:ext>
            </a:extLst>
          </p:cNvPr>
          <p:cNvSpPr/>
          <p:nvPr/>
        </p:nvSpPr>
        <p:spPr>
          <a:xfrm>
            <a:off x="6542139" y="1660261"/>
            <a:ext cx="1338259" cy="490316"/>
          </a:xfrm>
          <a:prstGeom prst="rect">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Arrow: Right 26">
            <a:extLst>
              <a:ext uri="{FF2B5EF4-FFF2-40B4-BE49-F238E27FC236}">
                <a16:creationId xmlns:a16="http://schemas.microsoft.com/office/drawing/2014/main" id="{C912F821-4254-BC61-27CC-628078528DE8}"/>
              </a:ext>
            </a:extLst>
          </p:cNvPr>
          <p:cNvSpPr/>
          <p:nvPr/>
        </p:nvSpPr>
        <p:spPr>
          <a:xfrm rot="5400000">
            <a:off x="1576278" y="3345159"/>
            <a:ext cx="371261" cy="237375"/>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3A5D2940-86E3-9ECE-9D24-9842AF63AB63}"/>
              </a:ext>
            </a:extLst>
          </p:cNvPr>
          <p:cNvSpPr/>
          <p:nvPr/>
        </p:nvSpPr>
        <p:spPr>
          <a:xfrm rot="5400000">
            <a:off x="1575542" y="4900640"/>
            <a:ext cx="369844" cy="245242"/>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 name="Picture 29" descr="A math problem with a graph and a diagram&#10;&#10;Description automatically generated with medium confidence">
            <a:extLst>
              <a:ext uri="{FF2B5EF4-FFF2-40B4-BE49-F238E27FC236}">
                <a16:creationId xmlns:a16="http://schemas.microsoft.com/office/drawing/2014/main" id="{778B6F73-5EF7-8DC2-6EA3-47718A7B2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618" y="3707091"/>
            <a:ext cx="1407181" cy="791539"/>
          </a:xfrm>
          <a:prstGeom prst="rect">
            <a:avLst/>
          </a:prstGeom>
        </p:spPr>
      </p:pic>
      <p:pic>
        <p:nvPicPr>
          <p:cNvPr id="31" name="Picture 30" descr="A math problem with a graph and a diagram&#10;&#10;Description automatically generated with medium confidence">
            <a:extLst>
              <a:ext uri="{FF2B5EF4-FFF2-40B4-BE49-F238E27FC236}">
                <a16:creationId xmlns:a16="http://schemas.microsoft.com/office/drawing/2014/main" id="{1C4717A3-CD13-7683-9472-E7318AFB33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4405" y="4001423"/>
            <a:ext cx="960645" cy="540363"/>
          </a:xfrm>
          <a:prstGeom prst="rect">
            <a:avLst/>
          </a:prstGeom>
        </p:spPr>
      </p:pic>
      <p:pic>
        <p:nvPicPr>
          <p:cNvPr id="32" name="Picture 31" descr="A screenshot of a computer&#10;&#10;Description automatically generated">
            <a:extLst>
              <a:ext uri="{FF2B5EF4-FFF2-40B4-BE49-F238E27FC236}">
                <a16:creationId xmlns:a16="http://schemas.microsoft.com/office/drawing/2014/main" id="{4DA5CFFA-C5D3-6CDA-BE0B-20F4D24362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29671" y="1436967"/>
            <a:ext cx="1215562" cy="18561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3" name="Plus Sign 32">
            <a:extLst>
              <a:ext uri="{FF2B5EF4-FFF2-40B4-BE49-F238E27FC236}">
                <a16:creationId xmlns:a16="http://schemas.microsoft.com/office/drawing/2014/main" id="{98712313-8BF0-7F23-CCF1-BDCA591DA3FB}"/>
              </a:ext>
            </a:extLst>
          </p:cNvPr>
          <p:cNvSpPr/>
          <p:nvPr/>
        </p:nvSpPr>
        <p:spPr>
          <a:xfrm>
            <a:off x="9865169" y="2068808"/>
            <a:ext cx="440087" cy="466389"/>
          </a:xfrm>
          <a:prstGeom prst="mathPlus">
            <a:avLst/>
          </a:prstGeom>
          <a:solidFill>
            <a:srgbClr val="383C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21F0B1C6-DEEC-A5A2-D54F-A6D4DA3BB615}"/>
              </a:ext>
            </a:extLst>
          </p:cNvPr>
          <p:cNvSpPr txBox="1"/>
          <p:nvPr/>
        </p:nvSpPr>
        <p:spPr>
          <a:xfrm>
            <a:off x="10389904" y="2164467"/>
            <a:ext cx="1178301" cy="646331"/>
          </a:xfrm>
          <a:prstGeom prst="rect">
            <a:avLst/>
          </a:prstGeom>
          <a:noFill/>
        </p:spPr>
        <p:txBody>
          <a:bodyPr wrap="square" rtlCol="0">
            <a:spAutoFit/>
          </a:bodyPr>
          <a:lstStyle/>
          <a:p>
            <a:r>
              <a:rPr lang="en-IN" sz="1800" dirty="0">
                <a:latin typeface="Source Sans Pro SemiBold" panose="020B0603030403020204" pitchFamily="34" charset="0"/>
                <a:ea typeface="Source Sans Pro SemiBold" panose="020B0603030403020204" pitchFamily="34" charset="0"/>
              </a:rPr>
              <a:t>BESTHUMAN010011</a:t>
            </a:r>
            <a:endParaRPr lang="en-IN" dirty="0"/>
          </a:p>
        </p:txBody>
      </p:sp>
      <p:sp>
        <p:nvSpPr>
          <p:cNvPr id="16" name="TextBox 15">
            <a:extLst>
              <a:ext uri="{FF2B5EF4-FFF2-40B4-BE49-F238E27FC236}">
                <a16:creationId xmlns:a16="http://schemas.microsoft.com/office/drawing/2014/main" id="{40736B16-9962-D5A0-51ED-DF104D040C57}"/>
              </a:ext>
            </a:extLst>
          </p:cNvPr>
          <p:cNvSpPr txBox="1"/>
          <p:nvPr/>
        </p:nvSpPr>
        <p:spPr>
          <a:xfrm>
            <a:off x="5399944" y="2093411"/>
            <a:ext cx="2284391" cy="276999"/>
          </a:xfrm>
          <a:prstGeom prst="rect">
            <a:avLst/>
          </a:prstGeom>
          <a:solidFill>
            <a:srgbClr val="DCF8C6"/>
          </a:solidFill>
        </p:spPr>
        <p:txBody>
          <a:bodyPr wrap="square" rtlCol="0">
            <a:spAutoFit/>
          </a:bodyPr>
          <a:lstStyle/>
          <a:p>
            <a:r>
              <a:rPr lang="en-IN" sz="1200" dirty="0">
                <a:latin typeface="Source Sans Pro SemiBold" panose="020B0603030403020204" pitchFamily="34" charset="0"/>
                <a:ea typeface="Source Sans Pro SemiBold" panose="020B0603030403020204" pitchFamily="34" charset="0"/>
              </a:rPr>
              <a:t>Hi Bhavesh, Yes, I do </a:t>
            </a:r>
            <a:r>
              <a:rPr lang="en-IN" sz="1200" dirty="0" err="1">
                <a:latin typeface="Source Sans Pro SemiBold" panose="020B0603030403020204" pitchFamily="34" charset="0"/>
                <a:ea typeface="Source Sans Pro SemiBold" panose="020B0603030403020204" pitchFamily="34" charset="0"/>
              </a:rPr>
              <a:t>whyyy</a:t>
            </a:r>
            <a:r>
              <a:rPr lang="en-IN" sz="1200" dirty="0">
                <a:latin typeface="Source Sans Pro SemiBold" panose="020B0603030403020204" pitchFamily="34" charset="0"/>
                <a:ea typeface="Source Sans Pro SemiBold" panose="020B0603030403020204" pitchFamily="34" charset="0"/>
              </a:rPr>
              <a:t> ?</a:t>
            </a:r>
          </a:p>
        </p:txBody>
      </p:sp>
      <p:sp>
        <p:nvSpPr>
          <p:cNvPr id="10" name="TextBox 9">
            <a:extLst>
              <a:ext uri="{FF2B5EF4-FFF2-40B4-BE49-F238E27FC236}">
                <a16:creationId xmlns:a16="http://schemas.microsoft.com/office/drawing/2014/main" id="{0C99878F-EF8D-8101-4114-CC0597804C4B}"/>
              </a:ext>
            </a:extLst>
          </p:cNvPr>
          <p:cNvSpPr txBox="1"/>
          <p:nvPr/>
        </p:nvSpPr>
        <p:spPr>
          <a:xfrm>
            <a:off x="3864491" y="1342871"/>
            <a:ext cx="3428359" cy="646331"/>
          </a:xfrm>
          <a:prstGeom prst="rect">
            <a:avLst/>
          </a:prstGeom>
          <a:solidFill>
            <a:schemeClr val="bg1"/>
          </a:solidFill>
        </p:spPr>
        <p:txBody>
          <a:bodyPr wrap="square" rtlCol="0">
            <a:spAutoFit/>
          </a:bodyPr>
          <a:lstStyle/>
          <a:p>
            <a:r>
              <a:rPr lang="en-IN" sz="1200" dirty="0">
                <a:latin typeface="Source Sans Pro SemiBold" panose="020B0603030403020204" pitchFamily="34" charset="0"/>
                <a:ea typeface="Source Sans Pro SemiBold" panose="020B0603030403020204" pitchFamily="34" charset="0"/>
              </a:rPr>
              <a:t>Hi Vaishnav, You own this account {</a:t>
            </a:r>
            <a:r>
              <a:rPr lang="en-IN" sz="1200" b="0" i="0" dirty="0">
                <a:effectLst/>
                <a:latin typeface="Source Sans Pro SemiBold" panose="020B0603030403020204" pitchFamily="34" charset="0"/>
                <a:ea typeface="Source Sans Pro SemiBold" panose="020B0603030403020204" pitchFamily="34" charset="0"/>
              </a:rPr>
              <a:t>0x06775ABeFeA0A581CBb3Cab8972d034690a0566b</a:t>
            </a:r>
            <a:r>
              <a:rPr lang="en-IN" sz="1200" dirty="0">
                <a:latin typeface="Source Sans Pro SemiBold" panose="020B0603030403020204" pitchFamily="34" charset="0"/>
                <a:ea typeface="Source Sans Pro SemiBold" panose="020B0603030403020204" pitchFamily="34" charset="0"/>
              </a:rPr>
              <a:t>}  right?</a:t>
            </a:r>
          </a:p>
        </p:txBody>
      </p:sp>
      <p:pic>
        <p:nvPicPr>
          <p:cNvPr id="36" name="Picture 35" descr="A screenshot of a computer">
            <a:extLst>
              <a:ext uri="{FF2B5EF4-FFF2-40B4-BE49-F238E27FC236}">
                <a16:creationId xmlns:a16="http://schemas.microsoft.com/office/drawing/2014/main" id="{6A32D6C4-BCF3-21D0-C68C-A410D61757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9758" y="5351114"/>
            <a:ext cx="2215254" cy="1388899"/>
          </a:xfrm>
          <a:prstGeom prst="rect">
            <a:avLst/>
          </a:prstGeom>
        </p:spPr>
      </p:pic>
      <p:sp>
        <p:nvSpPr>
          <p:cNvPr id="37" name="TextBox 36">
            <a:extLst>
              <a:ext uri="{FF2B5EF4-FFF2-40B4-BE49-F238E27FC236}">
                <a16:creationId xmlns:a16="http://schemas.microsoft.com/office/drawing/2014/main" id="{99EB22F2-80B8-A5C6-0C43-68902FBC7898}"/>
              </a:ext>
            </a:extLst>
          </p:cNvPr>
          <p:cNvSpPr txBox="1"/>
          <p:nvPr/>
        </p:nvSpPr>
        <p:spPr>
          <a:xfrm>
            <a:off x="392490" y="2379911"/>
            <a:ext cx="2501462" cy="861774"/>
          </a:xfrm>
          <a:prstGeom prst="rect">
            <a:avLst/>
          </a:prstGeom>
          <a:solidFill>
            <a:srgbClr val="DCF8C6"/>
          </a:solidFill>
        </p:spPr>
        <p:txBody>
          <a:bodyPr wrap="square" rtlCol="0">
            <a:spAutoFit/>
          </a:bodyPr>
          <a:lstStyle/>
          <a:p>
            <a:r>
              <a:rPr lang="en-IN" sz="1000" dirty="0">
                <a:latin typeface="Source Sans Pro SemiBold" panose="020B0603030403020204" pitchFamily="34" charset="0"/>
                <a:ea typeface="Source Sans Pro SemiBold" panose="020B0603030403020204" pitchFamily="34" charset="0"/>
              </a:rPr>
              <a:t>Signed Message :</a:t>
            </a:r>
          </a:p>
          <a:p>
            <a:r>
              <a:rPr lang="en-IN" sz="1000" dirty="0">
                <a:latin typeface="Source Sans Pro SemiBold" panose="020B0603030403020204" pitchFamily="34" charset="0"/>
                <a:ea typeface="Source Sans Pro SemiBold" panose="020B0603030403020204" pitchFamily="34" charset="0"/>
              </a:rPr>
              <a:t>0x0A581CBb3Cab34A581CBb3Cab8972d03ab8972d034A8972d034A581CBb3Cab8972d01CBb3Cab89723ab8972d034A581CBb4690a0566bb89723ab8972dab89</a:t>
            </a:r>
          </a:p>
        </p:txBody>
      </p:sp>
      <p:sp>
        <p:nvSpPr>
          <p:cNvPr id="38" name="TextBox 37">
            <a:extLst>
              <a:ext uri="{FF2B5EF4-FFF2-40B4-BE49-F238E27FC236}">
                <a16:creationId xmlns:a16="http://schemas.microsoft.com/office/drawing/2014/main" id="{4B328D53-7569-A7C7-6CBA-00FA5AA05297}"/>
              </a:ext>
            </a:extLst>
          </p:cNvPr>
          <p:cNvSpPr txBox="1"/>
          <p:nvPr/>
        </p:nvSpPr>
        <p:spPr>
          <a:xfrm>
            <a:off x="721779" y="6068564"/>
            <a:ext cx="2172173" cy="523220"/>
          </a:xfrm>
          <a:prstGeom prst="rect">
            <a:avLst/>
          </a:prstGeom>
          <a:noFill/>
        </p:spPr>
        <p:txBody>
          <a:bodyPr wrap="square" rtlCol="0">
            <a:spAutoFit/>
          </a:bodyPr>
          <a:lstStyle/>
          <a:p>
            <a:r>
              <a:rPr lang="en-IN" sz="1400" dirty="0">
                <a:latin typeface="Source Sans Pro SemiBold" panose="020B0603030403020204" pitchFamily="34" charset="0"/>
                <a:ea typeface="Source Sans Pro SemiBold" panose="020B0603030403020204" pitchFamily="34" charset="0"/>
              </a:rPr>
              <a:t>Message : </a:t>
            </a:r>
            <a:r>
              <a:rPr lang="en-IN" sz="1400" dirty="0">
                <a:solidFill>
                  <a:srgbClr val="FFC000"/>
                </a:solidFill>
                <a:latin typeface="Source Sans Pro SemiBold" panose="020B0603030403020204" pitchFamily="34" charset="0"/>
                <a:ea typeface="Source Sans Pro SemiBold" panose="020B0603030403020204" pitchFamily="34" charset="0"/>
              </a:rPr>
              <a:t>BESTHUMAN010011</a:t>
            </a:r>
            <a:endParaRPr lang="en-IN" sz="1400" dirty="0">
              <a:solidFill>
                <a:srgbClr val="FFC000"/>
              </a:solidFill>
            </a:endParaRPr>
          </a:p>
        </p:txBody>
      </p:sp>
      <p:sp>
        <p:nvSpPr>
          <p:cNvPr id="39" name="TextBox 38">
            <a:extLst>
              <a:ext uri="{FF2B5EF4-FFF2-40B4-BE49-F238E27FC236}">
                <a16:creationId xmlns:a16="http://schemas.microsoft.com/office/drawing/2014/main" id="{7D1D8DD8-8B73-4726-AFF0-5C3AAC3E5BE5}"/>
              </a:ext>
            </a:extLst>
          </p:cNvPr>
          <p:cNvSpPr txBox="1"/>
          <p:nvPr/>
        </p:nvSpPr>
        <p:spPr>
          <a:xfrm>
            <a:off x="560158" y="5299663"/>
            <a:ext cx="2316505" cy="738664"/>
          </a:xfrm>
          <a:prstGeom prst="rect">
            <a:avLst/>
          </a:prstGeom>
          <a:noFill/>
        </p:spPr>
        <p:txBody>
          <a:bodyPr wrap="square" rtlCol="0">
            <a:spAutoFit/>
          </a:bodyPr>
          <a:lstStyle/>
          <a:p>
            <a:r>
              <a:rPr lang="en-IN" sz="1400" b="0" i="0" dirty="0">
                <a:effectLst/>
                <a:latin typeface="Source Sans Pro SemiBold" panose="020B0603030403020204" pitchFamily="34" charset="0"/>
                <a:ea typeface="Source Sans Pro SemiBold" panose="020B0603030403020204" pitchFamily="34" charset="0"/>
              </a:rPr>
              <a:t>Signer Address :</a:t>
            </a:r>
            <a:r>
              <a:rPr lang="en-IN" sz="1400" dirty="0">
                <a:latin typeface="Source Sans Pro SemiBold" panose="020B0603030403020204" pitchFamily="34" charset="0"/>
                <a:ea typeface="Source Sans Pro SemiBold" panose="020B0603030403020204" pitchFamily="34" charset="0"/>
              </a:rPr>
              <a:t> </a:t>
            </a:r>
            <a:r>
              <a:rPr lang="en-IN" sz="1400" b="0" i="0" dirty="0">
                <a:solidFill>
                  <a:srgbClr val="FF0000"/>
                </a:solidFill>
                <a:effectLst/>
                <a:latin typeface="Source Sans Pro SemiBold" panose="020B0603030403020204" pitchFamily="34" charset="0"/>
                <a:ea typeface="Source Sans Pro SemiBold" panose="020B0603030403020204" pitchFamily="34" charset="0"/>
              </a:rPr>
              <a:t>0x06775ABeFeA0A581CBb3Cab8972d034690a0566b</a:t>
            </a:r>
            <a:endParaRPr lang="en-IN" sz="1400" dirty="0">
              <a:solidFill>
                <a:srgbClr val="FF0000"/>
              </a:solidFill>
            </a:endParaRPr>
          </a:p>
        </p:txBody>
      </p:sp>
      <p:sp>
        <p:nvSpPr>
          <p:cNvPr id="40" name="TextBox 39">
            <a:extLst>
              <a:ext uri="{FF2B5EF4-FFF2-40B4-BE49-F238E27FC236}">
                <a16:creationId xmlns:a16="http://schemas.microsoft.com/office/drawing/2014/main" id="{A2B4947B-727B-83C2-D9CC-790779A5BDEC}"/>
              </a:ext>
            </a:extLst>
          </p:cNvPr>
          <p:cNvSpPr txBox="1"/>
          <p:nvPr/>
        </p:nvSpPr>
        <p:spPr>
          <a:xfrm>
            <a:off x="1079145" y="4491013"/>
            <a:ext cx="1370873" cy="369332"/>
          </a:xfrm>
          <a:prstGeom prst="rect">
            <a:avLst/>
          </a:prstGeom>
          <a:noFill/>
        </p:spPr>
        <p:txBody>
          <a:bodyPr wrap="square" rtlCol="0">
            <a:spAutoFit/>
          </a:bodyPr>
          <a:lstStyle/>
          <a:p>
            <a:r>
              <a:rPr lang="en-IN" dirty="0">
                <a:solidFill>
                  <a:srgbClr val="FF33CC"/>
                </a:solidFill>
                <a:latin typeface="Source Sans Pro" panose="020B0503030403020204" pitchFamily="34" charset="0"/>
                <a:hlinkClick r:id="rId6"/>
              </a:rPr>
              <a:t>Some Maths</a:t>
            </a:r>
            <a:endParaRPr lang="en-IN" dirty="0">
              <a:solidFill>
                <a:srgbClr val="FF33CC"/>
              </a:solidFill>
              <a:latin typeface="Source Sans Pro" panose="020B0503030403020204" pitchFamily="34" charset="0"/>
            </a:endParaRPr>
          </a:p>
        </p:txBody>
      </p:sp>
      <p:sp>
        <p:nvSpPr>
          <p:cNvPr id="41" name="TextBox 40">
            <a:extLst>
              <a:ext uri="{FF2B5EF4-FFF2-40B4-BE49-F238E27FC236}">
                <a16:creationId xmlns:a16="http://schemas.microsoft.com/office/drawing/2014/main" id="{22A95DFF-A037-7FA4-A205-49683ECC4FC8}"/>
              </a:ext>
            </a:extLst>
          </p:cNvPr>
          <p:cNvSpPr txBox="1"/>
          <p:nvPr/>
        </p:nvSpPr>
        <p:spPr>
          <a:xfrm>
            <a:off x="9387776" y="4531754"/>
            <a:ext cx="1370873" cy="369332"/>
          </a:xfrm>
          <a:prstGeom prst="rect">
            <a:avLst/>
          </a:prstGeom>
          <a:noFill/>
        </p:spPr>
        <p:txBody>
          <a:bodyPr wrap="square" rtlCol="0">
            <a:spAutoFit/>
          </a:bodyPr>
          <a:lstStyle/>
          <a:p>
            <a:r>
              <a:rPr lang="en-IN" dirty="0">
                <a:solidFill>
                  <a:srgbClr val="FF33CC"/>
                </a:solidFill>
                <a:latin typeface="Source Sans Pro" panose="020B0503030403020204" pitchFamily="34" charset="0"/>
                <a:hlinkClick r:id="rId6"/>
              </a:rPr>
              <a:t>Some Maths</a:t>
            </a:r>
            <a:endParaRPr lang="en-IN" dirty="0">
              <a:solidFill>
                <a:srgbClr val="FF33CC"/>
              </a:solidFill>
              <a:latin typeface="Source Sans Pro" panose="020B0503030403020204" pitchFamily="34" charset="0"/>
            </a:endParaRPr>
          </a:p>
        </p:txBody>
      </p:sp>
      <p:sp>
        <p:nvSpPr>
          <p:cNvPr id="42" name="TextBox 41">
            <a:extLst>
              <a:ext uri="{FF2B5EF4-FFF2-40B4-BE49-F238E27FC236}">
                <a16:creationId xmlns:a16="http://schemas.microsoft.com/office/drawing/2014/main" id="{08E9E374-1157-3E12-1BA9-F709F96CA566}"/>
              </a:ext>
            </a:extLst>
          </p:cNvPr>
          <p:cNvSpPr txBox="1"/>
          <p:nvPr/>
        </p:nvSpPr>
        <p:spPr>
          <a:xfrm>
            <a:off x="8440042" y="2926259"/>
            <a:ext cx="1178301" cy="276999"/>
          </a:xfrm>
          <a:prstGeom prst="rect">
            <a:avLst/>
          </a:prstGeom>
          <a:noFill/>
        </p:spPr>
        <p:txBody>
          <a:bodyPr wrap="square" rtlCol="0">
            <a:spAutoFit/>
          </a:bodyPr>
          <a:lstStyle/>
          <a:p>
            <a:r>
              <a:rPr lang="en-IN" sz="1200" dirty="0">
                <a:latin typeface="Source Sans Pro SemiBold" panose="020B0603030403020204" pitchFamily="34" charset="0"/>
                <a:ea typeface="Source Sans Pro SemiBold" panose="020B0603030403020204" pitchFamily="34" charset="0"/>
              </a:rPr>
              <a:t>My Private Key</a:t>
            </a:r>
          </a:p>
        </p:txBody>
      </p:sp>
      <p:sp>
        <p:nvSpPr>
          <p:cNvPr id="43" name="TextBox 42">
            <a:extLst>
              <a:ext uri="{FF2B5EF4-FFF2-40B4-BE49-F238E27FC236}">
                <a16:creationId xmlns:a16="http://schemas.microsoft.com/office/drawing/2014/main" id="{EE359833-44A2-0933-B278-BF47BF2705E6}"/>
              </a:ext>
            </a:extLst>
          </p:cNvPr>
          <p:cNvSpPr txBox="1"/>
          <p:nvPr/>
        </p:nvSpPr>
        <p:spPr>
          <a:xfrm>
            <a:off x="10618368" y="1891647"/>
            <a:ext cx="949838" cy="246221"/>
          </a:xfrm>
          <a:prstGeom prst="rect">
            <a:avLst/>
          </a:prstGeom>
          <a:noFill/>
        </p:spPr>
        <p:txBody>
          <a:bodyPr wrap="square" rtlCol="0">
            <a:spAutoFit/>
          </a:bodyPr>
          <a:lstStyle/>
          <a:p>
            <a:r>
              <a:rPr lang="en-IN" sz="1000" dirty="0">
                <a:latin typeface="Source Sans Pro SemiBold" panose="020B0603030403020204" pitchFamily="34" charset="0"/>
                <a:ea typeface="Source Sans Pro SemiBold" panose="020B0603030403020204" pitchFamily="34" charset="0"/>
              </a:rPr>
              <a:t>Message</a:t>
            </a:r>
          </a:p>
        </p:txBody>
      </p:sp>
      <p:sp>
        <p:nvSpPr>
          <p:cNvPr id="44" name="Arrow: Right 43">
            <a:extLst>
              <a:ext uri="{FF2B5EF4-FFF2-40B4-BE49-F238E27FC236}">
                <a16:creationId xmlns:a16="http://schemas.microsoft.com/office/drawing/2014/main" id="{2435B1B0-8110-1336-0F84-B4FD1B0F227B}"/>
              </a:ext>
            </a:extLst>
          </p:cNvPr>
          <p:cNvSpPr/>
          <p:nvPr/>
        </p:nvSpPr>
        <p:spPr>
          <a:xfrm rot="5400000">
            <a:off x="9851753" y="3623719"/>
            <a:ext cx="371261" cy="237375"/>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Arrow: Right 44">
            <a:extLst>
              <a:ext uri="{FF2B5EF4-FFF2-40B4-BE49-F238E27FC236}">
                <a16:creationId xmlns:a16="http://schemas.microsoft.com/office/drawing/2014/main" id="{BECCC14F-0944-9EDB-EB04-F9E1292F1554}"/>
              </a:ext>
            </a:extLst>
          </p:cNvPr>
          <p:cNvSpPr/>
          <p:nvPr/>
        </p:nvSpPr>
        <p:spPr>
          <a:xfrm rot="5400000">
            <a:off x="9884211" y="4974895"/>
            <a:ext cx="371261" cy="237375"/>
          </a:xfrm>
          <a:prstGeom prst="rightArrow">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56BBD53F-2CBF-2436-92A0-76E5D057D5AA}"/>
              </a:ext>
            </a:extLst>
          </p:cNvPr>
          <p:cNvSpPr/>
          <p:nvPr/>
        </p:nvSpPr>
        <p:spPr>
          <a:xfrm>
            <a:off x="4379413" y="3100166"/>
            <a:ext cx="1860320" cy="450786"/>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4DB5EC36-1B06-BB8D-6EA0-B54D0A0D888B}"/>
              </a:ext>
            </a:extLst>
          </p:cNvPr>
          <p:cNvSpPr/>
          <p:nvPr/>
        </p:nvSpPr>
        <p:spPr>
          <a:xfrm>
            <a:off x="5342460" y="4022085"/>
            <a:ext cx="2537937" cy="907490"/>
          </a:xfrm>
          <a:prstGeom prst="ellipse">
            <a:avLst/>
          </a:prstGeom>
          <a:noFill/>
          <a:ln w="38100">
            <a:solidFill>
              <a:srgbClr val="FF57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9" name="Straight Arrow Connector 48">
            <a:extLst>
              <a:ext uri="{FF2B5EF4-FFF2-40B4-BE49-F238E27FC236}">
                <a16:creationId xmlns:a16="http://schemas.microsoft.com/office/drawing/2014/main" id="{65031162-FB6B-4541-545E-550659916DF1}"/>
              </a:ext>
            </a:extLst>
          </p:cNvPr>
          <p:cNvCxnSpPr>
            <a:cxnSpLocks/>
            <a:stCxn id="47" idx="6"/>
            <a:endCxn id="34" idx="1"/>
          </p:cNvCxnSpPr>
          <p:nvPr/>
        </p:nvCxnSpPr>
        <p:spPr>
          <a:xfrm flipV="1">
            <a:off x="6239733" y="2487633"/>
            <a:ext cx="4150171" cy="83792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38B9C1E4-2CB3-686F-B609-B58F7D0AC888}"/>
              </a:ext>
            </a:extLst>
          </p:cNvPr>
          <p:cNvCxnSpPr>
            <a:cxnSpLocks/>
            <a:stCxn id="36" idx="1"/>
            <a:endCxn id="48" idx="6"/>
          </p:cNvCxnSpPr>
          <p:nvPr/>
        </p:nvCxnSpPr>
        <p:spPr>
          <a:xfrm flipH="1" flipV="1">
            <a:off x="7880397" y="4475830"/>
            <a:ext cx="1049361" cy="1569734"/>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C299DD6D-8A5C-58D5-7BFD-7282FE3283D8}"/>
              </a:ext>
            </a:extLst>
          </p:cNvPr>
          <p:cNvCxnSpPr>
            <a:cxnSpLocks/>
            <a:endCxn id="37" idx="3"/>
          </p:cNvCxnSpPr>
          <p:nvPr/>
        </p:nvCxnSpPr>
        <p:spPr>
          <a:xfrm flipH="1" flipV="1">
            <a:off x="2893952" y="2810798"/>
            <a:ext cx="2448508" cy="1665032"/>
          </a:xfrm>
          <a:prstGeom prst="straightConnector1">
            <a:avLst/>
          </a:prstGeom>
          <a:ln w="190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E2B2490F-41E7-691E-2A43-7DC5AF9D9FE9}"/>
              </a:ext>
            </a:extLst>
          </p:cNvPr>
          <p:cNvCxnSpPr>
            <a:cxnSpLocks/>
            <a:stCxn id="39" idx="3"/>
            <a:endCxn id="10" idx="1"/>
          </p:cNvCxnSpPr>
          <p:nvPr/>
        </p:nvCxnSpPr>
        <p:spPr>
          <a:xfrm flipV="1">
            <a:off x="2876663" y="1666037"/>
            <a:ext cx="987828" cy="4002958"/>
          </a:xfrm>
          <a:prstGeom prst="straightConnector1">
            <a:avLst/>
          </a:prstGeom>
          <a:ln w="190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49C29FFF-376F-31CF-ADCC-ADD34C800FD6}"/>
              </a:ext>
            </a:extLst>
          </p:cNvPr>
          <p:cNvCxnSpPr>
            <a:cxnSpLocks/>
            <a:stCxn id="38" idx="3"/>
            <a:endCxn id="47" idx="2"/>
          </p:cNvCxnSpPr>
          <p:nvPr/>
        </p:nvCxnSpPr>
        <p:spPr>
          <a:xfrm flipV="1">
            <a:off x="2893952" y="3325559"/>
            <a:ext cx="1485461" cy="3004615"/>
          </a:xfrm>
          <a:prstGeom prst="straightConnector1">
            <a:avLst/>
          </a:prstGeom>
          <a:ln w="1905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7" name="TextBox 66">
            <a:extLst>
              <a:ext uri="{FF2B5EF4-FFF2-40B4-BE49-F238E27FC236}">
                <a16:creationId xmlns:a16="http://schemas.microsoft.com/office/drawing/2014/main" id="{1CA5EDF3-1DF9-841A-8F58-8A3FF88B2DF8}"/>
              </a:ext>
            </a:extLst>
          </p:cNvPr>
          <p:cNvSpPr txBox="1"/>
          <p:nvPr/>
        </p:nvSpPr>
        <p:spPr>
          <a:xfrm>
            <a:off x="3647548" y="124811"/>
            <a:ext cx="4700403" cy="830997"/>
          </a:xfrm>
          <a:prstGeom prst="rect">
            <a:avLst/>
          </a:prstGeom>
          <a:solidFill>
            <a:schemeClr val="bg1"/>
          </a:solidFill>
        </p:spPr>
        <p:txBody>
          <a:bodyPr wrap="square">
            <a:spAutoFit/>
          </a:bodyPr>
          <a:lstStyle/>
          <a:p>
            <a:r>
              <a:rPr lang="en-IN" sz="2400" b="1" dirty="0">
                <a:solidFill>
                  <a:srgbClr val="FFC000"/>
                </a:solidFill>
                <a:highlight>
                  <a:srgbClr val="FFFF00"/>
                </a:highlight>
                <a:latin typeface="Source Sans Pro SemiBold" panose="020B0603030403020204" pitchFamily="34" charset="0"/>
                <a:ea typeface="Source Sans Pro SemiBold" panose="020B0603030403020204" pitchFamily="34" charset="0"/>
              </a:rPr>
              <a:t>HERE IS THE PROOF OF MY OWNERSHIP OF THE ACCOUNT</a:t>
            </a:r>
          </a:p>
        </p:txBody>
      </p:sp>
      <p:sp>
        <p:nvSpPr>
          <p:cNvPr id="75" name="Frame 74">
            <a:extLst>
              <a:ext uri="{FF2B5EF4-FFF2-40B4-BE49-F238E27FC236}">
                <a16:creationId xmlns:a16="http://schemas.microsoft.com/office/drawing/2014/main" id="{2B466F39-5D09-B34D-213F-EF5CE295492C}"/>
              </a:ext>
            </a:extLst>
          </p:cNvPr>
          <p:cNvSpPr/>
          <p:nvPr/>
        </p:nvSpPr>
        <p:spPr>
          <a:xfrm>
            <a:off x="8190123" y="1246061"/>
            <a:ext cx="3609387" cy="2205999"/>
          </a:xfrm>
          <a:prstGeom prst="frame">
            <a:avLst>
              <a:gd name="adj1" fmla="val 665"/>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7" name="Frame 76">
            <a:extLst>
              <a:ext uri="{FF2B5EF4-FFF2-40B4-BE49-F238E27FC236}">
                <a16:creationId xmlns:a16="http://schemas.microsoft.com/office/drawing/2014/main" id="{71C2C1D4-FA9E-4938-8570-45303E073EEC}"/>
              </a:ext>
            </a:extLst>
          </p:cNvPr>
          <p:cNvSpPr/>
          <p:nvPr/>
        </p:nvSpPr>
        <p:spPr>
          <a:xfrm>
            <a:off x="8708811" y="5279213"/>
            <a:ext cx="2752804" cy="1464770"/>
          </a:xfrm>
          <a:prstGeom prst="frame">
            <a:avLst>
              <a:gd name="adj1" fmla="val 665"/>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8" name="Frame 77">
            <a:extLst>
              <a:ext uri="{FF2B5EF4-FFF2-40B4-BE49-F238E27FC236}">
                <a16:creationId xmlns:a16="http://schemas.microsoft.com/office/drawing/2014/main" id="{5CEADB79-2074-0494-1C81-1721BDEB65AE}"/>
              </a:ext>
            </a:extLst>
          </p:cNvPr>
          <p:cNvSpPr/>
          <p:nvPr/>
        </p:nvSpPr>
        <p:spPr>
          <a:xfrm>
            <a:off x="337860" y="2287578"/>
            <a:ext cx="2721631" cy="999749"/>
          </a:xfrm>
          <a:prstGeom prst="frame">
            <a:avLst>
              <a:gd name="adj1" fmla="val 665"/>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9" name="Frame 78">
            <a:extLst>
              <a:ext uri="{FF2B5EF4-FFF2-40B4-BE49-F238E27FC236}">
                <a16:creationId xmlns:a16="http://schemas.microsoft.com/office/drawing/2014/main" id="{2A51C5BC-F59A-36D3-486C-B5521ADD48BD}"/>
              </a:ext>
            </a:extLst>
          </p:cNvPr>
          <p:cNvSpPr/>
          <p:nvPr/>
        </p:nvSpPr>
        <p:spPr>
          <a:xfrm>
            <a:off x="357596" y="5227394"/>
            <a:ext cx="2721631" cy="1405150"/>
          </a:xfrm>
          <a:prstGeom prst="frame">
            <a:avLst>
              <a:gd name="adj1" fmla="val 665"/>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80" name="Picture 79" descr="A person in a tuxedo&#10;&#10;Description automatically generated">
            <a:extLst>
              <a:ext uri="{FF2B5EF4-FFF2-40B4-BE49-F238E27FC236}">
                <a16:creationId xmlns:a16="http://schemas.microsoft.com/office/drawing/2014/main" id="{7C53F6ED-95D3-B5A8-C985-B57B09B899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14818" y="228388"/>
            <a:ext cx="912957" cy="912957"/>
          </a:xfrm>
          <a:prstGeom prst="rect">
            <a:avLst/>
          </a:prstGeom>
        </p:spPr>
      </p:pic>
      <p:sp>
        <p:nvSpPr>
          <p:cNvPr id="81" name="TextBox 80">
            <a:extLst>
              <a:ext uri="{FF2B5EF4-FFF2-40B4-BE49-F238E27FC236}">
                <a16:creationId xmlns:a16="http://schemas.microsoft.com/office/drawing/2014/main" id="{33C5C20D-CF05-6AD0-8F1A-AF670442B8A9}"/>
              </a:ext>
            </a:extLst>
          </p:cNvPr>
          <p:cNvSpPr txBox="1"/>
          <p:nvPr/>
        </p:nvSpPr>
        <p:spPr>
          <a:xfrm>
            <a:off x="894197" y="279600"/>
            <a:ext cx="2100771" cy="1319558"/>
          </a:xfrm>
          <a:prstGeom prst="rect">
            <a:avLst/>
          </a:prstGeom>
          <a:solidFill>
            <a:schemeClr val="bg1"/>
          </a:solidFill>
        </p:spPr>
        <p:txBody>
          <a:bodyPr wrap="square">
            <a:spAutoFit/>
          </a:bodyPr>
          <a:lstStyle/>
          <a:p>
            <a:r>
              <a:rPr lang="en-IN" sz="8000" b="1" dirty="0">
                <a:solidFill>
                  <a:srgbClr val="FF0000"/>
                </a:solidFill>
                <a:latin typeface="Source Sans Pro SemiBold" panose="020B0603030403020204" pitchFamily="34" charset="0"/>
                <a:ea typeface="Source Sans Pro SemiBold" panose="020B0603030403020204" pitchFamily="34" charset="0"/>
              </a:rPr>
              <a:t>YOU</a:t>
            </a:r>
            <a:r>
              <a:rPr lang="en-IN" sz="2400" b="1" dirty="0">
                <a:solidFill>
                  <a:srgbClr val="FFC000"/>
                </a:solidFill>
                <a:latin typeface="Source Sans Pro SemiBold" panose="020B0603030403020204" pitchFamily="34" charset="0"/>
                <a:ea typeface="Source Sans Pro SemiBold" panose="020B0603030403020204" pitchFamily="34" charset="0"/>
              </a:rPr>
              <a:t> </a:t>
            </a:r>
          </a:p>
        </p:txBody>
      </p:sp>
      <p:sp>
        <p:nvSpPr>
          <p:cNvPr id="82" name="TextBox 81">
            <a:extLst>
              <a:ext uri="{FF2B5EF4-FFF2-40B4-BE49-F238E27FC236}">
                <a16:creationId xmlns:a16="http://schemas.microsoft.com/office/drawing/2014/main" id="{E7459D80-E542-5854-1461-4AF771207EB3}"/>
              </a:ext>
            </a:extLst>
          </p:cNvPr>
          <p:cNvSpPr txBox="1"/>
          <p:nvPr/>
        </p:nvSpPr>
        <p:spPr>
          <a:xfrm>
            <a:off x="9229504" y="362089"/>
            <a:ext cx="2294494" cy="649336"/>
          </a:xfrm>
          <a:prstGeom prst="rect">
            <a:avLst/>
          </a:prstGeom>
          <a:solidFill>
            <a:schemeClr val="bg1"/>
          </a:solidFill>
        </p:spPr>
        <p:txBody>
          <a:bodyPr wrap="square">
            <a:spAutoFit/>
          </a:bodyPr>
          <a:lstStyle/>
          <a:p>
            <a:r>
              <a:rPr lang="en-IN" sz="3600" b="1" dirty="0">
                <a:solidFill>
                  <a:srgbClr val="00B050"/>
                </a:solidFill>
                <a:latin typeface="Source Sans Pro SemiBold" panose="020B0603030403020204" pitchFamily="34" charset="0"/>
                <a:ea typeface="Source Sans Pro SemiBold" panose="020B0603030403020204" pitchFamily="34" charset="0"/>
              </a:rPr>
              <a:t>VAISHNAV</a:t>
            </a:r>
            <a:r>
              <a:rPr lang="en-IN" sz="2400" b="1" dirty="0">
                <a:solidFill>
                  <a:srgbClr val="00B050"/>
                </a:solidFill>
                <a:latin typeface="Source Sans Pro SemiBold" panose="020B0603030403020204" pitchFamily="34" charset="0"/>
                <a:ea typeface="Source Sans Pro SemiBold" panose="020B0603030403020204" pitchFamily="34" charset="0"/>
              </a:rPr>
              <a:t> </a:t>
            </a:r>
          </a:p>
        </p:txBody>
      </p:sp>
    </p:spTree>
    <p:extLst>
      <p:ext uri="{BB962C8B-B14F-4D97-AF65-F5344CB8AC3E}">
        <p14:creationId xmlns:p14="http://schemas.microsoft.com/office/powerpoint/2010/main" val="539638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TotalTime>
  <Words>1377</Words>
  <Application>Microsoft Office PowerPoint</Application>
  <PresentationFormat>Widescreen</PresentationFormat>
  <Paragraphs>126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Forte Forward</vt:lpstr>
      <vt:lpstr>Söhne</vt:lpstr>
      <vt:lpstr>Source Sans Pro</vt:lpstr>
      <vt:lpstr>Source Sans Pro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 Naresh Shelke</dc:creator>
  <cp:lastModifiedBy>Vaishnav Naresh Shelke</cp:lastModifiedBy>
  <cp:revision>11</cp:revision>
  <dcterms:created xsi:type="dcterms:W3CDTF">2023-11-07T06:56:46Z</dcterms:created>
  <dcterms:modified xsi:type="dcterms:W3CDTF">2023-11-20T09:20:42Z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730bbf-27c4-4f9b-896e-7ec84e29dd64_Enabled">
    <vt:lpwstr>true</vt:lpwstr>
  </property>
  <property fmtid="{D5CDD505-2E9C-101B-9397-08002B2CF9AE}" pid="3" name="MSIP_Label_c2730bbf-27c4-4f9b-896e-7ec84e29dd64_SetDate">
    <vt:lpwstr>2023-11-07T11:49:36Z</vt:lpwstr>
  </property>
  <property fmtid="{D5CDD505-2E9C-101B-9397-08002B2CF9AE}" pid="4" name="MSIP_Label_c2730bbf-27c4-4f9b-896e-7ec84e29dd64_Method">
    <vt:lpwstr>Privileged</vt:lpwstr>
  </property>
  <property fmtid="{D5CDD505-2E9C-101B-9397-08002B2CF9AE}" pid="5" name="MSIP_Label_c2730bbf-27c4-4f9b-896e-7ec84e29dd64_Name">
    <vt:lpwstr>Public</vt:lpwstr>
  </property>
  <property fmtid="{D5CDD505-2E9C-101B-9397-08002B2CF9AE}" pid="6" name="MSIP_Label_c2730bbf-27c4-4f9b-896e-7ec84e29dd64_SiteId">
    <vt:lpwstr>c19513ec-e3d9-4634-855e-d6d6e585eadf</vt:lpwstr>
  </property>
  <property fmtid="{D5CDD505-2E9C-101B-9397-08002B2CF9AE}" pid="7" name="MSIP_Label_c2730bbf-27c4-4f9b-896e-7ec84e29dd64_ActionId">
    <vt:lpwstr>ccda55ed-eafd-4b1d-9cdb-58a3cc8f0d91</vt:lpwstr>
  </property>
  <property fmtid="{D5CDD505-2E9C-101B-9397-08002B2CF9AE}" pid="8" name="MSIP_Label_c2730bbf-27c4-4f9b-896e-7ec84e29dd64_ContentBits">
    <vt:lpwstr>0</vt:lpwstr>
  </property>
</Properties>
</file>