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1" r:id="rId4"/>
    <p:sldId id="267" r:id="rId5"/>
    <p:sldId id="272" r:id="rId6"/>
    <p:sldId id="290" r:id="rId7"/>
    <p:sldId id="291" r:id="rId8"/>
    <p:sldId id="292" r:id="rId9"/>
    <p:sldId id="288" r:id="rId10"/>
    <p:sldId id="262" r:id="rId11"/>
    <p:sldId id="264" r:id="rId12"/>
    <p:sldId id="281" r:id="rId13"/>
    <p:sldId id="287" r:id="rId14"/>
    <p:sldId id="278" r:id="rId15"/>
    <p:sldId id="285" r:id="rId16"/>
    <p:sldId id="286" r:id="rId17"/>
    <p:sldId id="268" r:id="rId18"/>
    <p:sldId id="265" r:id="rId19"/>
    <p:sldId id="282" r:id="rId20"/>
    <p:sldId id="280" r:id="rId21"/>
    <p:sldId id="293" r:id="rId22"/>
    <p:sldId id="269" r:id="rId23"/>
    <p:sldId id="273" r:id="rId24"/>
    <p:sldId id="274" r:id="rId25"/>
    <p:sldId id="289" r:id="rId26"/>
    <p:sldId id="294" r:id="rId27"/>
    <p:sldId id="279" r:id="rId28"/>
    <p:sldId id="266" r:id="rId29"/>
    <p:sldId id="276" r:id="rId30"/>
    <p:sldId id="277" r:id="rId31"/>
    <p:sldId id="260" r:id="rId32"/>
    <p:sldId id="259" r:id="rId33"/>
    <p:sldId id="263" r:id="rId34"/>
    <p:sldId id="256" r:id="rId35"/>
    <p:sldId id="283" r:id="rId36"/>
    <p:sldId id="257" r:id="rId37"/>
    <p:sldId id="2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8A6"/>
    <a:srgbClr val="2F559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C284-7107-8E12-5BE5-1BA9D4A45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E0CC1-7AB5-D5CD-86CF-01F2002C3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917E-05E7-0F3B-3861-708EA4E6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FA77D-6334-27BE-948D-CC207BE2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7ED3-8DE7-23DE-FA29-95139376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6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313E-E384-8961-607F-FDF8D3F6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F7B8C-BA50-D46D-276B-694AAE687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FEB3-D373-B9F8-8638-B6C6B674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EBEE-0DF0-E1A5-3C3A-E85F857E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6BE2-51E6-9EE4-7532-CDF3FC46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8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9FBAC-8F77-EB01-3965-0262C7B99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8F0B6-7451-5958-AF8E-1481A11BC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74C9-4EE8-5B0C-31D0-A854A2D5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5C9C-65DB-3B3C-5541-BBA31E51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9CE8-C2F6-5E28-A830-375ADD78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9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B81F-8F1F-966F-F786-CF2C9115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9090-F811-A091-1CC3-0BF95B53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1945-3811-31A2-33C0-F8D0B5CA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42650-902F-24ED-EFEC-B1303A73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5695-A9C0-4AC7-F3B9-E82D65B7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98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3807-6F9F-387F-30E0-478B99C9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DD358-A946-4E53-83E8-9CB7D422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D01F-ECA2-DAAB-8025-38333B87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6AB7-1E6B-C158-DF15-AF1AF44E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95C8-8E0C-0B21-6536-E2390EC3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1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8AC0-1EF9-9505-EFFB-0F533564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219F-14E6-BEFC-5B7B-D47E33433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E3EA-DCF2-3D63-1E00-E3BE6C078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9F851-564D-D28F-1638-765A9DCE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18192-B2C7-C827-C262-402F0905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9CC04-62F7-7391-07B3-412741A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726F-ADEC-0B76-FF69-A4BE710C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F8A08-5D65-5679-E940-2A7764A2C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0CC61-4C42-9C74-1657-1643569B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574A6-4902-759A-2BEE-29BE2E2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9258D-4E1C-C4B0-B190-F2E3179C0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25ED3-3D1B-F5F0-76B5-D048C255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E7E5B-D189-AEE3-04D3-19224980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07761-B122-95A2-D0CF-B9B52D08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8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DA94-B842-83C9-6D5D-1643EFED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3A178-2C4D-9FC2-9D3A-366EDB92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23EE8-7BEB-AAE9-3ED6-91DEAD47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56D28-4CEC-E739-5BE9-A00F9B5B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27E45-885A-EDE8-47E5-0C273C6D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888FB-57A8-40BF-DFD1-06E1B66B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9C0B-F0A7-CA86-F4E7-9653BA30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7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BA3E-166D-DCEC-63C2-8D56D200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8E9AE-1E23-D12B-E293-F8CF01F5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25E2E-168A-019B-07FC-2A88B46C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DABEF-3E7B-920E-F2B3-94E980C4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8C67-4182-6C7A-7E3B-BCDE70CC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ADC09-5799-4676-0E74-A629962D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0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5B0D-14D6-EDF7-B5E3-1EED5804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42D55-3499-0885-AB31-EF2F02F0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4D9B6-208D-62BB-1BF8-7610CDD2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F82E-CB8D-9C25-42E8-9A25CCFC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B3E51-56BB-0277-3AF0-BF32E702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7B97-C810-A8E0-7313-C2277FFC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9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992D4-A45E-A2AC-3616-62B254D7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BB412-C70E-FDC9-6A10-BB4D37CB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5E98-5FD5-E402-6761-34934B18A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348B-DC54-4AAF-ADB6-236C50CB680E}" type="datetimeFigureOut">
              <a:rPr lang="en-IN" smtClean="0"/>
              <a:t>05-12-2023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C0F5-B25E-C72A-2957-40861E3D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D317-A0A1-A348-1B57-060DE200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964F-1658-428F-AB32-11C9C2A92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7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5.png"/><Relationship Id="rId7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jfif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www.alchemy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13.jp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34.jpeg"/><Relationship Id="rId7" Type="http://schemas.openxmlformats.org/officeDocument/2006/relationships/hyperlink" Target="https://opensea.io/collection/rtfkt-nike-cryptokicks?tab=items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therscan.io/address/0xf661d58cfe893993b11d53d11148c4650590c692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42.jfi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register.com/2023/04/24/apple_antitrust_win_over_epic/" TargetMode="External"/><Relationship Id="rId2" Type="http://schemas.openxmlformats.org/officeDocument/2006/relationships/hyperlink" Target="http://timesofindia.indiatimes.com/articleshow/105100600.cms?utm_source=contentofinterest&amp;utm_medium=text&amp;utm_campaign=cpp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D8E3C49E-F634-C018-CF8B-841FFA974226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69CE07-FCAF-231A-60A7-F71F9DBF1839}"/>
              </a:ext>
            </a:extLst>
          </p:cNvPr>
          <p:cNvCxnSpPr>
            <a:cxnSpLocks/>
          </p:cNvCxnSpPr>
          <p:nvPr/>
        </p:nvCxnSpPr>
        <p:spPr>
          <a:xfrm flipH="1">
            <a:off x="88990" y="900065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0E1841-76B8-B3E7-BBEB-DE9CF1287FFC}"/>
              </a:ext>
            </a:extLst>
          </p:cNvPr>
          <p:cNvSpPr txBox="1"/>
          <p:nvPr/>
        </p:nvSpPr>
        <p:spPr>
          <a:xfrm>
            <a:off x="3013643" y="143937"/>
            <a:ext cx="6203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2F5597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DIGITAL COLLECTIBLES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4EAB30-B029-B4C9-9E9A-082F74A09829}"/>
              </a:ext>
            </a:extLst>
          </p:cNvPr>
          <p:cNvGrpSpPr/>
          <p:nvPr/>
        </p:nvGrpSpPr>
        <p:grpSpPr>
          <a:xfrm>
            <a:off x="6926360" y="1669506"/>
            <a:ext cx="4427440" cy="3864042"/>
            <a:chOff x="6428632" y="1235115"/>
            <a:chExt cx="4925168" cy="4298433"/>
          </a:xfrm>
        </p:grpSpPr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F50C3CFE-7B4F-7694-E472-2C67E9746BDE}"/>
                </a:ext>
              </a:extLst>
            </p:cNvPr>
            <p:cNvSpPr/>
            <p:nvPr/>
          </p:nvSpPr>
          <p:spPr>
            <a:xfrm>
              <a:off x="6662057" y="1235115"/>
              <a:ext cx="4691743" cy="4199488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7C0216-FBFA-A73D-C598-2C54AE223201}"/>
                </a:ext>
              </a:extLst>
            </p:cNvPr>
            <p:cNvGrpSpPr/>
            <p:nvPr/>
          </p:nvGrpSpPr>
          <p:grpSpPr>
            <a:xfrm>
              <a:off x="6428632" y="1235115"/>
              <a:ext cx="4786031" cy="4298433"/>
              <a:chOff x="-91911" y="1383908"/>
              <a:chExt cx="5993240" cy="538265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FE5DC21-EAEF-36AA-C830-725C056AF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1977" y="3638329"/>
                <a:ext cx="1753552" cy="1753552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DDFD7D5-66B9-6339-F4AF-0BE7CF2AE826}"/>
                  </a:ext>
                </a:extLst>
              </p:cNvPr>
              <p:cNvGrpSpPr/>
              <p:nvPr/>
            </p:nvGrpSpPr>
            <p:grpSpPr>
              <a:xfrm>
                <a:off x="-91911" y="1383908"/>
                <a:ext cx="5993240" cy="5382652"/>
                <a:chOff x="-91911" y="1383908"/>
                <a:chExt cx="5993240" cy="5382652"/>
              </a:xfrm>
            </p:grpSpPr>
            <p:pic>
              <p:nvPicPr>
                <p:cNvPr id="8" name="Picture 7" descr="A yellow and black sign&#10;&#10;Description automatically generated">
                  <a:extLst>
                    <a:ext uri="{FF2B5EF4-FFF2-40B4-BE49-F238E27FC236}">
                      <a16:creationId xmlns:a16="http://schemas.microsoft.com/office/drawing/2014/main" id="{05194115-B052-3D5B-9F05-BBCBA9E379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90176" y="1383908"/>
                  <a:ext cx="3801719" cy="158405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128E0AB-677E-5EDB-C9FA-CEE5868CC5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15490" y="2872978"/>
                  <a:ext cx="2073671" cy="2073671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BFCA1A7B-3645-E2FA-C099-B154FCF45B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3446" y="2739467"/>
                  <a:ext cx="1867883" cy="1867883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F02BF9A-E269-4A97-9D32-3ADCB7C15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06726" y="4375190"/>
                  <a:ext cx="1828227" cy="1828227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656C2CC-9AD6-190A-9B8A-11EB33CD85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91911" y="2617202"/>
                  <a:ext cx="2265647" cy="2265647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7D1A2665-BB85-80D0-80DC-9BA535D91F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1559" y="4805923"/>
                  <a:ext cx="1674447" cy="1674447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A77A2BA7-A742-067C-A362-6C368A127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1006" y="4515105"/>
                  <a:ext cx="2251455" cy="2251455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A86F0B61-1C59-DEF2-2941-0A449A6ADC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850" y="5280096"/>
                  <a:ext cx="1362562" cy="1362562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F912CB7-E18F-3F7C-C107-61FAFC32DABD}"/>
              </a:ext>
            </a:extLst>
          </p:cNvPr>
          <p:cNvSpPr txBox="1"/>
          <p:nvPr/>
        </p:nvSpPr>
        <p:spPr>
          <a:xfrm>
            <a:off x="635540" y="1361709"/>
            <a:ext cx="5479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PROBLEM STATEMENT :</a:t>
            </a:r>
          </a:p>
          <a:p>
            <a:endParaRPr lang="en-IN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sz="2000" b="0" i="0" dirty="0">
                <a:solidFill>
                  <a:srgbClr val="0F0F0F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upcoming slides examines the issue of major platforms such as Steam, Google Playstore, and iOS Store dominating the game asset market.</a:t>
            </a:r>
          </a:p>
          <a:p>
            <a:endParaRPr lang="en-US" sz="2000" b="0" i="0" dirty="0">
              <a:solidFill>
                <a:srgbClr val="0F0F0F"/>
              </a:solidFill>
              <a:effectLst/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sz="2000" b="0" i="0" dirty="0">
                <a:solidFill>
                  <a:srgbClr val="0F0F0F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proposed solution involves using Ethereum blockchain to make buying and selling assets fairer. </a:t>
            </a:r>
          </a:p>
          <a:p>
            <a:endParaRPr lang="en-US" sz="2000" dirty="0">
              <a:solidFill>
                <a:srgbClr val="0F0F0F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sz="2000" b="0" i="0" dirty="0">
                <a:solidFill>
                  <a:srgbClr val="0F0F0F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The project aims to address this problem and explain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workings of Ethereum blockchains in a simple manner</a:t>
            </a:r>
            <a:endParaRPr lang="en-IN" sz="2000" dirty="0">
              <a:solidFill>
                <a:srgbClr val="FF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2279E9-DC92-1973-4C0E-0B6280CCEABC}"/>
              </a:ext>
            </a:extLst>
          </p:cNvPr>
          <p:cNvCxnSpPr>
            <a:cxnSpLocks/>
          </p:cNvCxnSpPr>
          <p:nvPr/>
        </p:nvCxnSpPr>
        <p:spPr>
          <a:xfrm flipV="1">
            <a:off x="6433458" y="900065"/>
            <a:ext cx="0" cy="5826855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8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C339728-B3AE-2057-9EA4-C6B91ED38427}"/>
              </a:ext>
            </a:extLst>
          </p:cNvPr>
          <p:cNvGrpSpPr/>
          <p:nvPr/>
        </p:nvGrpSpPr>
        <p:grpSpPr>
          <a:xfrm>
            <a:off x="8133956" y="931957"/>
            <a:ext cx="2902419" cy="2244550"/>
            <a:chOff x="8118739" y="115845"/>
            <a:chExt cx="3247059" cy="2511074"/>
          </a:xfrm>
        </p:grpSpPr>
        <p:pic>
          <p:nvPicPr>
            <p:cNvPr id="68" name="Picture 67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FF7CACA1-333F-42AD-95D6-6E412568A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739" y="1630221"/>
              <a:ext cx="996698" cy="996698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612861-F859-47B5-A45C-D141430A5783}"/>
                </a:ext>
              </a:extLst>
            </p:cNvPr>
            <p:cNvGrpSpPr/>
            <p:nvPr/>
          </p:nvGrpSpPr>
          <p:grpSpPr>
            <a:xfrm>
              <a:off x="8966476" y="115845"/>
              <a:ext cx="2399322" cy="1704837"/>
              <a:chOff x="2951554" y="1407373"/>
              <a:chExt cx="3797304" cy="2739613"/>
            </a:xfrm>
          </p:grpSpPr>
          <p:pic>
            <p:nvPicPr>
              <p:cNvPr id="70" name="Picture 69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C654E519-4ACD-62C3-EDCA-DDA5DFD193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554" y="2797629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71" name="Picture 70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8CEA7BBA-5101-615F-0402-EB4087B2A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687" y="2845115"/>
                <a:ext cx="517153" cy="517153"/>
              </a:xfrm>
              <a:prstGeom prst="rect">
                <a:avLst/>
              </a:prstGeom>
            </p:spPr>
          </p:pic>
          <p:pic>
            <p:nvPicPr>
              <p:cNvPr id="72" name="Picture 71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EC4F4138-A27B-56CA-B34A-B258260A5E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40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73" name="Picture 72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8A7EC5A8-445D-DBC1-3C8B-7C1923650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438" y="1407373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74" name="Picture 73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F25C01D8-70D1-6B0C-9D49-62289AA0A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38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75" name="Picture 74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7F49E17B-63EF-ECE3-817F-A04877FC16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566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76" name="Picture 75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0214B0CC-3F45-891F-2926-CAD94A18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564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77" name="Picture 76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EC38F26D-702D-15E8-6FB7-C96B8FD95A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690" y="2729060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78" name="Picture 77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9F032E0D-2547-38AC-B5AA-6FBB79D6F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6732" y="3534860"/>
                <a:ext cx="612126" cy="612126"/>
              </a:xfrm>
              <a:prstGeom prst="rect">
                <a:avLst/>
              </a:prstGeom>
            </p:spPr>
          </p:pic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E7E9103-2B0A-7F79-4D35-77A3C0D304EB}"/>
                </a:ext>
              </a:extLst>
            </p:cNvPr>
            <p:cNvCxnSpPr>
              <a:cxnSpLocks/>
              <a:stCxn id="72" idx="1"/>
              <a:endCxn id="70" idx="3"/>
            </p:cNvCxnSpPr>
            <p:nvPr/>
          </p:nvCxnSpPr>
          <p:spPr>
            <a:xfrm flipH="1">
              <a:off x="9353248" y="747860"/>
              <a:ext cx="115033" cy="423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F3922C3-A5F4-EC1D-D9F1-3F3594318E06}"/>
                </a:ext>
              </a:extLst>
            </p:cNvPr>
            <p:cNvCxnSpPr>
              <a:cxnSpLocks/>
              <a:stCxn id="71" idx="1"/>
              <a:endCxn id="74" idx="0"/>
            </p:cNvCxnSpPr>
            <p:nvPr/>
          </p:nvCxnSpPr>
          <p:spPr>
            <a:xfrm flipH="1">
              <a:off x="9531282" y="1171449"/>
              <a:ext cx="295224" cy="2683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6D00D5A-E931-B476-BE9F-165C37040BAD}"/>
                </a:ext>
              </a:extLst>
            </p:cNvPr>
            <p:cNvCxnSpPr>
              <a:cxnSpLocks/>
              <a:stCxn id="73" idx="1"/>
              <a:endCxn id="72" idx="0"/>
            </p:cNvCxnSpPr>
            <p:nvPr/>
          </p:nvCxnSpPr>
          <p:spPr>
            <a:xfrm flipH="1">
              <a:off x="9661667" y="306306"/>
              <a:ext cx="287892" cy="2510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ABD734-94C8-1203-21D0-CA359FA22B21}"/>
                </a:ext>
              </a:extLst>
            </p:cNvPr>
            <p:cNvCxnSpPr>
              <a:cxnSpLocks/>
              <a:stCxn id="71" idx="1"/>
              <a:endCxn id="72" idx="2"/>
            </p:cNvCxnSpPr>
            <p:nvPr/>
          </p:nvCxnSpPr>
          <p:spPr>
            <a:xfrm flipH="1" flipV="1">
              <a:off x="9661667" y="938320"/>
              <a:ext cx="164839" cy="2331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AA278EF-8687-422B-D1E2-6F1E45D23EDA}"/>
                </a:ext>
              </a:extLst>
            </p:cNvPr>
            <p:cNvCxnSpPr>
              <a:cxnSpLocks/>
              <a:stCxn id="76" idx="1"/>
              <a:endCxn id="71" idx="0"/>
            </p:cNvCxnSpPr>
            <p:nvPr/>
          </p:nvCxnSpPr>
          <p:spPr>
            <a:xfrm flipH="1">
              <a:off x="9989888" y="747860"/>
              <a:ext cx="346443" cy="2626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146DE8D-0F65-0B35-561F-B1C6E39A878C}"/>
                </a:ext>
              </a:extLst>
            </p:cNvPr>
            <p:cNvCxnSpPr>
              <a:cxnSpLocks/>
              <a:stCxn id="77" idx="1"/>
              <a:endCxn id="71" idx="3"/>
            </p:cNvCxnSpPr>
            <p:nvPr/>
          </p:nvCxnSpPr>
          <p:spPr>
            <a:xfrm flipH="1">
              <a:off x="10153269" y="1128780"/>
              <a:ext cx="569833" cy="426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8F3803E-F523-F493-9E57-E8B8D6D3FF01}"/>
                </a:ext>
              </a:extLst>
            </p:cNvPr>
            <p:cNvCxnSpPr>
              <a:cxnSpLocks/>
              <a:stCxn id="78" idx="1"/>
              <a:endCxn id="75" idx="3"/>
            </p:cNvCxnSpPr>
            <p:nvPr/>
          </p:nvCxnSpPr>
          <p:spPr>
            <a:xfrm flipH="1">
              <a:off x="10556357" y="1630222"/>
              <a:ext cx="42267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4595B71-BF94-126B-CA4C-3AE5EAEFC181}"/>
                </a:ext>
              </a:extLst>
            </p:cNvPr>
            <p:cNvCxnSpPr>
              <a:cxnSpLocks/>
              <a:stCxn id="78" idx="0"/>
              <a:endCxn id="77" idx="2"/>
            </p:cNvCxnSpPr>
            <p:nvPr/>
          </p:nvCxnSpPr>
          <p:spPr>
            <a:xfrm flipH="1" flipV="1">
              <a:off x="10916488" y="1319240"/>
              <a:ext cx="255925" cy="1205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1FA9A06-78EB-7623-9314-55FDD9115D72}"/>
                </a:ext>
              </a:extLst>
            </p:cNvPr>
            <p:cNvCxnSpPr>
              <a:cxnSpLocks/>
              <a:stCxn id="75" idx="1"/>
              <a:endCxn id="74" idx="3"/>
            </p:cNvCxnSpPr>
            <p:nvPr/>
          </p:nvCxnSpPr>
          <p:spPr>
            <a:xfrm flipH="1">
              <a:off x="9724667" y="1630222"/>
              <a:ext cx="44491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25AB2FE-B34C-00CA-B816-2E305EDFCDF9}"/>
                </a:ext>
              </a:extLst>
            </p:cNvPr>
            <p:cNvCxnSpPr>
              <a:cxnSpLocks/>
              <a:stCxn id="75" idx="0"/>
              <a:endCxn id="71" idx="2"/>
            </p:cNvCxnSpPr>
            <p:nvPr/>
          </p:nvCxnSpPr>
          <p:spPr>
            <a:xfrm flipH="1" flipV="1">
              <a:off x="9989888" y="1332359"/>
              <a:ext cx="373084" cy="1074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8142F2-02C2-5E5C-5987-ACB3FDB06599}"/>
                </a:ext>
              </a:extLst>
            </p:cNvPr>
            <p:cNvCxnSpPr>
              <a:cxnSpLocks/>
              <a:stCxn id="70" idx="1"/>
              <a:endCxn id="68" idx="3"/>
            </p:cNvCxnSpPr>
            <p:nvPr/>
          </p:nvCxnSpPr>
          <p:spPr>
            <a:xfrm>
              <a:off x="8966476" y="1171450"/>
              <a:ext cx="148961" cy="95712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16F13CB-BC83-A800-BCF1-3FFFB1016B0F}"/>
                </a:ext>
              </a:extLst>
            </p:cNvPr>
            <p:cNvCxnSpPr>
              <a:cxnSpLocks/>
              <a:stCxn id="74" idx="2"/>
              <a:endCxn id="68" idx="3"/>
            </p:cNvCxnSpPr>
            <p:nvPr/>
          </p:nvCxnSpPr>
          <p:spPr>
            <a:xfrm flipH="1">
              <a:off x="9115437" y="1820682"/>
              <a:ext cx="415845" cy="3078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59A429E-D29B-E61A-72DE-06D7B8E266DB}"/>
              </a:ext>
            </a:extLst>
          </p:cNvPr>
          <p:cNvGrpSpPr/>
          <p:nvPr/>
        </p:nvGrpSpPr>
        <p:grpSpPr>
          <a:xfrm>
            <a:off x="724171" y="3778297"/>
            <a:ext cx="3361617" cy="2763830"/>
            <a:chOff x="2157222" y="3592360"/>
            <a:chExt cx="3361617" cy="2763830"/>
          </a:xfrm>
        </p:grpSpPr>
        <p:pic>
          <p:nvPicPr>
            <p:cNvPr id="92" name="Picture 91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52B6870A-115F-2B34-727F-D1ABB5641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222" y="5325772"/>
              <a:ext cx="1030418" cy="1030418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6BFD226-999F-C369-4217-9303F7E08874}"/>
                </a:ext>
              </a:extLst>
            </p:cNvPr>
            <p:cNvGrpSpPr/>
            <p:nvPr/>
          </p:nvGrpSpPr>
          <p:grpSpPr>
            <a:xfrm>
              <a:off x="3038345" y="3592360"/>
              <a:ext cx="2480494" cy="1762514"/>
              <a:chOff x="2951554" y="1407373"/>
              <a:chExt cx="3797304" cy="2739613"/>
            </a:xfrm>
          </p:grpSpPr>
          <p:pic>
            <p:nvPicPr>
              <p:cNvPr id="94" name="Picture 93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2D7C1B42-6769-BE07-43CA-5DB98CB3C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554" y="2797629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95" name="Picture 94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CA45ADCD-FD08-5732-ABFD-959FD5B0C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687" y="2845115"/>
                <a:ext cx="517153" cy="517153"/>
              </a:xfrm>
              <a:prstGeom prst="rect">
                <a:avLst/>
              </a:prstGeom>
            </p:spPr>
          </p:pic>
          <p:pic>
            <p:nvPicPr>
              <p:cNvPr id="96" name="Picture 95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28398682-51B1-36FD-3AF3-17E094A65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40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97" name="Picture 96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D6E434F6-C817-F404-F28C-13ED1D616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438" y="1407373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98" name="Picture 97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DF85ED3D-7B7F-8E39-17C0-F9A0E3CB6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38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99" name="Picture 98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2FC41C73-625B-809F-2F02-1B7B79A40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566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00" name="Picture 99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8B49F119-3C6F-D478-16CF-42ECFDC23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564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01" name="Picture 100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7A464601-F965-0564-4DAB-8B5463CAE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690" y="2729060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102" name="Picture 101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03669720-951D-151C-3897-2BFEB5E92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6732" y="3534860"/>
                <a:ext cx="612126" cy="612126"/>
              </a:xfrm>
              <a:prstGeom prst="rect">
                <a:avLst/>
              </a:prstGeom>
            </p:spPr>
          </p:pic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1FF7835-3128-6262-6484-70488FF1F19C}"/>
                </a:ext>
              </a:extLst>
            </p:cNvPr>
            <p:cNvCxnSpPr>
              <a:cxnSpLocks/>
              <a:stCxn id="96" idx="1"/>
              <a:endCxn id="94" idx="3"/>
            </p:cNvCxnSpPr>
            <p:nvPr/>
          </p:nvCxnSpPr>
          <p:spPr>
            <a:xfrm flipH="1">
              <a:off x="3438202" y="4245756"/>
              <a:ext cx="118925" cy="4379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5467A40-8549-4907-09FF-E616F12EEACB}"/>
                </a:ext>
              </a:extLst>
            </p:cNvPr>
            <p:cNvCxnSpPr>
              <a:cxnSpLocks/>
              <a:stCxn id="95" idx="1"/>
              <a:endCxn id="98" idx="0"/>
            </p:cNvCxnSpPr>
            <p:nvPr/>
          </p:nvCxnSpPr>
          <p:spPr>
            <a:xfrm flipH="1">
              <a:off x="3622258" y="4683677"/>
              <a:ext cx="305213" cy="2773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9ADE35-D584-CB19-1880-D6B4B9F16C15}"/>
                </a:ext>
              </a:extLst>
            </p:cNvPr>
            <p:cNvCxnSpPr>
              <a:cxnSpLocks/>
              <a:stCxn id="97" idx="1"/>
              <a:endCxn id="96" idx="0"/>
            </p:cNvCxnSpPr>
            <p:nvPr/>
          </p:nvCxnSpPr>
          <p:spPr>
            <a:xfrm flipH="1">
              <a:off x="3757055" y="3789264"/>
              <a:ext cx="297632" cy="259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7D126D5-9CD4-F645-EDDE-D0DFB99590C6}"/>
                </a:ext>
              </a:extLst>
            </p:cNvPr>
            <p:cNvCxnSpPr>
              <a:cxnSpLocks/>
              <a:stCxn id="95" idx="1"/>
              <a:endCxn id="96" idx="2"/>
            </p:cNvCxnSpPr>
            <p:nvPr/>
          </p:nvCxnSpPr>
          <p:spPr>
            <a:xfrm flipH="1" flipV="1">
              <a:off x="3757055" y="4442660"/>
              <a:ext cx="170416" cy="2410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6C6E88D-8921-FF83-0B2C-8C87A5CAF038}"/>
                </a:ext>
              </a:extLst>
            </p:cNvPr>
            <p:cNvCxnSpPr>
              <a:cxnSpLocks/>
              <a:stCxn id="100" idx="1"/>
              <a:endCxn id="95" idx="0"/>
            </p:cNvCxnSpPr>
            <p:nvPr/>
          </p:nvCxnSpPr>
          <p:spPr>
            <a:xfrm flipH="1">
              <a:off x="4096380" y="4245756"/>
              <a:ext cx="358163" cy="27156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AB2B7D9-FAA0-9F95-5A99-8B2968F5D3FD}"/>
                </a:ext>
              </a:extLst>
            </p:cNvPr>
            <p:cNvCxnSpPr>
              <a:cxnSpLocks/>
              <a:stCxn id="101" idx="1"/>
              <a:endCxn id="95" idx="3"/>
            </p:cNvCxnSpPr>
            <p:nvPr/>
          </p:nvCxnSpPr>
          <p:spPr>
            <a:xfrm flipH="1">
              <a:off x="4265288" y="4639564"/>
              <a:ext cx="589111" cy="441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23DEE0E-9B86-3E4A-41CB-235D174CA940}"/>
                </a:ext>
              </a:extLst>
            </p:cNvPr>
            <p:cNvCxnSpPr>
              <a:cxnSpLocks/>
              <a:stCxn id="102" idx="1"/>
              <a:endCxn id="99" idx="3"/>
            </p:cNvCxnSpPr>
            <p:nvPr/>
          </p:nvCxnSpPr>
          <p:spPr>
            <a:xfrm flipH="1">
              <a:off x="4682013" y="5157970"/>
              <a:ext cx="43697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2E2D4C0-B495-BF21-D496-D63FF575B85E}"/>
                </a:ext>
              </a:extLst>
            </p:cNvPr>
            <p:cNvCxnSpPr>
              <a:cxnSpLocks/>
              <a:stCxn id="102" idx="0"/>
              <a:endCxn id="101" idx="2"/>
            </p:cNvCxnSpPr>
            <p:nvPr/>
          </p:nvCxnSpPr>
          <p:spPr>
            <a:xfrm flipH="1" flipV="1">
              <a:off x="5054328" y="4836468"/>
              <a:ext cx="264583" cy="12459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A0440BD-B66B-3BD0-EBCA-07C0ADAED000}"/>
                </a:ext>
              </a:extLst>
            </p:cNvPr>
            <p:cNvCxnSpPr>
              <a:cxnSpLocks/>
              <a:stCxn id="99" idx="1"/>
              <a:endCxn id="98" idx="3"/>
            </p:cNvCxnSpPr>
            <p:nvPr/>
          </p:nvCxnSpPr>
          <p:spPr>
            <a:xfrm flipH="1">
              <a:off x="3822186" y="5157970"/>
              <a:ext cx="45997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A1D7AD6-745C-E817-2EAB-70CD1279F8D1}"/>
                </a:ext>
              </a:extLst>
            </p:cNvPr>
            <p:cNvCxnSpPr>
              <a:cxnSpLocks/>
              <a:stCxn id="99" idx="0"/>
              <a:endCxn id="95" idx="2"/>
            </p:cNvCxnSpPr>
            <p:nvPr/>
          </p:nvCxnSpPr>
          <p:spPr>
            <a:xfrm flipH="1" flipV="1">
              <a:off x="4096380" y="4850030"/>
              <a:ext cx="385705" cy="1110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B6102B9-08A5-D9CF-7E8D-D9DA1B5BA935}"/>
                </a:ext>
              </a:extLst>
            </p:cNvPr>
            <p:cNvCxnSpPr>
              <a:cxnSpLocks/>
            </p:cNvCxnSpPr>
            <p:nvPr/>
          </p:nvCxnSpPr>
          <p:spPr>
            <a:xfrm>
              <a:off x="3082163" y="4683677"/>
              <a:ext cx="149295" cy="11573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71119E-1C6B-2EB8-4022-3B37D9179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458" y="5354874"/>
              <a:ext cx="434618" cy="4861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40EE925-55C7-6A4D-6EC0-4F9E7C88DDAC}"/>
              </a:ext>
            </a:extLst>
          </p:cNvPr>
          <p:cNvGrpSpPr/>
          <p:nvPr/>
        </p:nvGrpSpPr>
        <p:grpSpPr>
          <a:xfrm>
            <a:off x="8334900" y="3587087"/>
            <a:ext cx="3066191" cy="2520939"/>
            <a:chOff x="8325765" y="3668612"/>
            <a:chExt cx="3361617" cy="2763830"/>
          </a:xfrm>
        </p:grpSpPr>
        <p:pic>
          <p:nvPicPr>
            <p:cNvPr id="140" name="Picture 139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2922065A-9796-23CB-D4CF-28560DD6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5765" y="5402024"/>
              <a:ext cx="1030418" cy="1030418"/>
            </a:xfrm>
            <a:prstGeom prst="rect">
              <a:avLst/>
            </a:prstGeom>
          </p:spPr>
        </p:pic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6EC266A-9BAA-6E40-236E-58EA76D42E2E}"/>
                </a:ext>
              </a:extLst>
            </p:cNvPr>
            <p:cNvGrpSpPr/>
            <p:nvPr/>
          </p:nvGrpSpPr>
          <p:grpSpPr>
            <a:xfrm>
              <a:off x="9206888" y="3668612"/>
              <a:ext cx="2480494" cy="1762514"/>
              <a:chOff x="2951554" y="1407373"/>
              <a:chExt cx="3797304" cy="2739613"/>
            </a:xfrm>
          </p:grpSpPr>
          <p:pic>
            <p:nvPicPr>
              <p:cNvPr id="142" name="Picture 141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15A09B59-69C7-0ADB-2665-DBCA1396E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554" y="2797629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143" name="Picture 142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BA941D43-DDFE-9EC9-78AD-396A5D90B3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687" y="2845115"/>
                <a:ext cx="517153" cy="517153"/>
              </a:xfrm>
              <a:prstGeom prst="rect">
                <a:avLst/>
              </a:prstGeom>
            </p:spPr>
          </p:pic>
          <p:pic>
            <p:nvPicPr>
              <p:cNvPr id="144" name="Picture 143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9BC46027-B577-F771-F2C1-6A7DDE06F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40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45" name="Picture 144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2E42B6E9-BA4D-D2E9-206C-95EF2BCAE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438" y="1407373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46" name="Picture 145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3B0F0F1D-8D70-ADCE-41E6-31D89243B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38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47" name="Picture 146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C06ADD1A-9ECC-F547-21A1-FD7CD1D2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566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48" name="Picture 147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1E1BE7AF-E706-47EE-2622-74F318188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564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49" name="Picture 148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C037F4EE-51D7-6272-6193-316D4625A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690" y="2729060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150" name="Picture 149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FBEEE242-C638-2A5B-78D7-36AEF82B6C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6732" y="3534860"/>
                <a:ext cx="612126" cy="612126"/>
              </a:xfrm>
              <a:prstGeom prst="rect">
                <a:avLst/>
              </a:prstGeom>
            </p:spPr>
          </p:pic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BA1BA74-F72F-F6B5-6E70-9DE22681F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2490" y="4353397"/>
              <a:ext cx="118925" cy="4379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36EC85E-A35D-B4E0-9276-19C0E6B3A6C8}"/>
                </a:ext>
              </a:extLst>
            </p:cNvPr>
            <p:cNvCxnSpPr>
              <a:cxnSpLocks/>
              <a:stCxn id="143" idx="1"/>
              <a:endCxn id="146" idx="0"/>
            </p:cNvCxnSpPr>
            <p:nvPr/>
          </p:nvCxnSpPr>
          <p:spPr>
            <a:xfrm flipH="1">
              <a:off x="9790801" y="4759929"/>
              <a:ext cx="305213" cy="2773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075825D-5FFA-E570-EF1C-0FBC3047A888}"/>
                </a:ext>
              </a:extLst>
            </p:cNvPr>
            <p:cNvCxnSpPr>
              <a:cxnSpLocks/>
              <a:stCxn id="145" idx="1"/>
              <a:endCxn id="144" idx="0"/>
            </p:cNvCxnSpPr>
            <p:nvPr/>
          </p:nvCxnSpPr>
          <p:spPr>
            <a:xfrm flipH="1">
              <a:off x="9925598" y="3865516"/>
              <a:ext cx="297632" cy="259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548BE0D-C0A3-054E-1A98-981481EDDF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25598" y="4550301"/>
              <a:ext cx="170416" cy="2410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29C8530-1308-062D-4424-596966B72A96}"/>
                </a:ext>
              </a:extLst>
            </p:cNvPr>
            <p:cNvCxnSpPr>
              <a:cxnSpLocks/>
              <a:stCxn id="148" idx="1"/>
              <a:endCxn id="143" idx="0"/>
            </p:cNvCxnSpPr>
            <p:nvPr/>
          </p:nvCxnSpPr>
          <p:spPr>
            <a:xfrm flipH="1">
              <a:off x="10264923" y="4322008"/>
              <a:ext cx="358163" cy="2715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328FB38-C386-596E-75AF-ADC908CB7555}"/>
                </a:ext>
              </a:extLst>
            </p:cNvPr>
            <p:cNvCxnSpPr>
              <a:cxnSpLocks/>
              <a:stCxn id="149" idx="1"/>
              <a:endCxn id="143" idx="3"/>
            </p:cNvCxnSpPr>
            <p:nvPr/>
          </p:nvCxnSpPr>
          <p:spPr>
            <a:xfrm flipH="1">
              <a:off x="10433831" y="4715816"/>
              <a:ext cx="589111" cy="4411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5841530-AE1F-0006-EFBA-05F1730CD73C}"/>
                </a:ext>
              </a:extLst>
            </p:cNvPr>
            <p:cNvCxnSpPr>
              <a:cxnSpLocks/>
              <a:stCxn id="150" idx="1"/>
              <a:endCxn id="147" idx="3"/>
            </p:cNvCxnSpPr>
            <p:nvPr/>
          </p:nvCxnSpPr>
          <p:spPr>
            <a:xfrm flipH="1">
              <a:off x="10850556" y="5234222"/>
              <a:ext cx="43697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11DC2A0-4CE6-C21F-28BD-ADD453F203ED}"/>
                </a:ext>
              </a:extLst>
            </p:cNvPr>
            <p:cNvCxnSpPr>
              <a:cxnSpLocks/>
              <a:stCxn id="150" idx="0"/>
              <a:endCxn id="149" idx="2"/>
            </p:cNvCxnSpPr>
            <p:nvPr/>
          </p:nvCxnSpPr>
          <p:spPr>
            <a:xfrm flipH="1" flipV="1">
              <a:off x="11222871" y="4912720"/>
              <a:ext cx="264583" cy="1245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2867E82-8BBF-74E8-8E23-07D401D20FD7}"/>
                </a:ext>
              </a:extLst>
            </p:cNvPr>
            <p:cNvCxnSpPr>
              <a:cxnSpLocks/>
              <a:stCxn id="147" idx="1"/>
              <a:endCxn id="146" idx="3"/>
            </p:cNvCxnSpPr>
            <p:nvPr/>
          </p:nvCxnSpPr>
          <p:spPr>
            <a:xfrm flipH="1">
              <a:off x="9990729" y="5234222"/>
              <a:ext cx="45997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8F2F492-07B1-CFC7-5375-B43CC67AF6E8}"/>
                </a:ext>
              </a:extLst>
            </p:cNvPr>
            <p:cNvCxnSpPr>
              <a:cxnSpLocks/>
              <a:stCxn id="147" idx="0"/>
              <a:endCxn id="143" idx="2"/>
            </p:cNvCxnSpPr>
            <p:nvPr/>
          </p:nvCxnSpPr>
          <p:spPr>
            <a:xfrm flipH="1" flipV="1">
              <a:off x="10264923" y="4926282"/>
              <a:ext cx="385705" cy="1110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7B3575C-4F86-29BB-2872-115995BCA5E8}"/>
                </a:ext>
              </a:extLst>
            </p:cNvPr>
            <p:cNvCxnSpPr>
              <a:cxnSpLocks/>
            </p:cNvCxnSpPr>
            <p:nvPr/>
          </p:nvCxnSpPr>
          <p:spPr>
            <a:xfrm>
              <a:off x="9232633" y="4791318"/>
              <a:ext cx="149295" cy="11573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7657A17-CA21-3D6E-3865-6D0F09229845}"/>
                </a:ext>
              </a:extLst>
            </p:cNvPr>
            <p:cNvCxnSpPr>
              <a:cxnSpLocks/>
              <a:stCxn id="146" idx="2"/>
              <a:endCxn id="140" idx="3"/>
            </p:cNvCxnSpPr>
            <p:nvPr/>
          </p:nvCxnSpPr>
          <p:spPr>
            <a:xfrm flipH="1">
              <a:off x="9356183" y="5431126"/>
              <a:ext cx="434618" cy="4861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EBBA455-8F5C-0E34-9F99-850D76FBB37E}"/>
              </a:ext>
            </a:extLst>
          </p:cNvPr>
          <p:cNvGrpSpPr/>
          <p:nvPr/>
        </p:nvGrpSpPr>
        <p:grpSpPr>
          <a:xfrm>
            <a:off x="319896" y="674509"/>
            <a:ext cx="4653858" cy="2400766"/>
            <a:chOff x="452582" y="150854"/>
            <a:chExt cx="5378765" cy="2774721"/>
          </a:xfrm>
        </p:grpSpPr>
        <p:pic>
          <p:nvPicPr>
            <p:cNvPr id="14" name="Picture 13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61E39969-B9FD-D991-F698-1EC5B11A8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958" y="1824230"/>
              <a:ext cx="1101345" cy="1101345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C38FE5-6D6B-E0B9-7A96-AA0BC253C9A2}"/>
                </a:ext>
              </a:extLst>
            </p:cNvPr>
            <p:cNvGrpSpPr/>
            <p:nvPr/>
          </p:nvGrpSpPr>
          <p:grpSpPr>
            <a:xfrm>
              <a:off x="3180112" y="150854"/>
              <a:ext cx="2651235" cy="1883834"/>
              <a:chOff x="2951554" y="1407373"/>
              <a:chExt cx="3797304" cy="2739613"/>
            </a:xfrm>
          </p:grpSpPr>
          <p:pic>
            <p:nvPicPr>
              <p:cNvPr id="9" name="Picture 8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897DE470-28F7-DD55-9951-B022AB2ED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554" y="2797629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10" name="Picture 9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F905B73D-0A2B-AADB-3EF0-B02FEA676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687" y="2845115"/>
                <a:ext cx="517153" cy="517153"/>
              </a:xfrm>
              <a:prstGeom prst="rect">
                <a:avLst/>
              </a:prstGeom>
            </p:spPr>
          </p:pic>
          <p:pic>
            <p:nvPicPr>
              <p:cNvPr id="11" name="Picture 10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EC6B011D-E757-BA00-5FE2-C75ACFBE28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40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2" name="Picture 11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95A217B1-B3F9-E802-4D61-F6BC7E653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438" y="1407373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3" name="Picture 12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A2B0A77A-895D-15EF-825A-72E758CE9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38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5" name="Picture 14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AF0D402A-3151-CC91-19A5-F0CD63096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566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6" name="Picture 15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BFA61DCD-9B3A-97B5-B2FF-E7DFBFF82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564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17" name="Picture 16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B6880E8A-A5C8-DD84-C21D-90199778E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690" y="2729060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18" name="Picture 17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25E31258-9E47-66A3-9151-B17E207E34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6732" y="3534860"/>
                <a:ext cx="612126" cy="612126"/>
              </a:xfrm>
              <a:prstGeom prst="rect">
                <a:avLst/>
              </a:prstGeom>
            </p:spPr>
          </p:pic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D8E815-BE9B-8F3B-AC71-59AE6DD44DDC}"/>
                </a:ext>
              </a:extLst>
            </p:cNvPr>
            <p:cNvCxnSpPr>
              <a:cxnSpLocks/>
              <a:stCxn id="11" idx="1"/>
              <a:endCxn id="9" idx="3"/>
            </p:cNvCxnSpPr>
            <p:nvPr/>
          </p:nvCxnSpPr>
          <p:spPr>
            <a:xfrm flipH="1">
              <a:off x="3607492" y="849226"/>
              <a:ext cx="127112" cy="4680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ABD01B-4286-6AD2-8A19-7D1C4470BC01}"/>
                </a:ext>
              </a:extLst>
            </p:cNvPr>
            <p:cNvCxnSpPr>
              <a:cxnSpLocks/>
              <a:stCxn id="10" idx="1"/>
              <a:endCxn id="13" idx="0"/>
            </p:cNvCxnSpPr>
            <p:nvPr/>
          </p:nvCxnSpPr>
          <p:spPr>
            <a:xfrm flipH="1">
              <a:off x="3804218" y="1317290"/>
              <a:ext cx="326222" cy="2964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9D7DDD-C5D4-3A1B-DEA3-636955A2A1D4}"/>
                </a:ext>
              </a:extLst>
            </p:cNvPr>
            <p:cNvCxnSpPr>
              <a:cxnSpLocks/>
              <a:stCxn id="12" idx="1"/>
              <a:endCxn id="11" idx="0"/>
            </p:cNvCxnSpPr>
            <p:nvPr/>
          </p:nvCxnSpPr>
          <p:spPr>
            <a:xfrm flipH="1">
              <a:off x="3948294" y="361312"/>
              <a:ext cx="318119" cy="2774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467E98-B5CC-121B-0757-9D1D4A29B3D6}"/>
                </a:ext>
              </a:extLst>
            </p:cNvPr>
            <p:cNvCxnSpPr>
              <a:cxnSpLocks/>
              <a:stCxn id="10" idx="1"/>
              <a:endCxn id="11" idx="2"/>
            </p:cNvCxnSpPr>
            <p:nvPr/>
          </p:nvCxnSpPr>
          <p:spPr>
            <a:xfrm flipH="1" flipV="1">
              <a:off x="3948294" y="1059683"/>
              <a:ext cx="182146" cy="257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4DEF00-1627-2A36-2E3D-F1ED7F02281E}"/>
                </a:ext>
              </a:extLst>
            </p:cNvPr>
            <p:cNvCxnSpPr>
              <a:cxnSpLocks/>
              <a:stCxn id="16" idx="1"/>
              <a:endCxn id="10" idx="0"/>
            </p:cNvCxnSpPr>
            <p:nvPr/>
          </p:nvCxnSpPr>
          <p:spPr>
            <a:xfrm flipH="1">
              <a:off x="4310975" y="849226"/>
              <a:ext cx="382817" cy="290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875483F-BE1D-7061-20E6-1E215AD2A7F7}"/>
                </a:ext>
              </a:extLst>
            </p:cNvPr>
            <p:cNvCxnSpPr>
              <a:cxnSpLocks/>
              <a:stCxn id="17" idx="1"/>
              <a:endCxn id="10" idx="3"/>
            </p:cNvCxnSpPr>
            <p:nvPr/>
          </p:nvCxnSpPr>
          <p:spPr>
            <a:xfrm flipH="1">
              <a:off x="4491510" y="1270141"/>
              <a:ext cx="629662" cy="471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EA7F0C-69FB-66CC-FFE3-E304DE576401}"/>
                </a:ext>
              </a:extLst>
            </p:cNvPr>
            <p:cNvCxnSpPr>
              <a:cxnSpLocks/>
              <a:stCxn id="18" idx="1"/>
              <a:endCxn id="15" idx="3"/>
            </p:cNvCxnSpPr>
            <p:nvPr/>
          </p:nvCxnSpPr>
          <p:spPr>
            <a:xfrm flipH="1">
              <a:off x="4936919" y="1824231"/>
              <a:ext cx="4670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A452422-2DF7-2CC7-EE65-95F6436BFD90}"/>
                </a:ext>
              </a:extLst>
            </p:cNvPr>
            <p:cNvCxnSpPr>
              <a:cxnSpLocks/>
              <a:stCxn id="18" idx="0"/>
              <a:endCxn id="17" idx="2"/>
            </p:cNvCxnSpPr>
            <p:nvPr/>
          </p:nvCxnSpPr>
          <p:spPr>
            <a:xfrm flipH="1" flipV="1">
              <a:off x="5334862" y="1480599"/>
              <a:ext cx="282796" cy="1331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5EAC5E-69BE-069C-B03D-3C8721A8756E}"/>
                </a:ext>
              </a:extLst>
            </p:cNvPr>
            <p:cNvCxnSpPr>
              <a:cxnSpLocks/>
              <a:stCxn id="15" idx="1"/>
              <a:endCxn id="13" idx="3"/>
            </p:cNvCxnSpPr>
            <p:nvPr/>
          </p:nvCxnSpPr>
          <p:spPr>
            <a:xfrm flipH="1">
              <a:off x="4017907" y="1824231"/>
              <a:ext cx="4916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9B4EA8B-9674-FE8A-B9FC-6F45DB9E0FB1}"/>
                </a:ext>
              </a:extLst>
            </p:cNvPr>
            <p:cNvCxnSpPr>
              <a:cxnSpLocks/>
              <a:stCxn id="15" idx="0"/>
              <a:endCxn id="10" idx="2"/>
            </p:cNvCxnSpPr>
            <p:nvPr/>
          </p:nvCxnSpPr>
          <p:spPr>
            <a:xfrm flipH="1" flipV="1">
              <a:off x="4310975" y="1495094"/>
              <a:ext cx="412255" cy="1186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613063D-F19B-AC2E-686F-05AE90B1C2EC}"/>
                </a:ext>
              </a:extLst>
            </p:cNvPr>
            <p:cNvCxnSpPr>
              <a:cxnSpLocks/>
              <a:stCxn id="9" idx="1"/>
              <a:endCxn id="14" idx="3"/>
            </p:cNvCxnSpPr>
            <p:nvPr/>
          </p:nvCxnSpPr>
          <p:spPr>
            <a:xfrm flipH="1">
              <a:off x="3005303" y="1317291"/>
              <a:ext cx="174809" cy="10576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FC276C5-D180-7E30-9C8E-9D18FA586522}"/>
                </a:ext>
              </a:extLst>
            </p:cNvPr>
            <p:cNvCxnSpPr>
              <a:cxnSpLocks/>
              <a:stCxn id="13" idx="2"/>
              <a:endCxn id="14" idx="3"/>
            </p:cNvCxnSpPr>
            <p:nvPr/>
          </p:nvCxnSpPr>
          <p:spPr>
            <a:xfrm flipH="1">
              <a:off x="3005303" y="2034688"/>
              <a:ext cx="798915" cy="3402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Picture 66" descr="A person in a tuxedo&#10;&#10;Description automatically generated">
              <a:extLst>
                <a:ext uri="{FF2B5EF4-FFF2-40B4-BE49-F238E27FC236}">
                  <a16:creationId xmlns:a16="http://schemas.microsoft.com/office/drawing/2014/main" id="{F9806922-3F99-896E-363B-F26471E8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82" y="2034688"/>
              <a:ext cx="864692" cy="864692"/>
            </a:xfrm>
            <a:prstGeom prst="rect">
              <a:avLst/>
            </a:prstGeom>
          </p:spPr>
        </p:pic>
        <p:sp>
          <p:nvSpPr>
            <p:cNvPr id="166" name="Arrow: Left-Right 165">
              <a:extLst>
                <a:ext uri="{FF2B5EF4-FFF2-40B4-BE49-F238E27FC236}">
                  <a16:creationId xmlns:a16="http://schemas.microsoft.com/office/drawing/2014/main" id="{5449389D-EEAA-6E8E-68CA-F2E05B4EAA4A}"/>
                </a:ext>
              </a:extLst>
            </p:cNvPr>
            <p:cNvSpPr/>
            <p:nvPr/>
          </p:nvSpPr>
          <p:spPr>
            <a:xfrm>
              <a:off x="1309686" y="2350625"/>
              <a:ext cx="614200" cy="122334"/>
            </a:xfrm>
            <a:prstGeom prst="left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74" name="Picture 17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4044858-73CC-9E9A-BC5E-07837C633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409" y="2855824"/>
            <a:ext cx="1753420" cy="1115624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793C87B-D016-29CE-68AA-8A14D71DE8BA}"/>
              </a:ext>
            </a:extLst>
          </p:cNvPr>
          <p:cNvCxnSpPr>
            <a:stCxn id="101" idx="0"/>
            <a:endCxn id="174" idx="1"/>
          </p:cNvCxnSpPr>
          <p:nvPr/>
        </p:nvCxnSpPr>
        <p:spPr>
          <a:xfrm flipV="1">
            <a:off x="3621277" y="3413636"/>
            <a:ext cx="1622132" cy="121496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33403B2-98D8-493C-55FE-6572BD410587}"/>
              </a:ext>
            </a:extLst>
          </p:cNvPr>
          <p:cNvCxnSpPr>
            <a:cxnSpLocks/>
            <a:stCxn id="102" idx="3"/>
            <a:endCxn id="174" idx="1"/>
          </p:cNvCxnSpPr>
          <p:nvPr/>
        </p:nvCxnSpPr>
        <p:spPr>
          <a:xfrm flipV="1">
            <a:off x="4085788" y="3413636"/>
            <a:ext cx="1157621" cy="19302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65D0F7B-639B-8AD2-2CA9-39AED173075E}"/>
              </a:ext>
            </a:extLst>
          </p:cNvPr>
          <p:cNvCxnSpPr>
            <a:cxnSpLocks/>
            <a:stCxn id="100" idx="0"/>
            <a:endCxn id="174" idx="1"/>
          </p:cNvCxnSpPr>
          <p:nvPr/>
        </p:nvCxnSpPr>
        <p:spPr>
          <a:xfrm flipV="1">
            <a:off x="3221420" y="3413636"/>
            <a:ext cx="2021989" cy="8211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07752EA-35AA-4D3D-1577-03B5E67E7920}"/>
              </a:ext>
            </a:extLst>
          </p:cNvPr>
          <p:cNvCxnSpPr>
            <a:cxnSpLocks/>
            <a:stCxn id="92" idx="3"/>
            <a:endCxn id="174" idx="1"/>
          </p:cNvCxnSpPr>
          <p:nvPr/>
        </p:nvCxnSpPr>
        <p:spPr>
          <a:xfrm flipV="1">
            <a:off x="1754589" y="3413636"/>
            <a:ext cx="3488820" cy="261328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FD16C65-B913-0687-B297-3A29BB462081}"/>
              </a:ext>
            </a:extLst>
          </p:cNvPr>
          <p:cNvCxnSpPr>
            <a:cxnSpLocks/>
            <a:stCxn id="96" idx="0"/>
            <a:endCxn id="174" idx="1"/>
          </p:cNvCxnSpPr>
          <p:nvPr/>
        </p:nvCxnSpPr>
        <p:spPr>
          <a:xfrm flipV="1">
            <a:off x="2324004" y="3413636"/>
            <a:ext cx="2919405" cy="8211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CBB91AEF-C4FF-46DE-788D-24F0DFF59E92}"/>
              </a:ext>
            </a:extLst>
          </p:cNvPr>
          <p:cNvSpPr/>
          <p:nvPr/>
        </p:nvSpPr>
        <p:spPr>
          <a:xfrm>
            <a:off x="4996459" y="2241520"/>
            <a:ext cx="2213290" cy="1930271"/>
          </a:xfrm>
          <a:prstGeom prst="round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4F8EACC-F47B-54D8-0028-53D3114B667B}"/>
              </a:ext>
            </a:extLst>
          </p:cNvPr>
          <p:cNvCxnSpPr>
            <a:cxnSpLocks/>
          </p:cNvCxnSpPr>
          <p:nvPr/>
        </p:nvCxnSpPr>
        <p:spPr>
          <a:xfrm>
            <a:off x="307162" y="598092"/>
            <a:ext cx="11369184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FE1F6CE-99CB-C599-98AE-AC3C661B2658}"/>
              </a:ext>
            </a:extLst>
          </p:cNvPr>
          <p:cNvCxnSpPr>
            <a:cxnSpLocks/>
          </p:cNvCxnSpPr>
          <p:nvPr/>
        </p:nvCxnSpPr>
        <p:spPr>
          <a:xfrm>
            <a:off x="319896" y="6542127"/>
            <a:ext cx="11369184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0CE9A9D-E20F-86B1-665B-904189BE255C}"/>
              </a:ext>
            </a:extLst>
          </p:cNvPr>
          <p:cNvCxnSpPr>
            <a:cxnSpLocks/>
          </p:cNvCxnSpPr>
          <p:nvPr/>
        </p:nvCxnSpPr>
        <p:spPr>
          <a:xfrm flipV="1">
            <a:off x="11689080" y="598092"/>
            <a:ext cx="0" cy="5944035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A121055-BB50-D035-903C-212A332B8840}"/>
              </a:ext>
            </a:extLst>
          </p:cNvPr>
          <p:cNvCxnSpPr>
            <a:cxnSpLocks/>
          </p:cNvCxnSpPr>
          <p:nvPr/>
        </p:nvCxnSpPr>
        <p:spPr>
          <a:xfrm flipV="1">
            <a:off x="319896" y="598092"/>
            <a:ext cx="0" cy="5944035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C814224-FB17-73C8-25E4-996BE00A0BF9}"/>
              </a:ext>
            </a:extLst>
          </p:cNvPr>
          <p:cNvCxnSpPr>
            <a:cxnSpLocks/>
            <a:stCxn id="201" idx="0"/>
          </p:cNvCxnSpPr>
          <p:nvPr/>
        </p:nvCxnSpPr>
        <p:spPr>
          <a:xfrm flipV="1">
            <a:off x="6103104" y="598092"/>
            <a:ext cx="0" cy="1643428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183C373-90DF-8102-87F4-229BB8FE136A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6103104" y="4171791"/>
            <a:ext cx="13463" cy="2370336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1505196-5D79-717A-AA2D-E93B0AD0E66B}"/>
              </a:ext>
            </a:extLst>
          </p:cNvPr>
          <p:cNvCxnSpPr>
            <a:cxnSpLocks/>
          </p:cNvCxnSpPr>
          <p:nvPr/>
        </p:nvCxnSpPr>
        <p:spPr>
          <a:xfrm flipH="1">
            <a:off x="7209749" y="3396108"/>
            <a:ext cx="4466597" cy="20231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A4D638D-EC6E-FEDC-6CF2-49F6AF73BF6E}"/>
              </a:ext>
            </a:extLst>
          </p:cNvPr>
          <p:cNvCxnSpPr>
            <a:cxnSpLocks/>
          </p:cNvCxnSpPr>
          <p:nvPr/>
        </p:nvCxnSpPr>
        <p:spPr>
          <a:xfrm flipH="1">
            <a:off x="319896" y="3362882"/>
            <a:ext cx="4676562" cy="56378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06759CC4-50B7-BEE5-BD82-AD0BB7C891D0}"/>
              </a:ext>
            </a:extLst>
          </p:cNvPr>
          <p:cNvSpPr txBox="1"/>
          <p:nvPr/>
        </p:nvSpPr>
        <p:spPr>
          <a:xfrm>
            <a:off x="523774" y="775007"/>
            <a:ext cx="407484" cy="36933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1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EA7A4AC-9BFC-1785-4192-8D3D0BA87939}"/>
              </a:ext>
            </a:extLst>
          </p:cNvPr>
          <p:cNvSpPr txBox="1"/>
          <p:nvPr/>
        </p:nvSpPr>
        <p:spPr>
          <a:xfrm>
            <a:off x="6260576" y="775007"/>
            <a:ext cx="380232" cy="36933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F5DBCCB-0846-EA7F-D0A4-44ACFEA520CA}"/>
              </a:ext>
            </a:extLst>
          </p:cNvPr>
          <p:cNvSpPr txBox="1"/>
          <p:nvPr/>
        </p:nvSpPr>
        <p:spPr>
          <a:xfrm>
            <a:off x="7408597" y="3536005"/>
            <a:ext cx="442750" cy="36933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8913BDE-853F-7A56-0FD9-67DF48A7DC35}"/>
              </a:ext>
            </a:extLst>
          </p:cNvPr>
          <p:cNvSpPr txBox="1"/>
          <p:nvPr/>
        </p:nvSpPr>
        <p:spPr>
          <a:xfrm>
            <a:off x="546002" y="3556144"/>
            <a:ext cx="452368" cy="36933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F16138C-0B0A-2110-1F5C-5D325288CE54}"/>
              </a:ext>
            </a:extLst>
          </p:cNvPr>
          <p:cNvSpPr txBox="1"/>
          <p:nvPr/>
        </p:nvSpPr>
        <p:spPr>
          <a:xfrm>
            <a:off x="5120607" y="2292274"/>
            <a:ext cx="1896297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IN" sz="1400" b="1" dirty="0">
                <a:solidFill>
                  <a:srgbClr val="FF0000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All nodes execute the same code</a:t>
            </a: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4880A-843C-6CEB-23C8-23A5B2713FC0}"/>
              </a:ext>
            </a:extLst>
          </p:cNvPr>
          <p:cNvSpPr txBox="1"/>
          <p:nvPr/>
        </p:nvSpPr>
        <p:spPr>
          <a:xfrm>
            <a:off x="2900297" y="33779"/>
            <a:ext cx="771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F5597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Make a Request on Ethereum Chain</a:t>
            </a:r>
          </a:p>
        </p:txBody>
      </p:sp>
    </p:spTree>
    <p:extLst>
      <p:ext uri="{BB962C8B-B14F-4D97-AF65-F5344CB8AC3E}">
        <p14:creationId xmlns:p14="http://schemas.microsoft.com/office/powerpoint/2010/main" val="87697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ACFB72-09A5-1683-A79A-5D736C50A7F2}"/>
              </a:ext>
            </a:extLst>
          </p:cNvPr>
          <p:cNvGrpSpPr/>
          <p:nvPr/>
        </p:nvGrpSpPr>
        <p:grpSpPr>
          <a:xfrm>
            <a:off x="1151620" y="1377379"/>
            <a:ext cx="4109086" cy="3378379"/>
            <a:chOff x="2157222" y="3592360"/>
            <a:chExt cx="3361617" cy="2763830"/>
          </a:xfrm>
        </p:grpSpPr>
        <p:pic>
          <p:nvPicPr>
            <p:cNvPr id="5" name="Picture 4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CD08C586-879D-C37A-E69D-46EAD8081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7222" y="5325772"/>
              <a:ext cx="1030418" cy="103041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5D7B8F-9254-E5F7-C3DC-343AD5789152}"/>
                </a:ext>
              </a:extLst>
            </p:cNvPr>
            <p:cNvGrpSpPr/>
            <p:nvPr/>
          </p:nvGrpSpPr>
          <p:grpSpPr>
            <a:xfrm>
              <a:off x="3038345" y="3592360"/>
              <a:ext cx="2480494" cy="1762514"/>
              <a:chOff x="2951554" y="1407373"/>
              <a:chExt cx="3797304" cy="2739613"/>
            </a:xfrm>
          </p:grpSpPr>
          <p:pic>
            <p:nvPicPr>
              <p:cNvPr id="19" name="Picture 18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0BC7A8C3-2B4A-9FB1-59A6-60A3C40B6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554" y="2797629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20" name="Picture 19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64DB1F3D-971A-7398-2269-22A3DA3D3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687" y="2845115"/>
                <a:ext cx="517153" cy="517153"/>
              </a:xfrm>
              <a:prstGeom prst="rect">
                <a:avLst/>
              </a:prstGeom>
            </p:spPr>
          </p:pic>
          <p:pic>
            <p:nvPicPr>
              <p:cNvPr id="21" name="Picture 20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00315699-C5DA-6875-C7F6-5EB562E5C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40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2" name="Picture 21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142DCF57-6285-D571-F331-A9400717B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438" y="1407373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3" name="Picture 22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89490705-A1CB-2D8E-7B95-80778C5EA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38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4" name="Picture 23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09436EE4-C781-9A32-694E-D335C1132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566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5" name="Picture 24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BB728D87-00AC-B3CD-3E03-5552E988E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564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6" name="Picture 25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46BE4723-FEDE-2E24-BCB8-8D78D4592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690" y="2729060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27" name="Picture 26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2139D843-EECC-900D-DCB2-4E55D8DAF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6732" y="3534860"/>
                <a:ext cx="612126" cy="612126"/>
              </a:xfrm>
              <a:prstGeom prst="rect">
                <a:avLst/>
              </a:prstGeom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0ED321-BBB4-3375-F0F9-D55582647B1D}"/>
                </a:ext>
              </a:extLst>
            </p:cNvPr>
            <p:cNvCxnSpPr>
              <a:cxnSpLocks/>
              <a:stCxn id="21" idx="1"/>
              <a:endCxn id="19" idx="3"/>
            </p:cNvCxnSpPr>
            <p:nvPr/>
          </p:nvCxnSpPr>
          <p:spPr>
            <a:xfrm flipH="1">
              <a:off x="3438202" y="4245756"/>
              <a:ext cx="118925" cy="4379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4D4750-93C7-74ED-1D51-96F237F2554E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flipH="1">
              <a:off x="3622258" y="4683677"/>
              <a:ext cx="305213" cy="2773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92EE1E-5116-0FF2-2FAC-BE6CB8A690E1}"/>
                </a:ext>
              </a:extLst>
            </p:cNvPr>
            <p:cNvCxnSpPr>
              <a:cxnSpLocks/>
              <a:stCxn id="22" idx="1"/>
              <a:endCxn id="21" idx="0"/>
            </p:cNvCxnSpPr>
            <p:nvPr/>
          </p:nvCxnSpPr>
          <p:spPr>
            <a:xfrm flipH="1">
              <a:off x="3757055" y="3789264"/>
              <a:ext cx="297632" cy="259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C1064-758E-D3CF-7265-9874C0B0C82E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3757055" y="4442660"/>
              <a:ext cx="170416" cy="2410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2854DB-8DE3-131F-9745-56455FBEF379}"/>
                </a:ext>
              </a:extLst>
            </p:cNvPr>
            <p:cNvCxnSpPr>
              <a:cxnSpLocks/>
              <a:stCxn id="25" idx="1"/>
              <a:endCxn id="20" idx="0"/>
            </p:cNvCxnSpPr>
            <p:nvPr/>
          </p:nvCxnSpPr>
          <p:spPr>
            <a:xfrm flipH="1">
              <a:off x="4096380" y="4245756"/>
              <a:ext cx="358163" cy="27156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805AAA-7ECF-9D57-8CFD-9037296F0316}"/>
                </a:ext>
              </a:extLst>
            </p:cNvPr>
            <p:cNvCxnSpPr>
              <a:cxnSpLocks/>
              <a:stCxn id="26" idx="1"/>
              <a:endCxn id="20" idx="3"/>
            </p:cNvCxnSpPr>
            <p:nvPr/>
          </p:nvCxnSpPr>
          <p:spPr>
            <a:xfrm flipH="1">
              <a:off x="4265288" y="4639564"/>
              <a:ext cx="589111" cy="441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601D07-4C38-6A44-D9F2-3D10540AAB24}"/>
                </a:ext>
              </a:extLst>
            </p:cNvPr>
            <p:cNvCxnSpPr>
              <a:cxnSpLocks/>
              <a:stCxn id="27" idx="1"/>
              <a:endCxn id="24" idx="3"/>
            </p:cNvCxnSpPr>
            <p:nvPr/>
          </p:nvCxnSpPr>
          <p:spPr>
            <a:xfrm flipH="1">
              <a:off x="4682013" y="5157970"/>
              <a:ext cx="43697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A14C7B-A0A9-88E2-05D3-92EF49152603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H="1" flipV="1">
              <a:off x="5054328" y="4836468"/>
              <a:ext cx="264583" cy="12459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B58CD7-04E2-016E-3041-1D1B61CBAEA4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flipH="1">
              <a:off x="3822186" y="5157970"/>
              <a:ext cx="45997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8671D5-8735-105B-06B2-CE95D96CF3B1}"/>
                </a:ext>
              </a:extLst>
            </p:cNvPr>
            <p:cNvCxnSpPr>
              <a:cxnSpLocks/>
              <a:stCxn id="24" idx="0"/>
              <a:endCxn id="20" idx="2"/>
            </p:cNvCxnSpPr>
            <p:nvPr/>
          </p:nvCxnSpPr>
          <p:spPr>
            <a:xfrm flipH="1" flipV="1">
              <a:off x="4096380" y="4850030"/>
              <a:ext cx="385705" cy="1110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36035B-F0F3-90C4-0FEC-002D367F7EE8}"/>
                </a:ext>
              </a:extLst>
            </p:cNvPr>
            <p:cNvCxnSpPr>
              <a:cxnSpLocks/>
            </p:cNvCxnSpPr>
            <p:nvPr/>
          </p:nvCxnSpPr>
          <p:spPr>
            <a:xfrm>
              <a:off x="3082163" y="4683677"/>
              <a:ext cx="149295" cy="11573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7FB6BB-ED9B-33A0-D5B2-3BA572232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458" y="5354874"/>
              <a:ext cx="434618" cy="4861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64AC72C-1414-31D8-E193-F89879E3EC8F}"/>
              </a:ext>
            </a:extLst>
          </p:cNvPr>
          <p:cNvSpPr txBox="1"/>
          <p:nvPr/>
        </p:nvSpPr>
        <p:spPr>
          <a:xfrm>
            <a:off x="1198781" y="5462422"/>
            <a:ext cx="430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transaction will complete only when all the initial states and final states of the code you have deployed.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111DAB-5F11-4493-178C-B4A02586CD32}"/>
              </a:ext>
            </a:extLst>
          </p:cNvPr>
          <p:cNvSpPr txBox="1"/>
          <p:nvPr/>
        </p:nvSpPr>
        <p:spPr>
          <a:xfrm>
            <a:off x="4692909" y="118305"/>
            <a:ext cx="3095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CONSENSYS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55D85F-7F80-F1DE-3F67-FA85606CC727}"/>
              </a:ext>
            </a:extLst>
          </p:cNvPr>
          <p:cNvGrpSpPr/>
          <p:nvPr/>
        </p:nvGrpSpPr>
        <p:grpSpPr>
          <a:xfrm>
            <a:off x="6902630" y="1186695"/>
            <a:ext cx="4625981" cy="5199057"/>
            <a:chOff x="7238070" y="1172898"/>
            <a:chExt cx="3907655" cy="4717794"/>
          </a:xfrm>
        </p:grpSpPr>
        <p:pic>
          <p:nvPicPr>
            <p:cNvPr id="37" name="Picture 36" descr="A group of men in armor holding swords">
              <a:extLst>
                <a:ext uri="{FF2B5EF4-FFF2-40B4-BE49-F238E27FC236}">
                  <a16:creationId xmlns:a16="http://schemas.microsoft.com/office/drawing/2014/main" id="{05CF5E70-27B5-751C-771B-4A5AE755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4412" y="1172898"/>
              <a:ext cx="3155715" cy="471779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11AD42-DF8E-8483-FB50-2B61DB475DC6}"/>
                </a:ext>
              </a:extLst>
            </p:cNvPr>
            <p:cNvSpPr txBox="1"/>
            <p:nvPr/>
          </p:nvSpPr>
          <p:spPr>
            <a:xfrm flipH="1">
              <a:off x="8187572" y="4200693"/>
              <a:ext cx="1823569" cy="626927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INITIAL STATE =</a:t>
              </a:r>
            </a:p>
            <a:p>
              <a:r>
                <a:rPr lang="en-IN" sz="1600" b="1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FINAL STATE</a:t>
              </a:r>
            </a:p>
          </p:txBody>
        </p:sp>
        <p:pic>
          <p:nvPicPr>
            <p:cNvPr id="39" name="Picture 38" descr="A computer with a screen and mouse&#10;&#10;Description automatically generated">
              <a:extLst>
                <a:ext uri="{FF2B5EF4-FFF2-40B4-BE49-F238E27FC236}">
                  <a16:creationId xmlns:a16="http://schemas.microsoft.com/office/drawing/2014/main" id="{3743E0EB-76CB-9827-A0B7-E590227EE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070" y="2208426"/>
              <a:ext cx="1118111" cy="1101196"/>
            </a:xfrm>
            <a:prstGeom prst="rect">
              <a:avLst/>
            </a:prstGeom>
          </p:spPr>
        </p:pic>
        <p:pic>
          <p:nvPicPr>
            <p:cNvPr id="40" name="Picture 39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7C092433-D9DC-8B92-747D-B0B831DC5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367" y="1958776"/>
              <a:ext cx="1039509" cy="1023783"/>
            </a:xfrm>
            <a:prstGeom prst="rect">
              <a:avLst/>
            </a:prstGeom>
          </p:spPr>
        </p:pic>
        <p:pic>
          <p:nvPicPr>
            <p:cNvPr id="41" name="Picture 40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3131F05D-20B0-A167-1041-EC039AF40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775" y="2155374"/>
              <a:ext cx="1235950" cy="1217253"/>
            </a:xfrm>
            <a:prstGeom prst="rect">
              <a:avLst/>
            </a:prstGeom>
          </p:spPr>
        </p:pic>
      </p:grpSp>
      <p:sp>
        <p:nvSpPr>
          <p:cNvPr id="43" name="Frame 42">
            <a:extLst>
              <a:ext uri="{FF2B5EF4-FFF2-40B4-BE49-F238E27FC236}">
                <a16:creationId xmlns:a16="http://schemas.microsoft.com/office/drawing/2014/main" id="{439A95D4-B8AC-8FBC-7B2B-1A11B8860E90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9EA17-73C5-72B0-38AE-BB92EAD16A03}"/>
              </a:ext>
            </a:extLst>
          </p:cNvPr>
          <p:cNvCxnSpPr>
            <a:cxnSpLocks/>
          </p:cNvCxnSpPr>
          <p:nvPr/>
        </p:nvCxnSpPr>
        <p:spPr>
          <a:xfrm flipV="1">
            <a:off x="6096000" y="932801"/>
            <a:ext cx="0" cy="5833759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546A29-A759-4E60-42AF-FC7409EF76BC}"/>
              </a:ext>
            </a:extLst>
          </p:cNvPr>
          <p:cNvCxnSpPr>
            <a:cxnSpLocks/>
          </p:cNvCxnSpPr>
          <p:nvPr/>
        </p:nvCxnSpPr>
        <p:spPr>
          <a:xfrm flipH="1">
            <a:off x="88991" y="932801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7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ame 35">
            <a:extLst>
              <a:ext uri="{FF2B5EF4-FFF2-40B4-BE49-F238E27FC236}">
                <a16:creationId xmlns:a16="http://schemas.microsoft.com/office/drawing/2014/main" id="{7BDDC4BE-20CB-58B7-FD5B-895EFFD07C1D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A06819-20CA-F0A2-5802-7ADFD6E2C335}"/>
              </a:ext>
            </a:extLst>
          </p:cNvPr>
          <p:cNvCxnSpPr>
            <a:cxnSpLocks/>
          </p:cNvCxnSpPr>
          <p:nvPr/>
        </p:nvCxnSpPr>
        <p:spPr>
          <a:xfrm flipV="1">
            <a:off x="6096000" y="1981200"/>
            <a:ext cx="0" cy="478536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F123B3-75FB-D77E-7454-2458B8969D22}"/>
              </a:ext>
            </a:extLst>
          </p:cNvPr>
          <p:cNvCxnSpPr>
            <a:cxnSpLocks/>
          </p:cNvCxnSpPr>
          <p:nvPr/>
        </p:nvCxnSpPr>
        <p:spPr>
          <a:xfrm flipH="1">
            <a:off x="88991" y="1981200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D438B7-CEE0-3D4B-33BA-3BA84B655B59}"/>
              </a:ext>
            </a:extLst>
          </p:cNvPr>
          <p:cNvSpPr txBox="1"/>
          <p:nvPr/>
        </p:nvSpPr>
        <p:spPr>
          <a:xfrm>
            <a:off x="3041910" y="81723"/>
            <a:ext cx="707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F5597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GAS FEES AND </a:t>
            </a:r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MINING REWARD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49FA77-4559-CA99-D828-B4AA90B8DCF4}"/>
              </a:ext>
            </a:extLst>
          </p:cNvPr>
          <p:cNvCxnSpPr>
            <a:cxnSpLocks/>
          </p:cNvCxnSpPr>
          <p:nvPr/>
        </p:nvCxnSpPr>
        <p:spPr>
          <a:xfrm flipH="1">
            <a:off x="120695" y="826191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D1F62B8-09AF-DE84-98D1-5524E339F37F}"/>
              </a:ext>
            </a:extLst>
          </p:cNvPr>
          <p:cNvSpPr txBox="1"/>
          <p:nvPr/>
        </p:nvSpPr>
        <p:spPr>
          <a:xfrm>
            <a:off x="869996" y="1017425"/>
            <a:ext cx="10648904" cy="842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1. What is the incentive for nodes/people to join the blockchain network ?</a:t>
            </a: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    Since running a server costs electricity and internet, there must be some mechanism which compensates the nodes.</a:t>
            </a:r>
            <a:br>
              <a:rPr lang="en-IN" sz="16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2. There are two stream of revenue for a node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FF24AF-F842-0795-ED1C-4C3177BC09F7}"/>
              </a:ext>
            </a:extLst>
          </p:cNvPr>
          <p:cNvSpPr txBox="1"/>
          <p:nvPr/>
        </p:nvSpPr>
        <p:spPr>
          <a:xfrm>
            <a:off x="421006" y="2278351"/>
            <a:ext cx="55562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GAS FEES</a:t>
            </a:r>
          </a:p>
          <a:p>
            <a:endParaRPr lang="en-IN" sz="3200" dirty="0">
              <a:solidFill>
                <a:srgbClr val="00B05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Whenever we make an Api call to the blockchain, what we are doing is essentially running a block of code in the server, in this case all the nodes on </a:t>
            </a:r>
            <a:r>
              <a:rPr lang="en-IN" i="1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blockchain are running the same lines of code, this requires processing power</a:t>
            </a:r>
            <a:r>
              <a:rPr lang="en-IN" sz="1600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(electricity/gas).</a:t>
            </a: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So, whenever we make an Api call to the blockchain we need to send some processing fee to the chain, the processing fee depends on two factors </a:t>
            </a:r>
          </a:p>
          <a:p>
            <a:r>
              <a:rPr lang="en-IN" sz="1600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a. the complexity of code to be executed</a:t>
            </a:r>
          </a:p>
          <a:p>
            <a:r>
              <a:rPr lang="en-IN" sz="1600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	b. the traffic on the blockchain at the given point of time.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9701B0-C0B0-8779-915B-945DDE7D6D28}"/>
              </a:ext>
            </a:extLst>
          </p:cNvPr>
          <p:cNvSpPr txBox="1"/>
          <p:nvPr/>
        </p:nvSpPr>
        <p:spPr>
          <a:xfrm>
            <a:off x="8080307" y="3129642"/>
            <a:ext cx="3603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66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MINING REWARD:</a:t>
            </a:r>
          </a:p>
          <a:p>
            <a:endParaRPr lang="en-IN" sz="1600" dirty="0">
              <a:solidFill>
                <a:srgbClr val="FF66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IN" sz="1600" dirty="0">
                <a:solidFill>
                  <a:srgbClr val="FF66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For some other day…..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4279DE-1BAC-4162-6133-B2926A34A492}"/>
              </a:ext>
            </a:extLst>
          </p:cNvPr>
          <p:cNvCxnSpPr>
            <a:cxnSpLocks/>
          </p:cNvCxnSpPr>
          <p:nvPr/>
        </p:nvCxnSpPr>
        <p:spPr>
          <a:xfrm flipH="1">
            <a:off x="120695" y="793997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2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lion and other animals&#10;&#10;Description automatically generated">
            <a:extLst>
              <a:ext uri="{FF2B5EF4-FFF2-40B4-BE49-F238E27FC236}">
                <a16:creationId xmlns:a16="http://schemas.microsoft.com/office/drawing/2014/main" id="{18D04F0C-81DD-E29B-EF69-D0FF6ECE9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2" y="1102972"/>
            <a:ext cx="5552472" cy="5552472"/>
          </a:xfrm>
          <a:prstGeom prst="rect">
            <a:avLst/>
          </a:prstGeom>
        </p:spPr>
      </p:pic>
      <p:pic>
        <p:nvPicPr>
          <p:cNvPr id="7" name="Picture 6" descr="A logo for a cryptocurrency&#10;&#10;Description automatically generated">
            <a:extLst>
              <a:ext uri="{FF2B5EF4-FFF2-40B4-BE49-F238E27FC236}">
                <a16:creationId xmlns:a16="http://schemas.microsoft.com/office/drawing/2014/main" id="{112577AE-D5D8-F2CC-F8E8-19023C77FB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t="11446" r="21731"/>
          <a:stretch/>
        </p:blipFill>
        <p:spPr>
          <a:xfrm>
            <a:off x="3337306" y="1632032"/>
            <a:ext cx="1209651" cy="1071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65CB4D42-212F-2741-7011-4C063506F7B2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871D7-6617-77D6-C6C9-B35E1B9C7433}"/>
              </a:ext>
            </a:extLst>
          </p:cNvPr>
          <p:cNvSpPr txBox="1"/>
          <p:nvPr/>
        </p:nvSpPr>
        <p:spPr>
          <a:xfrm>
            <a:off x="1337585" y="97686"/>
            <a:ext cx="1085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BIRTH OF ETHER CRYPTO CURRENCY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BA153F0-D1F0-8A7B-4054-8DA45E219FB4}"/>
              </a:ext>
            </a:extLst>
          </p:cNvPr>
          <p:cNvCxnSpPr>
            <a:cxnSpLocks/>
          </p:cNvCxnSpPr>
          <p:nvPr/>
        </p:nvCxnSpPr>
        <p:spPr>
          <a:xfrm flipH="1">
            <a:off x="120695" y="805572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71A570-BE10-A3DD-284F-D505A90D19B0}"/>
              </a:ext>
            </a:extLst>
          </p:cNvPr>
          <p:cNvSpPr txBox="1"/>
          <p:nvPr/>
        </p:nvSpPr>
        <p:spPr>
          <a:xfrm>
            <a:off x="6170271" y="1492166"/>
            <a:ext cx="55524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Lots of cryptocurrencies today are born out of the concepts as discussed previously</a:t>
            </a:r>
          </a:p>
          <a:p>
            <a:pPr marL="342900" indent="-342900">
              <a:buAutoNum type="arabicPeriod"/>
            </a:pPr>
            <a:r>
              <a:rPr lang="en-IN" sz="16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Here is the list of some of them you might own</a:t>
            </a:r>
          </a:p>
          <a:p>
            <a:pPr marL="800100" lvl="1" indent="-342900">
              <a:buAutoNum type="arabicPeriod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Matic (Polygon)</a:t>
            </a:r>
          </a:p>
          <a:p>
            <a:pPr marL="800100" lvl="1" indent="-342900">
              <a:buAutoNum type="arabicPeriod"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Avalanche (AVAX)</a:t>
            </a:r>
          </a:p>
          <a:p>
            <a:pPr marL="800100" lvl="1" indent="-342900">
              <a:buAutoNum type="arabicPeriod"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Tron (TRX)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1C8778-C687-1981-2BF7-1A435BC834C3}"/>
              </a:ext>
            </a:extLst>
          </p:cNvPr>
          <p:cNvSpPr txBox="1"/>
          <p:nvPr/>
        </p:nvSpPr>
        <p:spPr>
          <a:xfrm>
            <a:off x="6338588" y="4950335"/>
            <a:ext cx="5552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Note that Bitcoin does not belong to this group nor do the concepts we are discussion applies to Bitcoin, it is simpler and more basic blockchain, read the story here</a:t>
            </a:r>
          </a:p>
        </p:txBody>
      </p:sp>
    </p:spTree>
    <p:extLst>
      <p:ext uri="{BB962C8B-B14F-4D97-AF65-F5344CB8AC3E}">
        <p14:creationId xmlns:p14="http://schemas.microsoft.com/office/powerpoint/2010/main" val="328168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A55E60BB-472B-14C6-FCFF-46E4278DA387}"/>
              </a:ext>
            </a:extLst>
          </p:cNvPr>
          <p:cNvGrpSpPr/>
          <p:nvPr/>
        </p:nvGrpSpPr>
        <p:grpSpPr>
          <a:xfrm>
            <a:off x="1414524" y="1842903"/>
            <a:ext cx="2384596" cy="1784744"/>
            <a:chOff x="118789" y="2157485"/>
            <a:chExt cx="3560581" cy="2664907"/>
          </a:xfrm>
          <a:solidFill>
            <a:srgbClr val="00B0F0"/>
          </a:solidFill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630E5AD-7054-CA62-5DDE-A35D39625304}"/>
                </a:ext>
              </a:extLst>
            </p:cNvPr>
            <p:cNvSpPr/>
            <p:nvPr/>
          </p:nvSpPr>
          <p:spPr>
            <a:xfrm>
              <a:off x="118789" y="2157485"/>
              <a:ext cx="3560581" cy="26649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ADCB57-1BA1-1657-7029-EA3701B96611}"/>
                </a:ext>
              </a:extLst>
            </p:cNvPr>
            <p:cNvGrpSpPr/>
            <p:nvPr/>
          </p:nvGrpSpPr>
          <p:grpSpPr>
            <a:xfrm>
              <a:off x="315585" y="2378378"/>
              <a:ext cx="2937649" cy="2038500"/>
              <a:chOff x="6451584" y="3196875"/>
              <a:chExt cx="5077677" cy="3113404"/>
            </a:xfrm>
            <a:grpFill/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7761DD-1956-99F8-0108-7932EB15F026}"/>
                  </a:ext>
                </a:extLst>
              </p:cNvPr>
              <p:cNvGrpSpPr/>
              <p:nvPr/>
            </p:nvGrpSpPr>
            <p:grpSpPr>
              <a:xfrm>
                <a:off x="7823998" y="5796082"/>
                <a:ext cx="1130133" cy="470252"/>
                <a:chOff x="7163813" y="4452283"/>
                <a:chExt cx="1592159" cy="662502"/>
              </a:xfrm>
              <a:grpFill/>
            </p:grpSpPr>
            <p:pic>
              <p:nvPicPr>
                <p:cNvPr id="45" name="Picture 44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998C1619-1ED8-F1AF-FFC7-9ECA50B9B9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93470" y="4452283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46" name="Picture 4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6E7C908-2E2C-E478-34B8-9EB6645FA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7163813" y="4673239"/>
                  <a:ext cx="969083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3957FCA-C821-DBD7-EB47-C8A2BD5C0773}"/>
                  </a:ext>
                </a:extLst>
              </p:cNvPr>
              <p:cNvGrpSpPr/>
              <p:nvPr/>
            </p:nvGrpSpPr>
            <p:grpSpPr>
              <a:xfrm>
                <a:off x="9442157" y="3705587"/>
                <a:ext cx="1261823" cy="536944"/>
                <a:chOff x="9263708" y="2953055"/>
                <a:chExt cx="1556886" cy="662502"/>
              </a:xfrm>
              <a:grpFill/>
            </p:grpSpPr>
            <p:pic>
              <p:nvPicPr>
                <p:cNvPr id="43" name="Picture 42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187CB94A-8CA2-5EBC-DB12-EA3D29CD6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63708" y="2953055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44" name="Picture 43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9F43B5F-3E4E-3821-3679-E22CE197FA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51509" y="3144112"/>
                  <a:ext cx="969085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6D84F38-675B-843A-829C-94507426CFAA}"/>
                  </a:ext>
                </a:extLst>
              </p:cNvPr>
              <p:cNvGrpSpPr/>
              <p:nvPr/>
            </p:nvGrpSpPr>
            <p:grpSpPr>
              <a:xfrm>
                <a:off x="9885896" y="4718709"/>
                <a:ext cx="1175074" cy="500029"/>
                <a:chOff x="9249213" y="820353"/>
                <a:chExt cx="1556886" cy="662502"/>
              </a:xfrm>
              <a:grpFill/>
            </p:grpSpPr>
            <p:pic>
              <p:nvPicPr>
                <p:cNvPr id="41" name="Picture 40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DC9F5FEA-9017-2B76-EE69-62DB936FB1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9213" y="820353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42" name="Picture 4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BAF36E25-EBAF-7656-318F-A47A6E339D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37014" y="1011410"/>
                  <a:ext cx="969085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0B383C3-ADC9-9995-6E71-DDED59307A17}"/>
                  </a:ext>
                </a:extLst>
              </p:cNvPr>
              <p:cNvGrpSpPr/>
              <p:nvPr/>
            </p:nvGrpSpPr>
            <p:grpSpPr>
              <a:xfrm>
                <a:off x="7154941" y="4140865"/>
                <a:ext cx="1187729" cy="533457"/>
                <a:chOff x="9146959" y="1879145"/>
                <a:chExt cx="1673635" cy="751698"/>
              </a:xfrm>
              <a:grpFill/>
            </p:grpSpPr>
            <p:pic>
              <p:nvPicPr>
                <p:cNvPr id="39" name="Picture 3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A17BEFE-E2A3-7A5F-E5F3-4216DF5865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51509" y="2100691"/>
                  <a:ext cx="969085" cy="206639"/>
                </a:xfrm>
                <a:prstGeom prst="rect">
                  <a:avLst/>
                </a:prstGeom>
                <a:grpFill/>
              </p:spPr>
            </p:pic>
            <p:pic>
              <p:nvPicPr>
                <p:cNvPr id="40" name="Picture 39" descr="A computer with a screen and mouse&#10;&#10;Description automatically generated">
                  <a:extLst>
                    <a:ext uri="{FF2B5EF4-FFF2-40B4-BE49-F238E27FC236}">
                      <a16:creationId xmlns:a16="http://schemas.microsoft.com/office/drawing/2014/main" id="{39A4092F-F74D-87CF-97FF-B9A5E50F5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6959" y="1879145"/>
                  <a:ext cx="751698" cy="751698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DB453AD-E757-38C1-0381-76AE0E9880E6}"/>
                  </a:ext>
                </a:extLst>
              </p:cNvPr>
              <p:cNvGrpSpPr/>
              <p:nvPr/>
            </p:nvGrpSpPr>
            <p:grpSpPr>
              <a:xfrm>
                <a:off x="7103333" y="5109616"/>
                <a:ext cx="946895" cy="400059"/>
                <a:chOff x="9359569" y="5109071"/>
                <a:chExt cx="1568070" cy="662503"/>
              </a:xfrm>
              <a:grpFill/>
            </p:grpSpPr>
            <p:pic>
              <p:nvPicPr>
                <p:cNvPr id="37" name="Picture 36" descr="A cell phone with a logo on the screen&#10;&#10;Description automatically generated">
                  <a:extLst>
                    <a:ext uri="{FF2B5EF4-FFF2-40B4-BE49-F238E27FC236}">
                      <a16:creationId xmlns:a16="http://schemas.microsoft.com/office/drawing/2014/main" id="{A1CBE891-5B08-9F15-E4C8-49B26AC9B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9569" y="5109071"/>
                  <a:ext cx="662503" cy="662503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8" name="Picture 37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0111DDB-A359-C0E4-45B6-82CDE2CE5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958554" y="5282155"/>
                  <a:ext cx="969085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CF18171-C7D6-826E-C990-55ABFB82D19D}"/>
                  </a:ext>
                </a:extLst>
              </p:cNvPr>
              <p:cNvGrpSpPr/>
              <p:nvPr/>
            </p:nvGrpSpPr>
            <p:grpSpPr>
              <a:xfrm>
                <a:off x="9442157" y="5714086"/>
                <a:ext cx="1130136" cy="470253"/>
                <a:chOff x="7093453" y="1325442"/>
                <a:chExt cx="1592159" cy="662502"/>
              </a:xfrm>
              <a:grpFill/>
            </p:grpSpPr>
            <p:pic>
              <p:nvPicPr>
                <p:cNvPr id="35" name="Picture 34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644A00DE-FEA0-7F9A-BF7A-035C9D5252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3110" y="1325442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6" name="Picture 3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88C4EBE-4D8C-6E63-BACC-BB5C1FBCF6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7093453" y="1546398"/>
                  <a:ext cx="969083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F4BDA55-74F0-27D9-E597-48778959CBF7}"/>
                  </a:ext>
                </a:extLst>
              </p:cNvPr>
              <p:cNvGrpSpPr/>
              <p:nvPr/>
            </p:nvGrpSpPr>
            <p:grpSpPr>
              <a:xfrm>
                <a:off x="7865492" y="3230942"/>
                <a:ext cx="1247564" cy="560332"/>
                <a:chOff x="9146959" y="1879145"/>
                <a:chExt cx="1673635" cy="751698"/>
              </a:xfrm>
              <a:grpFill/>
            </p:grpSpPr>
            <p:pic>
              <p:nvPicPr>
                <p:cNvPr id="33" name="Picture 3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FF02067-BDCA-5AC0-59B0-404373DDA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51509" y="2100691"/>
                  <a:ext cx="969085" cy="206639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4" name="Picture 33" descr="A computer with a screen and mouse&#10;&#10;Description automatically generated">
                  <a:extLst>
                    <a:ext uri="{FF2B5EF4-FFF2-40B4-BE49-F238E27FC236}">
                      <a16:creationId xmlns:a16="http://schemas.microsoft.com/office/drawing/2014/main" id="{5419029A-E993-816D-8E7D-0BFAB0F609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6959" y="1879145"/>
                  <a:ext cx="751698" cy="751698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2" name="Picture 11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5F556AB7-9D6C-47A3-4669-ABC7AACDB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0369" y="3277231"/>
                <a:ext cx="474228" cy="474228"/>
              </a:xfrm>
              <a:prstGeom prst="rect">
                <a:avLst/>
              </a:prstGeom>
              <a:grpFill/>
            </p:spPr>
          </p:pic>
          <p:pic>
            <p:nvPicPr>
              <p:cNvPr id="13" name="Picture 12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35B3E5DD-C00F-B11F-5C13-2B0D4D872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62999" y="3670888"/>
                <a:ext cx="533457" cy="533457"/>
              </a:xfrm>
              <a:prstGeom prst="rect">
                <a:avLst/>
              </a:prstGeom>
              <a:grpFill/>
            </p:spPr>
          </p:pic>
          <p:pic>
            <p:nvPicPr>
              <p:cNvPr id="14" name="Picture 13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12084A81-572A-3217-5A44-9B181A3E8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098" y="4792777"/>
                <a:ext cx="435538" cy="435538"/>
              </a:xfrm>
              <a:prstGeom prst="rect">
                <a:avLst/>
              </a:prstGeom>
              <a:grpFill/>
            </p:spPr>
          </p:pic>
          <p:pic>
            <p:nvPicPr>
              <p:cNvPr id="15" name="Picture 14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02C6412E-0BA1-3468-97AF-B623F41B6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3980" y="5674621"/>
                <a:ext cx="505627" cy="505627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5153A943-6EC6-9CA2-6BDA-75EE017F1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7387" y="5813191"/>
                <a:ext cx="419802" cy="419802"/>
              </a:xfrm>
              <a:prstGeom prst="rect">
                <a:avLst/>
              </a:prstGeom>
              <a:grpFill/>
            </p:spPr>
          </p:pic>
          <p:pic>
            <p:nvPicPr>
              <p:cNvPr id="17" name="Picture 16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F06AA58F-EFDA-067C-6ACB-941D165DE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048" y="5145813"/>
                <a:ext cx="371507" cy="371507"/>
              </a:xfrm>
              <a:prstGeom prst="rect">
                <a:avLst/>
              </a:prstGeom>
              <a:grpFill/>
            </p:spPr>
          </p:pic>
          <p:pic>
            <p:nvPicPr>
              <p:cNvPr id="18" name="Picture 17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42D65F59-3514-F9A3-53C6-B3D590085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5602" y="4207565"/>
                <a:ext cx="400059" cy="400059"/>
              </a:xfrm>
              <a:prstGeom prst="rect">
                <a:avLst/>
              </a:prstGeom>
              <a:grpFill/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385337A-62FC-DF37-170B-B8D74FB75D39}"/>
                  </a:ext>
                </a:extLst>
              </p:cNvPr>
              <p:cNvCxnSpPr>
                <a:cxnSpLocks/>
                <a:stCxn id="34" idx="2"/>
                <a:endCxn id="40" idx="0"/>
              </p:cNvCxnSpPr>
              <p:nvPr/>
            </p:nvCxnSpPr>
            <p:spPr>
              <a:xfrm flipH="1">
                <a:off x="7421670" y="3791274"/>
                <a:ext cx="723988" cy="34959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954FA69-A23A-A379-5D74-087173FD624C}"/>
                  </a:ext>
                </a:extLst>
              </p:cNvPr>
              <p:cNvCxnSpPr>
                <a:cxnSpLocks/>
                <a:stCxn id="43" idx="2"/>
                <a:endCxn id="41" idx="0"/>
              </p:cNvCxnSpPr>
              <p:nvPr/>
            </p:nvCxnSpPr>
            <p:spPr>
              <a:xfrm>
                <a:off x="9710629" y="4242531"/>
                <a:ext cx="425282" cy="476178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DC8055-B098-86B4-C15A-D3732015249B}"/>
                  </a:ext>
                </a:extLst>
              </p:cNvPr>
              <p:cNvCxnSpPr>
                <a:cxnSpLocks/>
                <a:stCxn id="34" idx="2"/>
                <a:endCxn id="14" idx="1"/>
              </p:cNvCxnSpPr>
              <p:nvPr/>
            </p:nvCxnSpPr>
            <p:spPr>
              <a:xfrm>
                <a:off x="8145658" y="3791274"/>
                <a:ext cx="1379440" cy="1219272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F5AF497-1405-BD94-4A5E-01763B1A142B}"/>
                  </a:ext>
                </a:extLst>
              </p:cNvPr>
              <p:cNvCxnSpPr>
                <a:cxnSpLocks/>
                <a:stCxn id="38" idx="3"/>
                <a:endCxn id="14" idx="1"/>
              </p:cNvCxnSpPr>
              <p:nvPr/>
            </p:nvCxnSpPr>
            <p:spPr>
              <a:xfrm flipV="1">
                <a:off x="8050228" y="5010546"/>
                <a:ext cx="1474870" cy="265979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661AB31-6B18-AD43-6474-B18FBDB7FD82}"/>
                  </a:ext>
                </a:extLst>
              </p:cNvPr>
              <p:cNvCxnSpPr>
                <a:cxnSpLocks/>
                <a:stCxn id="45" idx="0"/>
                <a:endCxn id="39" idx="3"/>
              </p:cNvCxnSpPr>
              <p:nvPr/>
            </p:nvCxnSpPr>
            <p:spPr>
              <a:xfrm flipH="1" flipV="1">
                <a:off x="8342670" y="4371412"/>
                <a:ext cx="376335" cy="142467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C08B478-3658-86E9-BC5A-BC2440A450DC}"/>
                  </a:ext>
                </a:extLst>
              </p:cNvPr>
              <p:cNvCxnSpPr>
                <a:cxnSpLocks/>
                <a:stCxn id="36" idx="1"/>
                <a:endCxn id="39" idx="3"/>
              </p:cNvCxnSpPr>
              <p:nvPr/>
            </p:nvCxnSpPr>
            <p:spPr>
              <a:xfrm flipH="1" flipV="1">
                <a:off x="8342670" y="4371412"/>
                <a:ext cx="1099487" cy="157285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5226D30-215B-AA28-AD8A-70791D8E822E}"/>
                  </a:ext>
                </a:extLst>
              </p:cNvPr>
              <p:cNvCxnSpPr>
                <a:cxnSpLocks/>
                <a:stCxn id="35" idx="0"/>
                <a:endCxn id="41" idx="2"/>
              </p:cNvCxnSpPr>
              <p:nvPr/>
            </p:nvCxnSpPr>
            <p:spPr>
              <a:xfrm flipH="1" flipV="1">
                <a:off x="10135911" y="5218738"/>
                <a:ext cx="201256" cy="495348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Frame 25">
                <a:extLst>
                  <a:ext uri="{FF2B5EF4-FFF2-40B4-BE49-F238E27FC236}">
                    <a16:creationId xmlns:a16="http://schemas.microsoft.com/office/drawing/2014/main" id="{12161B10-73F0-0878-C90B-BB84FC510251}"/>
                  </a:ext>
                </a:extLst>
              </p:cNvPr>
              <p:cNvSpPr/>
              <p:nvPr/>
            </p:nvSpPr>
            <p:spPr>
              <a:xfrm>
                <a:off x="7212635" y="3196875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Frame 26">
                <a:extLst>
                  <a:ext uri="{FF2B5EF4-FFF2-40B4-BE49-F238E27FC236}">
                    <a16:creationId xmlns:a16="http://schemas.microsoft.com/office/drawing/2014/main" id="{1C8F4D3F-D8FF-8A12-704E-C8549029BCC1}"/>
                  </a:ext>
                </a:extLst>
              </p:cNvPr>
              <p:cNvSpPr/>
              <p:nvPr/>
            </p:nvSpPr>
            <p:spPr>
              <a:xfrm>
                <a:off x="9443324" y="3673408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93D1EC64-C453-C0BD-77F9-5FA7BFC11EC8}"/>
                  </a:ext>
                </a:extLst>
              </p:cNvPr>
              <p:cNvSpPr/>
              <p:nvPr/>
            </p:nvSpPr>
            <p:spPr>
              <a:xfrm>
                <a:off x="9270946" y="4721644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ame 28">
                <a:extLst>
                  <a:ext uri="{FF2B5EF4-FFF2-40B4-BE49-F238E27FC236}">
                    <a16:creationId xmlns:a16="http://schemas.microsoft.com/office/drawing/2014/main" id="{98458229-FAC3-C1FB-D12D-D6343081EC8E}"/>
                  </a:ext>
                </a:extLst>
              </p:cNvPr>
              <p:cNvSpPr/>
              <p:nvPr/>
            </p:nvSpPr>
            <p:spPr>
              <a:xfrm>
                <a:off x="9313411" y="5666822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ame 29">
                <a:extLst>
                  <a:ext uri="{FF2B5EF4-FFF2-40B4-BE49-F238E27FC236}">
                    <a16:creationId xmlns:a16="http://schemas.microsoft.com/office/drawing/2014/main" id="{77F091D9-3726-211B-9F9B-694F31ED5B80}"/>
                  </a:ext>
                </a:extLst>
              </p:cNvPr>
              <p:cNvSpPr/>
              <p:nvPr/>
            </p:nvSpPr>
            <p:spPr>
              <a:xfrm>
                <a:off x="7054829" y="5722278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ame 30">
                <a:extLst>
                  <a:ext uri="{FF2B5EF4-FFF2-40B4-BE49-F238E27FC236}">
                    <a16:creationId xmlns:a16="http://schemas.microsoft.com/office/drawing/2014/main" id="{DB46895B-F241-1C5C-C15E-C7CD03860B04}"/>
                  </a:ext>
                </a:extLst>
              </p:cNvPr>
              <p:cNvSpPr/>
              <p:nvPr/>
            </p:nvSpPr>
            <p:spPr>
              <a:xfrm>
                <a:off x="6451584" y="5023913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ame 31">
                <a:extLst>
                  <a:ext uri="{FF2B5EF4-FFF2-40B4-BE49-F238E27FC236}">
                    <a16:creationId xmlns:a16="http://schemas.microsoft.com/office/drawing/2014/main" id="{C71EE247-935F-1E57-845A-81272B05310C}"/>
                  </a:ext>
                </a:extLst>
              </p:cNvPr>
              <p:cNvSpPr/>
              <p:nvPr/>
            </p:nvSpPr>
            <p:spPr>
              <a:xfrm>
                <a:off x="6462595" y="4120692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05813A0-4D0A-0112-2EE8-2B50EDC1C966}"/>
              </a:ext>
            </a:extLst>
          </p:cNvPr>
          <p:cNvGrpSpPr/>
          <p:nvPr/>
        </p:nvGrpSpPr>
        <p:grpSpPr>
          <a:xfrm>
            <a:off x="5523521" y="1842903"/>
            <a:ext cx="2394007" cy="1791788"/>
            <a:chOff x="118789" y="2157485"/>
            <a:chExt cx="3560581" cy="266490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AD07B99-D682-71E1-9F37-6312E1EFD334}"/>
                </a:ext>
              </a:extLst>
            </p:cNvPr>
            <p:cNvSpPr/>
            <p:nvPr/>
          </p:nvSpPr>
          <p:spPr>
            <a:xfrm>
              <a:off x="118789" y="2157485"/>
              <a:ext cx="3560581" cy="26649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375BE0A-8D19-1748-EE0B-856FB51B9B0A}"/>
                </a:ext>
              </a:extLst>
            </p:cNvPr>
            <p:cNvGrpSpPr/>
            <p:nvPr/>
          </p:nvGrpSpPr>
          <p:grpSpPr>
            <a:xfrm>
              <a:off x="315585" y="2378378"/>
              <a:ext cx="2937649" cy="2038500"/>
              <a:chOff x="6451584" y="3196875"/>
              <a:chExt cx="5077677" cy="3113404"/>
            </a:xfrm>
            <a:grpFill/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F7A1227-83D9-570D-B251-A81AD643450F}"/>
                  </a:ext>
                </a:extLst>
              </p:cNvPr>
              <p:cNvGrpSpPr/>
              <p:nvPr/>
            </p:nvGrpSpPr>
            <p:grpSpPr>
              <a:xfrm>
                <a:off x="7823998" y="5796082"/>
                <a:ext cx="1130133" cy="470252"/>
                <a:chOff x="7163813" y="4452283"/>
                <a:chExt cx="1592159" cy="662502"/>
              </a:xfrm>
              <a:grpFill/>
            </p:grpSpPr>
            <p:pic>
              <p:nvPicPr>
                <p:cNvPr id="92" name="Picture 91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35896B92-AC06-9EA6-3EF4-DD299F79EA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93470" y="4452283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93" name="Picture 9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EDCD1615-B00C-A377-DCFA-E009A42DD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7163813" y="4673239"/>
                  <a:ext cx="969083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A4176CD-727C-8FD8-7F44-8E2980BC7E9E}"/>
                  </a:ext>
                </a:extLst>
              </p:cNvPr>
              <p:cNvGrpSpPr/>
              <p:nvPr/>
            </p:nvGrpSpPr>
            <p:grpSpPr>
              <a:xfrm>
                <a:off x="9442157" y="3705587"/>
                <a:ext cx="1261823" cy="536944"/>
                <a:chOff x="9263708" y="2953055"/>
                <a:chExt cx="1556886" cy="662502"/>
              </a:xfrm>
              <a:grpFill/>
            </p:grpSpPr>
            <p:pic>
              <p:nvPicPr>
                <p:cNvPr id="90" name="Picture 89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CC58BAE4-DD65-6106-BA5E-C004EA78A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63708" y="2953055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91" name="Picture 90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06F1B92-7AD9-A6E4-B250-240EE20B33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51509" y="3144112"/>
                  <a:ext cx="969085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ECA4F24-8934-250A-6233-5E4BD89A9EC3}"/>
                  </a:ext>
                </a:extLst>
              </p:cNvPr>
              <p:cNvGrpSpPr/>
              <p:nvPr/>
            </p:nvGrpSpPr>
            <p:grpSpPr>
              <a:xfrm>
                <a:off x="9885896" y="4718709"/>
                <a:ext cx="1175074" cy="500029"/>
                <a:chOff x="9249213" y="820353"/>
                <a:chExt cx="1556886" cy="662502"/>
              </a:xfrm>
              <a:grpFill/>
            </p:grpSpPr>
            <p:pic>
              <p:nvPicPr>
                <p:cNvPr id="88" name="Picture 87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EE07BEF0-7554-1EB3-64CA-E67AFE4E1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9213" y="820353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89" name="Picture 8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01DA0A5-2BCB-DB35-303E-E221260AB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37014" y="1011410"/>
                  <a:ext cx="969085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9FAC59E-7FCC-96DE-AED4-C45509484788}"/>
                  </a:ext>
                </a:extLst>
              </p:cNvPr>
              <p:cNvGrpSpPr/>
              <p:nvPr/>
            </p:nvGrpSpPr>
            <p:grpSpPr>
              <a:xfrm>
                <a:off x="7154941" y="4140865"/>
                <a:ext cx="1187729" cy="533457"/>
                <a:chOff x="9146959" y="1879145"/>
                <a:chExt cx="1673635" cy="751698"/>
              </a:xfrm>
              <a:grpFill/>
            </p:grpSpPr>
            <p:pic>
              <p:nvPicPr>
                <p:cNvPr id="86" name="Picture 8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B30ABECA-8B64-21D2-D206-E27137EE0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51509" y="2100691"/>
                  <a:ext cx="969085" cy="206639"/>
                </a:xfrm>
                <a:prstGeom prst="rect">
                  <a:avLst/>
                </a:prstGeom>
                <a:grpFill/>
              </p:spPr>
            </p:pic>
            <p:pic>
              <p:nvPicPr>
                <p:cNvPr id="87" name="Picture 86" descr="A computer with a screen and mouse&#10;&#10;Description automatically generated">
                  <a:extLst>
                    <a:ext uri="{FF2B5EF4-FFF2-40B4-BE49-F238E27FC236}">
                      <a16:creationId xmlns:a16="http://schemas.microsoft.com/office/drawing/2014/main" id="{952F13F8-F892-7F26-024E-429CA5EF8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6959" y="1879145"/>
                  <a:ext cx="751698" cy="751698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B4B3842-D94B-316C-8E67-4F1DEFF1AEC1}"/>
                  </a:ext>
                </a:extLst>
              </p:cNvPr>
              <p:cNvGrpSpPr/>
              <p:nvPr/>
            </p:nvGrpSpPr>
            <p:grpSpPr>
              <a:xfrm>
                <a:off x="7103333" y="5109616"/>
                <a:ext cx="946895" cy="400059"/>
                <a:chOff x="9359569" y="5109071"/>
                <a:chExt cx="1568070" cy="662503"/>
              </a:xfrm>
              <a:grpFill/>
            </p:grpSpPr>
            <p:pic>
              <p:nvPicPr>
                <p:cNvPr id="84" name="Picture 83" descr="A cell phone with a logo on the screen&#10;&#10;Description automatically generated">
                  <a:extLst>
                    <a:ext uri="{FF2B5EF4-FFF2-40B4-BE49-F238E27FC236}">
                      <a16:creationId xmlns:a16="http://schemas.microsoft.com/office/drawing/2014/main" id="{BFE709E3-38F1-BEA7-BB76-C4CCDDC719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9569" y="5109071"/>
                  <a:ext cx="662503" cy="662503"/>
                </a:xfrm>
                <a:prstGeom prst="rect">
                  <a:avLst/>
                </a:prstGeom>
                <a:grpFill/>
              </p:spPr>
            </p:pic>
            <p:pic>
              <p:nvPicPr>
                <p:cNvPr id="85" name="Picture 8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DB2BABE-59E1-9902-8762-49EC2BD6EB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958554" y="5282155"/>
                  <a:ext cx="969085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E9055F4-012F-2423-5CCE-CC88CDF49312}"/>
                  </a:ext>
                </a:extLst>
              </p:cNvPr>
              <p:cNvGrpSpPr/>
              <p:nvPr/>
            </p:nvGrpSpPr>
            <p:grpSpPr>
              <a:xfrm>
                <a:off x="9442157" y="5714086"/>
                <a:ext cx="1130136" cy="470253"/>
                <a:chOff x="7093453" y="1325442"/>
                <a:chExt cx="1592159" cy="662502"/>
              </a:xfrm>
              <a:grpFill/>
            </p:grpSpPr>
            <p:pic>
              <p:nvPicPr>
                <p:cNvPr id="82" name="Picture 81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F2FCD18A-C9E7-A8B5-E7F6-48649CB8DA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3110" y="1325442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83" name="Picture 8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1A7E47A-6AF8-24DB-A594-C41C5457DA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7093453" y="1546398"/>
                  <a:ext cx="969083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7644736-0997-2B22-0FB3-4D8F719B4213}"/>
                  </a:ext>
                </a:extLst>
              </p:cNvPr>
              <p:cNvGrpSpPr/>
              <p:nvPr/>
            </p:nvGrpSpPr>
            <p:grpSpPr>
              <a:xfrm>
                <a:off x="7865492" y="3230942"/>
                <a:ext cx="1247564" cy="560332"/>
                <a:chOff x="9146959" y="1879145"/>
                <a:chExt cx="1673635" cy="751698"/>
              </a:xfrm>
              <a:grpFill/>
            </p:grpSpPr>
            <p:pic>
              <p:nvPicPr>
                <p:cNvPr id="80" name="Picture 7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52093C90-D4D4-917F-DC7A-98055402E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51509" y="2100691"/>
                  <a:ext cx="969085" cy="206639"/>
                </a:xfrm>
                <a:prstGeom prst="rect">
                  <a:avLst/>
                </a:prstGeom>
                <a:grpFill/>
              </p:spPr>
            </p:pic>
            <p:pic>
              <p:nvPicPr>
                <p:cNvPr id="81" name="Picture 80" descr="A computer with a screen and mouse&#10;&#10;Description automatically generated">
                  <a:extLst>
                    <a:ext uri="{FF2B5EF4-FFF2-40B4-BE49-F238E27FC236}">
                      <a16:creationId xmlns:a16="http://schemas.microsoft.com/office/drawing/2014/main" id="{F8208FFB-8432-C8CC-0AA9-6C6A76EB1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6959" y="1879145"/>
                  <a:ext cx="751698" cy="751698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59" name="Picture 58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04AF6CCA-51A9-4649-430B-8AE80C3F8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0369" y="3277231"/>
                <a:ext cx="474228" cy="474228"/>
              </a:xfrm>
              <a:prstGeom prst="rect">
                <a:avLst/>
              </a:prstGeom>
              <a:grpFill/>
            </p:spPr>
          </p:pic>
          <p:pic>
            <p:nvPicPr>
              <p:cNvPr id="60" name="Picture 59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8CE698BB-6BC5-5BBF-A747-D40761F13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62999" y="3670888"/>
                <a:ext cx="533457" cy="533457"/>
              </a:xfrm>
              <a:prstGeom prst="rect">
                <a:avLst/>
              </a:prstGeom>
              <a:grpFill/>
            </p:spPr>
          </p:pic>
          <p:pic>
            <p:nvPicPr>
              <p:cNvPr id="61" name="Picture 60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44A608A9-35D8-76BD-6C71-04FEDD054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098" y="4792777"/>
                <a:ext cx="435538" cy="435538"/>
              </a:xfrm>
              <a:prstGeom prst="rect">
                <a:avLst/>
              </a:prstGeom>
              <a:grpFill/>
            </p:spPr>
          </p:pic>
          <p:pic>
            <p:nvPicPr>
              <p:cNvPr id="62" name="Picture 61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700CB408-F846-364B-FBD8-028077F21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3980" y="5674621"/>
                <a:ext cx="505627" cy="505627"/>
              </a:xfrm>
              <a:prstGeom prst="rect">
                <a:avLst/>
              </a:prstGeom>
              <a:grpFill/>
            </p:spPr>
          </p:pic>
          <p:pic>
            <p:nvPicPr>
              <p:cNvPr id="63" name="Picture 62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2DC7CED6-15DD-0934-EDD2-24D64FD39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7387" y="5813191"/>
                <a:ext cx="419802" cy="419802"/>
              </a:xfrm>
              <a:prstGeom prst="rect">
                <a:avLst/>
              </a:prstGeom>
              <a:grpFill/>
            </p:spPr>
          </p:pic>
          <p:pic>
            <p:nvPicPr>
              <p:cNvPr id="64" name="Picture 63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CE167B46-52CF-D7F8-AB89-7AB27B8E8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048" y="5145813"/>
                <a:ext cx="371507" cy="371507"/>
              </a:xfrm>
              <a:prstGeom prst="rect">
                <a:avLst/>
              </a:prstGeom>
              <a:grpFill/>
            </p:spPr>
          </p:pic>
          <p:pic>
            <p:nvPicPr>
              <p:cNvPr id="65" name="Picture 64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0BE5919A-E6DB-F14C-FDD4-8381270D5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5602" y="4207565"/>
                <a:ext cx="400059" cy="400059"/>
              </a:xfrm>
              <a:prstGeom prst="rect">
                <a:avLst/>
              </a:prstGeom>
              <a:grpFill/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D54F0D2A-69DD-FB82-13F4-550284C9D178}"/>
                  </a:ext>
                </a:extLst>
              </p:cNvPr>
              <p:cNvCxnSpPr>
                <a:cxnSpLocks/>
                <a:stCxn id="81" idx="2"/>
                <a:endCxn id="87" idx="0"/>
              </p:cNvCxnSpPr>
              <p:nvPr/>
            </p:nvCxnSpPr>
            <p:spPr>
              <a:xfrm flipH="1">
                <a:off x="7421670" y="3791274"/>
                <a:ext cx="723988" cy="34959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107765A-0866-FFBA-7A6D-BC3DD4A4FA4D}"/>
                  </a:ext>
                </a:extLst>
              </p:cNvPr>
              <p:cNvCxnSpPr>
                <a:cxnSpLocks/>
                <a:stCxn id="90" idx="2"/>
                <a:endCxn id="88" idx="0"/>
              </p:cNvCxnSpPr>
              <p:nvPr/>
            </p:nvCxnSpPr>
            <p:spPr>
              <a:xfrm>
                <a:off x="9710629" y="4242531"/>
                <a:ext cx="425282" cy="476178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9570855-A9DA-AC7A-B891-8B6D2100893A}"/>
                  </a:ext>
                </a:extLst>
              </p:cNvPr>
              <p:cNvCxnSpPr>
                <a:cxnSpLocks/>
                <a:stCxn id="81" idx="2"/>
                <a:endCxn id="61" idx="1"/>
              </p:cNvCxnSpPr>
              <p:nvPr/>
            </p:nvCxnSpPr>
            <p:spPr>
              <a:xfrm>
                <a:off x="8145658" y="3791274"/>
                <a:ext cx="1379440" cy="1219272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93B7FCB-4DA6-4E83-BBED-311574272D28}"/>
                  </a:ext>
                </a:extLst>
              </p:cNvPr>
              <p:cNvCxnSpPr>
                <a:cxnSpLocks/>
                <a:stCxn id="85" idx="3"/>
                <a:endCxn id="61" idx="1"/>
              </p:cNvCxnSpPr>
              <p:nvPr/>
            </p:nvCxnSpPr>
            <p:spPr>
              <a:xfrm flipV="1">
                <a:off x="8050228" y="5010546"/>
                <a:ext cx="1474870" cy="265979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7461C5E-C635-9D80-9DD9-9E10CAA26A48}"/>
                  </a:ext>
                </a:extLst>
              </p:cNvPr>
              <p:cNvCxnSpPr>
                <a:cxnSpLocks/>
                <a:stCxn id="92" idx="0"/>
                <a:endCxn id="86" idx="3"/>
              </p:cNvCxnSpPr>
              <p:nvPr/>
            </p:nvCxnSpPr>
            <p:spPr>
              <a:xfrm flipH="1" flipV="1">
                <a:off x="8342670" y="4371412"/>
                <a:ext cx="376335" cy="142467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3454C2C-8817-A6AD-2EF4-67CEAEB4FFF4}"/>
                  </a:ext>
                </a:extLst>
              </p:cNvPr>
              <p:cNvCxnSpPr>
                <a:cxnSpLocks/>
                <a:stCxn id="83" idx="1"/>
                <a:endCxn id="86" idx="3"/>
              </p:cNvCxnSpPr>
              <p:nvPr/>
            </p:nvCxnSpPr>
            <p:spPr>
              <a:xfrm flipH="1" flipV="1">
                <a:off x="8342670" y="4371412"/>
                <a:ext cx="1099487" cy="157285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D0C0DF8-D39D-7733-A246-154CEB8BCF7A}"/>
                  </a:ext>
                </a:extLst>
              </p:cNvPr>
              <p:cNvCxnSpPr>
                <a:cxnSpLocks/>
                <a:stCxn id="82" idx="0"/>
                <a:endCxn id="88" idx="2"/>
              </p:cNvCxnSpPr>
              <p:nvPr/>
            </p:nvCxnSpPr>
            <p:spPr>
              <a:xfrm flipH="1" flipV="1">
                <a:off x="10135911" y="5218738"/>
                <a:ext cx="201256" cy="495348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ame 72">
                <a:extLst>
                  <a:ext uri="{FF2B5EF4-FFF2-40B4-BE49-F238E27FC236}">
                    <a16:creationId xmlns:a16="http://schemas.microsoft.com/office/drawing/2014/main" id="{239E7B5A-C5FB-7B54-AFC3-A4F9C4B6701F}"/>
                  </a:ext>
                </a:extLst>
              </p:cNvPr>
              <p:cNvSpPr/>
              <p:nvPr/>
            </p:nvSpPr>
            <p:spPr>
              <a:xfrm>
                <a:off x="7212635" y="3196875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rame 73">
                <a:extLst>
                  <a:ext uri="{FF2B5EF4-FFF2-40B4-BE49-F238E27FC236}">
                    <a16:creationId xmlns:a16="http://schemas.microsoft.com/office/drawing/2014/main" id="{ADF3A841-AE22-F6CF-5CAB-817F9D8A4471}"/>
                  </a:ext>
                </a:extLst>
              </p:cNvPr>
              <p:cNvSpPr/>
              <p:nvPr/>
            </p:nvSpPr>
            <p:spPr>
              <a:xfrm>
                <a:off x="9443324" y="3673408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Frame 74">
                <a:extLst>
                  <a:ext uri="{FF2B5EF4-FFF2-40B4-BE49-F238E27FC236}">
                    <a16:creationId xmlns:a16="http://schemas.microsoft.com/office/drawing/2014/main" id="{AE18BFAA-CC23-C1F3-049C-91EEE6FA7188}"/>
                  </a:ext>
                </a:extLst>
              </p:cNvPr>
              <p:cNvSpPr/>
              <p:nvPr/>
            </p:nvSpPr>
            <p:spPr>
              <a:xfrm>
                <a:off x="9270946" y="4721644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Frame 75">
                <a:extLst>
                  <a:ext uri="{FF2B5EF4-FFF2-40B4-BE49-F238E27FC236}">
                    <a16:creationId xmlns:a16="http://schemas.microsoft.com/office/drawing/2014/main" id="{32BEF035-2406-24D3-FAA3-2FFAEABA2A7E}"/>
                  </a:ext>
                </a:extLst>
              </p:cNvPr>
              <p:cNvSpPr/>
              <p:nvPr/>
            </p:nvSpPr>
            <p:spPr>
              <a:xfrm>
                <a:off x="9313411" y="5666822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Frame 76">
                <a:extLst>
                  <a:ext uri="{FF2B5EF4-FFF2-40B4-BE49-F238E27FC236}">
                    <a16:creationId xmlns:a16="http://schemas.microsoft.com/office/drawing/2014/main" id="{16D80C4F-63CF-B04D-ACD3-33139D5284F2}"/>
                  </a:ext>
                </a:extLst>
              </p:cNvPr>
              <p:cNvSpPr/>
              <p:nvPr/>
            </p:nvSpPr>
            <p:spPr>
              <a:xfrm>
                <a:off x="7054829" y="5722278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rame 77">
                <a:extLst>
                  <a:ext uri="{FF2B5EF4-FFF2-40B4-BE49-F238E27FC236}">
                    <a16:creationId xmlns:a16="http://schemas.microsoft.com/office/drawing/2014/main" id="{45B87359-A29A-1735-3471-91022524CBDA}"/>
                  </a:ext>
                </a:extLst>
              </p:cNvPr>
              <p:cNvSpPr/>
              <p:nvPr/>
            </p:nvSpPr>
            <p:spPr>
              <a:xfrm>
                <a:off x="6451584" y="5023913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Frame 78">
                <a:extLst>
                  <a:ext uri="{FF2B5EF4-FFF2-40B4-BE49-F238E27FC236}">
                    <a16:creationId xmlns:a16="http://schemas.microsoft.com/office/drawing/2014/main" id="{3DA09922-086A-1D1A-D904-FAE73B8AA484}"/>
                  </a:ext>
                </a:extLst>
              </p:cNvPr>
              <p:cNvSpPr/>
              <p:nvPr/>
            </p:nvSpPr>
            <p:spPr>
              <a:xfrm>
                <a:off x="6462595" y="4120692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B2223D-A9C8-A711-414D-0E7B430830C3}"/>
              </a:ext>
            </a:extLst>
          </p:cNvPr>
          <p:cNvGrpSpPr/>
          <p:nvPr/>
        </p:nvGrpSpPr>
        <p:grpSpPr>
          <a:xfrm>
            <a:off x="9385930" y="1842903"/>
            <a:ext cx="2450154" cy="1833811"/>
            <a:chOff x="118789" y="2157485"/>
            <a:chExt cx="3560581" cy="2664907"/>
          </a:xfrm>
          <a:solidFill>
            <a:srgbClr val="FFC000"/>
          </a:solidFill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8C5A478-5160-CEDB-DEDE-1583BBB0AC14}"/>
                </a:ext>
              </a:extLst>
            </p:cNvPr>
            <p:cNvSpPr/>
            <p:nvPr/>
          </p:nvSpPr>
          <p:spPr>
            <a:xfrm>
              <a:off x="118789" y="2157485"/>
              <a:ext cx="3560581" cy="266490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DD1021D-5E2D-34BC-E783-33D27A6A200A}"/>
                </a:ext>
              </a:extLst>
            </p:cNvPr>
            <p:cNvGrpSpPr/>
            <p:nvPr/>
          </p:nvGrpSpPr>
          <p:grpSpPr>
            <a:xfrm>
              <a:off x="315585" y="2378378"/>
              <a:ext cx="2937649" cy="2038500"/>
              <a:chOff x="6451584" y="3196875"/>
              <a:chExt cx="5077677" cy="3113404"/>
            </a:xfrm>
            <a:grpFill/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2454700B-BD40-93BE-3A15-9F5FC77A7E80}"/>
                  </a:ext>
                </a:extLst>
              </p:cNvPr>
              <p:cNvGrpSpPr/>
              <p:nvPr/>
            </p:nvGrpSpPr>
            <p:grpSpPr>
              <a:xfrm>
                <a:off x="7823998" y="5796082"/>
                <a:ext cx="1130133" cy="470252"/>
                <a:chOff x="7163813" y="4452283"/>
                <a:chExt cx="1592159" cy="662502"/>
              </a:xfrm>
              <a:grpFill/>
            </p:grpSpPr>
            <p:pic>
              <p:nvPicPr>
                <p:cNvPr id="137" name="Picture 136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169C980A-1C4D-943A-65E4-2A6BDDDFF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93470" y="4452283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38" name="Picture 137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CB7057D3-F74E-D57F-3ED0-F3BDCF46C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7163813" y="4673239"/>
                  <a:ext cx="969083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57D45C9-B29E-799D-ABFF-9D4BEC7290E4}"/>
                  </a:ext>
                </a:extLst>
              </p:cNvPr>
              <p:cNvGrpSpPr/>
              <p:nvPr/>
            </p:nvGrpSpPr>
            <p:grpSpPr>
              <a:xfrm>
                <a:off x="9442157" y="3705587"/>
                <a:ext cx="1261823" cy="536944"/>
                <a:chOff x="9263708" y="2953055"/>
                <a:chExt cx="1556886" cy="662502"/>
              </a:xfrm>
              <a:grpFill/>
            </p:grpSpPr>
            <p:pic>
              <p:nvPicPr>
                <p:cNvPr id="135" name="Picture 134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26843575-755A-BB0B-20BD-C17717E894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63708" y="2953055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36" name="Picture 135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61FF214-E845-28FD-F97D-0184603834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51509" y="3144112"/>
                  <a:ext cx="969085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80FBD34-8B87-3073-E8A0-830F729DF0A1}"/>
                  </a:ext>
                </a:extLst>
              </p:cNvPr>
              <p:cNvGrpSpPr/>
              <p:nvPr/>
            </p:nvGrpSpPr>
            <p:grpSpPr>
              <a:xfrm>
                <a:off x="9885896" y="4718709"/>
                <a:ext cx="1175074" cy="500029"/>
                <a:chOff x="9249213" y="820353"/>
                <a:chExt cx="1556886" cy="662502"/>
              </a:xfrm>
              <a:grpFill/>
            </p:grpSpPr>
            <p:pic>
              <p:nvPicPr>
                <p:cNvPr id="133" name="Picture 132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F241803E-3E3B-E7BB-CCF6-58D254A63B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9213" y="820353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34" name="Picture 133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0A9826-1E27-0169-1007-6948CDC829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37014" y="1011410"/>
                  <a:ext cx="969085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6AB54EE-2BEC-8AD9-1006-BDEBDF13BEA0}"/>
                  </a:ext>
                </a:extLst>
              </p:cNvPr>
              <p:cNvGrpSpPr/>
              <p:nvPr/>
            </p:nvGrpSpPr>
            <p:grpSpPr>
              <a:xfrm>
                <a:off x="7154941" y="4140865"/>
                <a:ext cx="1187729" cy="533457"/>
                <a:chOff x="9146959" y="1879145"/>
                <a:chExt cx="1673635" cy="751698"/>
              </a:xfrm>
              <a:grpFill/>
            </p:grpSpPr>
            <p:pic>
              <p:nvPicPr>
                <p:cNvPr id="131" name="Picture 130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DF3FE22-807D-4B26-61FB-8F32CE536F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51509" y="2100691"/>
                  <a:ext cx="969085" cy="206639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32" name="Picture 131" descr="A computer with a screen and mouse&#10;&#10;Description automatically generated">
                  <a:extLst>
                    <a:ext uri="{FF2B5EF4-FFF2-40B4-BE49-F238E27FC236}">
                      <a16:creationId xmlns:a16="http://schemas.microsoft.com/office/drawing/2014/main" id="{08A32B3B-CA07-7D3A-10F7-CD2F86AEB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6959" y="1879145"/>
                  <a:ext cx="751698" cy="751698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9E62465A-70B8-A8E6-67D8-EDA592C72EB2}"/>
                  </a:ext>
                </a:extLst>
              </p:cNvPr>
              <p:cNvGrpSpPr/>
              <p:nvPr/>
            </p:nvGrpSpPr>
            <p:grpSpPr>
              <a:xfrm>
                <a:off x="7103333" y="5109616"/>
                <a:ext cx="946895" cy="400059"/>
                <a:chOff x="9359569" y="5109071"/>
                <a:chExt cx="1568070" cy="662503"/>
              </a:xfrm>
              <a:grpFill/>
            </p:grpSpPr>
            <p:pic>
              <p:nvPicPr>
                <p:cNvPr id="129" name="Picture 128" descr="A cell phone with a logo on the screen&#10;&#10;Description automatically generated">
                  <a:extLst>
                    <a:ext uri="{FF2B5EF4-FFF2-40B4-BE49-F238E27FC236}">
                      <a16:creationId xmlns:a16="http://schemas.microsoft.com/office/drawing/2014/main" id="{055D51EA-65A1-B5BC-6B0F-795CC0A012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9569" y="5109071"/>
                  <a:ext cx="662503" cy="662503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30" name="Picture 12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64459109-5F09-D4FF-0520-F51E66246A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958554" y="5282155"/>
                  <a:ext cx="969085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5A910E1-2592-B1F2-BB33-D9EB9F4E1A94}"/>
                  </a:ext>
                </a:extLst>
              </p:cNvPr>
              <p:cNvGrpSpPr/>
              <p:nvPr/>
            </p:nvGrpSpPr>
            <p:grpSpPr>
              <a:xfrm>
                <a:off x="9442157" y="5714086"/>
                <a:ext cx="1130136" cy="470253"/>
                <a:chOff x="7093453" y="1325442"/>
                <a:chExt cx="1592159" cy="662502"/>
              </a:xfrm>
              <a:grpFill/>
            </p:grpSpPr>
            <p:pic>
              <p:nvPicPr>
                <p:cNvPr id="127" name="Picture 126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0AAD824F-304B-5DEC-27DC-287A52BFE9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3110" y="1325442"/>
                  <a:ext cx="662502" cy="662502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28" name="Picture 127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875D4CA-8645-D2C6-0E4F-52639CB11B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7093453" y="1546398"/>
                  <a:ext cx="969083" cy="206639"/>
                </a:xfrm>
                <a:prstGeom prst="rect">
                  <a:avLst/>
                </a:prstGeom>
                <a:grpFill/>
              </p:spPr>
            </p:pic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F0887EB-0A57-83D7-E39F-758D3137A1D9}"/>
                  </a:ext>
                </a:extLst>
              </p:cNvPr>
              <p:cNvGrpSpPr/>
              <p:nvPr/>
            </p:nvGrpSpPr>
            <p:grpSpPr>
              <a:xfrm>
                <a:off x="7865492" y="3230942"/>
                <a:ext cx="1247564" cy="560332"/>
                <a:chOff x="9146959" y="1879145"/>
                <a:chExt cx="1673635" cy="751698"/>
              </a:xfrm>
              <a:grpFill/>
            </p:grpSpPr>
            <p:pic>
              <p:nvPicPr>
                <p:cNvPr id="125" name="Picture 12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4F56490-1AFC-BE56-231F-718F18378A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208" t="34093" r="10793" b="48848"/>
                <a:stretch/>
              </p:blipFill>
              <p:spPr>
                <a:xfrm>
                  <a:off x="9851509" y="2100691"/>
                  <a:ext cx="969085" cy="206639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26" name="Picture 125" descr="A computer with a screen and mouse&#10;&#10;Description automatically generated">
                  <a:extLst>
                    <a:ext uri="{FF2B5EF4-FFF2-40B4-BE49-F238E27FC236}">
                      <a16:creationId xmlns:a16="http://schemas.microsoft.com/office/drawing/2014/main" id="{62B7FFE0-5771-8330-CC6E-0C169ED87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6959" y="1879145"/>
                  <a:ext cx="751698" cy="751698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104" name="Picture 103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34311E2E-7FAE-8404-3159-5B611FD94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0369" y="3277231"/>
                <a:ext cx="474228" cy="474228"/>
              </a:xfrm>
              <a:prstGeom prst="rect">
                <a:avLst/>
              </a:prstGeom>
              <a:grpFill/>
            </p:spPr>
          </p:pic>
          <p:pic>
            <p:nvPicPr>
              <p:cNvPr id="105" name="Picture 104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CA98EF90-926C-3B24-2A8C-19FAB505C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62999" y="3670888"/>
                <a:ext cx="533457" cy="533457"/>
              </a:xfrm>
              <a:prstGeom prst="rect">
                <a:avLst/>
              </a:prstGeom>
              <a:grpFill/>
            </p:spPr>
          </p:pic>
          <p:pic>
            <p:nvPicPr>
              <p:cNvPr id="106" name="Picture 105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13043488-0E56-467B-DCA0-0CDE82544E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098" y="4792777"/>
                <a:ext cx="435538" cy="435538"/>
              </a:xfrm>
              <a:prstGeom prst="rect">
                <a:avLst/>
              </a:prstGeom>
              <a:grpFill/>
            </p:spPr>
          </p:pic>
          <p:pic>
            <p:nvPicPr>
              <p:cNvPr id="107" name="Picture 106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EEBC9D87-D015-105D-128C-3A50A6248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3980" y="5674621"/>
                <a:ext cx="505627" cy="505627"/>
              </a:xfrm>
              <a:prstGeom prst="rect">
                <a:avLst/>
              </a:prstGeom>
              <a:grpFill/>
            </p:spPr>
          </p:pic>
          <p:pic>
            <p:nvPicPr>
              <p:cNvPr id="108" name="Picture 107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511CD138-43E4-7AE2-C4B5-B24FE4615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07387" y="5813191"/>
                <a:ext cx="419802" cy="419802"/>
              </a:xfrm>
              <a:prstGeom prst="rect">
                <a:avLst/>
              </a:prstGeom>
              <a:grpFill/>
            </p:spPr>
          </p:pic>
          <p:pic>
            <p:nvPicPr>
              <p:cNvPr id="109" name="Picture 108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5B91FFC2-7E4E-097C-E552-EF3C741A8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048" y="5145813"/>
                <a:ext cx="371507" cy="371507"/>
              </a:xfrm>
              <a:prstGeom prst="rect">
                <a:avLst/>
              </a:prstGeom>
              <a:grpFill/>
            </p:spPr>
          </p:pic>
          <p:pic>
            <p:nvPicPr>
              <p:cNvPr id="110" name="Picture 109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ABD3D90B-CBFA-C82C-07B0-3D4F8343D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5602" y="4207565"/>
                <a:ext cx="400059" cy="400059"/>
              </a:xfrm>
              <a:prstGeom prst="rect">
                <a:avLst/>
              </a:prstGeom>
              <a:grpFill/>
            </p:spPr>
          </p:pic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83AA69D-4F8B-B594-093B-A524F6396525}"/>
                  </a:ext>
                </a:extLst>
              </p:cNvPr>
              <p:cNvCxnSpPr>
                <a:cxnSpLocks/>
                <a:stCxn id="126" idx="2"/>
                <a:endCxn id="132" idx="0"/>
              </p:cNvCxnSpPr>
              <p:nvPr/>
            </p:nvCxnSpPr>
            <p:spPr>
              <a:xfrm flipH="1">
                <a:off x="7421670" y="3791274"/>
                <a:ext cx="723988" cy="34959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FE28DD4-3D65-89D3-FAE8-80095A33A95D}"/>
                  </a:ext>
                </a:extLst>
              </p:cNvPr>
              <p:cNvCxnSpPr>
                <a:cxnSpLocks/>
                <a:stCxn id="135" idx="2"/>
                <a:endCxn id="133" idx="0"/>
              </p:cNvCxnSpPr>
              <p:nvPr/>
            </p:nvCxnSpPr>
            <p:spPr>
              <a:xfrm>
                <a:off x="9710629" y="4242531"/>
                <a:ext cx="425282" cy="476178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02B3497D-1666-68FF-4094-52ABD34B8EC6}"/>
                  </a:ext>
                </a:extLst>
              </p:cNvPr>
              <p:cNvCxnSpPr>
                <a:cxnSpLocks/>
                <a:stCxn id="126" idx="2"/>
                <a:endCxn id="106" idx="1"/>
              </p:cNvCxnSpPr>
              <p:nvPr/>
            </p:nvCxnSpPr>
            <p:spPr>
              <a:xfrm>
                <a:off x="8145658" y="3791274"/>
                <a:ext cx="1379440" cy="1219272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C41D224-2AB6-D376-A499-6663626EAB1B}"/>
                  </a:ext>
                </a:extLst>
              </p:cNvPr>
              <p:cNvCxnSpPr>
                <a:cxnSpLocks/>
                <a:stCxn id="130" idx="3"/>
                <a:endCxn id="106" idx="1"/>
              </p:cNvCxnSpPr>
              <p:nvPr/>
            </p:nvCxnSpPr>
            <p:spPr>
              <a:xfrm flipV="1">
                <a:off x="8050228" y="5010546"/>
                <a:ext cx="1474870" cy="265979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1B2D9A8-8D33-1203-8FED-0C9B54186E52}"/>
                  </a:ext>
                </a:extLst>
              </p:cNvPr>
              <p:cNvCxnSpPr>
                <a:cxnSpLocks/>
                <a:stCxn id="137" idx="0"/>
                <a:endCxn id="131" idx="3"/>
              </p:cNvCxnSpPr>
              <p:nvPr/>
            </p:nvCxnSpPr>
            <p:spPr>
              <a:xfrm flipH="1" flipV="1">
                <a:off x="8342670" y="4371412"/>
                <a:ext cx="376335" cy="142467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E16FA65-840B-ED10-385D-6D53D3D05F81}"/>
                  </a:ext>
                </a:extLst>
              </p:cNvPr>
              <p:cNvCxnSpPr>
                <a:cxnSpLocks/>
                <a:stCxn id="128" idx="1"/>
                <a:endCxn id="131" idx="3"/>
              </p:cNvCxnSpPr>
              <p:nvPr/>
            </p:nvCxnSpPr>
            <p:spPr>
              <a:xfrm flipH="1" flipV="1">
                <a:off x="8342670" y="4371412"/>
                <a:ext cx="1099487" cy="157285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1DA8785-66FB-1BCF-D02B-FB27B800AD0C}"/>
                  </a:ext>
                </a:extLst>
              </p:cNvPr>
              <p:cNvCxnSpPr>
                <a:cxnSpLocks/>
                <a:stCxn id="127" idx="0"/>
                <a:endCxn id="133" idx="2"/>
              </p:cNvCxnSpPr>
              <p:nvPr/>
            </p:nvCxnSpPr>
            <p:spPr>
              <a:xfrm flipH="1" flipV="1">
                <a:off x="10135911" y="5218738"/>
                <a:ext cx="201256" cy="495348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Frame 117">
                <a:extLst>
                  <a:ext uri="{FF2B5EF4-FFF2-40B4-BE49-F238E27FC236}">
                    <a16:creationId xmlns:a16="http://schemas.microsoft.com/office/drawing/2014/main" id="{49DD9479-ECDC-C543-F6BE-A8A96B0A7952}"/>
                  </a:ext>
                </a:extLst>
              </p:cNvPr>
              <p:cNvSpPr/>
              <p:nvPr/>
            </p:nvSpPr>
            <p:spPr>
              <a:xfrm>
                <a:off x="7212635" y="3196875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Frame 118">
                <a:extLst>
                  <a:ext uri="{FF2B5EF4-FFF2-40B4-BE49-F238E27FC236}">
                    <a16:creationId xmlns:a16="http://schemas.microsoft.com/office/drawing/2014/main" id="{9DA84ECB-4D4B-D325-6A35-B62C3ED2A172}"/>
                  </a:ext>
                </a:extLst>
              </p:cNvPr>
              <p:cNvSpPr/>
              <p:nvPr/>
            </p:nvSpPr>
            <p:spPr>
              <a:xfrm>
                <a:off x="9443324" y="3673408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Frame 119">
                <a:extLst>
                  <a:ext uri="{FF2B5EF4-FFF2-40B4-BE49-F238E27FC236}">
                    <a16:creationId xmlns:a16="http://schemas.microsoft.com/office/drawing/2014/main" id="{A086CA42-A6EA-8B26-DBA5-D0DE5B68AC0D}"/>
                  </a:ext>
                </a:extLst>
              </p:cNvPr>
              <p:cNvSpPr/>
              <p:nvPr/>
            </p:nvSpPr>
            <p:spPr>
              <a:xfrm>
                <a:off x="9270946" y="4721644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ame 120">
                <a:extLst>
                  <a:ext uri="{FF2B5EF4-FFF2-40B4-BE49-F238E27FC236}">
                    <a16:creationId xmlns:a16="http://schemas.microsoft.com/office/drawing/2014/main" id="{94606643-7620-9620-A017-C10B156399AD}"/>
                  </a:ext>
                </a:extLst>
              </p:cNvPr>
              <p:cNvSpPr/>
              <p:nvPr/>
            </p:nvSpPr>
            <p:spPr>
              <a:xfrm>
                <a:off x="9313411" y="5666822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ame 121">
                <a:extLst>
                  <a:ext uri="{FF2B5EF4-FFF2-40B4-BE49-F238E27FC236}">
                    <a16:creationId xmlns:a16="http://schemas.microsoft.com/office/drawing/2014/main" id="{5FEAD2AE-7866-4265-A46D-F3094D513793}"/>
                  </a:ext>
                </a:extLst>
              </p:cNvPr>
              <p:cNvSpPr/>
              <p:nvPr/>
            </p:nvSpPr>
            <p:spPr>
              <a:xfrm>
                <a:off x="7054829" y="5722278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ame 122">
                <a:extLst>
                  <a:ext uri="{FF2B5EF4-FFF2-40B4-BE49-F238E27FC236}">
                    <a16:creationId xmlns:a16="http://schemas.microsoft.com/office/drawing/2014/main" id="{E4E593CA-75C0-75BE-6295-8E7A9942DB3D}"/>
                  </a:ext>
                </a:extLst>
              </p:cNvPr>
              <p:cNvSpPr/>
              <p:nvPr/>
            </p:nvSpPr>
            <p:spPr>
              <a:xfrm>
                <a:off x="6451584" y="5023913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ame 123">
                <a:extLst>
                  <a:ext uri="{FF2B5EF4-FFF2-40B4-BE49-F238E27FC236}">
                    <a16:creationId xmlns:a16="http://schemas.microsoft.com/office/drawing/2014/main" id="{80D3F846-CA57-F9CD-2022-D77E7B589F60}"/>
                  </a:ext>
                </a:extLst>
              </p:cNvPr>
              <p:cNvSpPr/>
              <p:nvPr/>
            </p:nvSpPr>
            <p:spPr>
              <a:xfrm>
                <a:off x="6462595" y="4120692"/>
                <a:ext cx="2085937" cy="588001"/>
              </a:xfrm>
              <a:prstGeom prst="frame">
                <a:avLst>
                  <a:gd name="adj1" fmla="val 47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2D38245F-9F1D-9AFE-7A93-0E6D69194145}"/>
              </a:ext>
            </a:extLst>
          </p:cNvPr>
          <p:cNvSpPr txBox="1"/>
          <p:nvPr/>
        </p:nvSpPr>
        <p:spPr>
          <a:xfrm>
            <a:off x="4425162" y="249451"/>
            <a:ext cx="424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What are Chains ?</a:t>
            </a:r>
          </a:p>
        </p:txBody>
      </p:sp>
      <p:sp>
        <p:nvSpPr>
          <p:cNvPr id="230" name="Frame 229">
            <a:extLst>
              <a:ext uri="{FF2B5EF4-FFF2-40B4-BE49-F238E27FC236}">
                <a16:creationId xmlns:a16="http://schemas.microsoft.com/office/drawing/2014/main" id="{479873CA-2759-8F06-78C7-E80DD66818AB}"/>
              </a:ext>
            </a:extLst>
          </p:cNvPr>
          <p:cNvSpPr/>
          <p:nvPr/>
        </p:nvSpPr>
        <p:spPr>
          <a:xfrm>
            <a:off x="120695" y="142776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E29D16ED-3223-29C5-D2EE-2DC0D307B408}"/>
              </a:ext>
            </a:extLst>
          </p:cNvPr>
          <p:cNvCxnSpPr>
            <a:cxnSpLocks/>
          </p:cNvCxnSpPr>
          <p:nvPr/>
        </p:nvCxnSpPr>
        <p:spPr>
          <a:xfrm flipH="1">
            <a:off x="1969696" y="790443"/>
            <a:ext cx="802361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5353BD1-0672-AF64-02DF-8E5E9AA52AF4}"/>
              </a:ext>
            </a:extLst>
          </p:cNvPr>
          <p:cNvCxnSpPr>
            <a:cxnSpLocks/>
          </p:cNvCxnSpPr>
          <p:nvPr/>
        </p:nvCxnSpPr>
        <p:spPr>
          <a:xfrm flipH="1">
            <a:off x="243421" y="4049485"/>
            <a:ext cx="11761026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6" name="Picture 23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1579F52-9548-BB45-E622-A68F43BF1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92" y="1425809"/>
            <a:ext cx="1747053" cy="614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8" name="Picture 237" descr="A logo for a cryptocurrency&#10;&#10;Description automatically generated">
            <a:extLst>
              <a:ext uri="{FF2B5EF4-FFF2-40B4-BE49-F238E27FC236}">
                <a16:creationId xmlns:a16="http://schemas.microsoft.com/office/drawing/2014/main" id="{1B6B35F1-1FE8-5416-004C-00A222EF4FD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t="11446" r="21731"/>
          <a:stretch/>
        </p:blipFill>
        <p:spPr>
          <a:xfrm>
            <a:off x="4668394" y="1407268"/>
            <a:ext cx="1261045" cy="1116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0" name="Picture 239" descr="A yellow text on a white background&#10;&#10;Description automatically generated">
            <a:extLst>
              <a:ext uri="{FF2B5EF4-FFF2-40B4-BE49-F238E27FC236}">
                <a16:creationId xmlns:a16="http://schemas.microsoft.com/office/drawing/2014/main" id="{80D565F8-189E-27DD-7CCA-A41EA3EBF8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0" t="21114" r="8885" b="15599"/>
          <a:stretch/>
        </p:blipFill>
        <p:spPr>
          <a:xfrm>
            <a:off x="8694035" y="1426312"/>
            <a:ext cx="2461571" cy="694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8" name="Frame 247">
            <a:extLst>
              <a:ext uri="{FF2B5EF4-FFF2-40B4-BE49-F238E27FC236}">
                <a16:creationId xmlns:a16="http://schemas.microsoft.com/office/drawing/2014/main" id="{A3CEE2F7-3B10-656D-6EE9-0019079F081E}"/>
              </a:ext>
            </a:extLst>
          </p:cNvPr>
          <p:cNvSpPr/>
          <p:nvPr/>
        </p:nvSpPr>
        <p:spPr>
          <a:xfrm>
            <a:off x="338952" y="1122334"/>
            <a:ext cx="3582986" cy="2633227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9" name="Frame 248">
            <a:extLst>
              <a:ext uri="{FF2B5EF4-FFF2-40B4-BE49-F238E27FC236}">
                <a16:creationId xmlns:a16="http://schemas.microsoft.com/office/drawing/2014/main" id="{129D99AC-8F82-139F-E757-C1F0207BAA06}"/>
              </a:ext>
            </a:extLst>
          </p:cNvPr>
          <p:cNvSpPr/>
          <p:nvPr/>
        </p:nvSpPr>
        <p:spPr>
          <a:xfrm>
            <a:off x="4443565" y="1122334"/>
            <a:ext cx="3582986" cy="2633227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0" name="Frame 249">
            <a:extLst>
              <a:ext uri="{FF2B5EF4-FFF2-40B4-BE49-F238E27FC236}">
                <a16:creationId xmlns:a16="http://schemas.microsoft.com/office/drawing/2014/main" id="{B995D8B4-C781-E1DA-17B2-4FC5FB5D2F84}"/>
              </a:ext>
            </a:extLst>
          </p:cNvPr>
          <p:cNvSpPr/>
          <p:nvPr/>
        </p:nvSpPr>
        <p:spPr>
          <a:xfrm>
            <a:off x="8393527" y="1122334"/>
            <a:ext cx="3582986" cy="2633227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C6640F6-F6B0-A45B-B27F-25991D969FF6}"/>
              </a:ext>
            </a:extLst>
          </p:cNvPr>
          <p:cNvSpPr txBox="1"/>
          <p:nvPr/>
        </p:nvSpPr>
        <p:spPr>
          <a:xfrm>
            <a:off x="1051962" y="4206897"/>
            <a:ext cx="10366191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All the above chains can run the same Solidity code, with the same behavior.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37415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Different chains have different currencies to pay gas fees and as MINING reward.</a:t>
            </a:r>
          </a:p>
          <a:p>
            <a:pPr marL="457200" indent="-457200"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All these chains run th</a:t>
            </a:r>
            <a:r>
              <a:rPr lang="en-US" sz="2000" dirty="0">
                <a:solidFill>
                  <a:srgbClr val="37415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 code on Ethereum Virtual Machine (Similar to Java Virtual Machine to run java code).</a:t>
            </a:r>
          </a:p>
          <a:p>
            <a:pPr marL="457200" indent="-457200">
              <a:buAutoNum type="arabicPeriod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 Might own one of these currency in you Binance/CoinDCX exchanges.</a:t>
            </a:r>
            <a:b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(</a:t>
            </a:r>
            <a:r>
              <a:rPr lang="en-US" sz="2000" b="0" i="0" dirty="0">
                <a:solidFill>
                  <a:srgbClr val="00B0F0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Matic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– Polygon, </a:t>
            </a:r>
            <a:r>
              <a:rPr lang="en-US" sz="2000" b="0" i="0" dirty="0">
                <a:solidFill>
                  <a:srgbClr val="FFC000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Ether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 – Ethereum Mainnet and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Binance Smart Chain Girl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– Binance Smart Chain )</a:t>
            </a:r>
          </a:p>
        </p:txBody>
      </p:sp>
    </p:spTree>
    <p:extLst>
      <p:ext uri="{BB962C8B-B14F-4D97-AF65-F5344CB8AC3E}">
        <p14:creationId xmlns:p14="http://schemas.microsoft.com/office/powerpoint/2010/main" val="3797063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09516BF4-8DD6-BC18-E152-08B1BBFC8083}"/>
              </a:ext>
            </a:extLst>
          </p:cNvPr>
          <p:cNvGrpSpPr/>
          <p:nvPr/>
        </p:nvGrpSpPr>
        <p:grpSpPr>
          <a:xfrm>
            <a:off x="9405625" y="4305699"/>
            <a:ext cx="1917609" cy="2106594"/>
            <a:chOff x="931559" y="3831219"/>
            <a:chExt cx="1917609" cy="2106594"/>
          </a:xfrm>
        </p:grpSpPr>
        <p:pic>
          <p:nvPicPr>
            <p:cNvPr id="72" name="Picture 71" descr="A person in a tuxedo&#10;&#10;Description automatically generated">
              <a:extLst>
                <a:ext uri="{FF2B5EF4-FFF2-40B4-BE49-F238E27FC236}">
                  <a16:creationId xmlns:a16="http://schemas.microsoft.com/office/drawing/2014/main" id="{0651A4D2-552F-73C7-9B31-6D10A7388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650" y="4496415"/>
              <a:ext cx="1377425" cy="137742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18ED285-0F91-1CA3-5B2B-D3D3A29F4B17}"/>
                </a:ext>
              </a:extLst>
            </p:cNvPr>
            <p:cNvSpPr txBox="1"/>
            <p:nvPr/>
          </p:nvSpPr>
          <p:spPr>
            <a:xfrm flipH="1">
              <a:off x="931559" y="3970777"/>
              <a:ext cx="19176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0" i="0" dirty="0">
                  <a:solidFill>
                    <a:srgbClr val="002060"/>
                  </a:solidFill>
                  <a:effectLst/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0x06775ABeFeA0A581CBb3Cab8972d034690a0566b</a:t>
              </a:r>
              <a:endParaRPr lang="en-IN" sz="1200" dirty="0">
                <a:solidFill>
                  <a:srgbClr val="00206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74" name="Frame 73">
              <a:extLst>
                <a:ext uri="{FF2B5EF4-FFF2-40B4-BE49-F238E27FC236}">
                  <a16:creationId xmlns:a16="http://schemas.microsoft.com/office/drawing/2014/main" id="{1A2EA4DE-028C-AB52-7A01-47EEDC9D102A}"/>
                </a:ext>
              </a:extLst>
            </p:cNvPr>
            <p:cNvSpPr/>
            <p:nvPr/>
          </p:nvSpPr>
          <p:spPr>
            <a:xfrm>
              <a:off x="931559" y="3831219"/>
              <a:ext cx="1917609" cy="2106594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E235E6-264D-83A6-D5D1-2FE3CAED91E5}"/>
              </a:ext>
            </a:extLst>
          </p:cNvPr>
          <p:cNvGrpSpPr/>
          <p:nvPr/>
        </p:nvGrpSpPr>
        <p:grpSpPr>
          <a:xfrm>
            <a:off x="7000464" y="1177926"/>
            <a:ext cx="2647866" cy="1084787"/>
            <a:chOff x="1309096" y="3432032"/>
            <a:chExt cx="3727880" cy="1527251"/>
          </a:xfrm>
        </p:grpSpPr>
        <p:pic>
          <p:nvPicPr>
            <p:cNvPr id="2" name="Picture 1" descr="A logo on a black background">
              <a:extLst>
                <a:ext uri="{FF2B5EF4-FFF2-40B4-BE49-F238E27FC236}">
                  <a16:creationId xmlns:a16="http://schemas.microsoft.com/office/drawing/2014/main" id="{EC380856-AB9B-FD33-F42F-B326AC593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7" t="19195" r="23333" b="23742"/>
            <a:stretch/>
          </p:blipFill>
          <p:spPr>
            <a:xfrm>
              <a:off x="1309096" y="3432032"/>
              <a:ext cx="1177664" cy="665679"/>
            </a:xfrm>
            <a:prstGeom prst="rect">
              <a:avLst/>
            </a:prstGeom>
          </p:spPr>
        </p:pic>
        <p:pic>
          <p:nvPicPr>
            <p:cNvPr id="3" name="Picture 2" descr="A blue sign with white text">
              <a:extLst>
                <a:ext uri="{FF2B5EF4-FFF2-40B4-BE49-F238E27FC236}">
                  <a16:creationId xmlns:a16="http://schemas.microsoft.com/office/drawing/2014/main" id="{685AAD8C-668B-D8C8-BB08-5BC195D0C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3" t="37470" r="20250" b="39102"/>
            <a:stretch/>
          </p:blipFill>
          <p:spPr>
            <a:xfrm>
              <a:off x="1309096" y="4146862"/>
              <a:ext cx="3727880" cy="812421"/>
            </a:xfrm>
            <a:prstGeom prst="rect">
              <a:avLst/>
            </a:prstGeom>
          </p:spPr>
        </p:pic>
        <p:pic>
          <p:nvPicPr>
            <p:cNvPr id="4" name="Picture 3" descr="A logo for a cryptocurrency exchange">
              <a:extLst>
                <a:ext uri="{FF2B5EF4-FFF2-40B4-BE49-F238E27FC236}">
                  <a16:creationId xmlns:a16="http://schemas.microsoft.com/office/drawing/2014/main" id="{84DC31F8-D6A4-7A39-08A7-105F326A2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9" t="36588" r="15500" b="30090"/>
            <a:stretch/>
          </p:blipFill>
          <p:spPr>
            <a:xfrm>
              <a:off x="2612795" y="3432032"/>
              <a:ext cx="2424181" cy="616859"/>
            </a:xfrm>
            <a:prstGeom prst="rect">
              <a:avLst/>
            </a:prstGeom>
          </p:spPr>
        </p:pic>
      </p:grpSp>
      <p:pic>
        <p:nvPicPr>
          <p:cNvPr id="7" name="Picture 6" descr="A person in the sky with the light shining through the clouds&#10;&#10;Description automatically generated">
            <a:extLst>
              <a:ext uri="{FF2B5EF4-FFF2-40B4-BE49-F238E27FC236}">
                <a16:creationId xmlns:a16="http://schemas.microsoft.com/office/drawing/2014/main" id="{551B655A-716F-468C-FB06-EC65881D8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355" y="1223055"/>
            <a:ext cx="2169448" cy="1446298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7D132AA5-1563-0662-335C-861B7D2D0ACE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C31E4C-04E2-44AF-304A-E800CD54B955}"/>
              </a:ext>
            </a:extLst>
          </p:cNvPr>
          <p:cNvCxnSpPr>
            <a:cxnSpLocks/>
          </p:cNvCxnSpPr>
          <p:nvPr/>
        </p:nvCxnSpPr>
        <p:spPr>
          <a:xfrm flipH="1">
            <a:off x="88991" y="955950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185D3B-214D-7989-FCF6-F4BAD34C0FF4}"/>
              </a:ext>
            </a:extLst>
          </p:cNvPr>
          <p:cNvSpPr txBox="1"/>
          <p:nvPr/>
        </p:nvSpPr>
        <p:spPr>
          <a:xfrm>
            <a:off x="4744403" y="320102"/>
            <a:ext cx="3053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Blockchain Economy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7E5EA-50CC-FC88-F008-96D77DE41E0C}"/>
              </a:ext>
            </a:extLst>
          </p:cNvPr>
          <p:cNvCxnSpPr>
            <a:cxnSpLocks/>
            <a:stCxn id="74" idx="0"/>
            <a:endCxn id="3" idx="2"/>
          </p:cNvCxnSpPr>
          <p:nvPr/>
        </p:nvCxnSpPr>
        <p:spPr>
          <a:xfrm flipH="1" flipV="1">
            <a:off x="8324397" y="2262713"/>
            <a:ext cx="2040033" cy="204298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CE8EA0-CDC1-95DC-09B7-9E2223612B55}"/>
              </a:ext>
            </a:extLst>
          </p:cNvPr>
          <p:cNvCxnSpPr>
            <a:cxnSpLocks/>
            <a:stCxn id="74" idx="1"/>
            <a:endCxn id="152" idx="5"/>
          </p:cNvCxnSpPr>
          <p:nvPr/>
        </p:nvCxnSpPr>
        <p:spPr>
          <a:xfrm flipH="1">
            <a:off x="3715235" y="5358996"/>
            <a:ext cx="5690390" cy="7409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03D504-8429-1E9F-EFF3-3F396B99F2BB}"/>
              </a:ext>
            </a:extLst>
          </p:cNvPr>
          <p:cNvCxnSpPr>
            <a:cxnSpLocks/>
            <a:stCxn id="152" idx="0"/>
            <a:endCxn id="3" idx="2"/>
          </p:cNvCxnSpPr>
          <p:nvPr/>
        </p:nvCxnSpPr>
        <p:spPr>
          <a:xfrm flipV="1">
            <a:off x="3034079" y="2262713"/>
            <a:ext cx="5290318" cy="203013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8100A1-3E3D-24BA-565D-CAAEC2A4F1DF}"/>
              </a:ext>
            </a:extLst>
          </p:cNvPr>
          <p:cNvCxnSpPr>
            <a:cxnSpLocks/>
            <a:stCxn id="7" idx="2"/>
            <a:endCxn id="152" idx="0"/>
          </p:cNvCxnSpPr>
          <p:nvPr/>
        </p:nvCxnSpPr>
        <p:spPr>
          <a:xfrm>
            <a:off x="3034079" y="2669353"/>
            <a:ext cx="0" cy="162349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55A0597-2131-F162-D3A5-19772107F10C}"/>
              </a:ext>
            </a:extLst>
          </p:cNvPr>
          <p:cNvGrpSpPr/>
          <p:nvPr/>
        </p:nvGrpSpPr>
        <p:grpSpPr>
          <a:xfrm>
            <a:off x="2070779" y="3805800"/>
            <a:ext cx="4200354" cy="2604219"/>
            <a:chOff x="5476434" y="3692830"/>
            <a:chExt cx="4200354" cy="260421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BEAF12BC-2748-05A5-19DF-DEDC498AF256}"/>
                </a:ext>
              </a:extLst>
            </p:cNvPr>
            <p:cNvGrpSpPr/>
            <p:nvPr/>
          </p:nvGrpSpPr>
          <p:grpSpPr>
            <a:xfrm>
              <a:off x="6096000" y="3692830"/>
              <a:ext cx="3580788" cy="2529845"/>
              <a:chOff x="5279562" y="3989674"/>
              <a:chExt cx="3398087" cy="2400766"/>
            </a:xfrm>
          </p:grpSpPr>
          <p:pic>
            <p:nvPicPr>
              <p:cNvPr id="114" name="Picture 113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DC132E7B-557A-C27C-47B3-2408882C3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79562" y="5437526"/>
                <a:ext cx="952915" cy="952914"/>
              </a:xfrm>
              <a:prstGeom prst="rect">
                <a:avLst/>
              </a:prstGeom>
            </p:spPr>
          </p:pic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62EAA1B-311E-DAF5-521E-B510424CB092}"/>
                  </a:ext>
                </a:extLst>
              </p:cNvPr>
              <p:cNvGrpSpPr/>
              <p:nvPr/>
            </p:nvGrpSpPr>
            <p:grpSpPr>
              <a:xfrm>
                <a:off x="6383726" y="3989674"/>
                <a:ext cx="2293923" cy="1629946"/>
                <a:chOff x="2951554" y="1407373"/>
                <a:chExt cx="3797304" cy="2739613"/>
              </a:xfrm>
            </p:grpSpPr>
            <p:pic>
              <p:nvPicPr>
                <p:cNvPr id="130" name="Picture 129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C668E8B2-2A3C-CF8B-DAE5-1B05D524E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51554" y="2797629"/>
                  <a:ext cx="612127" cy="612127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computer with a screen and mouse&#10;&#10;Description automatically generated">
                  <a:extLst>
                    <a:ext uri="{FF2B5EF4-FFF2-40B4-BE49-F238E27FC236}">
                      <a16:creationId xmlns:a16="http://schemas.microsoft.com/office/drawing/2014/main" id="{710ED070-0BB7-2CB9-3A15-1D765167F8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2687" y="2845115"/>
                  <a:ext cx="517153" cy="517153"/>
                </a:xfrm>
                <a:prstGeom prst="rect">
                  <a:avLst/>
                </a:prstGeom>
              </p:spPr>
            </p:pic>
            <p:pic>
              <p:nvPicPr>
                <p:cNvPr id="132" name="Picture 131" descr="A cell phone with a logo on the screen&#10;&#10;Description automatically generated">
                  <a:extLst>
                    <a:ext uri="{FF2B5EF4-FFF2-40B4-BE49-F238E27FC236}">
                      <a16:creationId xmlns:a16="http://schemas.microsoft.com/office/drawing/2014/main" id="{3C258EC2-8EE4-9643-098C-FE4F06E01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5740" y="2116934"/>
                  <a:ext cx="612126" cy="612126"/>
                </a:xfrm>
                <a:prstGeom prst="rect">
                  <a:avLst/>
                </a:prstGeom>
              </p:spPr>
            </p:pic>
            <p:pic>
              <p:nvPicPr>
                <p:cNvPr id="133" name="Picture 132" descr="A computer with a screen and mouse&#10;&#10;Description automatically generated">
                  <a:extLst>
                    <a:ext uri="{FF2B5EF4-FFF2-40B4-BE49-F238E27FC236}">
                      <a16:creationId xmlns:a16="http://schemas.microsoft.com/office/drawing/2014/main" id="{DAB8676B-1046-B4EE-F2ED-83F8FCCB32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7438" y="1407373"/>
                  <a:ext cx="612126" cy="612126"/>
                </a:xfrm>
                <a:prstGeom prst="rect">
                  <a:avLst/>
                </a:prstGeom>
              </p:spPr>
            </p:pic>
            <p:pic>
              <p:nvPicPr>
                <p:cNvPr id="134" name="Picture 133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489970AB-68A3-D481-A885-5EDB232A0D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39384" y="3534860"/>
                  <a:ext cx="612126" cy="612126"/>
                </a:xfrm>
                <a:prstGeom prst="rect">
                  <a:avLst/>
                </a:prstGeom>
              </p:spPr>
            </p:pic>
            <p:pic>
              <p:nvPicPr>
                <p:cNvPr id="135" name="Picture 134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BAF6AF34-9678-F8F5-895A-581113400C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5664" y="3534860"/>
                  <a:ext cx="612126" cy="612126"/>
                </a:xfrm>
                <a:prstGeom prst="rect">
                  <a:avLst/>
                </a:prstGeom>
              </p:spPr>
            </p:pic>
            <p:pic>
              <p:nvPicPr>
                <p:cNvPr id="136" name="Picture 135" descr="A computer with a screen and mouse&#10;&#10;Description automatically generated">
                  <a:extLst>
                    <a:ext uri="{FF2B5EF4-FFF2-40B4-BE49-F238E27FC236}">
                      <a16:creationId xmlns:a16="http://schemas.microsoft.com/office/drawing/2014/main" id="{A1415373-34D1-6820-225F-DDBDDCDD0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9564" y="2116934"/>
                  <a:ext cx="612126" cy="612126"/>
                </a:xfrm>
                <a:prstGeom prst="rect">
                  <a:avLst/>
                </a:prstGeom>
              </p:spPr>
            </p:pic>
            <p:pic>
              <p:nvPicPr>
                <p:cNvPr id="137" name="Picture 136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E1385BBF-F14A-B0B0-5A0C-FE8A1877D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1690" y="2729060"/>
                  <a:ext cx="612127" cy="612127"/>
                </a:xfrm>
                <a:prstGeom prst="rect">
                  <a:avLst/>
                </a:prstGeom>
              </p:spPr>
            </p:pic>
            <p:pic>
              <p:nvPicPr>
                <p:cNvPr id="138" name="Picture 137" descr="A computer tower with many buttons&#10;&#10;Description automatically generated">
                  <a:extLst>
                    <a:ext uri="{FF2B5EF4-FFF2-40B4-BE49-F238E27FC236}">
                      <a16:creationId xmlns:a16="http://schemas.microsoft.com/office/drawing/2014/main" id="{327CFAB8-B58A-4BD1-F534-C1321BBA85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6732" y="3534860"/>
                  <a:ext cx="612126" cy="612126"/>
                </a:xfrm>
                <a:prstGeom prst="rect">
                  <a:avLst/>
                </a:prstGeom>
              </p:spPr>
            </p:pic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0F5A0C6-62B5-35FC-06D8-BB2A2C76ADB6}"/>
                  </a:ext>
                </a:extLst>
              </p:cNvPr>
              <p:cNvCxnSpPr>
                <a:cxnSpLocks/>
                <a:stCxn id="132" idx="1"/>
                <a:endCxn id="130" idx="3"/>
              </p:cNvCxnSpPr>
              <p:nvPr/>
            </p:nvCxnSpPr>
            <p:spPr>
              <a:xfrm flipH="1">
                <a:off x="6753507" y="4593925"/>
                <a:ext cx="109981" cy="4049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AB15E87-2A9E-CB8F-0881-44401341EDCC}"/>
                  </a:ext>
                </a:extLst>
              </p:cNvPr>
              <p:cNvCxnSpPr>
                <a:cxnSpLocks/>
                <a:stCxn id="131" idx="1"/>
                <a:endCxn id="134" idx="0"/>
              </p:cNvCxnSpPr>
              <p:nvPr/>
            </p:nvCxnSpPr>
            <p:spPr>
              <a:xfrm flipH="1">
                <a:off x="6923720" y="4998907"/>
                <a:ext cx="282256" cy="2565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445C3F6-38DE-FF66-64DE-23EE64FC1EB3}"/>
                  </a:ext>
                </a:extLst>
              </p:cNvPr>
              <p:cNvCxnSpPr>
                <a:cxnSpLocks/>
                <a:stCxn id="133" idx="1"/>
                <a:endCxn id="132" idx="0"/>
              </p:cNvCxnSpPr>
              <p:nvPr/>
            </p:nvCxnSpPr>
            <p:spPr>
              <a:xfrm flipH="1">
                <a:off x="7048379" y="4171768"/>
                <a:ext cx="275245" cy="24006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5581DB-F9A0-EA5B-AA4C-47207E458E39}"/>
                  </a:ext>
                </a:extLst>
              </p:cNvPr>
              <p:cNvCxnSpPr>
                <a:cxnSpLocks/>
                <a:stCxn id="131" idx="1"/>
                <a:endCxn id="132" idx="2"/>
              </p:cNvCxnSpPr>
              <p:nvPr/>
            </p:nvCxnSpPr>
            <p:spPr>
              <a:xfrm flipH="1" flipV="1">
                <a:off x="7048379" y="4776018"/>
                <a:ext cx="157598" cy="22288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E5FC10F-AE9B-BA54-AAE2-654076B48308}"/>
                  </a:ext>
                </a:extLst>
              </p:cNvPr>
              <p:cNvCxnSpPr>
                <a:cxnSpLocks/>
                <a:stCxn id="136" idx="1"/>
                <a:endCxn id="131" idx="0"/>
              </p:cNvCxnSpPr>
              <p:nvPr/>
            </p:nvCxnSpPr>
            <p:spPr>
              <a:xfrm flipH="1">
                <a:off x="7362181" y="4593925"/>
                <a:ext cx="331224" cy="2511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53512690-923F-FBED-B2CB-7EC9E9DE47C9}"/>
                  </a:ext>
                </a:extLst>
              </p:cNvPr>
              <p:cNvCxnSpPr>
                <a:cxnSpLocks/>
                <a:stCxn id="137" idx="1"/>
                <a:endCxn id="131" idx="3"/>
              </p:cNvCxnSpPr>
              <p:nvPr/>
            </p:nvCxnSpPr>
            <p:spPr>
              <a:xfrm flipH="1">
                <a:off x="7518385" y="4958112"/>
                <a:ext cx="544801" cy="4079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3740A66-8DED-013F-C0FC-0E66AED1ED49}"/>
                  </a:ext>
                </a:extLst>
              </p:cNvPr>
              <p:cNvCxnSpPr>
                <a:cxnSpLocks/>
                <a:stCxn id="138" idx="1"/>
                <a:endCxn id="135" idx="3"/>
              </p:cNvCxnSpPr>
              <p:nvPr/>
            </p:nvCxnSpPr>
            <p:spPr>
              <a:xfrm flipH="1">
                <a:off x="7903765" y="5437526"/>
                <a:ext cx="40410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1800AD39-7176-1515-FFC7-93B6F7442460}"/>
                  </a:ext>
                </a:extLst>
              </p:cNvPr>
              <p:cNvCxnSpPr>
                <a:cxnSpLocks/>
                <a:stCxn id="138" idx="0"/>
                <a:endCxn id="137" idx="2"/>
              </p:cNvCxnSpPr>
              <p:nvPr/>
            </p:nvCxnSpPr>
            <p:spPr>
              <a:xfrm flipH="1" flipV="1">
                <a:off x="8248076" y="5140206"/>
                <a:ext cx="244683" cy="11522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3E85447-C91B-D7D7-8B42-974DC4A5F339}"/>
                  </a:ext>
                </a:extLst>
              </p:cNvPr>
              <p:cNvCxnSpPr>
                <a:cxnSpLocks/>
                <a:stCxn id="135" idx="1"/>
                <a:endCxn id="134" idx="3"/>
              </p:cNvCxnSpPr>
              <p:nvPr/>
            </p:nvCxnSpPr>
            <p:spPr>
              <a:xfrm flipH="1">
                <a:off x="7108610" y="5437526"/>
                <a:ext cx="42537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D747BCB-47D4-4E31-725E-6F15584F4F27}"/>
                  </a:ext>
                </a:extLst>
              </p:cNvPr>
              <p:cNvCxnSpPr>
                <a:cxnSpLocks/>
                <a:stCxn id="135" idx="0"/>
                <a:endCxn id="131" idx="2"/>
              </p:cNvCxnSpPr>
              <p:nvPr/>
            </p:nvCxnSpPr>
            <p:spPr>
              <a:xfrm flipH="1" flipV="1">
                <a:off x="7362181" y="5152748"/>
                <a:ext cx="356695" cy="10268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B3CBA56-61A0-F483-2EBA-A49F8CFBB28B}"/>
                  </a:ext>
                </a:extLst>
              </p:cNvPr>
              <p:cNvCxnSpPr>
                <a:cxnSpLocks/>
                <a:stCxn id="130" idx="1"/>
                <a:endCxn id="114" idx="3"/>
              </p:cNvCxnSpPr>
              <p:nvPr/>
            </p:nvCxnSpPr>
            <p:spPr>
              <a:xfrm flipH="1">
                <a:off x="6232477" y="4998908"/>
                <a:ext cx="151250" cy="91507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ECD8804C-4488-6548-7C27-8902F3C2F254}"/>
                  </a:ext>
                </a:extLst>
              </p:cNvPr>
              <p:cNvCxnSpPr>
                <a:cxnSpLocks/>
                <a:stCxn id="134" idx="2"/>
                <a:endCxn id="114" idx="3"/>
              </p:cNvCxnSpPr>
              <p:nvPr/>
            </p:nvCxnSpPr>
            <p:spPr>
              <a:xfrm flipH="1">
                <a:off x="6232477" y="5619620"/>
                <a:ext cx="691244" cy="29436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A0EBC19-CDB0-EA7F-12C8-39091BE37141}"/>
                </a:ext>
              </a:extLst>
            </p:cNvPr>
            <p:cNvSpPr txBox="1"/>
            <p:nvPr/>
          </p:nvSpPr>
          <p:spPr>
            <a:xfrm flipH="1">
              <a:off x="5777947" y="4340825"/>
              <a:ext cx="12970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0x0CBb3ab897C03Cab897CBb6ab897Cab897Cab897Cab897Cb</a:t>
              </a:r>
              <a:endParaRPr lang="en-I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07DB8E-A602-89E1-20A3-BC755A1637B1}"/>
                </a:ext>
              </a:extLst>
            </p:cNvPr>
            <p:cNvSpPr/>
            <p:nvPr/>
          </p:nvSpPr>
          <p:spPr>
            <a:xfrm>
              <a:off x="5476434" y="4179877"/>
              <a:ext cx="1926600" cy="2117172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6ABCDB24-73D4-83F9-D4A1-05B4F6053A4A}"/>
              </a:ext>
            </a:extLst>
          </p:cNvPr>
          <p:cNvSpPr txBox="1"/>
          <p:nvPr/>
        </p:nvSpPr>
        <p:spPr>
          <a:xfrm>
            <a:off x="1267253" y="2959606"/>
            <a:ext cx="1479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+ Mining reward (Ethers)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C5406CC-E60F-41BB-E1D8-BD1DD23CFC05}"/>
              </a:ext>
            </a:extLst>
          </p:cNvPr>
          <p:cNvSpPr txBox="1"/>
          <p:nvPr/>
        </p:nvSpPr>
        <p:spPr>
          <a:xfrm>
            <a:off x="6833275" y="4904811"/>
            <a:ext cx="1479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+ Gas Fees(Ethers)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EB765F2-0B44-9C93-26DE-1DBDB5975E56}"/>
              </a:ext>
            </a:extLst>
          </p:cNvPr>
          <p:cNvSpPr txBox="1"/>
          <p:nvPr/>
        </p:nvSpPr>
        <p:spPr>
          <a:xfrm>
            <a:off x="5241941" y="2574804"/>
            <a:ext cx="1479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Exchange (Ethers) with (Dollars) and vice versa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F63F1C1-BAC7-8264-5A93-F9DB98A958C0}"/>
              </a:ext>
            </a:extLst>
          </p:cNvPr>
          <p:cNvSpPr txBox="1"/>
          <p:nvPr/>
        </p:nvSpPr>
        <p:spPr>
          <a:xfrm>
            <a:off x="8928971" y="3024722"/>
            <a:ext cx="1479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Exchange (Dollars) with (Ethers)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117015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73677B5-234B-A21E-1BDB-7E9722F26C26}"/>
              </a:ext>
            </a:extLst>
          </p:cNvPr>
          <p:cNvGrpSpPr/>
          <p:nvPr/>
        </p:nvGrpSpPr>
        <p:grpSpPr>
          <a:xfrm>
            <a:off x="1791414" y="1889686"/>
            <a:ext cx="2091734" cy="2297879"/>
            <a:chOff x="931559" y="3831219"/>
            <a:chExt cx="1917609" cy="2106594"/>
          </a:xfrm>
        </p:grpSpPr>
        <p:pic>
          <p:nvPicPr>
            <p:cNvPr id="9" name="Picture 8" descr="A person in a tuxedo&#10;&#10;Description automatically generated">
              <a:extLst>
                <a:ext uri="{FF2B5EF4-FFF2-40B4-BE49-F238E27FC236}">
                  <a16:creationId xmlns:a16="http://schemas.microsoft.com/office/drawing/2014/main" id="{7A4B3DD2-A99B-F1E3-D9EB-AAF015E1E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650" y="4496415"/>
              <a:ext cx="1377425" cy="13774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960DB2-0454-0AC5-C998-3A0E53E74605}"/>
                </a:ext>
              </a:extLst>
            </p:cNvPr>
            <p:cNvSpPr txBox="1"/>
            <p:nvPr/>
          </p:nvSpPr>
          <p:spPr>
            <a:xfrm flipH="1">
              <a:off x="931559" y="3970777"/>
              <a:ext cx="19176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0" i="0" dirty="0">
                  <a:solidFill>
                    <a:srgbClr val="002060"/>
                  </a:solidFill>
                  <a:effectLst/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0x06775ABeFeA0A581CBb3Cab8972d034690a0566b</a:t>
              </a:r>
              <a:endParaRPr lang="en-IN" sz="1200" dirty="0">
                <a:solidFill>
                  <a:srgbClr val="00206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C6A2250E-17C4-0052-AC45-4B3195C51EF5}"/>
                </a:ext>
              </a:extLst>
            </p:cNvPr>
            <p:cNvSpPr/>
            <p:nvPr/>
          </p:nvSpPr>
          <p:spPr>
            <a:xfrm>
              <a:off x="931559" y="3831219"/>
              <a:ext cx="1917609" cy="2106594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8E7B03-7CD9-F416-6828-68162D492F94}"/>
              </a:ext>
            </a:extLst>
          </p:cNvPr>
          <p:cNvGrpSpPr/>
          <p:nvPr/>
        </p:nvGrpSpPr>
        <p:grpSpPr>
          <a:xfrm>
            <a:off x="8150277" y="1330421"/>
            <a:ext cx="2048257" cy="2297879"/>
            <a:chOff x="8015888" y="1104444"/>
            <a:chExt cx="2048257" cy="22978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B7935F-B768-AD26-4628-4BB3A6FE22F1}"/>
                </a:ext>
              </a:extLst>
            </p:cNvPr>
            <p:cNvGrpSpPr/>
            <p:nvPr/>
          </p:nvGrpSpPr>
          <p:grpSpPr>
            <a:xfrm>
              <a:off x="8015888" y="1104444"/>
              <a:ext cx="2048257" cy="2297879"/>
              <a:chOff x="833305" y="4371807"/>
              <a:chExt cx="1917609" cy="210659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C78155-1E22-6FEE-305D-2763F4DAEC43}"/>
                  </a:ext>
                </a:extLst>
              </p:cNvPr>
              <p:cNvSpPr txBox="1"/>
              <p:nvPr/>
            </p:nvSpPr>
            <p:spPr>
              <a:xfrm flipH="1">
                <a:off x="833305" y="4511365"/>
                <a:ext cx="19176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0" i="0" dirty="0">
                    <a:solidFill>
                      <a:srgbClr val="002060"/>
                    </a:solidFill>
                    <a:effectLst/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0xsdsd4ABeFeA0A581CBb3Cab8972d034690a05dsds</a:t>
                </a:r>
                <a:endParaRPr lang="en-IN" sz="1200" dirty="0">
                  <a:solidFill>
                    <a:srgbClr val="002060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endParaRPr>
              </a:p>
            </p:txBody>
          </p:sp>
          <p:sp>
            <p:nvSpPr>
              <p:cNvPr id="7" name="Frame 6">
                <a:extLst>
                  <a:ext uri="{FF2B5EF4-FFF2-40B4-BE49-F238E27FC236}">
                    <a16:creationId xmlns:a16="http://schemas.microsoft.com/office/drawing/2014/main" id="{FD500FA7-C173-2DF9-2864-7D2F10F8F097}"/>
                  </a:ext>
                </a:extLst>
              </p:cNvPr>
              <p:cNvSpPr/>
              <p:nvPr/>
            </p:nvSpPr>
            <p:spPr>
              <a:xfrm>
                <a:off x="859276" y="4371807"/>
                <a:ext cx="1891638" cy="2106594"/>
              </a:xfrm>
              <a:prstGeom prst="frame">
                <a:avLst>
                  <a:gd name="adj1" fmla="val 47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3" name="Picture 12" descr="A person with eyes closed&#10;&#10;Description automatically generated">
              <a:extLst>
                <a:ext uri="{FF2B5EF4-FFF2-40B4-BE49-F238E27FC236}">
                  <a16:creationId xmlns:a16="http://schemas.microsoft.com/office/drawing/2014/main" id="{CABB2C7D-BA57-BB32-4B11-C0B0141FC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57"/>
            <a:stretch/>
          </p:blipFill>
          <p:spPr>
            <a:xfrm>
              <a:off x="8254450" y="1815939"/>
              <a:ext cx="1571134" cy="1441398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2C35D8-E264-B190-2A02-D10AEAA119FE}"/>
              </a:ext>
            </a:extLst>
          </p:cNvPr>
          <p:cNvGrpSpPr/>
          <p:nvPr/>
        </p:nvGrpSpPr>
        <p:grpSpPr>
          <a:xfrm>
            <a:off x="7424759" y="3920227"/>
            <a:ext cx="3801719" cy="1908874"/>
            <a:chOff x="7343736" y="3906457"/>
            <a:chExt cx="3801719" cy="1908874"/>
          </a:xfrm>
        </p:grpSpPr>
        <p:pic>
          <p:nvPicPr>
            <p:cNvPr id="15" name="Picture 14" descr="A yellow and black sign">
              <a:extLst>
                <a:ext uri="{FF2B5EF4-FFF2-40B4-BE49-F238E27FC236}">
                  <a16:creationId xmlns:a16="http://schemas.microsoft.com/office/drawing/2014/main" id="{2C120FD1-3974-8366-1535-502BE8EB0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3736" y="4231281"/>
              <a:ext cx="3801719" cy="15840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866C97-B78D-A4A1-1AF4-23BB99E7D96F}"/>
                </a:ext>
              </a:extLst>
            </p:cNvPr>
            <p:cNvSpPr txBox="1"/>
            <p:nvPr/>
          </p:nvSpPr>
          <p:spPr>
            <a:xfrm flipH="1">
              <a:off x="8174203" y="3906457"/>
              <a:ext cx="2091734" cy="503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0" i="0" dirty="0">
                  <a:solidFill>
                    <a:srgbClr val="002060"/>
                  </a:solidFill>
                  <a:effectLst/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0x06775ABeFeA0A581CBb3Cab8972d034690a0566b</a:t>
              </a:r>
              <a:endParaRPr lang="en-IN" sz="1200" dirty="0">
                <a:solidFill>
                  <a:srgbClr val="00206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23" name="Frame 22">
              <a:extLst>
                <a:ext uri="{FF2B5EF4-FFF2-40B4-BE49-F238E27FC236}">
                  <a16:creationId xmlns:a16="http://schemas.microsoft.com/office/drawing/2014/main" id="{ABA33AEE-13D8-C3AF-B03A-BA98DA371F94}"/>
                </a:ext>
              </a:extLst>
            </p:cNvPr>
            <p:cNvSpPr/>
            <p:nvPr/>
          </p:nvSpPr>
          <p:spPr>
            <a:xfrm>
              <a:off x="7343736" y="3906457"/>
              <a:ext cx="3801719" cy="1821900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5" name="Frame 24">
            <a:extLst>
              <a:ext uri="{FF2B5EF4-FFF2-40B4-BE49-F238E27FC236}">
                <a16:creationId xmlns:a16="http://schemas.microsoft.com/office/drawing/2014/main" id="{D08BB545-2DEA-0BD4-33A4-AE3917139BBE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7F0F6C7C-AFDF-E4BB-32BF-86DF35E96E6B}"/>
              </a:ext>
            </a:extLst>
          </p:cNvPr>
          <p:cNvSpPr/>
          <p:nvPr/>
        </p:nvSpPr>
        <p:spPr>
          <a:xfrm rot="21143348" flipV="1">
            <a:off x="4091591" y="2381156"/>
            <a:ext cx="3945408" cy="286301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A026A125-191D-2741-B55B-C93666B500DD}"/>
              </a:ext>
            </a:extLst>
          </p:cNvPr>
          <p:cNvSpPr/>
          <p:nvPr/>
        </p:nvSpPr>
        <p:spPr>
          <a:xfrm rot="1772551" flipV="1">
            <a:off x="3809401" y="3981680"/>
            <a:ext cx="3689104" cy="272206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021C27-9540-7092-665C-B6F22D0EFA18}"/>
              </a:ext>
            </a:extLst>
          </p:cNvPr>
          <p:cNvCxnSpPr>
            <a:cxnSpLocks/>
          </p:cNvCxnSpPr>
          <p:nvPr/>
        </p:nvCxnSpPr>
        <p:spPr>
          <a:xfrm flipH="1">
            <a:off x="88991" y="955950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9618E8-C3EB-157E-3451-C0B646CB5816}"/>
              </a:ext>
            </a:extLst>
          </p:cNvPr>
          <p:cNvSpPr txBox="1"/>
          <p:nvPr/>
        </p:nvSpPr>
        <p:spPr>
          <a:xfrm>
            <a:off x="3919794" y="341164"/>
            <a:ext cx="446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Ethers as a Mode Of Payment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82B98C-C7EB-2B29-3ED4-3818D5C193E3}"/>
              </a:ext>
            </a:extLst>
          </p:cNvPr>
          <p:cNvSpPr txBox="1"/>
          <p:nvPr/>
        </p:nvSpPr>
        <p:spPr>
          <a:xfrm>
            <a:off x="5068321" y="1538066"/>
            <a:ext cx="1479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Peer-to-peer payment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70AAB-D534-8284-F63A-FE407C5F7893}"/>
              </a:ext>
            </a:extLst>
          </p:cNvPr>
          <p:cNvSpPr txBox="1"/>
          <p:nvPr/>
        </p:nvSpPr>
        <p:spPr>
          <a:xfrm>
            <a:off x="4556001" y="4342536"/>
            <a:ext cx="1479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buy in-game assets</a:t>
            </a:r>
          </a:p>
        </p:txBody>
      </p:sp>
    </p:spTree>
    <p:extLst>
      <p:ext uri="{BB962C8B-B14F-4D97-AF65-F5344CB8AC3E}">
        <p14:creationId xmlns:p14="http://schemas.microsoft.com/office/powerpoint/2010/main" val="68270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C8050F-CADC-D39D-85C3-F7580431BEC5}"/>
              </a:ext>
            </a:extLst>
          </p:cNvPr>
          <p:cNvGrpSpPr/>
          <p:nvPr/>
        </p:nvGrpSpPr>
        <p:grpSpPr>
          <a:xfrm>
            <a:off x="2496956" y="2786488"/>
            <a:ext cx="3706130" cy="2633389"/>
            <a:chOff x="3038345" y="3592360"/>
            <a:chExt cx="2480494" cy="17625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2D6842-3DDD-A077-DF3C-B83C0D8E39A2}"/>
                </a:ext>
              </a:extLst>
            </p:cNvPr>
            <p:cNvGrpSpPr/>
            <p:nvPr/>
          </p:nvGrpSpPr>
          <p:grpSpPr>
            <a:xfrm>
              <a:off x="3038345" y="3592360"/>
              <a:ext cx="2480494" cy="1762514"/>
              <a:chOff x="2951554" y="1407373"/>
              <a:chExt cx="3797304" cy="2739613"/>
            </a:xfrm>
          </p:grpSpPr>
          <p:pic>
            <p:nvPicPr>
              <p:cNvPr id="19" name="Picture 18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16C367A8-EFEA-D8F5-A74E-24850F3F8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554" y="2797629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20" name="Picture 19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6F7BD68E-8E19-4549-7A9E-5C9E507C96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687" y="2845115"/>
                <a:ext cx="517153" cy="517153"/>
              </a:xfrm>
              <a:prstGeom prst="rect">
                <a:avLst/>
              </a:prstGeom>
            </p:spPr>
          </p:pic>
          <p:pic>
            <p:nvPicPr>
              <p:cNvPr id="21" name="Picture 20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B4BFFB5A-53D7-4FB6-AA7D-79D0718D7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40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2" name="Picture 21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C3E46AD3-A592-48CF-EE66-C2FD2AA4C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438" y="1407373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3" name="Picture 22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54FE94CC-EB07-F0B3-2235-C1A5F582B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38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4" name="Picture 23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9A59F104-4460-866C-AF4A-781873090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566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5" name="Picture 24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B78E74C7-C538-49A4-FAE4-4EEF012CB3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564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6" name="Picture 25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19F92CB5-D0AC-DE9D-4D17-8B5309628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690" y="2729060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27" name="Picture 26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797C8FA6-556F-356C-45CD-2FC25A2C3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6732" y="3534860"/>
                <a:ext cx="612126" cy="612126"/>
              </a:xfrm>
              <a:prstGeom prst="rect">
                <a:avLst/>
              </a:prstGeom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7E920D-ADEA-039F-80ED-B7F8EE568D41}"/>
                </a:ext>
              </a:extLst>
            </p:cNvPr>
            <p:cNvCxnSpPr>
              <a:cxnSpLocks/>
              <a:stCxn id="21" idx="1"/>
              <a:endCxn id="19" idx="3"/>
            </p:cNvCxnSpPr>
            <p:nvPr/>
          </p:nvCxnSpPr>
          <p:spPr>
            <a:xfrm flipH="1">
              <a:off x="3438202" y="4245756"/>
              <a:ext cx="118925" cy="4379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5778D82-239E-BB59-6E1F-6177CBB55C21}"/>
                </a:ext>
              </a:extLst>
            </p:cNvPr>
            <p:cNvCxnSpPr>
              <a:cxnSpLocks/>
              <a:stCxn id="20" idx="1"/>
              <a:endCxn id="23" idx="0"/>
            </p:cNvCxnSpPr>
            <p:nvPr/>
          </p:nvCxnSpPr>
          <p:spPr>
            <a:xfrm flipH="1">
              <a:off x="3622258" y="4683677"/>
              <a:ext cx="305213" cy="2773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9CEF15-83FD-789A-AD93-8D7B72C2B0A9}"/>
                </a:ext>
              </a:extLst>
            </p:cNvPr>
            <p:cNvCxnSpPr>
              <a:cxnSpLocks/>
              <a:stCxn id="22" idx="1"/>
              <a:endCxn id="21" idx="0"/>
            </p:cNvCxnSpPr>
            <p:nvPr/>
          </p:nvCxnSpPr>
          <p:spPr>
            <a:xfrm flipH="1">
              <a:off x="3757055" y="3789264"/>
              <a:ext cx="297632" cy="259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3CC814-5B6D-CBF6-B451-FC3460E7F3F9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3757055" y="4442660"/>
              <a:ext cx="170416" cy="2410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A427254-1F7B-1B48-BE8A-FB8887964A89}"/>
                </a:ext>
              </a:extLst>
            </p:cNvPr>
            <p:cNvCxnSpPr>
              <a:cxnSpLocks/>
              <a:stCxn id="25" idx="1"/>
              <a:endCxn id="20" idx="0"/>
            </p:cNvCxnSpPr>
            <p:nvPr/>
          </p:nvCxnSpPr>
          <p:spPr>
            <a:xfrm flipH="1">
              <a:off x="4096380" y="4245756"/>
              <a:ext cx="358163" cy="27156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2C95EF-0CF5-7A01-6E5D-F80CE41BE54E}"/>
                </a:ext>
              </a:extLst>
            </p:cNvPr>
            <p:cNvCxnSpPr>
              <a:cxnSpLocks/>
              <a:stCxn id="26" idx="1"/>
              <a:endCxn id="20" idx="3"/>
            </p:cNvCxnSpPr>
            <p:nvPr/>
          </p:nvCxnSpPr>
          <p:spPr>
            <a:xfrm flipH="1">
              <a:off x="4265288" y="4639564"/>
              <a:ext cx="589111" cy="441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5D643C-BD64-C8A8-8A97-66D5D0CE5B2F}"/>
                </a:ext>
              </a:extLst>
            </p:cNvPr>
            <p:cNvCxnSpPr>
              <a:cxnSpLocks/>
              <a:stCxn id="27" idx="1"/>
              <a:endCxn id="24" idx="3"/>
            </p:cNvCxnSpPr>
            <p:nvPr/>
          </p:nvCxnSpPr>
          <p:spPr>
            <a:xfrm flipH="1">
              <a:off x="4682013" y="5157970"/>
              <a:ext cx="43697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0E49-C3BC-F985-EB34-0643DF5D6F81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H="1" flipV="1">
              <a:off x="5054328" y="4836468"/>
              <a:ext cx="264583" cy="12459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B669C2-597F-1AE4-8867-63B00431899C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flipH="1">
              <a:off x="3822186" y="5157970"/>
              <a:ext cx="45997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B9CB79-24CC-C7E6-D413-96351E93F526}"/>
                </a:ext>
              </a:extLst>
            </p:cNvPr>
            <p:cNvCxnSpPr>
              <a:cxnSpLocks/>
              <a:stCxn id="24" idx="0"/>
              <a:endCxn id="20" idx="2"/>
            </p:cNvCxnSpPr>
            <p:nvPr/>
          </p:nvCxnSpPr>
          <p:spPr>
            <a:xfrm flipH="1" flipV="1">
              <a:off x="4096380" y="4850030"/>
              <a:ext cx="385705" cy="1110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 descr="A computer tower with a red and green button&#10;&#10;Description automatically generated">
            <a:extLst>
              <a:ext uri="{FF2B5EF4-FFF2-40B4-BE49-F238E27FC236}">
                <a16:creationId xmlns:a16="http://schemas.microsoft.com/office/drawing/2014/main" id="{7941C313-54BC-7B22-135A-10BC1D6907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1" y="2679342"/>
            <a:ext cx="2143125" cy="2143125"/>
          </a:xfrm>
          <a:prstGeom prst="rect">
            <a:avLst/>
          </a:prstGeom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348B44CC-EDCA-F417-6A4A-E598103873F3}"/>
              </a:ext>
            </a:extLst>
          </p:cNvPr>
          <p:cNvSpPr/>
          <p:nvPr/>
        </p:nvSpPr>
        <p:spPr>
          <a:xfrm>
            <a:off x="1004636" y="1753127"/>
            <a:ext cx="2288578" cy="753428"/>
          </a:xfrm>
          <a:prstGeom prst="wedgeRectCallout">
            <a:avLst>
              <a:gd name="adj1" fmla="val -48548"/>
              <a:gd name="adj2" fmla="val 8206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DCDB04-2517-CC80-49DC-9E84FF61E5FB}"/>
              </a:ext>
            </a:extLst>
          </p:cNvPr>
          <p:cNvSpPr txBox="1"/>
          <p:nvPr/>
        </p:nvSpPr>
        <p:spPr>
          <a:xfrm>
            <a:off x="1143334" y="1753127"/>
            <a:ext cx="2149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Hey, I would like to participate in the “Ethereum </a:t>
            </a:r>
            <a:r>
              <a:rPr lang="en-IN" sz="1400" dirty="0" err="1"/>
              <a:t>Mainnet</a:t>
            </a:r>
            <a:r>
              <a:rPr lang="en-IN" sz="1400" dirty="0"/>
              <a:t>” chain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D480A9C2-B2F8-D1B0-AC7F-4FA8F3C558FE}"/>
              </a:ext>
            </a:extLst>
          </p:cNvPr>
          <p:cNvSpPr/>
          <p:nvPr/>
        </p:nvSpPr>
        <p:spPr>
          <a:xfrm>
            <a:off x="4412611" y="2110426"/>
            <a:ext cx="2267986" cy="523221"/>
          </a:xfrm>
          <a:prstGeom prst="wedgeRectCallout">
            <a:avLst>
              <a:gd name="adj1" fmla="val -49975"/>
              <a:gd name="adj2" fmla="val 8206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ABD66F-9B4B-16C0-6B27-C229B2C3D181}"/>
              </a:ext>
            </a:extLst>
          </p:cNvPr>
          <p:cNvSpPr txBox="1"/>
          <p:nvPr/>
        </p:nvSpPr>
        <p:spPr>
          <a:xfrm>
            <a:off x="4530717" y="2110428"/>
            <a:ext cx="214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Sure, please connect to this IP 197.12.12.223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0B5B3CC-EE40-C1CC-29B2-12B2F8500B90}"/>
              </a:ext>
            </a:extLst>
          </p:cNvPr>
          <p:cNvSpPr/>
          <p:nvPr/>
        </p:nvSpPr>
        <p:spPr>
          <a:xfrm flipV="1">
            <a:off x="3555647" y="5714073"/>
            <a:ext cx="1579391" cy="523219"/>
          </a:xfrm>
          <a:prstGeom prst="wedgeRectCallout">
            <a:avLst>
              <a:gd name="adj1" fmla="val -49975"/>
              <a:gd name="adj2" fmla="val 8206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C3E681-6B94-C7AC-3833-8D65461051BA}"/>
              </a:ext>
            </a:extLst>
          </p:cNvPr>
          <p:cNvSpPr txBox="1"/>
          <p:nvPr/>
        </p:nvSpPr>
        <p:spPr>
          <a:xfrm>
            <a:off x="3631195" y="5684289"/>
            <a:ext cx="160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Connect with mine 123.12.12.223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CEF490-3293-BE6B-37B3-7F428EE25CA7}"/>
              </a:ext>
            </a:extLst>
          </p:cNvPr>
          <p:cNvSpPr txBox="1"/>
          <p:nvPr/>
        </p:nvSpPr>
        <p:spPr>
          <a:xfrm>
            <a:off x="927155" y="5044957"/>
            <a:ext cx="160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Connect with mine 223.12.12.273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D13B16D-0969-E1BD-1153-8E398495A2BE}"/>
              </a:ext>
            </a:extLst>
          </p:cNvPr>
          <p:cNvSpPr/>
          <p:nvPr/>
        </p:nvSpPr>
        <p:spPr>
          <a:xfrm flipV="1">
            <a:off x="910058" y="5037482"/>
            <a:ext cx="1579391" cy="523219"/>
          </a:xfrm>
          <a:prstGeom prst="wedgeRectCallout">
            <a:avLst>
              <a:gd name="adj1" fmla="val 49275"/>
              <a:gd name="adj2" fmla="val 15696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04C00C-6108-E27A-17FE-F050463E7AE6}"/>
              </a:ext>
            </a:extLst>
          </p:cNvPr>
          <p:cNvGrpSpPr/>
          <p:nvPr/>
        </p:nvGrpSpPr>
        <p:grpSpPr>
          <a:xfrm>
            <a:off x="8208312" y="3421708"/>
            <a:ext cx="3706130" cy="2633389"/>
            <a:chOff x="3038345" y="3592360"/>
            <a:chExt cx="2480494" cy="176251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74D842E-2594-66D6-C67A-EC1A2048F8C8}"/>
                </a:ext>
              </a:extLst>
            </p:cNvPr>
            <p:cNvGrpSpPr/>
            <p:nvPr/>
          </p:nvGrpSpPr>
          <p:grpSpPr>
            <a:xfrm>
              <a:off x="3038345" y="3592360"/>
              <a:ext cx="2480494" cy="1762514"/>
              <a:chOff x="2951554" y="1407373"/>
              <a:chExt cx="3797304" cy="2739613"/>
            </a:xfrm>
          </p:grpSpPr>
          <p:pic>
            <p:nvPicPr>
              <p:cNvPr id="51" name="Picture 50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DFB77839-FB76-5FD8-918A-D69D1EE4B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554" y="2797629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52" name="Picture 51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57C93D3C-775A-CE5D-F935-8243227958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687" y="2845115"/>
                <a:ext cx="517153" cy="517153"/>
              </a:xfrm>
              <a:prstGeom prst="rect">
                <a:avLst/>
              </a:prstGeom>
            </p:spPr>
          </p:pic>
          <p:pic>
            <p:nvPicPr>
              <p:cNvPr id="53" name="Picture 52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39D83CF4-4D95-312A-C353-EC5866A32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40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54" name="Picture 53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9305EDA6-54B6-94CF-8BF2-543CC4003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438" y="1407373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55" name="Picture 54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3F2E1C2A-E6BA-C185-063F-3FE8BB866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38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56" name="Picture 55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AF9F88FC-B3F5-641D-F296-2870B0776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566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57" name="Picture 56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748F22B0-B179-F34D-0224-1E37778DA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564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58" name="Picture 57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35BFF72B-6078-8BE2-E060-813D52968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690" y="2729060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59" name="Picture 58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D9D53EA9-9829-CA53-D034-2BE174646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6732" y="3534860"/>
                <a:ext cx="612126" cy="612126"/>
              </a:xfrm>
              <a:prstGeom prst="rect">
                <a:avLst/>
              </a:prstGeom>
            </p:spPr>
          </p:pic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35A7446-5D0E-12C7-AB4B-D99BBEEAAD12}"/>
                </a:ext>
              </a:extLst>
            </p:cNvPr>
            <p:cNvCxnSpPr>
              <a:cxnSpLocks/>
              <a:stCxn id="53" idx="1"/>
              <a:endCxn id="51" idx="3"/>
            </p:cNvCxnSpPr>
            <p:nvPr/>
          </p:nvCxnSpPr>
          <p:spPr>
            <a:xfrm flipH="1">
              <a:off x="3438202" y="4245756"/>
              <a:ext cx="118925" cy="43792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15696D-A6B9-96A9-F53D-B71AEBBA4E23}"/>
                </a:ext>
              </a:extLst>
            </p:cNvPr>
            <p:cNvCxnSpPr>
              <a:cxnSpLocks/>
              <a:stCxn id="52" idx="1"/>
              <a:endCxn id="55" idx="0"/>
            </p:cNvCxnSpPr>
            <p:nvPr/>
          </p:nvCxnSpPr>
          <p:spPr>
            <a:xfrm flipH="1">
              <a:off x="3622258" y="4683677"/>
              <a:ext cx="305213" cy="2773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427FEB5-FA02-E7A0-C6DA-C958A84F9342}"/>
                </a:ext>
              </a:extLst>
            </p:cNvPr>
            <p:cNvCxnSpPr>
              <a:cxnSpLocks/>
              <a:stCxn id="54" idx="1"/>
              <a:endCxn id="53" idx="0"/>
            </p:cNvCxnSpPr>
            <p:nvPr/>
          </p:nvCxnSpPr>
          <p:spPr>
            <a:xfrm flipH="1">
              <a:off x="3757055" y="3789264"/>
              <a:ext cx="297632" cy="259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A1D6EE3-182A-83F9-F965-80683A0B6A3A}"/>
                </a:ext>
              </a:extLst>
            </p:cNvPr>
            <p:cNvCxnSpPr>
              <a:cxnSpLocks/>
              <a:stCxn id="52" idx="1"/>
              <a:endCxn id="53" idx="2"/>
            </p:cNvCxnSpPr>
            <p:nvPr/>
          </p:nvCxnSpPr>
          <p:spPr>
            <a:xfrm flipH="1" flipV="1">
              <a:off x="3757055" y="4442660"/>
              <a:ext cx="170416" cy="24101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660EED-B8DC-7668-7B05-9FAE2525CB87}"/>
                </a:ext>
              </a:extLst>
            </p:cNvPr>
            <p:cNvCxnSpPr>
              <a:cxnSpLocks/>
              <a:stCxn id="57" idx="1"/>
              <a:endCxn id="52" idx="0"/>
            </p:cNvCxnSpPr>
            <p:nvPr/>
          </p:nvCxnSpPr>
          <p:spPr>
            <a:xfrm flipH="1">
              <a:off x="4096380" y="4245756"/>
              <a:ext cx="358163" cy="27156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9F06DD-2871-44B9-9099-4B579754FFD2}"/>
                </a:ext>
              </a:extLst>
            </p:cNvPr>
            <p:cNvCxnSpPr>
              <a:cxnSpLocks/>
              <a:stCxn id="58" idx="1"/>
              <a:endCxn id="52" idx="3"/>
            </p:cNvCxnSpPr>
            <p:nvPr/>
          </p:nvCxnSpPr>
          <p:spPr>
            <a:xfrm flipH="1">
              <a:off x="4265288" y="4639564"/>
              <a:ext cx="589111" cy="441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2112FF-0B46-7DB9-77BC-38505CA35E92}"/>
                </a:ext>
              </a:extLst>
            </p:cNvPr>
            <p:cNvCxnSpPr>
              <a:cxnSpLocks/>
              <a:stCxn id="59" idx="1"/>
              <a:endCxn id="56" idx="3"/>
            </p:cNvCxnSpPr>
            <p:nvPr/>
          </p:nvCxnSpPr>
          <p:spPr>
            <a:xfrm flipH="1">
              <a:off x="4682013" y="5157970"/>
              <a:ext cx="43697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0E2E34-05D3-D087-CE84-E843EC7ED8C9}"/>
                </a:ext>
              </a:extLst>
            </p:cNvPr>
            <p:cNvCxnSpPr>
              <a:cxnSpLocks/>
              <a:stCxn id="59" idx="0"/>
              <a:endCxn id="58" idx="2"/>
            </p:cNvCxnSpPr>
            <p:nvPr/>
          </p:nvCxnSpPr>
          <p:spPr>
            <a:xfrm flipH="1" flipV="1">
              <a:off x="5054328" y="4836468"/>
              <a:ext cx="264583" cy="12459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91A684-E88A-B311-9FEA-952EA6775FBB}"/>
                </a:ext>
              </a:extLst>
            </p:cNvPr>
            <p:cNvCxnSpPr>
              <a:cxnSpLocks/>
              <a:stCxn id="56" idx="1"/>
              <a:endCxn id="55" idx="3"/>
            </p:cNvCxnSpPr>
            <p:nvPr/>
          </p:nvCxnSpPr>
          <p:spPr>
            <a:xfrm flipH="1">
              <a:off x="3822186" y="5157970"/>
              <a:ext cx="45997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9E8A57-5B7D-C111-0CE2-358A602EAE18}"/>
                </a:ext>
              </a:extLst>
            </p:cNvPr>
            <p:cNvCxnSpPr>
              <a:cxnSpLocks/>
              <a:stCxn id="56" idx="0"/>
              <a:endCxn id="52" idx="2"/>
            </p:cNvCxnSpPr>
            <p:nvPr/>
          </p:nvCxnSpPr>
          <p:spPr>
            <a:xfrm flipH="1" flipV="1">
              <a:off x="4096380" y="4850030"/>
              <a:ext cx="385705" cy="1110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67" descr="A computer tower with a red and green button&#10;&#10;Description automatically generated">
            <a:extLst>
              <a:ext uri="{FF2B5EF4-FFF2-40B4-BE49-F238E27FC236}">
                <a16:creationId xmlns:a16="http://schemas.microsoft.com/office/drawing/2014/main" id="{BC69C4BF-248D-E0AF-F8C9-6930142B9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349" y="2397446"/>
            <a:ext cx="1410650" cy="141065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272DD46-16C7-8205-B0F5-7A2525BA324B}"/>
              </a:ext>
            </a:extLst>
          </p:cNvPr>
          <p:cNvCxnSpPr>
            <a:cxnSpLocks/>
            <a:stCxn id="54" idx="0"/>
            <a:endCxn id="68" idx="3"/>
          </p:cNvCxnSpPr>
          <p:nvPr/>
        </p:nvCxnSpPr>
        <p:spPr>
          <a:xfrm flipH="1" flipV="1">
            <a:off x="9061999" y="3102771"/>
            <a:ext cx="963555" cy="31893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B4878C-82AB-9ADE-DF31-483F0AA3FD9C}"/>
              </a:ext>
            </a:extLst>
          </p:cNvPr>
          <p:cNvCxnSpPr>
            <a:cxnSpLocks/>
            <a:stCxn id="55" idx="0"/>
            <a:endCxn id="68" idx="2"/>
          </p:cNvCxnSpPr>
          <p:nvPr/>
        </p:nvCxnSpPr>
        <p:spPr>
          <a:xfrm flipH="1" flipV="1">
            <a:off x="8356674" y="3808096"/>
            <a:ext cx="724069" cy="165860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22291E-0FFE-56F2-9009-89AA64889258}"/>
              </a:ext>
            </a:extLst>
          </p:cNvPr>
          <p:cNvCxnSpPr>
            <a:cxnSpLocks/>
            <a:stCxn id="51" idx="1"/>
            <a:endCxn id="68" idx="2"/>
          </p:cNvCxnSpPr>
          <p:nvPr/>
        </p:nvCxnSpPr>
        <p:spPr>
          <a:xfrm flipV="1">
            <a:off x="8208312" y="3808096"/>
            <a:ext cx="148362" cy="12441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D579EC4-14DB-5C37-F04D-EC1D19484860}"/>
              </a:ext>
            </a:extLst>
          </p:cNvPr>
          <p:cNvCxnSpPr>
            <a:cxnSpLocks/>
          </p:cNvCxnSpPr>
          <p:nvPr/>
        </p:nvCxnSpPr>
        <p:spPr>
          <a:xfrm flipV="1">
            <a:off x="7326087" y="1306286"/>
            <a:ext cx="0" cy="5460274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ame 78">
            <a:extLst>
              <a:ext uri="{FF2B5EF4-FFF2-40B4-BE49-F238E27FC236}">
                <a16:creationId xmlns:a16="http://schemas.microsoft.com/office/drawing/2014/main" id="{E692B31B-5DFD-B43E-53F0-7B6D30ACFC15}"/>
              </a:ext>
            </a:extLst>
          </p:cNvPr>
          <p:cNvSpPr/>
          <p:nvPr/>
        </p:nvSpPr>
        <p:spPr>
          <a:xfrm>
            <a:off x="116231" y="4725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204E941-AEDC-622C-81B1-930DAADF54C9}"/>
              </a:ext>
            </a:extLst>
          </p:cNvPr>
          <p:cNvCxnSpPr>
            <a:cxnSpLocks/>
          </p:cNvCxnSpPr>
          <p:nvPr/>
        </p:nvCxnSpPr>
        <p:spPr>
          <a:xfrm flipH="1">
            <a:off x="116231" y="1302916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computer tower with a red and green button&#10;&#10;Description automatically generated">
            <a:extLst>
              <a:ext uri="{FF2B5EF4-FFF2-40B4-BE49-F238E27FC236}">
                <a16:creationId xmlns:a16="http://schemas.microsoft.com/office/drawing/2014/main" id="{EBE46F7A-EE51-D76B-D82D-E3F9471ED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74" y="232720"/>
            <a:ext cx="963608" cy="96360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5DF3057-C044-B202-95B9-99633CDE3F61}"/>
              </a:ext>
            </a:extLst>
          </p:cNvPr>
          <p:cNvSpPr txBox="1"/>
          <p:nvPr/>
        </p:nvSpPr>
        <p:spPr>
          <a:xfrm>
            <a:off x="3369386" y="450112"/>
            <a:ext cx="571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2F5597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How to become a part of the blockchain ?</a:t>
            </a:r>
          </a:p>
        </p:txBody>
      </p:sp>
      <p:pic>
        <p:nvPicPr>
          <p:cNvPr id="84" name="Picture 83" descr="A person in a tuxedo&#10;&#10;Description automatically generated">
            <a:extLst>
              <a:ext uri="{FF2B5EF4-FFF2-40B4-BE49-F238E27FC236}">
                <a16:creationId xmlns:a16="http://schemas.microsoft.com/office/drawing/2014/main" id="{D55E3972-1DF7-1FBF-A8D1-24778F916D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3" y="2775511"/>
            <a:ext cx="609299" cy="609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5" name="Picture 84" descr="A person in a tuxedo&#10;&#10;Description automatically generated">
            <a:extLst>
              <a:ext uri="{FF2B5EF4-FFF2-40B4-BE49-F238E27FC236}">
                <a16:creationId xmlns:a16="http://schemas.microsoft.com/office/drawing/2014/main" id="{756462A7-3CF8-41D6-4642-7AE354C2CE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42" y="2291290"/>
            <a:ext cx="609299" cy="609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416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366F63-8AB7-434C-7A9B-667D52FD1A7C}"/>
              </a:ext>
            </a:extLst>
          </p:cNvPr>
          <p:cNvGrpSpPr/>
          <p:nvPr/>
        </p:nvGrpSpPr>
        <p:grpSpPr>
          <a:xfrm>
            <a:off x="624843" y="929417"/>
            <a:ext cx="6166347" cy="3698220"/>
            <a:chOff x="570568" y="1157483"/>
            <a:chExt cx="6166347" cy="36982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06A0E74-A57E-4A8D-28E6-E2EAA31A8BBD}"/>
                </a:ext>
              </a:extLst>
            </p:cNvPr>
            <p:cNvSpPr/>
            <p:nvPr/>
          </p:nvSpPr>
          <p:spPr>
            <a:xfrm>
              <a:off x="892454" y="1157483"/>
              <a:ext cx="5844461" cy="3090332"/>
            </a:xfrm>
            <a:prstGeom prst="roundRect">
              <a:avLst>
                <a:gd name="adj" fmla="val 3905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58F8613-588C-493C-C45B-F7F21401A4B1}"/>
                </a:ext>
              </a:extLst>
            </p:cNvPr>
            <p:cNvSpPr/>
            <p:nvPr/>
          </p:nvSpPr>
          <p:spPr>
            <a:xfrm>
              <a:off x="570568" y="1639546"/>
              <a:ext cx="5627032" cy="3216157"/>
            </a:xfrm>
            <a:prstGeom prst="roundRect">
              <a:avLst>
                <a:gd name="adj" fmla="val 390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5E69B0-ED23-316C-758A-0F5606795B12}"/>
                </a:ext>
              </a:extLst>
            </p:cNvPr>
            <p:cNvSpPr/>
            <p:nvPr/>
          </p:nvSpPr>
          <p:spPr>
            <a:xfrm>
              <a:off x="693795" y="2273903"/>
              <a:ext cx="4670191" cy="2481719"/>
            </a:xfrm>
            <a:prstGeom prst="roundRect">
              <a:avLst>
                <a:gd name="adj" fmla="val 890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6F12456-8A10-8D7F-1D17-FB3F7AE4DECE}"/>
                </a:ext>
              </a:extLst>
            </p:cNvPr>
            <p:cNvSpPr/>
            <p:nvPr/>
          </p:nvSpPr>
          <p:spPr>
            <a:xfrm>
              <a:off x="892454" y="2412799"/>
              <a:ext cx="3044148" cy="2074233"/>
            </a:xfrm>
            <a:prstGeom prst="roundRect">
              <a:avLst>
                <a:gd name="adj" fmla="val 890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563F51-3135-CA65-AB87-C121C508E693}"/>
                </a:ext>
              </a:extLst>
            </p:cNvPr>
            <p:cNvSpPr/>
            <p:nvPr/>
          </p:nvSpPr>
          <p:spPr>
            <a:xfrm>
              <a:off x="1169681" y="3281645"/>
              <a:ext cx="2489695" cy="922850"/>
            </a:xfrm>
            <a:prstGeom prst="roundRect">
              <a:avLst>
                <a:gd name="adj" fmla="val 8907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97AA7A-955C-A50D-C6CA-6082D1C98BD6}"/>
                </a:ext>
              </a:extLst>
            </p:cNvPr>
            <p:cNvSpPr txBox="1"/>
            <p:nvPr/>
          </p:nvSpPr>
          <p:spPr>
            <a:xfrm>
              <a:off x="1147099" y="3320292"/>
              <a:ext cx="27895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6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IN" sz="16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600" b="0" dirty="0">
                  <a:solidFill>
                    <a:srgbClr val="EF596F"/>
                  </a:solidFill>
                  <a:effectLst/>
                  <a:latin typeface="Consolas" panose="020B0609020204030204" pitchFamily="49" charset="0"/>
                </a:rPr>
                <a:t>"quantity"</a:t>
              </a:r>
              <a:r>
                <a:rPr lang="en-IN" sz="16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: </a:t>
              </a:r>
              <a:r>
                <a:rPr lang="en-IN" sz="1600" b="0" dirty="0">
                  <a:solidFill>
                    <a:srgbClr val="89CA78"/>
                  </a:solidFill>
                  <a:effectLst/>
                  <a:latin typeface="Consolas" panose="020B0609020204030204" pitchFamily="49" charset="0"/>
                </a:rPr>
                <a:t>"1"</a:t>
              </a:r>
              <a:endParaRPr lang="en-IN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6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77343E-0F0C-1C5C-0F99-ED3CA3E00B60}"/>
                </a:ext>
              </a:extLst>
            </p:cNvPr>
            <p:cNvSpPr/>
            <p:nvPr/>
          </p:nvSpPr>
          <p:spPr>
            <a:xfrm>
              <a:off x="731751" y="1820787"/>
              <a:ext cx="4434874" cy="324463"/>
            </a:xfrm>
            <a:prstGeom prst="roundRect">
              <a:avLst>
                <a:gd name="adj" fmla="val 8907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THE MESSAGE IS SIGNED BY THE SENDER</a:t>
              </a:r>
            </a:p>
          </p:txBody>
        </p:sp>
        <p:pic>
          <p:nvPicPr>
            <p:cNvPr id="16" name="Picture 15" descr="A close up of a coin&#10;&#10;Description automatically generated">
              <a:extLst>
                <a:ext uri="{FF2B5EF4-FFF2-40B4-BE49-F238E27FC236}">
                  <a16:creationId xmlns:a16="http://schemas.microsoft.com/office/drawing/2014/main" id="{77D95C71-33C9-4891-E45D-393E79323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82" t="13476" b="22083"/>
            <a:stretch/>
          </p:blipFill>
          <p:spPr>
            <a:xfrm>
              <a:off x="4075499" y="2412799"/>
              <a:ext cx="1049695" cy="1073552"/>
            </a:xfrm>
            <a:prstGeom prst="rect">
              <a:avLst/>
            </a:prstGeom>
          </p:spPr>
        </p:pic>
        <p:pic>
          <p:nvPicPr>
            <p:cNvPr id="17" name="Picture 16" descr="A close up of a coin&#10;&#10;Description automatically generated">
              <a:extLst>
                <a:ext uri="{FF2B5EF4-FFF2-40B4-BE49-F238E27FC236}">
                  <a16:creationId xmlns:a16="http://schemas.microsoft.com/office/drawing/2014/main" id="{7D944048-061C-8262-8113-E15846589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82" t="13476" b="22083"/>
            <a:stretch/>
          </p:blipFill>
          <p:spPr>
            <a:xfrm>
              <a:off x="5554785" y="4128746"/>
              <a:ext cx="511601" cy="523228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7F9B07-354E-D999-3D61-21DB8351DDED}"/>
                </a:ext>
              </a:extLst>
            </p:cNvPr>
            <p:cNvSpPr/>
            <p:nvPr/>
          </p:nvSpPr>
          <p:spPr>
            <a:xfrm>
              <a:off x="1152747" y="1266037"/>
              <a:ext cx="3769394" cy="251678"/>
            </a:xfrm>
            <a:prstGeom prst="roundRect">
              <a:avLst>
                <a:gd name="adj" fmla="val 8907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/>
                <a:t>To : Address of the deployed code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C3C7600-E579-020D-9350-F25C931DE4B3}"/>
              </a:ext>
            </a:extLst>
          </p:cNvPr>
          <p:cNvCxnSpPr>
            <a:cxnSpLocks/>
            <a:stCxn id="5" idx="3"/>
            <a:endCxn id="112" idx="0"/>
          </p:cNvCxnSpPr>
          <p:nvPr/>
        </p:nvCxnSpPr>
        <p:spPr>
          <a:xfrm flipH="1">
            <a:off x="3348363" y="3507725"/>
            <a:ext cx="642514" cy="1281533"/>
          </a:xfrm>
          <a:prstGeom prst="bentConnector4">
            <a:avLst>
              <a:gd name="adj1" fmla="val -35579"/>
              <a:gd name="adj2" fmla="val 662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8AAEBA-C58F-B3B1-2E56-55939D815061}"/>
              </a:ext>
            </a:extLst>
          </p:cNvPr>
          <p:cNvGrpSpPr/>
          <p:nvPr/>
        </p:nvGrpSpPr>
        <p:grpSpPr>
          <a:xfrm>
            <a:off x="7642889" y="1059324"/>
            <a:ext cx="3660132" cy="2830518"/>
            <a:chOff x="8118739" y="115845"/>
            <a:chExt cx="3247059" cy="2511074"/>
          </a:xfrm>
        </p:grpSpPr>
        <p:pic>
          <p:nvPicPr>
            <p:cNvPr id="30" name="Picture 29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AF7A2327-98D2-36EB-14E2-3BDA9B867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739" y="1630221"/>
              <a:ext cx="996698" cy="996698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314AEEC-47AC-64E8-8CAC-F9AE01553DD1}"/>
                </a:ext>
              </a:extLst>
            </p:cNvPr>
            <p:cNvGrpSpPr/>
            <p:nvPr/>
          </p:nvGrpSpPr>
          <p:grpSpPr>
            <a:xfrm>
              <a:off x="8966476" y="115845"/>
              <a:ext cx="2399322" cy="1704837"/>
              <a:chOff x="2951554" y="1407373"/>
              <a:chExt cx="3797304" cy="2739613"/>
            </a:xfrm>
          </p:grpSpPr>
          <p:pic>
            <p:nvPicPr>
              <p:cNvPr id="44" name="Picture 43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52273BE0-EF50-255C-5E36-1CCE8629B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554" y="2797629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45" name="Picture 44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182A9E18-CB3B-6DBB-1E1B-C1016ED55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687" y="2845115"/>
                <a:ext cx="517153" cy="517153"/>
              </a:xfrm>
              <a:prstGeom prst="rect">
                <a:avLst/>
              </a:prstGeom>
            </p:spPr>
          </p:pic>
          <p:pic>
            <p:nvPicPr>
              <p:cNvPr id="46" name="Picture 45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2AD66405-FD3C-89B0-7902-1C09B286B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40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47" name="Picture 46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27D23508-0014-BB61-9839-1F33EDF6E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438" y="1407373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48" name="Picture 47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EBF63F12-BC57-E81A-C210-B389CD951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38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49" name="Picture 48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40C90205-36DA-8D39-7D46-D85D12556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566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50" name="Picture 49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855997BD-A2EC-E4F2-4ABF-B6A9480C3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564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51" name="Picture 50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7619B1B3-CDA9-CD45-97BC-2B7363D73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690" y="2729060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52" name="Picture 51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C55DA63A-2D93-D627-3FDB-5A094FAB4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6732" y="3534860"/>
                <a:ext cx="612126" cy="612126"/>
              </a:xfrm>
              <a:prstGeom prst="rect">
                <a:avLst/>
              </a:prstGeom>
            </p:spPr>
          </p:pic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09BC4C-F07C-EDC0-7813-9423433ADCBB}"/>
                </a:ext>
              </a:extLst>
            </p:cNvPr>
            <p:cNvCxnSpPr>
              <a:cxnSpLocks/>
              <a:stCxn id="46" idx="1"/>
              <a:endCxn id="44" idx="3"/>
            </p:cNvCxnSpPr>
            <p:nvPr/>
          </p:nvCxnSpPr>
          <p:spPr>
            <a:xfrm flipH="1">
              <a:off x="9353248" y="747860"/>
              <a:ext cx="115033" cy="423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AC96D2-E1FB-BBB7-7BF2-0B0F1592A7CC}"/>
                </a:ext>
              </a:extLst>
            </p:cNvPr>
            <p:cNvCxnSpPr>
              <a:cxnSpLocks/>
              <a:stCxn id="45" idx="1"/>
              <a:endCxn id="48" idx="0"/>
            </p:cNvCxnSpPr>
            <p:nvPr/>
          </p:nvCxnSpPr>
          <p:spPr>
            <a:xfrm flipH="1">
              <a:off x="9531282" y="1171449"/>
              <a:ext cx="295224" cy="2683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B2ED46-919D-8D69-D7BA-54732823A1D4}"/>
                </a:ext>
              </a:extLst>
            </p:cNvPr>
            <p:cNvCxnSpPr>
              <a:cxnSpLocks/>
              <a:stCxn id="47" idx="1"/>
              <a:endCxn id="46" idx="0"/>
            </p:cNvCxnSpPr>
            <p:nvPr/>
          </p:nvCxnSpPr>
          <p:spPr>
            <a:xfrm flipH="1">
              <a:off x="9661667" y="306306"/>
              <a:ext cx="287892" cy="2510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F05CCB7-BC79-B0DC-68D6-34FF412F99BB}"/>
                </a:ext>
              </a:extLst>
            </p:cNvPr>
            <p:cNvCxnSpPr>
              <a:cxnSpLocks/>
              <a:stCxn id="45" idx="1"/>
              <a:endCxn id="46" idx="2"/>
            </p:cNvCxnSpPr>
            <p:nvPr/>
          </p:nvCxnSpPr>
          <p:spPr>
            <a:xfrm flipH="1" flipV="1">
              <a:off x="9661667" y="938320"/>
              <a:ext cx="164839" cy="2331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0ADF23-7611-F050-3D99-A927683BB2DD}"/>
                </a:ext>
              </a:extLst>
            </p:cNvPr>
            <p:cNvCxnSpPr>
              <a:cxnSpLocks/>
              <a:stCxn id="50" idx="1"/>
              <a:endCxn id="45" idx="0"/>
            </p:cNvCxnSpPr>
            <p:nvPr/>
          </p:nvCxnSpPr>
          <p:spPr>
            <a:xfrm flipH="1">
              <a:off x="9989888" y="747860"/>
              <a:ext cx="346443" cy="2626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F863E93-F92C-77AF-FBD7-814EB67287FC}"/>
                </a:ext>
              </a:extLst>
            </p:cNvPr>
            <p:cNvCxnSpPr>
              <a:cxnSpLocks/>
              <a:stCxn id="51" idx="1"/>
              <a:endCxn id="45" idx="3"/>
            </p:cNvCxnSpPr>
            <p:nvPr/>
          </p:nvCxnSpPr>
          <p:spPr>
            <a:xfrm flipH="1">
              <a:off x="10153269" y="1128780"/>
              <a:ext cx="569833" cy="426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DE144C-5495-B655-D835-23E6CA5D6698}"/>
                </a:ext>
              </a:extLst>
            </p:cNvPr>
            <p:cNvCxnSpPr>
              <a:cxnSpLocks/>
              <a:stCxn id="52" idx="1"/>
              <a:endCxn id="49" idx="3"/>
            </p:cNvCxnSpPr>
            <p:nvPr/>
          </p:nvCxnSpPr>
          <p:spPr>
            <a:xfrm flipH="1">
              <a:off x="10556357" y="1630222"/>
              <a:ext cx="42267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5BCC2A-110A-24A2-4C89-672BBE56722D}"/>
                </a:ext>
              </a:extLst>
            </p:cNvPr>
            <p:cNvCxnSpPr>
              <a:cxnSpLocks/>
              <a:stCxn id="52" idx="0"/>
              <a:endCxn id="51" idx="2"/>
            </p:cNvCxnSpPr>
            <p:nvPr/>
          </p:nvCxnSpPr>
          <p:spPr>
            <a:xfrm flipH="1" flipV="1">
              <a:off x="10916488" y="1319240"/>
              <a:ext cx="255925" cy="1205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C234FF-0739-8A59-4B81-5DFD705055A2}"/>
                </a:ext>
              </a:extLst>
            </p:cNvPr>
            <p:cNvCxnSpPr>
              <a:cxnSpLocks/>
              <a:stCxn id="49" idx="1"/>
              <a:endCxn id="48" idx="3"/>
            </p:cNvCxnSpPr>
            <p:nvPr/>
          </p:nvCxnSpPr>
          <p:spPr>
            <a:xfrm flipH="1">
              <a:off x="9724667" y="1630222"/>
              <a:ext cx="44491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B22305-6795-6A6F-39BA-9938F15B15EA}"/>
                </a:ext>
              </a:extLst>
            </p:cNvPr>
            <p:cNvCxnSpPr>
              <a:cxnSpLocks/>
              <a:stCxn id="49" idx="0"/>
              <a:endCxn id="45" idx="2"/>
            </p:cNvCxnSpPr>
            <p:nvPr/>
          </p:nvCxnSpPr>
          <p:spPr>
            <a:xfrm flipH="1" flipV="1">
              <a:off x="9989888" y="1332359"/>
              <a:ext cx="373084" cy="1074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4DA04D-E8C3-C402-FD54-A29DE26F4621}"/>
                </a:ext>
              </a:extLst>
            </p:cNvPr>
            <p:cNvCxnSpPr>
              <a:cxnSpLocks/>
              <a:stCxn id="44" idx="1"/>
              <a:endCxn id="30" idx="3"/>
            </p:cNvCxnSpPr>
            <p:nvPr/>
          </p:nvCxnSpPr>
          <p:spPr>
            <a:xfrm>
              <a:off x="8966476" y="1171450"/>
              <a:ext cx="148961" cy="95712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51DA252-8D32-6E55-FFA5-6CF7ECB5BDA8}"/>
                </a:ext>
              </a:extLst>
            </p:cNvPr>
            <p:cNvCxnSpPr>
              <a:cxnSpLocks/>
              <a:stCxn id="48" idx="2"/>
              <a:endCxn id="30" idx="3"/>
            </p:cNvCxnSpPr>
            <p:nvPr/>
          </p:nvCxnSpPr>
          <p:spPr>
            <a:xfrm flipH="1">
              <a:off x="9115437" y="1820682"/>
              <a:ext cx="415845" cy="3078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ED4571E9-BF25-9FC5-37C3-F1712967A1CB}"/>
              </a:ext>
            </a:extLst>
          </p:cNvPr>
          <p:cNvSpPr/>
          <p:nvPr/>
        </p:nvSpPr>
        <p:spPr>
          <a:xfrm>
            <a:off x="6930087" y="3171574"/>
            <a:ext cx="840812" cy="401744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12DD114-5208-6E5B-1BA2-A9FE2D49B8D6}"/>
              </a:ext>
            </a:extLst>
          </p:cNvPr>
          <p:cNvCxnSpPr>
            <a:cxnSpLocks/>
            <a:stCxn id="16" idx="3"/>
            <a:endCxn id="107" idx="1"/>
          </p:cNvCxnSpPr>
          <p:nvPr/>
        </p:nvCxnSpPr>
        <p:spPr>
          <a:xfrm>
            <a:off x="5179469" y="2721509"/>
            <a:ext cx="941192" cy="341416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C5CD6A3-1038-C564-CF2C-B9798BFA00C6}"/>
              </a:ext>
            </a:extLst>
          </p:cNvPr>
          <p:cNvCxnSpPr>
            <a:cxnSpLocks/>
            <a:stCxn id="17" idx="3"/>
            <a:endCxn id="106" idx="1"/>
          </p:cNvCxnSpPr>
          <p:nvPr/>
        </p:nvCxnSpPr>
        <p:spPr>
          <a:xfrm>
            <a:off x="6120661" y="4162294"/>
            <a:ext cx="1269925" cy="866132"/>
          </a:xfrm>
          <a:prstGeom prst="bentConnector3">
            <a:avLst>
              <a:gd name="adj1" fmla="val 424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9A9F470-8DB9-6088-7A61-AD0ECCD4088D}"/>
              </a:ext>
            </a:extLst>
          </p:cNvPr>
          <p:cNvCxnSpPr>
            <a:cxnSpLocks/>
            <a:stCxn id="14" idx="1"/>
            <a:endCxn id="113" idx="1"/>
          </p:cNvCxnSpPr>
          <p:nvPr/>
        </p:nvCxnSpPr>
        <p:spPr>
          <a:xfrm rot="10800000" flipV="1">
            <a:off x="624844" y="1754952"/>
            <a:ext cx="161183" cy="4138795"/>
          </a:xfrm>
          <a:prstGeom prst="bentConnector3">
            <a:avLst>
              <a:gd name="adj1" fmla="val 24182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70C53CB-BEE5-C870-4705-6302470121A9}"/>
              </a:ext>
            </a:extLst>
          </p:cNvPr>
          <p:cNvSpPr txBox="1"/>
          <p:nvPr/>
        </p:nvSpPr>
        <p:spPr>
          <a:xfrm>
            <a:off x="7390586" y="4736038"/>
            <a:ext cx="3550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Gas fee : the request processing fee that needs to be paid to the nodes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8C785A-42B6-0838-A399-7AA192C32F09}"/>
              </a:ext>
            </a:extLst>
          </p:cNvPr>
          <p:cNvSpPr txBox="1"/>
          <p:nvPr/>
        </p:nvSpPr>
        <p:spPr>
          <a:xfrm>
            <a:off x="6120661" y="5720179"/>
            <a:ext cx="5027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 any amount I want to send :</a:t>
            </a:r>
          </a:p>
          <a:p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“purchaseAmount ” to buy the item. (Funded by the account sending the request)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E4E6975-0F71-0BFE-240D-74A6B1160803}"/>
              </a:ext>
            </a:extLst>
          </p:cNvPr>
          <p:cNvSpPr txBox="1"/>
          <p:nvPr/>
        </p:nvSpPr>
        <p:spPr>
          <a:xfrm>
            <a:off x="1172577" y="4789258"/>
            <a:ext cx="4351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payload required to the request name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907D2D-F91A-2420-2BFF-9F103DF52D12}"/>
              </a:ext>
            </a:extLst>
          </p:cNvPr>
          <p:cNvSpPr txBox="1"/>
          <p:nvPr/>
        </p:nvSpPr>
        <p:spPr>
          <a:xfrm>
            <a:off x="624843" y="5355139"/>
            <a:ext cx="4351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sender signs the complete payload, including the intent to transfer "purchaseAmount" and "Gas Fee," using his private key.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4522796-C17E-53EC-A314-37DB7AB9F28B}"/>
              </a:ext>
            </a:extLst>
          </p:cNvPr>
          <p:cNvSpPr/>
          <p:nvPr/>
        </p:nvSpPr>
        <p:spPr>
          <a:xfrm>
            <a:off x="1217761" y="2249215"/>
            <a:ext cx="2410494" cy="649417"/>
          </a:xfrm>
          <a:prstGeom prst="roundRect">
            <a:avLst>
              <a:gd name="adj" fmla="val 890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Name  : </a:t>
            </a:r>
            <a:r>
              <a:rPr lang="en-IN" dirty="0" err="1"/>
              <a:t>buyPCGParachute</a:t>
            </a:r>
            <a:r>
              <a:rPr lang="en-IN" dirty="0"/>
              <a:t>()</a:t>
            </a:r>
          </a:p>
        </p:txBody>
      </p:sp>
      <p:sp>
        <p:nvSpPr>
          <p:cNvPr id="128" name="Frame 127">
            <a:extLst>
              <a:ext uri="{FF2B5EF4-FFF2-40B4-BE49-F238E27FC236}">
                <a16:creationId xmlns:a16="http://schemas.microsoft.com/office/drawing/2014/main" id="{74AF38CF-3FB1-15FF-1B5F-3E9C866A0559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A934E81-FBE5-6BA7-8866-CC01998F8F98}"/>
              </a:ext>
            </a:extLst>
          </p:cNvPr>
          <p:cNvCxnSpPr>
            <a:cxnSpLocks/>
          </p:cNvCxnSpPr>
          <p:nvPr/>
        </p:nvCxnSpPr>
        <p:spPr>
          <a:xfrm flipH="1">
            <a:off x="120695" y="780401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2E08C14-C695-B381-F7E6-E370893C7C80}"/>
              </a:ext>
            </a:extLst>
          </p:cNvPr>
          <p:cNvSpPr txBox="1"/>
          <p:nvPr/>
        </p:nvSpPr>
        <p:spPr>
          <a:xfrm>
            <a:off x="2596125" y="262697"/>
            <a:ext cx="738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How Does the request to the Ethereum chain look like?</a:t>
            </a:r>
          </a:p>
        </p:txBody>
      </p:sp>
    </p:spTree>
    <p:extLst>
      <p:ext uri="{BB962C8B-B14F-4D97-AF65-F5344CB8AC3E}">
        <p14:creationId xmlns:p14="http://schemas.microsoft.com/office/powerpoint/2010/main" val="63449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32DDA8-83B5-70B8-C6EF-57C05BFA9475}"/>
              </a:ext>
            </a:extLst>
          </p:cNvPr>
          <p:cNvSpPr txBox="1"/>
          <p:nvPr/>
        </p:nvSpPr>
        <p:spPr>
          <a:xfrm>
            <a:off x="1020505" y="260940"/>
            <a:ext cx="1042038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Source Sans Pro SemiBold" panose="020F0502020204030204" pitchFamily="34" charset="0"/>
              </a:rPr>
              <a:t>NOT JUST ANOTHER PAYMENT OPTION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32D64-04E7-5F83-FF05-8966DE41A7F2}"/>
              </a:ext>
            </a:extLst>
          </p:cNvPr>
          <p:cNvSpPr txBox="1"/>
          <p:nvPr/>
        </p:nvSpPr>
        <p:spPr>
          <a:xfrm>
            <a:off x="1664559" y="1705451"/>
            <a:ext cx="88628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Ethereum Is not just a mode of payment, It is a </a:t>
            </a:r>
            <a:r>
              <a:rPr lang="en-IN" sz="4000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NETWORK OF SERVER </a:t>
            </a: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+ </a:t>
            </a:r>
            <a:r>
              <a:rPr lang="en-IN" sz="40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PAYMENT METHOD </a:t>
            </a: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bundled together.</a:t>
            </a:r>
          </a:p>
          <a:p>
            <a:endParaRPr lang="en-IN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b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It is a network of servers that runs some code and accepts crypto currency as a mode of payment.</a:t>
            </a:r>
            <a:b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endParaRPr lang="en-IN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A6FB98-D29E-3566-59C2-8FDE0C7E961A}"/>
              </a:ext>
            </a:extLst>
          </p:cNvPr>
          <p:cNvCxnSpPr>
            <a:cxnSpLocks/>
          </p:cNvCxnSpPr>
          <p:nvPr/>
        </p:nvCxnSpPr>
        <p:spPr>
          <a:xfrm flipH="1">
            <a:off x="120695" y="845715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:a16="http://schemas.microsoft.com/office/drawing/2014/main" id="{FC8DEFCD-CA98-EC07-72EB-2F0EE3FF9325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93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D2ACDE-43ED-34C4-4A44-192908964098}"/>
              </a:ext>
            </a:extLst>
          </p:cNvPr>
          <p:cNvSpPr/>
          <p:nvPr/>
        </p:nvSpPr>
        <p:spPr>
          <a:xfrm>
            <a:off x="170269" y="845418"/>
            <a:ext cx="11851461" cy="541385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21190-628D-FA06-5058-3DCCD74FD099}"/>
              </a:ext>
            </a:extLst>
          </p:cNvPr>
          <p:cNvSpPr txBox="1"/>
          <p:nvPr/>
        </p:nvSpPr>
        <p:spPr>
          <a:xfrm>
            <a:off x="477120" y="1257157"/>
            <a:ext cx="86875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buyInGameAsset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purchaseAmount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(purchaseAmount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quantity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Inventory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getsellingPriceFor_PCGParachutes_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Inventory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getTotalSupply_PCGParachutes_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quantity) {</a:t>
            </a: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paymentSuccess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PaymentService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transferMoneyToGame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(purchaseAmount);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* Will Initiate transfer of money from player to game, using UPI, card payment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*/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paymentSuccess) {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"FALIURE"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Inventory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reduceTotalSupply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(quantity);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 Reduce totalSupply of _PCGParachutes_ */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Inventory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add_PCGParachutes_ForPlayer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(playerId, quantity);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 Add "quantity" amount of _PCGParachutes_ to playerId */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"FALIURE"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420879-1758-03E4-8C26-DC99478F95BE}"/>
              </a:ext>
            </a:extLst>
          </p:cNvPr>
          <p:cNvSpPr/>
          <p:nvPr/>
        </p:nvSpPr>
        <p:spPr>
          <a:xfrm>
            <a:off x="609599" y="2258945"/>
            <a:ext cx="7903029" cy="1077686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C36B18-73DC-9D16-608F-F7F3E2000C17}"/>
              </a:ext>
            </a:extLst>
          </p:cNvPr>
          <p:cNvSpPr/>
          <p:nvPr/>
        </p:nvSpPr>
        <p:spPr>
          <a:xfrm>
            <a:off x="696685" y="1121228"/>
            <a:ext cx="7903029" cy="544285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B881A7-EC3F-28DA-9968-0E71DD8A4039}"/>
              </a:ext>
            </a:extLst>
          </p:cNvPr>
          <p:cNvSpPr/>
          <p:nvPr/>
        </p:nvSpPr>
        <p:spPr>
          <a:xfrm>
            <a:off x="696684" y="4525808"/>
            <a:ext cx="7903029" cy="544285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76B86EF-B222-A0EC-F483-6DD33FE405C9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23808-F75C-F4FF-0C5C-3DB529899319}"/>
              </a:ext>
            </a:extLst>
          </p:cNvPr>
          <p:cNvSpPr txBox="1"/>
          <p:nvPr/>
        </p:nvSpPr>
        <p:spPr>
          <a:xfrm>
            <a:off x="8892991" y="1070204"/>
            <a:ext cx="275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Player Initiates Purchase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F5299-B41C-A27B-DC89-27B68FF898A3}"/>
              </a:ext>
            </a:extLst>
          </p:cNvPr>
          <p:cNvSpPr txBox="1"/>
          <p:nvPr/>
        </p:nvSpPr>
        <p:spPr>
          <a:xfrm>
            <a:off x="8783369" y="261312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Completes the Card Payment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32957-49E3-CF0D-A32D-D0F73771E6CF}"/>
              </a:ext>
            </a:extLst>
          </p:cNvPr>
          <p:cNvSpPr txBox="1"/>
          <p:nvPr/>
        </p:nvSpPr>
        <p:spPr>
          <a:xfrm>
            <a:off x="8892992" y="4474784"/>
            <a:ext cx="2752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Item is transferred to player’s account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265FC4-A757-EBEA-52DC-9FC72C9DE120}"/>
              </a:ext>
            </a:extLst>
          </p:cNvPr>
          <p:cNvCxnSpPr>
            <a:cxnSpLocks/>
          </p:cNvCxnSpPr>
          <p:nvPr/>
        </p:nvCxnSpPr>
        <p:spPr>
          <a:xfrm flipH="1">
            <a:off x="120695" y="727787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29E603-B78C-B9D2-7EA0-EA1A6ABAEF23}"/>
              </a:ext>
            </a:extLst>
          </p:cNvPr>
          <p:cNvSpPr txBox="1"/>
          <p:nvPr/>
        </p:nvSpPr>
        <p:spPr>
          <a:xfrm>
            <a:off x="4275132" y="91440"/>
            <a:ext cx="3641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2A68A6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391885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E7D6AD-9700-A983-748A-517E2C7D4279}"/>
              </a:ext>
            </a:extLst>
          </p:cNvPr>
          <p:cNvGrpSpPr/>
          <p:nvPr/>
        </p:nvGrpSpPr>
        <p:grpSpPr>
          <a:xfrm>
            <a:off x="0" y="263002"/>
            <a:ext cx="12192000" cy="6350000"/>
            <a:chOff x="0" y="309301"/>
            <a:chExt cx="12192000" cy="635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B7F899B-7B96-1613-1A4C-2FE3AE4879B8}"/>
                </a:ext>
              </a:extLst>
            </p:cNvPr>
            <p:cNvSpPr/>
            <p:nvPr/>
          </p:nvSpPr>
          <p:spPr>
            <a:xfrm>
              <a:off x="0" y="309301"/>
              <a:ext cx="12192000" cy="6350000"/>
            </a:xfrm>
            <a:prstGeom prst="roundRect">
              <a:avLst>
                <a:gd name="adj" fmla="val 538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2F43B2-5413-4D7B-026D-0E5282C6B9FB}"/>
                </a:ext>
              </a:extLst>
            </p:cNvPr>
            <p:cNvSpPr txBox="1"/>
            <p:nvPr/>
          </p:nvSpPr>
          <p:spPr>
            <a:xfrm>
              <a:off x="188998" y="529322"/>
              <a:ext cx="10025704" cy="603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contract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SimpleStorage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ERC1155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Ownable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</a:t>
              </a: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sellingPrice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address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initialOwner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5BB498"/>
                  </a:solidFill>
                  <a:effectLst/>
                  <a:latin typeface="Consolas" panose="020B0609020204030204" pitchFamily="49" charset="0"/>
                </a:rPr>
                <a:t>0x1234567890123456789012345678901234567890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b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</a:t>
              </a:r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// Buyer can purchase a token by sending the required amount of Ether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purchase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assetId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quantity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external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payable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007AA6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007AA6"/>
                  </a:solidFill>
                  <a:effectLst/>
                  <a:latin typeface="Consolas" panose="020B0609020204030204" pitchFamily="49" charset="0"/>
                </a:rPr>
                <a:t>msg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value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&gt;=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sellingPrice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quantity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"Incorrect Ether amount sent"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_mint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007AA6"/>
                  </a:solidFill>
                  <a:effectLst/>
                  <a:latin typeface="Consolas" panose="020B0609020204030204" pitchFamily="49" charset="0"/>
                </a:rPr>
                <a:t>msg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sender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assetId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""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/** Add "quantity" amount of tokens to "playerBlockchainAddress" */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payable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initialOwner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transfer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007AA6"/>
                  </a:solidFill>
                  <a:effectLst/>
                  <a:latin typeface="Consolas" panose="020B0609020204030204" pitchFamily="49" charset="0"/>
                </a:rPr>
                <a:t>msg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/** Transfer "purchaseAmount == msg.value" worth of 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        "Ether" to the owner's Blockchain Address */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// Get the amount of tokens owned by an address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@</a:t>
              </a:r>
              <a:r>
                <a:rPr lang="en-IN" sz="1400" b="0" dirty="0">
                  <a:solidFill>
                    <a:srgbClr val="868E96"/>
                  </a:solidFill>
                  <a:effectLst/>
                  <a:latin typeface="Consolas" panose="020B0609020204030204" pitchFamily="49" charset="0"/>
                </a:rPr>
                <a:t>override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balanceOf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address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account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id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external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view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219451"/>
                  </a:solidFill>
                  <a:effectLst/>
                  <a:latin typeface="Consolas" panose="020B0609020204030204" pitchFamily="49" charset="0"/>
                </a:rPr>
                <a:t>returns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219451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balanceOf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account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id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2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endParaRPr lang="en-IN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endParaRPr lang="en-IN" sz="12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C53BA74-E3E5-2C4D-66C4-0F32BC34B0C3}"/>
                </a:ext>
              </a:extLst>
            </p:cNvPr>
            <p:cNvSpPr/>
            <p:nvPr/>
          </p:nvSpPr>
          <p:spPr>
            <a:xfrm>
              <a:off x="876009" y="2603501"/>
              <a:ext cx="6858291" cy="635306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1FDECD-D8C8-F2FD-9120-343D20027A7B}"/>
                </a:ext>
              </a:extLst>
            </p:cNvPr>
            <p:cNvSpPr txBox="1"/>
            <p:nvPr/>
          </p:nvSpPr>
          <p:spPr>
            <a:xfrm>
              <a:off x="7795089" y="2635760"/>
              <a:ext cx="2358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Moves the token to buyer’s address (“msg.sender”)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04E214-B9C7-43AA-1EEA-41EC42842F54}"/>
                </a:ext>
              </a:extLst>
            </p:cNvPr>
            <p:cNvSpPr/>
            <p:nvPr/>
          </p:nvSpPr>
          <p:spPr>
            <a:xfrm>
              <a:off x="865731" y="3530600"/>
              <a:ext cx="5446170" cy="762000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1E977C-3587-5D94-D5D5-B0F865A6C4D5}"/>
                </a:ext>
              </a:extLst>
            </p:cNvPr>
            <p:cNvSpPr txBox="1"/>
            <p:nvPr/>
          </p:nvSpPr>
          <p:spPr>
            <a:xfrm>
              <a:off x="6311901" y="3530600"/>
              <a:ext cx="40917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When the funds sent by the buyer gets transferred to owner address. {It’s like payment method embedded in the Ethereum infrastructure}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C7C8E3-44CB-21C5-C358-D6CC487B538A}"/>
              </a:ext>
            </a:extLst>
          </p:cNvPr>
          <p:cNvSpPr/>
          <p:nvPr/>
        </p:nvSpPr>
        <p:spPr>
          <a:xfrm>
            <a:off x="8781184" y="472635"/>
            <a:ext cx="3056035" cy="1438374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A7E10-E7A1-9217-20B1-B136469273D1}"/>
              </a:ext>
            </a:extLst>
          </p:cNvPr>
          <p:cNvSpPr txBox="1"/>
          <p:nvPr/>
        </p:nvSpPr>
        <p:spPr>
          <a:xfrm>
            <a:off x="8681832" y="603158"/>
            <a:ext cx="3321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MOVING FUNDS (ETHERS) AND ASSETS IN THE SAME CODE</a:t>
            </a:r>
          </a:p>
        </p:txBody>
      </p:sp>
    </p:spTree>
    <p:extLst>
      <p:ext uri="{BB962C8B-B14F-4D97-AF65-F5344CB8AC3E}">
        <p14:creationId xmlns:p14="http://schemas.microsoft.com/office/powerpoint/2010/main" val="4105462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A0F3-B42D-B838-6541-99AF00DD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C571-D1F2-2E6B-D8DA-0DCBB3EB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72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186F8E0E-3D47-F911-DF0D-9E345E15A117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573597-4541-5892-01C6-E4B98A0643B7}"/>
              </a:ext>
            </a:extLst>
          </p:cNvPr>
          <p:cNvGrpSpPr/>
          <p:nvPr/>
        </p:nvGrpSpPr>
        <p:grpSpPr>
          <a:xfrm>
            <a:off x="730472" y="1511209"/>
            <a:ext cx="5096261" cy="2628987"/>
            <a:chOff x="452582" y="150854"/>
            <a:chExt cx="5378765" cy="2774721"/>
          </a:xfrm>
        </p:grpSpPr>
        <p:pic>
          <p:nvPicPr>
            <p:cNvPr id="3" name="Picture 2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BC35D07F-5B02-B147-FDA5-69F43A293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958" y="1824230"/>
              <a:ext cx="1101345" cy="110134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304D41-4F1C-6802-150B-90D82E2589BB}"/>
                </a:ext>
              </a:extLst>
            </p:cNvPr>
            <p:cNvGrpSpPr/>
            <p:nvPr/>
          </p:nvGrpSpPr>
          <p:grpSpPr>
            <a:xfrm>
              <a:off x="3180112" y="150854"/>
              <a:ext cx="2651235" cy="1883834"/>
              <a:chOff x="2951554" y="1407373"/>
              <a:chExt cx="3797304" cy="2739613"/>
            </a:xfrm>
          </p:grpSpPr>
          <p:pic>
            <p:nvPicPr>
              <p:cNvPr id="21" name="Picture 20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51D7688D-D137-719A-A1CF-2FB74A720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1554" y="2797629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22" name="Picture 21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AF4951F8-2CE8-6435-A0CC-CDB717B49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2687" y="2845115"/>
                <a:ext cx="517153" cy="517153"/>
              </a:xfrm>
              <a:prstGeom prst="rect">
                <a:avLst/>
              </a:prstGeom>
            </p:spPr>
          </p:pic>
          <p:pic>
            <p:nvPicPr>
              <p:cNvPr id="23" name="Picture 22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7FCFD46D-2719-427B-4D2D-0825DCC91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5740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4" name="Picture 23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5B317932-846F-39C0-5923-654EB7F9E7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7438" y="1407373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5" name="Picture 24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106B78CE-54D0-5A73-36FE-DCCC9370D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3938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6" name="Picture 25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006FF19A-F77B-2100-22FD-8E22EA06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55664" y="3534860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7" name="Picture 26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79FF13A4-61AE-2D88-F380-811632513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9564" y="2116934"/>
                <a:ext cx="612126" cy="612126"/>
              </a:xfrm>
              <a:prstGeom prst="rect">
                <a:avLst/>
              </a:prstGeom>
            </p:spPr>
          </p:pic>
          <p:pic>
            <p:nvPicPr>
              <p:cNvPr id="28" name="Picture 27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2F12D70F-75BD-04F5-71C8-AD5FEB289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1690" y="2729060"/>
                <a:ext cx="612127" cy="612127"/>
              </a:xfrm>
              <a:prstGeom prst="rect">
                <a:avLst/>
              </a:prstGeom>
            </p:spPr>
          </p:pic>
          <p:pic>
            <p:nvPicPr>
              <p:cNvPr id="29" name="Picture 28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85641B48-68FF-5227-EBB7-9E87E0F119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6732" y="3534860"/>
                <a:ext cx="612126" cy="612126"/>
              </a:xfrm>
              <a:prstGeom prst="rect">
                <a:avLst/>
              </a:prstGeom>
            </p:spPr>
          </p:pic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DAC4FA-AB65-2A5E-A09B-6325D78DCA6B}"/>
                </a:ext>
              </a:extLst>
            </p:cNvPr>
            <p:cNvCxnSpPr>
              <a:cxnSpLocks/>
              <a:stCxn id="23" idx="1"/>
              <a:endCxn id="21" idx="3"/>
            </p:cNvCxnSpPr>
            <p:nvPr/>
          </p:nvCxnSpPr>
          <p:spPr>
            <a:xfrm flipH="1">
              <a:off x="3607492" y="849226"/>
              <a:ext cx="127112" cy="46806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C48A07-0817-7DBF-2E6B-503AFDDF51ED}"/>
                </a:ext>
              </a:extLst>
            </p:cNvPr>
            <p:cNvCxnSpPr>
              <a:cxnSpLocks/>
              <a:stCxn id="22" idx="1"/>
              <a:endCxn id="25" idx="0"/>
            </p:cNvCxnSpPr>
            <p:nvPr/>
          </p:nvCxnSpPr>
          <p:spPr>
            <a:xfrm flipH="1">
              <a:off x="3804218" y="1317290"/>
              <a:ext cx="326222" cy="2964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CF035C-4306-187A-18D9-85E629839476}"/>
                </a:ext>
              </a:extLst>
            </p:cNvPr>
            <p:cNvCxnSpPr>
              <a:cxnSpLocks/>
              <a:stCxn id="24" idx="1"/>
              <a:endCxn id="23" idx="0"/>
            </p:cNvCxnSpPr>
            <p:nvPr/>
          </p:nvCxnSpPr>
          <p:spPr>
            <a:xfrm flipH="1">
              <a:off x="3948294" y="361312"/>
              <a:ext cx="318119" cy="2774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21D640-7EEC-36AA-1FD9-4A46558DE493}"/>
                </a:ext>
              </a:extLst>
            </p:cNvPr>
            <p:cNvCxnSpPr>
              <a:cxnSpLocks/>
              <a:stCxn id="22" idx="1"/>
              <a:endCxn id="23" idx="2"/>
            </p:cNvCxnSpPr>
            <p:nvPr/>
          </p:nvCxnSpPr>
          <p:spPr>
            <a:xfrm flipH="1" flipV="1">
              <a:off x="3948294" y="1059683"/>
              <a:ext cx="182146" cy="2576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D85DCB8-EC3F-7227-34C7-9023AAAF6D7D}"/>
                </a:ext>
              </a:extLst>
            </p:cNvPr>
            <p:cNvCxnSpPr>
              <a:cxnSpLocks/>
              <a:stCxn id="27" idx="1"/>
              <a:endCxn id="22" idx="0"/>
            </p:cNvCxnSpPr>
            <p:nvPr/>
          </p:nvCxnSpPr>
          <p:spPr>
            <a:xfrm flipH="1">
              <a:off x="4310975" y="849226"/>
              <a:ext cx="382817" cy="2902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E46C90-036B-18D0-F5D2-E76ECC7176B4}"/>
                </a:ext>
              </a:extLst>
            </p:cNvPr>
            <p:cNvCxnSpPr>
              <a:cxnSpLocks/>
              <a:stCxn id="28" idx="1"/>
              <a:endCxn id="22" idx="3"/>
            </p:cNvCxnSpPr>
            <p:nvPr/>
          </p:nvCxnSpPr>
          <p:spPr>
            <a:xfrm flipH="1">
              <a:off x="4491510" y="1270141"/>
              <a:ext cx="629662" cy="471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C8C341-ED0E-9A01-B1BE-1059BFF0E24A}"/>
                </a:ext>
              </a:extLst>
            </p:cNvPr>
            <p:cNvCxnSpPr>
              <a:cxnSpLocks/>
              <a:stCxn id="29" idx="1"/>
              <a:endCxn id="26" idx="3"/>
            </p:cNvCxnSpPr>
            <p:nvPr/>
          </p:nvCxnSpPr>
          <p:spPr>
            <a:xfrm flipH="1">
              <a:off x="4936919" y="1824231"/>
              <a:ext cx="46704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6BBF60-9BCB-2512-0030-6A2577BBA7A4}"/>
                </a:ext>
              </a:extLst>
            </p:cNvPr>
            <p:cNvCxnSpPr>
              <a:cxnSpLocks/>
              <a:stCxn id="29" idx="0"/>
              <a:endCxn id="28" idx="2"/>
            </p:cNvCxnSpPr>
            <p:nvPr/>
          </p:nvCxnSpPr>
          <p:spPr>
            <a:xfrm flipH="1" flipV="1">
              <a:off x="5334862" y="1480599"/>
              <a:ext cx="282796" cy="1331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ED2BED-1ED1-E67F-BAB8-CFEB8208DD42}"/>
                </a:ext>
              </a:extLst>
            </p:cNvPr>
            <p:cNvCxnSpPr>
              <a:cxnSpLocks/>
              <a:stCxn id="26" idx="1"/>
              <a:endCxn id="25" idx="3"/>
            </p:cNvCxnSpPr>
            <p:nvPr/>
          </p:nvCxnSpPr>
          <p:spPr>
            <a:xfrm flipH="1">
              <a:off x="4017907" y="1824231"/>
              <a:ext cx="4916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2D0AB3-811E-9B38-E74F-C658CB1FF515}"/>
                </a:ext>
              </a:extLst>
            </p:cNvPr>
            <p:cNvCxnSpPr>
              <a:cxnSpLocks/>
              <a:stCxn id="26" idx="0"/>
              <a:endCxn id="22" idx="2"/>
            </p:cNvCxnSpPr>
            <p:nvPr/>
          </p:nvCxnSpPr>
          <p:spPr>
            <a:xfrm flipH="1" flipV="1">
              <a:off x="4310975" y="1495094"/>
              <a:ext cx="412255" cy="1186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6F2A56-B5A9-A524-F3CF-5D6ADF723646}"/>
                </a:ext>
              </a:extLst>
            </p:cNvPr>
            <p:cNvCxnSpPr>
              <a:cxnSpLocks/>
              <a:stCxn id="21" idx="1"/>
              <a:endCxn id="3" idx="3"/>
            </p:cNvCxnSpPr>
            <p:nvPr/>
          </p:nvCxnSpPr>
          <p:spPr>
            <a:xfrm flipH="1">
              <a:off x="3005303" y="1317291"/>
              <a:ext cx="174809" cy="10576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7B771E-0286-E2D2-BF78-35F87EEDDF49}"/>
                </a:ext>
              </a:extLst>
            </p:cNvPr>
            <p:cNvCxnSpPr>
              <a:cxnSpLocks/>
              <a:stCxn id="25" idx="2"/>
              <a:endCxn id="3" idx="3"/>
            </p:cNvCxnSpPr>
            <p:nvPr/>
          </p:nvCxnSpPr>
          <p:spPr>
            <a:xfrm flipH="1">
              <a:off x="3005303" y="2034688"/>
              <a:ext cx="798915" cy="34021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A person in a tuxedo&#10;&#10;Description automatically generated">
              <a:extLst>
                <a:ext uri="{FF2B5EF4-FFF2-40B4-BE49-F238E27FC236}">
                  <a16:creationId xmlns:a16="http://schemas.microsoft.com/office/drawing/2014/main" id="{E99A1AA0-C6AD-3290-386F-403955476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582" y="2034688"/>
              <a:ext cx="864692" cy="864692"/>
            </a:xfrm>
            <a:prstGeom prst="rect">
              <a:avLst/>
            </a:prstGeom>
          </p:spPr>
        </p:pic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15BC316A-7C55-60AE-FB0D-D4041C17CF9E}"/>
                </a:ext>
              </a:extLst>
            </p:cNvPr>
            <p:cNvSpPr/>
            <p:nvPr/>
          </p:nvSpPr>
          <p:spPr>
            <a:xfrm>
              <a:off x="1309686" y="2350625"/>
              <a:ext cx="614200" cy="122334"/>
            </a:xfrm>
            <a:prstGeom prst="left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717BD7-ED6A-EE29-667E-F2EBA6C1D222}"/>
              </a:ext>
            </a:extLst>
          </p:cNvPr>
          <p:cNvCxnSpPr>
            <a:cxnSpLocks/>
          </p:cNvCxnSpPr>
          <p:nvPr/>
        </p:nvCxnSpPr>
        <p:spPr>
          <a:xfrm flipH="1">
            <a:off x="88990" y="671962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898BBB-04D1-D44C-B838-7DBB1B4ACD66}"/>
              </a:ext>
            </a:extLst>
          </p:cNvPr>
          <p:cNvSpPr txBox="1"/>
          <p:nvPr/>
        </p:nvSpPr>
        <p:spPr>
          <a:xfrm>
            <a:off x="3821909" y="141137"/>
            <a:ext cx="541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NODE SERVICE PROVIDER</a:t>
            </a:r>
          </a:p>
        </p:txBody>
      </p:sp>
      <p:pic>
        <p:nvPicPr>
          <p:cNvPr id="33" name="Picture 32" descr="A blue letter on a white background&#10;&#10;Description automatically generated">
            <a:extLst>
              <a:ext uri="{FF2B5EF4-FFF2-40B4-BE49-F238E27FC236}">
                <a16:creationId xmlns:a16="http://schemas.microsoft.com/office/drawing/2014/main" id="{B3A0DA15-33D6-2A8C-1944-75AC1D098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82951" y="399369"/>
            <a:ext cx="1011310" cy="3989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B6AF1F4-33CF-EBDD-B3FA-883289226C61}"/>
              </a:ext>
            </a:extLst>
          </p:cNvPr>
          <p:cNvSpPr txBox="1"/>
          <p:nvPr/>
        </p:nvSpPr>
        <p:spPr>
          <a:xfrm>
            <a:off x="7094078" y="3238668"/>
            <a:ext cx="46155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 make any transaction or API calls, to the blockchain, you need to be connected to a node, there are 100’s and 1000’s of nodes available to be connected to, but there are a few nodes used widely.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</a:b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One of them is Alchemy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BD7464-FADB-E166-0A1C-4801AB9E2C31}"/>
              </a:ext>
            </a:extLst>
          </p:cNvPr>
          <p:cNvSpPr txBox="1"/>
          <p:nvPr/>
        </p:nvSpPr>
        <p:spPr>
          <a:xfrm>
            <a:off x="8064597" y="1184766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  <a:hlinkClick r:id="rId7"/>
              </a:rPr>
              <a:t>Visit Alchemy </a:t>
            </a:r>
            <a:endParaRPr lang="en-IN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B33F0D9-EC9F-8CA3-386D-AB26A9A4B89B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>
          <a:xfrm rot="5400000" flipH="1" flipV="1">
            <a:off x="3987573" y="1033692"/>
            <a:ext cx="1746299" cy="4466709"/>
          </a:xfrm>
          <a:prstGeom prst="curvedConnector4">
            <a:avLst>
              <a:gd name="adj1" fmla="val -13091"/>
              <a:gd name="adj2" fmla="val 72507"/>
            </a:avLst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9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>
            <a:extLst>
              <a:ext uri="{FF2B5EF4-FFF2-40B4-BE49-F238E27FC236}">
                <a16:creationId xmlns:a16="http://schemas.microsoft.com/office/drawing/2014/main" id="{C27A1106-4CFD-E099-F9FE-50D66ABDBC3F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171592-41A0-2A45-FB1B-856F62ECFC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" t="18602" r="5543" b="26311"/>
          <a:stretch/>
        </p:blipFill>
        <p:spPr>
          <a:xfrm>
            <a:off x="2930291" y="3014167"/>
            <a:ext cx="4425097" cy="2964815"/>
          </a:xfrm>
          <a:prstGeom prst="rect">
            <a:avLst/>
          </a:prstGeom>
        </p:spPr>
      </p:pic>
      <p:pic>
        <p:nvPicPr>
          <p:cNvPr id="17" name="Picture 16" descr="A logo with a blue circle and black text&#10;&#10;Description automatically generated">
            <a:extLst>
              <a:ext uri="{FF2B5EF4-FFF2-40B4-BE49-F238E27FC236}">
                <a16:creationId xmlns:a16="http://schemas.microsoft.com/office/drawing/2014/main" id="{F01908D4-D652-D3C6-C1FE-0C4711E8A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34031" r="9636" b="31285"/>
          <a:stretch/>
        </p:blipFill>
        <p:spPr>
          <a:xfrm>
            <a:off x="7569907" y="3776414"/>
            <a:ext cx="4145921" cy="973406"/>
          </a:xfrm>
          <a:prstGeom prst="rect">
            <a:avLst/>
          </a:prstGeom>
        </p:spPr>
      </p:pic>
      <p:sp>
        <p:nvSpPr>
          <p:cNvPr id="27" name="Frame 26">
            <a:extLst>
              <a:ext uri="{FF2B5EF4-FFF2-40B4-BE49-F238E27FC236}">
                <a16:creationId xmlns:a16="http://schemas.microsoft.com/office/drawing/2014/main" id="{4D4D948B-41D0-8A43-626E-9FE24A0954EA}"/>
              </a:ext>
            </a:extLst>
          </p:cNvPr>
          <p:cNvSpPr/>
          <p:nvPr/>
        </p:nvSpPr>
        <p:spPr>
          <a:xfrm>
            <a:off x="7546589" y="3609068"/>
            <a:ext cx="4301810" cy="1308097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66D898-B65A-E30A-F5FD-1B5F501C0583}"/>
              </a:ext>
            </a:extLst>
          </p:cNvPr>
          <p:cNvCxnSpPr>
            <a:cxnSpLocks/>
          </p:cNvCxnSpPr>
          <p:nvPr/>
        </p:nvCxnSpPr>
        <p:spPr>
          <a:xfrm flipH="1" flipV="1">
            <a:off x="5287768" y="2294007"/>
            <a:ext cx="32080" cy="4438843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ame 28">
            <a:extLst>
              <a:ext uri="{FF2B5EF4-FFF2-40B4-BE49-F238E27FC236}">
                <a16:creationId xmlns:a16="http://schemas.microsoft.com/office/drawing/2014/main" id="{EB210FD6-A29C-7999-C8D7-C904FC86121E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08BB87-2E39-7897-221B-B53118524DF6}"/>
              </a:ext>
            </a:extLst>
          </p:cNvPr>
          <p:cNvCxnSpPr>
            <a:cxnSpLocks/>
          </p:cNvCxnSpPr>
          <p:nvPr/>
        </p:nvCxnSpPr>
        <p:spPr>
          <a:xfrm flipH="1">
            <a:off x="88991" y="2294007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blue and white paper with a flag">
            <a:extLst>
              <a:ext uri="{FF2B5EF4-FFF2-40B4-BE49-F238E27FC236}">
                <a16:creationId xmlns:a16="http://schemas.microsoft.com/office/drawing/2014/main" id="{1D50BE47-1440-4C1C-36AE-D538DF232E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5" y="3340286"/>
            <a:ext cx="2312578" cy="23125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1F765D5-B406-364C-83B8-ED21FE72104F}"/>
              </a:ext>
            </a:extLst>
          </p:cNvPr>
          <p:cNvSpPr txBox="1"/>
          <p:nvPr/>
        </p:nvSpPr>
        <p:spPr>
          <a:xfrm>
            <a:off x="1034607" y="2598003"/>
            <a:ext cx="156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Solidity Code to issue the tokens</a:t>
            </a:r>
          </a:p>
        </p:txBody>
      </p:sp>
      <p:pic>
        <p:nvPicPr>
          <p:cNvPr id="35" name="Picture 34" descr="A red and white logo">
            <a:extLst>
              <a:ext uri="{FF2B5EF4-FFF2-40B4-BE49-F238E27FC236}">
                <a16:creationId xmlns:a16="http://schemas.microsoft.com/office/drawing/2014/main" id="{9B9B7E79-0980-9EA1-4DA3-AF1312C68B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17778" r="7918" b="18334"/>
          <a:stretch/>
        </p:blipFill>
        <p:spPr>
          <a:xfrm>
            <a:off x="481824" y="422470"/>
            <a:ext cx="2666139" cy="142166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2523E38-9D6F-404A-0EF3-351049E34912}"/>
              </a:ext>
            </a:extLst>
          </p:cNvPr>
          <p:cNvSpPr txBox="1"/>
          <p:nvPr/>
        </p:nvSpPr>
        <p:spPr>
          <a:xfrm>
            <a:off x="354511" y="5997745"/>
            <a:ext cx="452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  <a:hlinkClick r:id="rId6"/>
              </a:rPr>
              <a:t>Code Deployment Address Link</a:t>
            </a:r>
            <a:endParaRPr lang="en-IN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CA1506-13CD-8385-C4F0-DE22D8BA5585}"/>
              </a:ext>
            </a:extLst>
          </p:cNvPr>
          <p:cNvSpPr txBox="1"/>
          <p:nvPr/>
        </p:nvSpPr>
        <p:spPr>
          <a:xfrm>
            <a:off x="7569907" y="5997744"/>
            <a:ext cx="3536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  <a:hlinkClick r:id="rId7"/>
              </a:rPr>
              <a:t>Buy Nike NFTs Here</a:t>
            </a:r>
            <a:endParaRPr lang="en-IN" sz="24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39" name="Picture 38" descr="A purple shoe with glowing lights">
            <a:extLst>
              <a:ext uri="{FF2B5EF4-FFF2-40B4-BE49-F238E27FC236}">
                <a16:creationId xmlns:a16="http://schemas.microsoft.com/office/drawing/2014/main" id="{E6E05BFA-317C-C148-159E-355AC160C2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772" y="354358"/>
            <a:ext cx="2666140" cy="163249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C85AE9-1C3E-B427-FFE1-B1F87C02CA86}"/>
              </a:ext>
            </a:extLst>
          </p:cNvPr>
          <p:cNvSpPr txBox="1"/>
          <p:nvPr/>
        </p:nvSpPr>
        <p:spPr>
          <a:xfrm>
            <a:off x="3977190" y="1002603"/>
            <a:ext cx="442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NIKE NFT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B31836-A110-9660-5069-9D597B0267F4}"/>
              </a:ext>
            </a:extLst>
          </p:cNvPr>
          <p:cNvSpPr txBox="1"/>
          <p:nvPr/>
        </p:nvSpPr>
        <p:spPr>
          <a:xfrm>
            <a:off x="3802626" y="454108"/>
            <a:ext cx="4249174" cy="64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NFT MARKETPLACES</a:t>
            </a:r>
          </a:p>
        </p:txBody>
      </p:sp>
    </p:spTree>
    <p:extLst>
      <p:ext uri="{BB962C8B-B14F-4D97-AF65-F5344CB8AC3E}">
        <p14:creationId xmlns:p14="http://schemas.microsoft.com/office/powerpoint/2010/main" val="726051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09B6456-9C8C-065B-7DDD-9B3E4C7CD0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" t="18602" r="5543" b="26311"/>
          <a:stretch/>
        </p:blipFill>
        <p:spPr>
          <a:xfrm>
            <a:off x="3265419" y="3708400"/>
            <a:ext cx="3444836" cy="230804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36D529E2-F3C5-4F61-9FF3-898AC5A58693}"/>
              </a:ext>
            </a:extLst>
          </p:cNvPr>
          <p:cNvGrpSpPr/>
          <p:nvPr/>
        </p:nvGrpSpPr>
        <p:grpSpPr>
          <a:xfrm>
            <a:off x="7284794" y="2869517"/>
            <a:ext cx="4107106" cy="3329277"/>
            <a:chOff x="7356429" y="1816100"/>
            <a:chExt cx="4543471" cy="3683000"/>
          </a:xfrm>
        </p:grpSpPr>
        <p:pic>
          <p:nvPicPr>
            <p:cNvPr id="18" name="Picture 17" descr="A black text with red line&#10;&#10;Description automatically generated">
              <a:extLst>
                <a:ext uri="{FF2B5EF4-FFF2-40B4-BE49-F238E27FC236}">
                  <a16:creationId xmlns:a16="http://schemas.microsoft.com/office/drawing/2014/main" id="{56AAB99E-6D9E-B441-1A1C-19E2A5CC6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958" y="4517343"/>
              <a:ext cx="1958350" cy="588056"/>
            </a:xfrm>
            <a:prstGeom prst="rect">
              <a:avLst/>
            </a:prstGeom>
          </p:spPr>
        </p:pic>
        <p:pic>
          <p:nvPicPr>
            <p:cNvPr id="19" name="Picture 18" descr="A logo with a blue circle and black text&#10;&#10;Description automatically generated">
              <a:extLst>
                <a:ext uri="{FF2B5EF4-FFF2-40B4-BE49-F238E27FC236}">
                  <a16:creationId xmlns:a16="http://schemas.microsoft.com/office/drawing/2014/main" id="{7CB8BB29-01C6-0CB5-2C3C-0C7C30DCF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20" t="34031" r="9636" b="31285"/>
            <a:stretch/>
          </p:blipFill>
          <p:spPr>
            <a:xfrm>
              <a:off x="7572958" y="2106839"/>
              <a:ext cx="4145921" cy="973406"/>
            </a:xfrm>
            <a:prstGeom prst="rect">
              <a:avLst/>
            </a:prstGeom>
          </p:spPr>
        </p:pic>
        <p:pic>
          <p:nvPicPr>
            <p:cNvPr id="20" name="Picture 19" descr="A yellow and black logo&#10;&#10;Description automatically generated">
              <a:extLst>
                <a:ext uri="{FF2B5EF4-FFF2-40B4-BE49-F238E27FC236}">
                  <a16:creationId xmlns:a16="http://schemas.microsoft.com/office/drawing/2014/main" id="{1A92AE71-9469-F4D9-0B2B-541BAC552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23" t="21703" r="4535" b="20706"/>
            <a:stretch/>
          </p:blipFill>
          <p:spPr>
            <a:xfrm>
              <a:off x="7530787" y="3187769"/>
              <a:ext cx="2919195" cy="1116061"/>
            </a:xfrm>
            <a:prstGeom prst="rect">
              <a:avLst/>
            </a:prstGeom>
          </p:spPr>
        </p:pic>
        <p:pic>
          <p:nvPicPr>
            <p:cNvPr id="21" name="Picture 20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619EBA86-691B-9EDE-6C66-D9CCA4921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5" t="34175" r="12676" b="30636"/>
            <a:stretch/>
          </p:blipFill>
          <p:spPr>
            <a:xfrm>
              <a:off x="9604565" y="4517343"/>
              <a:ext cx="2114314" cy="588055"/>
            </a:xfrm>
            <a:prstGeom prst="rect">
              <a:avLst/>
            </a:prstGeom>
          </p:spPr>
        </p:pic>
        <p:sp>
          <p:nvSpPr>
            <p:cNvPr id="22" name="Frame 21">
              <a:extLst>
                <a:ext uri="{FF2B5EF4-FFF2-40B4-BE49-F238E27FC236}">
                  <a16:creationId xmlns:a16="http://schemas.microsoft.com/office/drawing/2014/main" id="{6F165E4D-63F7-C36D-E116-DADC4EF047CE}"/>
                </a:ext>
              </a:extLst>
            </p:cNvPr>
            <p:cNvSpPr/>
            <p:nvPr/>
          </p:nvSpPr>
          <p:spPr>
            <a:xfrm>
              <a:off x="7356429" y="1816100"/>
              <a:ext cx="4543471" cy="3683000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512413-0544-BA24-A13A-4F722C7EFC25}"/>
              </a:ext>
            </a:extLst>
          </p:cNvPr>
          <p:cNvCxnSpPr>
            <a:cxnSpLocks/>
          </p:cNvCxnSpPr>
          <p:nvPr/>
        </p:nvCxnSpPr>
        <p:spPr>
          <a:xfrm flipV="1">
            <a:off x="5207000" y="2514600"/>
            <a:ext cx="0" cy="425196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ame 27">
            <a:extLst>
              <a:ext uri="{FF2B5EF4-FFF2-40B4-BE49-F238E27FC236}">
                <a16:creationId xmlns:a16="http://schemas.microsoft.com/office/drawing/2014/main" id="{3BF39BF3-9DFE-6F8C-4ECF-7DF15498723B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FA7176-0AA5-8D0E-7038-47B8924D31B2}"/>
              </a:ext>
            </a:extLst>
          </p:cNvPr>
          <p:cNvCxnSpPr>
            <a:cxnSpLocks/>
          </p:cNvCxnSpPr>
          <p:nvPr/>
        </p:nvCxnSpPr>
        <p:spPr>
          <a:xfrm flipH="1">
            <a:off x="88991" y="871798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8034265-52B7-80C3-4100-1535E655BC83}"/>
              </a:ext>
            </a:extLst>
          </p:cNvPr>
          <p:cNvSpPr txBox="1"/>
          <p:nvPr/>
        </p:nvSpPr>
        <p:spPr>
          <a:xfrm>
            <a:off x="807593" y="2869517"/>
            <a:ext cx="2190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Deployed </a:t>
            </a:r>
          </a:p>
          <a:p>
            <a:r>
              <a:rPr lang="en-IN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ECR1155</a:t>
            </a:r>
          </a:p>
          <a:p>
            <a:r>
              <a:rPr lang="en-IN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Compliant Code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463116-12DA-C649-ECE4-E98F8E3ED940}"/>
              </a:ext>
            </a:extLst>
          </p:cNvPr>
          <p:cNvSpPr txBox="1"/>
          <p:nvPr/>
        </p:nvSpPr>
        <p:spPr>
          <a:xfrm>
            <a:off x="3844559" y="202116"/>
            <a:ext cx="4249174" cy="64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NFT MARKETPLACES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612375-540B-62F6-5EA7-D59914E6EF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0960" y="1357487"/>
            <a:ext cx="7878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Ok, so now the game has deployed its code that keeps track of ownership of different assets, and also sells it to the buyers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00420D-0486-049B-88CB-588C55EFBD77}"/>
              </a:ext>
            </a:extLst>
          </p:cNvPr>
          <p:cNvSpPr txBox="1"/>
          <p:nvPr/>
        </p:nvSpPr>
        <p:spPr>
          <a:xfrm>
            <a:off x="546392" y="2114490"/>
            <a:ext cx="10845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But still the costumers needs a User Interface and a trusted Marketplace to buy the tokens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25B87B-919C-547E-E150-3E20E35C07F5}"/>
              </a:ext>
            </a:extLst>
          </p:cNvPr>
          <p:cNvCxnSpPr>
            <a:cxnSpLocks/>
          </p:cNvCxnSpPr>
          <p:nvPr/>
        </p:nvCxnSpPr>
        <p:spPr>
          <a:xfrm flipH="1">
            <a:off x="120695" y="2531801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19A662C-3302-4C6C-846C-1F370528395B}"/>
              </a:ext>
            </a:extLst>
          </p:cNvPr>
          <p:cNvGrpSpPr/>
          <p:nvPr/>
        </p:nvGrpSpPr>
        <p:grpSpPr>
          <a:xfrm>
            <a:off x="626857" y="3947669"/>
            <a:ext cx="1829501" cy="1829501"/>
            <a:chOff x="630961" y="4341930"/>
            <a:chExt cx="1829501" cy="1829501"/>
          </a:xfrm>
        </p:grpSpPr>
        <p:pic>
          <p:nvPicPr>
            <p:cNvPr id="32" name="Picture 31" descr="A blue and white paper with a flag">
              <a:extLst>
                <a:ext uri="{FF2B5EF4-FFF2-40B4-BE49-F238E27FC236}">
                  <a16:creationId xmlns:a16="http://schemas.microsoft.com/office/drawing/2014/main" id="{CF7EF226-9CE0-1A2B-2165-F93CDE3D3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961" y="4341930"/>
              <a:ext cx="1829501" cy="182950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10C0A5E-1B3C-94E3-BC37-86B8FC187E9E}"/>
                </a:ext>
              </a:extLst>
            </p:cNvPr>
            <p:cNvSpPr/>
            <p:nvPr/>
          </p:nvSpPr>
          <p:spPr>
            <a:xfrm>
              <a:off x="979714" y="4626429"/>
              <a:ext cx="653143" cy="328532"/>
            </a:xfrm>
            <a:prstGeom prst="rect">
              <a:avLst/>
            </a:prstGeom>
            <a:solidFill>
              <a:srgbClr val="2A68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25299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D419A8BA-61AE-70C2-80A1-0F0B93E7A6C0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8" name="Picture 17" descr="A logo with a blue circle and black text&#10;&#10;Description automatically generated">
            <a:extLst>
              <a:ext uri="{FF2B5EF4-FFF2-40B4-BE49-F238E27FC236}">
                <a16:creationId xmlns:a16="http://schemas.microsoft.com/office/drawing/2014/main" id="{F2028E78-EE80-59C7-C06D-BFF3AF107E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0" t="34031" r="9636" b="31285"/>
          <a:stretch/>
        </p:blipFill>
        <p:spPr>
          <a:xfrm>
            <a:off x="4320723" y="3679341"/>
            <a:ext cx="2277564" cy="534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A yellow and black logo&#10;&#10;Description automatically generated">
            <a:extLst>
              <a:ext uri="{FF2B5EF4-FFF2-40B4-BE49-F238E27FC236}">
                <a16:creationId xmlns:a16="http://schemas.microsoft.com/office/drawing/2014/main" id="{8DF4A556-18DA-E1DC-6AFD-AAF1B3C40A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21703" r="4535" b="20706"/>
          <a:stretch/>
        </p:blipFill>
        <p:spPr>
          <a:xfrm>
            <a:off x="4489652" y="2251269"/>
            <a:ext cx="2071905" cy="7921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A person in a tuxedo&#10;&#10;Description automatically generated">
            <a:extLst>
              <a:ext uri="{FF2B5EF4-FFF2-40B4-BE49-F238E27FC236}">
                <a16:creationId xmlns:a16="http://schemas.microsoft.com/office/drawing/2014/main" id="{8D18EAF8-3A18-15D3-6659-CE3E0E107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6" y="3780769"/>
            <a:ext cx="1999599" cy="19995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C40DA1FE-9784-06B4-8EEE-2DBB0F498C54}"/>
              </a:ext>
            </a:extLst>
          </p:cNvPr>
          <p:cNvGrpSpPr/>
          <p:nvPr/>
        </p:nvGrpSpPr>
        <p:grpSpPr>
          <a:xfrm>
            <a:off x="10217504" y="3894017"/>
            <a:ext cx="1065602" cy="1471407"/>
            <a:chOff x="9244367" y="1843568"/>
            <a:chExt cx="2140714" cy="29559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9BB2795-DD61-A79C-653F-DC17928FC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367" y="2658800"/>
              <a:ext cx="2140714" cy="214071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22" name="Picture 21" descr="A yellow and black sign">
              <a:extLst>
                <a:ext uri="{FF2B5EF4-FFF2-40B4-BE49-F238E27FC236}">
                  <a16:creationId xmlns:a16="http://schemas.microsoft.com/office/drawing/2014/main" id="{0A703BE7-37F2-37B4-5823-B2198BF8B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445" y="1843568"/>
              <a:ext cx="1956557" cy="8152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1F4CB7-654F-3A71-8DB4-485418AA140C}"/>
              </a:ext>
            </a:extLst>
          </p:cNvPr>
          <p:cNvCxnSpPr>
            <a:cxnSpLocks/>
          </p:cNvCxnSpPr>
          <p:nvPr/>
        </p:nvCxnSpPr>
        <p:spPr>
          <a:xfrm flipH="1">
            <a:off x="88991" y="871798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D88998-FDCE-EA1B-0BBD-2E2F0FD05800}"/>
              </a:ext>
            </a:extLst>
          </p:cNvPr>
          <p:cNvSpPr txBox="1"/>
          <p:nvPr/>
        </p:nvSpPr>
        <p:spPr>
          <a:xfrm>
            <a:off x="1992101" y="170866"/>
            <a:ext cx="8512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HOW WILL A PLAYER BUY IN GAME ASSETS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77C1CB-4009-70E5-6965-79146EA2D0FF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 flipV="1">
            <a:off x="6561557" y="2647333"/>
            <a:ext cx="3655947" cy="218529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709238-D8D8-F238-61C8-AC24B36E9449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2974295" y="2647333"/>
            <a:ext cx="1515357" cy="2133235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6BE0CD-03A4-F227-C018-A84CFECF6C5E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flipH="1" flipV="1">
            <a:off x="6598287" y="3946712"/>
            <a:ext cx="3619217" cy="88591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3F92FB-EA49-DA06-3126-752C9855D109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>
            <a:off x="2974295" y="3946712"/>
            <a:ext cx="1346428" cy="83385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ame 60">
            <a:extLst>
              <a:ext uri="{FF2B5EF4-FFF2-40B4-BE49-F238E27FC236}">
                <a16:creationId xmlns:a16="http://schemas.microsoft.com/office/drawing/2014/main" id="{A9B987BB-0429-31F0-D403-AD8DA8F58974}"/>
              </a:ext>
            </a:extLst>
          </p:cNvPr>
          <p:cNvSpPr/>
          <p:nvPr/>
        </p:nvSpPr>
        <p:spPr>
          <a:xfrm>
            <a:off x="9122302" y="1822163"/>
            <a:ext cx="2760153" cy="3835629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77C8FF-521C-9166-F9E0-C216D1EBA025}"/>
              </a:ext>
            </a:extLst>
          </p:cNvPr>
          <p:cNvSpPr txBox="1"/>
          <p:nvPr/>
        </p:nvSpPr>
        <p:spPr>
          <a:xfrm flipH="1">
            <a:off x="1044684" y="3193159"/>
            <a:ext cx="1959211" cy="47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dirty="0">
                <a:solidFill>
                  <a:srgbClr val="002060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0x06775ABeFeA0A581CBb3Cab8972d034690a0566b</a:t>
            </a:r>
            <a:endParaRPr lang="en-IN" sz="1200" dirty="0">
              <a:solidFill>
                <a:srgbClr val="00206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466157-5BC7-D6DD-F11C-F10F01A8607C}"/>
              </a:ext>
            </a:extLst>
          </p:cNvPr>
          <p:cNvSpPr txBox="1"/>
          <p:nvPr/>
        </p:nvSpPr>
        <p:spPr>
          <a:xfrm>
            <a:off x="9122302" y="1930962"/>
            <a:ext cx="2648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 deployed on Ethereum that transfers the units of items to buyer's address, and handles payments made in cryptocurrencies </a:t>
            </a:r>
          </a:p>
        </p:txBody>
      </p:sp>
      <p:sp>
        <p:nvSpPr>
          <p:cNvPr id="64" name="Frame 63">
            <a:extLst>
              <a:ext uri="{FF2B5EF4-FFF2-40B4-BE49-F238E27FC236}">
                <a16:creationId xmlns:a16="http://schemas.microsoft.com/office/drawing/2014/main" id="{43791EC3-5D1B-1927-8CB1-D4A4B1078033}"/>
              </a:ext>
            </a:extLst>
          </p:cNvPr>
          <p:cNvSpPr/>
          <p:nvPr/>
        </p:nvSpPr>
        <p:spPr>
          <a:xfrm>
            <a:off x="4069497" y="1084568"/>
            <a:ext cx="3169503" cy="343573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784799-F5A6-6F77-1181-9C85F53D1EF3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2974295" y="4780568"/>
            <a:ext cx="7243209" cy="31675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375FBA4-E0BB-7043-A43B-92AE240D996A}"/>
              </a:ext>
            </a:extLst>
          </p:cNvPr>
          <p:cNvSpPr txBox="1"/>
          <p:nvPr/>
        </p:nvSpPr>
        <p:spPr>
          <a:xfrm>
            <a:off x="4069496" y="1139170"/>
            <a:ext cx="316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Existing Marketplaces for NFTs.</a:t>
            </a:r>
          </a:p>
          <a:p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These marketplaces charge a commission on every sale.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D2ECF6-82B0-4CFF-A880-9CCDDFFD82ED}"/>
              </a:ext>
            </a:extLst>
          </p:cNvPr>
          <p:cNvSpPr txBox="1"/>
          <p:nvPr/>
        </p:nvSpPr>
        <p:spPr>
          <a:xfrm>
            <a:off x="4320723" y="4877490"/>
            <a:ext cx="311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player can also buy the assets directly by connecting to the blockchain network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E46F16-8310-5E89-940B-75D4A9E13AA1}"/>
              </a:ext>
            </a:extLst>
          </p:cNvPr>
          <p:cNvSpPr txBox="1"/>
          <p:nvPr/>
        </p:nvSpPr>
        <p:spPr>
          <a:xfrm>
            <a:off x="622222" y="2419860"/>
            <a:ext cx="2648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player what to buy the item on his account</a:t>
            </a:r>
          </a:p>
        </p:txBody>
      </p:sp>
    </p:spTree>
    <p:extLst>
      <p:ext uri="{BB962C8B-B14F-4D97-AF65-F5344CB8AC3E}">
        <p14:creationId xmlns:p14="http://schemas.microsoft.com/office/powerpoint/2010/main" val="253493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6DEC2AF1-99DB-9C32-2EB4-8173FA2022FD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C1E03-EAC8-4091-A9BC-913A2A996C7E}"/>
              </a:ext>
            </a:extLst>
          </p:cNvPr>
          <p:cNvSpPr txBox="1"/>
          <p:nvPr/>
        </p:nvSpPr>
        <p:spPr>
          <a:xfrm>
            <a:off x="152400" y="1048892"/>
            <a:ext cx="76871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game must go through a lot of blockers:</a:t>
            </a:r>
          </a:p>
          <a:p>
            <a:endParaRPr lang="en-IN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Make a website, write a backend code.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Acquire infrastructure resources such as databases and servers, ensuring both their security and continuous uptime.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Comply with rules and regulations of different countries. 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37415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andling different currencies , payment methods, and ensuring the security of financial information.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37415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Depositing and withdrawing funds from the marketplaces.</a:t>
            </a:r>
            <a:endParaRPr lang="en-IN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B48BFF-EDD3-977E-16A9-F9C0B6ADF642}"/>
              </a:ext>
            </a:extLst>
          </p:cNvPr>
          <p:cNvCxnSpPr>
            <a:cxnSpLocks/>
          </p:cNvCxnSpPr>
          <p:nvPr/>
        </p:nvCxnSpPr>
        <p:spPr>
          <a:xfrm flipH="1">
            <a:off x="88991" y="932801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5689B7-45D5-40C5-24A9-7428BCC9DD44}"/>
              </a:ext>
            </a:extLst>
          </p:cNvPr>
          <p:cNvSpPr txBox="1"/>
          <p:nvPr/>
        </p:nvSpPr>
        <p:spPr>
          <a:xfrm>
            <a:off x="3035546" y="222582"/>
            <a:ext cx="553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What are the Blockers For The Game.</a:t>
            </a:r>
          </a:p>
        </p:txBody>
      </p:sp>
      <p:pic>
        <p:nvPicPr>
          <p:cNvPr id="11" name="Picture 10" descr="A logo on a green and yellow background&#10;&#10;Description automatically generated">
            <a:extLst>
              <a:ext uri="{FF2B5EF4-FFF2-40B4-BE49-F238E27FC236}">
                <a16:creationId xmlns:a16="http://schemas.microsoft.com/office/drawing/2014/main" id="{DDD18681-AC80-B656-1C00-14332FAF1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0" y="1178071"/>
            <a:ext cx="2338614" cy="1309624"/>
          </a:xfrm>
          <a:prstGeom prst="rect">
            <a:avLst/>
          </a:prstGeom>
        </p:spPr>
      </p:pic>
      <p:pic>
        <p:nvPicPr>
          <p:cNvPr id="13" name="Picture 12" descr="A logo with a circle and a circle with people in the background&#10;&#10;Description automatically generated">
            <a:extLst>
              <a:ext uri="{FF2B5EF4-FFF2-40B4-BE49-F238E27FC236}">
                <a16:creationId xmlns:a16="http://schemas.microsoft.com/office/drawing/2014/main" id="{960BA663-5169-34B4-EE6F-4FF5531D2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0" y="2622716"/>
            <a:ext cx="2338614" cy="1293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FF1CF-C044-E198-EAA3-222D6AE24D9D}"/>
              </a:ext>
            </a:extLst>
          </p:cNvPr>
          <p:cNvSpPr txBox="1"/>
          <p:nvPr/>
        </p:nvSpPr>
        <p:spPr>
          <a:xfrm>
            <a:off x="6875363" y="4015233"/>
            <a:ext cx="501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https://www.youtube.com/watch?v=Q-0H7QU9hs8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3B6AD-9EA4-7127-FAEF-C7B94180078F}"/>
              </a:ext>
            </a:extLst>
          </p:cNvPr>
          <p:cNvSpPr txBox="1"/>
          <p:nvPr/>
        </p:nvSpPr>
        <p:spPr>
          <a:xfrm>
            <a:off x="6875363" y="4552922"/>
            <a:ext cx="490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https://www.youtube.com/watch?v=k_1Z3WEzLj4</a:t>
            </a:r>
          </a:p>
        </p:txBody>
      </p:sp>
    </p:spTree>
    <p:extLst>
      <p:ext uri="{BB962C8B-B14F-4D97-AF65-F5344CB8AC3E}">
        <p14:creationId xmlns:p14="http://schemas.microsoft.com/office/powerpoint/2010/main" val="169569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CA4440-8DFF-5449-FD3F-F174E841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69311"/>
              </p:ext>
            </p:extLst>
          </p:nvPr>
        </p:nvGraphicFramePr>
        <p:xfrm>
          <a:off x="569686" y="333830"/>
          <a:ext cx="11038113" cy="62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3290">
                  <a:extLst>
                    <a:ext uri="{9D8B030D-6E8A-4147-A177-3AD203B41FA5}">
                      <a16:colId xmlns:a16="http://schemas.microsoft.com/office/drawing/2014/main" val="3470745221"/>
                    </a:ext>
                  </a:extLst>
                </a:gridCol>
                <a:gridCol w="5524823">
                  <a:extLst>
                    <a:ext uri="{9D8B030D-6E8A-4147-A177-3AD203B41FA5}">
                      <a16:colId xmlns:a16="http://schemas.microsoft.com/office/drawing/2014/main" val="1262725661"/>
                    </a:ext>
                  </a:extLst>
                </a:gridCol>
              </a:tblGrid>
              <a:tr h="5972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Blockers to start a new Marketplace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How Ethereum Can Solve It?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26392"/>
                  </a:ext>
                </a:extLst>
              </a:tr>
              <a:tr h="1013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Make a website, write a backend code.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Deploy smart-contract code, and make an interface to interact with the smart contract, {significantly less development effort}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77249"/>
                  </a:ext>
                </a:extLst>
              </a:tr>
              <a:tr h="1316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Acquire infrastructure resources such as databases and servers, ensuring both their security and continuous uptime.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No infrastructure required </a:t>
                      </a:r>
                      <a:r>
                        <a:rPr lang="en-US" sz="3200" b="0" i="0" dirty="0">
                          <a:solidFill>
                            <a:srgbClr val="374151"/>
                          </a:solidFill>
                          <a:effectLst/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Blockchain Is the Infrastructure.</a:t>
                      </a:r>
                      <a:endParaRPr lang="en-US" b="0" i="0" dirty="0">
                        <a:solidFill>
                          <a:srgbClr val="374151"/>
                        </a:solidFill>
                        <a:effectLst/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78945"/>
                  </a:ext>
                </a:extLst>
              </a:tr>
              <a:tr h="1013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Comply with rules and regulations of different countries.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No Country/Entity Owns it, no regulations can be put in place. Only the design/code is the regulator.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82843"/>
                  </a:ext>
                </a:extLst>
              </a:tr>
              <a:tr h="10130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7415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H</a:t>
                      </a: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andling different currencies , payment methods, and ensuring the security of financial information.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Making payments on chain is easy if you own the crypto-currency.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22262"/>
                  </a:ext>
                </a:extLst>
              </a:tr>
              <a:tr h="1316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37415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Depositing and withdrawing funds from the marketplaces.</a:t>
                      </a:r>
                      <a:endParaRPr lang="en-IN" dirty="0">
                        <a:latin typeface="Source Sans Pro SemiBold" panose="020B0603030403020204" pitchFamily="34" charset="0"/>
                        <a:ea typeface="Source Sans Pro SemiBold" panose="020B060303040302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</a:rPr>
                        <a:t>The crypto-currency are the funds, 10 crore Indians own crypto-currencies, so getting crypto funds from crypto-exchanges should not be a blocker.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624523"/>
                  </a:ext>
                </a:extLst>
              </a:tr>
            </a:tbl>
          </a:graphicData>
        </a:graphic>
      </p:graphicFrame>
      <p:sp>
        <p:nvSpPr>
          <p:cNvPr id="6" name="Frame 5">
            <a:extLst>
              <a:ext uri="{FF2B5EF4-FFF2-40B4-BE49-F238E27FC236}">
                <a16:creationId xmlns:a16="http://schemas.microsoft.com/office/drawing/2014/main" id="{D40F4E50-91F5-EE77-489B-7CDDBE8EF53A}"/>
              </a:ext>
            </a:extLst>
          </p:cNvPr>
          <p:cNvSpPr/>
          <p:nvPr/>
        </p:nvSpPr>
        <p:spPr>
          <a:xfrm>
            <a:off x="120695" y="142776"/>
            <a:ext cx="11950609" cy="6675120"/>
          </a:xfrm>
          <a:prstGeom prst="frame">
            <a:avLst>
              <a:gd name="adj1" fmla="val 28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1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3CDF8-D50C-A568-0A6C-F96D0EC75A8C}"/>
              </a:ext>
            </a:extLst>
          </p:cNvPr>
          <p:cNvSpPr txBox="1"/>
          <p:nvPr/>
        </p:nvSpPr>
        <p:spPr>
          <a:xfrm>
            <a:off x="127877" y="633611"/>
            <a:ext cx="514516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Source Sans Pro SemiBold" panose="020F0502020204030204" pitchFamily="34" charset="0"/>
              </a:rPr>
              <a:t>PROBLEM STATEMENT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B33FD-D52B-B928-BEBE-9AE485D3A2B2}"/>
              </a:ext>
            </a:extLst>
          </p:cNvPr>
          <p:cNvSpPr txBox="1"/>
          <p:nvPr/>
        </p:nvSpPr>
        <p:spPr>
          <a:xfrm>
            <a:off x="912903" y="1956842"/>
            <a:ext cx="10366191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Consider this, the player has bought some Game Item tokens on Blockchain, now he wants to unlock and use these items inside game.</a:t>
            </a:r>
          </a:p>
          <a:p>
            <a:pPr marL="457200" indent="-457200">
              <a:buAutoNum type="arabicPeriod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Similarly, the player has won/unlocked an asset inside the game and he wants a token corresponding to the assets on his blockchain address, so that he can trade it in future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374151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This requires a Bridge that connects between the Blockchain World and the Game.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9B06988-E7E1-BA8B-6E98-6FCFE78A8BBA}"/>
              </a:ext>
            </a:extLst>
          </p:cNvPr>
          <p:cNvSpPr/>
          <p:nvPr/>
        </p:nvSpPr>
        <p:spPr>
          <a:xfrm>
            <a:off x="120695" y="142776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5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8400442-4E68-2212-956A-33F4B87A4ECB}"/>
              </a:ext>
            </a:extLst>
          </p:cNvPr>
          <p:cNvSpPr/>
          <p:nvPr/>
        </p:nvSpPr>
        <p:spPr>
          <a:xfrm>
            <a:off x="7397492" y="2079251"/>
            <a:ext cx="3331029" cy="332612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FC8D0D0-96DD-26CC-7A05-333D18ADD5FD}"/>
              </a:ext>
            </a:extLst>
          </p:cNvPr>
          <p:cNvSpPr/>
          <p:nvPr/>
        </p:nvSpPr>
        <p:spPr>
          <a:xfrm>
            <a:off x="235685" y="974912"/>
            <a:ext cx="5542722" cy="3890997"/>
          </a:xfrm>
          <a:prstGeom prst="roundRect">
            <a:avLst>
              <a:gd name="adj" fmla="val 542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C62C5B-9A2F-1AF4-28A9-9A521DC84344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6096000" y="142776"/>
            <a:ext cx="0" cy="667512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ame 4">
            <a:extLst>
              <a:ext uri="{FF2B5EF4-FFF2-40B4-BE49-F238E27FC236}">
                <a16:creationId xmlns:a16="http://schemas.microsoft.com/office/drawing/2014/main" id="{21C4EC13-5AD3-8B42-D2ED-9C84C1E9489A}"/>
              </a:ext>
            </a:extLst>
          </p:cNvPr>
          <p:cNvSpPr/>
          <p:nvPr/>
        </p:nvSpPr>
        <p:spPr>
          <a:xfrm>
            <a:off x="120695" y="142776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6A13CF-4EDE-7F66-4F0A-5D8DFC9FCC8B}"/>
              </a:ext>
            </a:extLst>
          </p:cNvPr>
          <p:cNvCxnSpPr>
            <a:cxnSpLocks/>
          </p:cNvCxnSpPr>
          <p:nvPr/>
        </p:nvCxnSpPr>
        <p:spPr>
          <a:xfrm flipH="1">
            <a:off x="120695" y="759847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erson in a tuxedo&#10;&#10;Description automatically generated">
            <a:extLst>
              <a:ext uri="{FF2B5EF4-FFF2-40B4-BE49-F238E27FC236}">
                <a16:creationId xmlns:a16="http://schemas.microsoft.com/office/drawing/2014/main" id="{A899BF14-A363-E707-4959-09C894744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27" y="1097450"/>
            <a:ext cx="897907" cy="897907"/>
          </a:xfrm>
          <a:prstGeom prst="rect">
            <a:avLst/>
          </a:prstGeom>
        </p:spPr>
      </p:pic>
      <p:pic>
        <p:nvPicPr>
          <p:cNvPr id="9" name="Picture 8" descr="A person in a tuxedo&#10;&#10;Description automatically generated">
            <a:extLst>
              <a:ext uri="{FF2B5EF4-FFF2-40B4-BE49-F238E27FC236}">
                <a16:creationId xmlns:a16="http://schemas.microsoft.com/office/drawing/2014/main" id="{79B3D673-C3A0-A854-BB2A-F759A820E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510" y="974912"/>
            <a:ext cx="915859" cy="91585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B8F7C1F-8882-CCEF-775C-F6E28C4A005B}"/>
              </a:ext>
            </a:extLst>
          </p:cNvPr>
          <p:cNvGrpSpPr/>
          <p:nvPr/>
        </p:nvGrpSpPr>
        <p:grpSpPr>
          <a:xfrm>
            <a:off x="391716" y="2455481"/>
            <a:ext cx="2370544" cy="2129917"/>
            <a:chOff x="359230" y="2179376"/>
            <a:chExt cx="2370544" cy="212991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D25E14D-D63A-72AE-4907-0AAA48E2131F}"/>
                </a:ext>
              </a:extLst>
            </p:cNvPr>
            <p:cNvSpPr/>
            <p:nvPr/>
          </p:nvSpPr>
          <p:spPr>
            <a:xfrm>
              <a:off x="359230" y="2207681"/>
              <a:ext cx="2370544" cy="2101612"/>
            </a:xfrm>
            <a:prstGeom prst="roundRect">
              <a:avLst>
                <a:gd name="adj" fmla="val 54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319EE3-A045-F83B-269C-BDE7D4E054E1}"/>
                </a:ext>
              </a:extLst>
            </p:cNvPr>
            <p:cNvSpPr txBox="1"/>
            <p:nvPr/>
          </p:nvSpPr>
          <p:spPr>
            <a:xfrm flipH="1">
              <a:off x="540258" y="2588180"/>
              <a:ext cx="19176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0" i="0" dirty="0">
                  <a:solidFill>
                    <a:srgbClr val="92D050"/>
                  </a:solidFill>
                  <a:effectLst/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0x06775ABeFeA0A581CBb3Cab8972d034690a0566b</a:t>
              </a:r>
              <a:endParaRPr lang="en-IN" sz="1200" dirty="0">
                <a:solidFill>
                  <a:srgbClr val="92D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pic>
          <p:nvPicPr>
            <p:cNvPr id="13" name="Picture 12" descr="A pair of grey and red sneakers&#10;&#10;Description automatically generated">
              <a:extLst>
                <a:ext uri="{FF2B5EF4-FFF2-40B4-BE49-F238E27FC236}">
                  <a16:creationId xmlns:a16="http://schemas.microsoft.com/office/drawing/2014/main" id="{06C328F3-73DC-879C-9769-F21640A96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85" y="3019378"/>
              <a:ext cx="622584" cy="622584"/>
            </a:xfrm>
            <a:prstGeom prst="rect">
              <a:avLst/>
            </a:prstGeom>
          </p:spPr>
        </p:pic>
        <p:pic>
          <p:nvPicPr>
            <p:cNvPr id="14" name="Picture 13" descr="An object with a black background&#10;&#10;Description automatically generated">
              <a:extLst>
                <a:ext uri="{FF2B5EF4-FFF2-40B4-BE49-F238E27FC236}">
                  <a16:creationId xmlns:a16="http://schemas.microsoft.com/office/drawing/2014/main" id="{E084CD15-1910-DA33-125B-8579FBED0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20" y="3641962"/>
              <a:ext cx="582852" cy="582852"/>
            </a:xfrm>
            <a:prstGeom prst="rect">
              <a:avLst/>
            </a:prstGeom>
          </p:spPr>
        </p:pic>
        <p:pic>
          <p:nvPicPr>
            <p:cNvPr id="15" name="Picture 14" descr="An object with a black background&#10;&#10;Description automatically generated">
              <a:extLst>
                <a:ext uri="{FF2B5EF4-FFF2-40B4-BE49-F238E27FC236}">
                  <a16:creationId xmlns:a16="http://schemas.microsoft.com/office/drawing/2014/main" id="{14458CE1-17D2-592A-EBC3-38E5847C6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734" y="3676183"/>
              <a:ext cx="514409" cy="514409"/>
            </a:xfrm>
            <a:prstGeom prst="rect">
              <a:avLst/>
            </a:prstGeom>
          </p:spPr>
        </p:pic>
        <p:pic>
          <p:nvPicPr>
            <p:cNvPr id="16" name="Picture 15" descr="A pair of grey and red sneakers&#10;&#10;Description automatically generated">
              <a:extLst>
                <a:ext uri="{FF2B5EF4-FFF2-40B4-BE49-F238E27FC236}">
                  <a16:creationId xmlns:a16="http://schemas.microsoft.com/office/drawing/2014/main" id="{3B44670D-BE28-831A-0D73-DA65DA2BE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835" y="2986571"/>
              <a:ext cx="674164" cy="674164"/>
            </a:xfrm>
            <a:prstGeom prst="rect">
              <a:avLst/>
            </a:prstGeom>
          </p:spPr>
        </p:pic>
        <p:pic>
          <p:nvPicPr>
            <p:cNvPr id="17" name="Picture 16" descr="A pair of grey and red sneakers&#10;&#10;Description automatically generated">
              <a:extLst>
                <a:ext uri="{FF2B5EF4-FFF2-40B4-BE49-F238E27FC236}">
                  <a16:creationId xmlns:a16="http://schemas.microsoft.com/office/drawing/2014/main" id="{388D6BF9-9890-DB53-E564-54A0D51D4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966" y="3019476"/>
              <a:ext cx="582852" cy="58285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E25B4D-19A7-3811-A45F-52CBE8357A27}"/>
                </a:ext>
              </a:extLst>
            </p:cNvPr>
            <p:cNvSpPr txBox="1"/>
            <p:nvPr/>
          </p:nvSpPr>
          <p:spPr>
            <a:xfrm>
              <a:off x="1013347" y="2179376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Account</a:t>
              </a:r>
              <a:r>
                <a:rPr lang="en-IN" dirty="0"/>
                <a:t> </a:t>
              </a:r>
              <a:r>
                <a:rPr lang="en-IN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7CE66E-F0CE-4A05-76E6-70768B58633D}"/>
              </a:ext>
            </a:extLst>
          </p:cNvPr>
          <p:cNvGrpSpPr/>
          <p:nvPr/>
        </p:nvGrpSpPr>
        <p:grpSpPr>
          <a:xfrm>
            <a:off x="3250643" y="2443348"/>
            <a:ext cx="2370544" cy="2154183"/>
            <a:chOff x="3266911" y="2167243"/>
            <a:chExt cx="2370544" cy="215418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039A9AC-7B8D-0FFE-06BC-336A09A81F33}"/>
                </a:ext>
              </a:extLst>
            </p:cNvPr>
            <p:cNvSpPr/>
            <p:nvPr/>
          </p:nvSpPr>
          <p:spPr>
            <a:xfrm>
              <a:off x="3266911" y="2183730"/>
              <a:ext cx="2370544" cy="2137696"/>
            </a:xfrm>
            <a:prstGeom prst="roundRect">
              <a:avLst>
                <a:gd name="adj" fmla="val 5422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F33164-24D4-6507-3DB4-DDB2E120F255}"/>
                </a:ext>
              </a:extLst>
            </p:cNvPr>
            <p:cNvSpPr txBox="1"/>
            <p:nvPr/>
          </p:nvSpPr>
          <p:spPr>
            <a:xfrm flipH="1">
              <a:off x="3309222" y="2588180"/>
              <a:ext cx="2266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0" i="0" dirty="0">
                  <a:solidFill>
                    <a:srgbClr val="FFC000"/>
                  </a:solidFill>
                  <a:effectLst/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0x0CBb3ab897C03Cab897CBb6ab897Cab897Cab897Cab897Cb</a:t>
              </a:r>
              <a:endParaRPr lang="en-IN" sz="1200" dirty="0">
                <a:solidFill>
                  <a:srgbClr val="FFC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pic>
          <p:nvPicPr>
            <p:cNvPr id="18" name="Picture 17" descr="A red and black parachute&#10;&#10;Description automatically generated">
              <a:extLst>
                <a:ext uri="{FF2B5EF4-FFF2-40B4-BE49-F238E27FC236}">
                  <a16:creationId xmlns:a16="http://schemas.microsoft.com/office/drawing/2014/main" id="{B299F44E-C05A-88B4-F193-6F4C5508E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536" y="3020168"/>
              <a:ext cx="656015" cy="656015"/>
            </a:xfrm>
            <a:prstGeom prst="rect">
              <a:avLst/>
            </a:prstGeom>
          </p:spPr>
        </p:pic>
        <p:pic>
          <p:nvPicPr>
            <p:cNvPr id="19" name="Picture 18" descr="A box with a picture on it&#10;&#10;Description automatically generated">
              <a:extLst>
                <a:ext uri="{FF2B5EF4-FFF2-40B4-BE49-F238E27FC236}">
                  <a16:creationId xmlns:a16="http://schemas.microsoft.com/office/drawing/2014/main" id="{A1698C30-8384-BEC7-A9CA-63ED9E44B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199" y="2943630"/>
              <a:ext cx="864526" cy="8645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71C1DA-DE14-DE08-1A97-DDECD54A5AD2}"/>
                </a:ext>
              </a:extLst>
            </p:cNvPr>
            <p:cNvSpPr txBox="1"/>
            <p:nvPr/>
          </p:nvSpPr>
          <p:spPr>
            <a:xfrm>
              <a:off x="3804514" y="2167243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Account</a:t>
              </a:r>
              <a:r>
                <a:rPr lang="en-IN" dirty="0"/>
                <a:t> </a:t>
              </a:r>
              <a:r>
                <a:rPr lang="en-IN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2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9708AA-C01B-E2ED-8B51-54A474E46B97}"/>
              </a:ext>
            </a:extLst>
          </p:cNvPr>
          <p:cNvSpPr txBox="1"/>
          <p:nvPr/>
        </p:nvSpPr>
        <p:spPr>
          <a:xfrm>
            <a:off x="572744" y="5297107"/>
            <a:ext cx="4930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 player owns 3 units of “Sneakers”, 2 units  of “Gun” , 1 unit of “Parachute” and “Kit” each on blockchain, on his two different addresses</a:t>
            </a:r>
            <a:r>
              <a:rPr lang="en-IN" sz="1600" dirty="0"/>
              <a:t>.</a:t>
            </a:r>
          </a:p>
        </p:txBody>
      </p:sp>
      <p:pic>
        <p:nvPicPr>
          <p:cNvPr id="39" name="Picture 38" descr="A person wearing a mask and holding guns&#10;&#10;Description automatically generated">
            <a:extLst>
              <a:ext uri="{FF2B5EF4-FFF2-40B4-BE49-F238E27FC236}">
                <a16:creationId xmlns:a16="http://schemas.microsoft.com/office/drawing/2014/main" id="{175FCF3C-837D-1521-C44B-A58E75B9FA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47" y="2415429"/>
            <a:ext cx="1688609" cy="21468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CBD9D97-0A6D-B14B-7A37-0A9DC29043A0}"/>
              </a:ext>
            </a:extLst>
          </p:cNvPr>
          <p:cNvSpPr txBox="1"/>
          <p:nvPr/>
        </p:nvSpPr>
        <p:spPr>
          <a:xfrm>
            <a:off x="7962234" y="4836669"/>
            <a:ext cx="279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Player Id : Vaishnav012</a:t>
            </a:r>
          </a:p>
        </p:txBody>
      </p:sp>
      <p:pic>
        <p:nvPicPr>
          <p:cNvPr id="43" name="Picture 42" descr="A yellow and black sign">
            <a:extLst>
              <a:ext uri="{FF2B5EF4-FFF2-40B4-BE49-F238E27FC236}">
                <a16:creationId xmlns:a16="http://schemas.microsoft.com/office/drawing/2014/main" id="{EEE69B68-37C1-2D0B-D4C6-DA848E747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07" y="1042658"/>
            <a:ext cx="3801719" cy="15840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AAB8424-69C1-0C73-1E01-E98C80252854}"/>
              </a:ext>
            </a:extLst>
          </p:cNvPr>
          <p:cNvSpPr txBox="1"/>
          <p:nvPr/>
        </p:nvSpPr>
        <p:spPr>
          <a:xfrm>
            <a:off x="7511192" y="5661990"/>
            <a:ext cx="3461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player plays “PUBG : Battlegrounds” as “Vaishnav012”</a:t>
            </a:r>
            <a:r>
              <a:rPr lang="en-IN" sz="1600" dirty="0"/>
              <a:t>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DEB73-5B87-C496-9704-5A1CF6EBA65E}"/>
              </a:ext>
            </a:extLst>
          </p:cNvPr>
          <p:cNvSpPr txBox="1"/>
          <p:nvPr/>
        </p:nvSpPr>
        <p:spPr>
          <a:xfrm>
            <a:off x="731525" y="113516"/>
            <a:ext cx="51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BLOCKCHAIN WORLD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6E04F3-B1BD-D4F0-37EC-6C687E6A4F64}"/>
              </a:ext>
            </a:extLst>
          </p:cNvPr>
          <p:cNvSpPr txBox="1"/>
          <p:nvPr/>
        </p:nvSpPr>
        <p:spPr>
          <a:xfrm>
            <a:off x="6863734" y="175433"/>
            <a:ext cx="514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INSIDE GAME: PUBG </a:t>
            </a:r>
          </a:p>
        </p:txBody>
      </p:sp>
    </p:spTree>
    <p:extLst>
      <p:ext uri="{BB962C8B-B14F-4D97-AF65-F5344CB8AC3E}">
        <p14:creationId xmlns:p14="http://schemas.microsoft.com/office/powerpoint/2010/main" val="428367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ame 85">
            <a:extLst>
              <a:ext uri="{FF2B5EF4-FFF2-40B4-BE49-F238E27FC236}">
                <a16:creationId xmlns:a16="http://schemas.microsoft.com/office/drawing/2014/main" id="{4A09736B-DAC1-47AD-A2C7-070822A6193E}"/>
              </a:ext>
            </a:extLst>
          </p:cNvPr>
          <p:cNvSpPr/>
          <p:nvPr/>
        </p:nvSpPr>
        <p:spPr>
          <a:xfrm>
            <a:off x="120695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90D09CB-18A1-EBEA-0CF5-B1438618DBDF}"/>
              </a:ext>
            </a:extLst>
          </p:cNvPr>
          <p:cNvCxnSpPr>
            <a:cxnSpLocks/>
          </p:cNvCxnSpPr>
          <p:nvPr/>
        </p:nvCxnSpPr>
        <p:spPr>
          <a:xfrm flipH="1">
            <a:off x="120695" y="943687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2C3644C-DEFD-4B1E-CBCA-8D7DE0168980}"/>
              </a:ext>
            </a:extLst>
          </p:cNvPr>
          <p:cNvGrpSpPr/>
          <p:nvPr/>
        </p:nvGrpSpPr>
        <p:grpSpPr>
          <a:xfrm>
            <a:off x="974659" y="1196619"/>
            <a:ext cx="10471703" cy="4497420"/>
            <a:chOff x="1063869" y="1619371"/>
            <a:chExt cx="10471703" cy="449742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4701F13-E90C-5057-B2A5-E03847DC961B}"/>
                </a:ext>
              </a:extLst>
            </p:cNvPr>
            <p:cNvGrpSpPr/>
            <p:nvPr/>
          </p:nvGrpSpPr>
          <p:grpSpPr>
            <a:xfrm>
              <a:off x="1063869" y="2540153"/>
              <a:ext cx="10387023" cy="3576638"/>
              <a:chOff x="905085" y="2442575"/>
              <a:chExt cx="10331024" cy="355735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5EB4252-856C-E064-6C2B-510BAF657D4F}"/>
                  </a:ext>
                </a:extLst>
              </p:cNvPr>
              <p:cNvGrpSpPr/>
              <p:nvPr/>
            </p:nvGrpSpPr>
            <p:grpSpPr>
              <a:xfrm>
                <a:off x="7449183" y="2926354"/>
                <a:ext cx="3786926" cy="3073577"/>
                <a:chOff x="6465158" y="1382486"/>
                <a:chExt cx="3581054" cy="2906485"/>
              </a:xfrm>
            </p:grpSpPr>
            <p:pic>
              <p:nvPicPr>
                <p:cNvPr id="28" name="Picture 27" descr="A blue round object with yellow dots&#10;&#10;Description automatically generated">
                  <a:extLst>
                    <a:ext uri="{FF2B5EF4-FFF2-40B4-BE49-F238E27FC236}">
                      <a16:creationId xmlns:a16="http://schemas.microsoft.com/office/drawing/2014/main" id="{953C77B4-D073-E739-D56D-EB30F3333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1164" y="1493710"/>
                  <a:ext cx="1465048" cy="1465048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A4A0887-7CF6-9AA8-99D2-4F852C4B1DB8}"/>
                    </a:ext>
                  </a:extLst>
                </p:cNvPr>
                <p:cNvCxnSpPr>
                  <a:cxnSpLocks/>
                  <a:stCxn id="14" idx="3"/>
                  <a:endCxn id="28" idx="1"/>
                </p:cNvCxnSpPr>
                <p:nvPr/>
              </p:nvCxnSpPr>
              <p:spPr>
                <a:xfrm flipV="1">
                  <a:off x="8094890" y="2226234"/>
                  <a:ext cx="486274" cy="1156561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C1A2D1B-E9A4-CA4E-D5D9-1EE13839737E}"/>
                    </a:ext>
                  </a:extLst>
                </p:cNvPr>
                <p:cNvGrpSpPr/>
                <p:nvPr/>
              </p:nvGrpSpPr>
              <p:grpSpPr>
                <a:xfrm>
                  <a:off x="6465158" y="2069025"/>
                  <a:ext cx="1629732" cy="2128636"/>
                  <a:chOff x="6857044" y="2641332"/>
                  <a:chExt cx="1629732" cy="2128636"/>
                </a:xfrm>
              </p:grpSpPr>
              <p:pic>
                <p:nvPicPr>
                  <p:cNvPr id="14" name="Picture 13" descr="A computer tower with many buttons&#10;&#10;Description automatically generated">
                    <a:extLst>
                      <a:ext uri="{FF2B5EF4-FFF2-40B4-BE49-F238E27FC236}">
                        <a16:creationId xmlns:a16="http://schemas.microsoft.com/office/drawing/2014/main" id="{DD578E83-1122-0B3F-978E-CD08793B11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57044" y="3140236"/>
                    <a:ext cx="1629732" cy="1629732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 descr="A blue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1AA063D5-1F4C-C365-4D76-89EA248C9B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8967" y="2641332"/>
                    <a:ext cx="997809" cy="99780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5" name="Frame 44">
                  <a:extLst>
                    <a:ext uri="{FF2B5EF4-FFF2-40B4-BE49-F238E27FC236}">
                      <a16:creationId xmlns:a16="http://schemas.microsoft.com/office/drawing/2014/main" id="{F61374C6-FB0E-902A-17C2-40D9F8DD3AB8}"/>
                    </a:ext>
                  </a:extLst>
                </p:cNvPr>
                <p:cNvSpPr/>
                <p:nvPr/>
              </p:nvSpPr>
              <p:spPr>
                <a:xfrm>
                  <a:off x="6630353" y="1382486"/>
                  <a:ext cx="3415859" cy="2906485"/>
                </a:xfrm>
                <a:prstGeom prst="frame">
                  <a:avLst>
                    <a:gd name="adj1" fmla="val 476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7" name="Picture 46" descr="A person in a tuxedo&#10;&#10;Description automatically generated">
                <a:extLst>
                  <a:ext uri="{FF2B5EF4-FFF2-40B4-BE49-F238E27FC236}">
                    <a16:creationId xmlns:a16="http://schemas.microsoft.com/office/drawing/2014/main" id="{549099EA-68D7-8218-5ADD-B50B7D2B4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091" y="3509297"/>
                <a:ext cx="1974511" cy="1974511"/>
              </a:xfrm>
              <a:prstGeom prst="rect">
                <a:avLst/>
              </a:prstGeom>
            </p:spPr>
          </p:pic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8A0E0E4-1B30-D128-55AC-9A31C4D02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6694" y="3365905"/>
                <a:ext cx="3924137" cy="2383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EC24BC5-05FC-681A-838C-5B505FA6D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6381" y="5483808"/>
                <a:ext cx="3824761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row: Left-Right 61">
                <a:extLst>
                  <a:ext uri="{FF2B5EF4-FFF2-40B4-BE49-F238E27FC236}">
                    <a16:creationId xmlns:a16="http://schemas.microsoft.com/office/drawing/2014/main" id="{DE0266B2-08F6-5BF6-E8E1-AE015CC82251}"/>
                  </a:ext>
                </a:extLst>
              </p:cNvPr>
              <p:cNvSpPr/>
              <p:nvPr/>
            </p:nvSpPr>
            <p:spPr>
              <a:xfrm flipV="1">
                <a:off x="3691261" y="4408721"/>
                <a:ext cx="3924137" cy="284757"/>
              </a:xfrm>
              <a:prstGeom prst="left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E3BB28-8DC1-8DEC-4297-16DE662641BA}"/>
                  </a:ext>
                </a:extLst>
              </p:cNvPr>
              <p:cNvSpPr txBox="1"/>
              <p:nvPr/>
            </p:nvSpPr>
            <p:spPr>
              <a:xfrm>
                <a:off x="4045869" y="3952907"/>
                <a:ext cx="3297199" cy="397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B050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2. Card, Wallet, UPI Payment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0FC561-44D1-4E17-C477-1D404D3364FB}"/>
                  </a:ext>
                </a:extLst>
              </p:cNvPr>
              <p:cNvSpPr txBox="1"/>
              <p:nvPr/>
            </p:nvSpPr>
            <p:spPr>
              <a:xfrm>
                <a:off x="4452562" y="2926354"/>
                <a:ext cx="2803132" cy="36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1. Buy Asset Request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481C7-757E-3D32-2C26-21F5BA2CDF36}"/>
                  </a:ext>
                </a:extLst>
              </p:cNvPr>
              <p:cNvSpPr txBox="1"/>
              <p:nvPr/>
            </p:nvSpPr>
            <p:spPr>
              <a:xfrm>
                <a:off x="4452562" y="5114754"/>
                <a:ext cx="3612234" cy="36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3. Buy Asset Response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98A21A7-2E03-826E-BC63-D0AA16770DEF}"/>
                  </a:ext>
                </a:extLst>
              </p:cNvPr>
              <p:cNvSpPr txBox="1"/>
              <p:nvPr/>
            </p:nvSpPr>
            <p:spPr>
              <a:xfrm>
                <a:off x="1772404" y="2442575"/>
                <a:ext cx="125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PLAYER</a:t>
                </a:r>
              </a:p>
            </p:txBody>
          </p:sp>
          <p:sp>
            <p:nvSpPr>
              <p:cNvPr id="85" name="Frame 84">
                <a:extLst>
                  <a:ext uri="{FF2B5EF4-FFF2-40B4-BE49-F238E27FC236}">
                    <a16:creationId xmlns:a16="http://schemas.microsoft.com/office/drawing/2014/main" id="{074A92E8-66DF-747A-6D25-843696302ADB}"/>
                  </a:ext>
                </a:extLst>
              </p:cNvPr>
              <p:cNvSpPr/>
              <p:nvPr/>
            </p:nvSpPr>
            <p:spPr>
              <a:xfrm>
                <a:off x="905085" y="2926355"/>
                <a:ext cx="2803132" cy="3073576"/>
              </a:xfrm>
              <a:prstGeom prst="frame">
                <a:avLst>
                  <a:gd name="adj1" fmla="val 47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A yellow and black sign">
              <a:extLst>
                <a:ext uri="{FF2B5EF4-FFF2-40B4-BE49-F238E27FC236}">
                  <a16:creationId xmlns:a16="http://schemas.microsoft.com/office/drawing/2014/main" id="{DE4B86CB-B87D-6B45-41FF-9FABA69D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853" y="1619371"/>
              <a:ext cx="3801719" cy="158405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DA49F4-E874-79E9-A4FE-33130A0B9CB8}"/>
              </a:ext>
            </a:extLst>
          </p:cNvPr>
          <p:cNvSpPr txBox="1"/>
          <p:nvPr/>
        </p:nvSpPr>
        <p:spPr>
          <a:xfrm>
            <a:off x="2633841" y="169761"/>
            <a:ext cx="7536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F5597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BUYING IN-GAME COLLECTIBLES</a:t>
            </a:r>
          </a:p>
        </p:txBody>
      </p:sp>
    </p:spTree>
    <p:extLst>
      <p:ext uri="{BB962C8B-B14F-4D97-AF65-F5344CB8AC3E}">
        <p14:creationId xmlns:p14="http://schemas.microsoft.com/office/powerpoint/2010/main" val="3808422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ridge with towers and towers&#10;&#10;Description automatically generated">
            <a:extLst>
              <a:ext uri="{FF2B5EF4-FFF2-40B4-BE49-F238E27FC236}">
                <a16:creationId xmlns:a16="http://schemas.microsoft.com/office/drawing/2014/main" id="{DF8E0509-067A-7C1B-3B0D-E5118BC4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74" y="2015499"/>
            <a:ext cx="4497319" cy="2529743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FF3B7E-7DAB-637B-7E9B-9F3A05ECC435}"/>
              </a:ext>
            </a:extLst>
          </p:cNvPr>
          <p:cNvGrpSpPr/>
          <p:nvPr/>
        </p:nvGrpSpPr>
        <p:grpSpPr>
          <a:xfrm>
            <a:off x="315585" y="2378378"/>
            <a:ext cx="2937649" cy="2038500"/>
            <a:chOff x="6451584" y="3196875"/>
            <a:chExt cx="5077677" cy="31134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1A5F70-BA08-3D53-CA3D-61B3E42768FC}"/>
                </a:ext>
              </a:extLst>
            </p:cNvPr>
            <p:cNvGrpSpPr/>
            <p:nvPr/>
          </p:nvGrpSpPr>
          <p:grpSpPr>
            <a:xfrm>
              <a:off x="7823998" y="5796082"/>
              <a:ext cx="1130133" cy="470252"/>
              <a:chOff x="7163813" y="4452283"/>
              <a:chExt cx="1592159" cy="662502"/>
            </a:xfrm>
          </p:grpSpPr>
          <p:pic>
            <p:nvPicPr>
              <p:cNvPr id="7" name="Picture 6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A85AC973-3500-5381-5ED7-4AF07EC6DA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3470" y="4452283"/>
                <a:ext cx="662502" cy="662502"/>
              </a:xfrm>
              <a:prstGeom prst="rect">
                <a:avLst/>
              </a:prstGeom>
            </p:spPr>
          </p:pic>
          <p:pic>
            <p:nvPicPr>
              <p:cNvPr id="8" name="Picture 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9F629E1-AF8C-0284-E730-DFB0CA195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7163813" y="4673239"/>
                <a:ext cx="969083" cy="206639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0386AC4-19C9-2E63-F706-C631048CEED8}"/>
                </a:ext>
              </a:extLst>
            </p:cNvPr>
            <p:cNvGrpSpPr/>
            <p:nvPr/>
          </p:nvGrpSpPr>
          <p:grpSpPr>
            <a:xfrm>
              <a:off x="9442157" y="3705587"/>
              <a:ext cx="1261823" cy="536944"/>
              <a:chOff x="9263708" y="2953055"/>
              <a:chExt cx="1556886" cy="662502"/>
            </a:xfrm>
          </p:grpSpPr>
          <p:pic>
            <p:nvPicPr>
              <p:cNvPr id="11" name="Picture 10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46A9F8AA-6957-57E9-3136-23B5C6E2A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3708" y="2953055"/>
                <a:ext cx="662502" cy="662502"/>
              </a:xfrm>
              <a:prstGeom prst="rect">
                <a:avLst/>
              </a:prstGeom>
            </p:spPr>
          </p:pic>
          <p:pic>
            <p:nvPicPr>
              <p:cNvPr id="13" name="Picture 1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5B2B8AB-EEE9-56A7-51AB-C58EEDE518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851509" y="3144112"/>
                <a:ext cx="969085" cy="206639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9BC9FFD-426D-12B6-330D-79475F98C8A0}"/>
                </a:ext>
              </a:extLst>
            </p:cNvPr>
            <p:cNvGrpSpPr/>
            <p:nvPr/>
          </p:nvGrpSpPr>
          <p:grpSpPr>
            <a:xfrm>
              <a:off x="9885896" y="4718709"/>
              <a:ext cx="1175074" cy="500029"/>
              <a:chOff x="9249213" y="820353"/>
              <a:chExt cx="1556886" cy="662502"/>
            </a:xfrm>
          </p:grpSpPr>
          <p:pic>
            <p:nvPicPr>
              <p:cNvPr id="17" name="Picture 16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E00851BE-2C45-1E7B-3683-2B92595CCC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13" y="820353"/>
                <a:ext cx="662502" cy="662502"/>
              </a:xfrm>
              <a:prstGeom prst="rect">
                <a:avLst/>
              </a:prstGeom>
            </p:spPr>
          </p:pic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B02BCD1-0072-5C46-FC03-0A4411EE50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837014" y="1011410"/>
                <a:ext cx="969085" cy="206639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0269CC9-539A-7B7C-1465-D649D3FD84BC}"/>
                </a:ext>
              </a:extLst>
            </p:cNvPr>
            <p:cNvGrpSpPr/>
            <p:nvPr/>
          </p:nvGrpSpPr>
          <p:grpSpPr>
            <a:xfrm>
              <a:off x="7154941" y="4140865"/>
              <a:ext cx="1187729" cy="533457"/>
              <a:chOff x="9146959" y="1879145"/>
              <a:chExt cx="1673635" cy="751698"/>
            </a:xfrm>
          </p:grpSpPr>
          <p:pic>
            <p:nvPicPr>
              <p:cNvPr id="23" name="Picture 2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702E88D-C3DB-0D8A-9186-11EC9714F5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851509" y="2100691"/>
                <a:ext cx="969085" cy="206639"/>
              </a:xfrm>
              <a:prstGeom prst="rect">
                <a:avLst/>
              </a:prstGeom>
            </p:spPr>
          </p:pic>
          <p:pic>
            <p:nvPicPr>
              <p:cNvPr id="24" name="Picture 23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65721705-B41A-ADEF-CAF2-81544D8F3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6959" y="1879145"/>
                <a:ext cx="751698" cy="751698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0785D6-69F3-7613-0174-EDA98607F340}"/>
                </a:ext>
              </a:extLst>
            </p:cNvPr>
            <p:cNvGrpSpPr/>
            <p:nvPr/>
          </p:nvGrpSpPr>
          <p:grpSpPr>
            <a:xfrm>
              <a:off x="7103333" y="5109616"/>
              <a:ext cx="946895" cy="400059"/>
              <a:chOff x="9359569" y="5109071"/>
              <a:chExt cx="1568070" cy="662503"/>
            </a:xfrm>
          </p:grpSpPr>
          <p:pic>
            <p:nvPicPr>
              <p:cNvPr id="26" name="Picture 25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1AB9A004-B887-44FE-D053-21AF3A223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9569" y="5109071"/>
                <a:ext cx="662503" cy="662503"/>
              </a:xfrm>
              <a:prstGeom prst="rect">
                <a:avLst/>
              </a:prstGeom>
            </p:spPr>
          </p:pic>
          <p:pic>
            <p:nvPicPr>
              <p:cNvPr id="28" name="Picture 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859BE18-45F6-B594-F5A3-6DE3F4704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958554" y="5282155"/>
                <a:ext cx="969085" cy="206639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F26BED1-72E7-8165-3735-58989FD5A280}"/>
                </a:ext>
              </a:extLst>
            </p:cNvPr>
            <p:cNvGrpSpPr/>
            <p:nvPr/>
          </p:nvGrpSpPr>
          <p:grpSpPr>
            <a:xfrm>
              <a:off x="9442157" y="5714086"/>
              <a:ext cx="1130136" cy="470253"/>
              <a:chOff x="7093453" y="1325442"/>
              <a:chExt cx="1592159" cy="662502"/>
            </a:xfrm>
          </p:grpSpPr>
          <p:pic>
            <p:nvPicPr>
              <p:cNvPr id="34" name="Picture 33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6F84A560-3D0F-60DF-41D3-2CC5E28FC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3110" y="1325442"/>
                <a:ext cx="662502" cy="662502"/>
              </a:xfrm>
              <a:prstGeom prst="rect">
                <a:avLst/>
              </a:prstGeom>
            </p:spPr>
          </p:pic>
          <p:pic>
            <p:nvPicPr>
              <p:cNvPr id="36" name="Picture 3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10C2145-BF8B-1350-7442-6E6AA0493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7093453" y="1546398"/>
                <a:ext cx="969083" cy="206639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00FFA1-E857-7758-4954-FF6903478467}"/>
                </a:ext>
              </a:extLst>
            </p:cNvPr>
            <p:cNvGrpSpPr/>
            <p:nvPr/>
          </p:nvGrpSpPr>
          <p:grpSpPr>
            <a:xfrm>
              <a:off x="7865492" y="3230942"/>
              <a:ext cx="1247564" cy="560332"/>
              <a:chOff x="9146959" y="1879145"/>
              <a:chExt cx="1673635" cy="751698"/>
            </a:xfrm>
          </p:grpSpPr>
          <p:pic>
            <p:nvPicPr>
              <p:cNvPr id="40" name="Picture 3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8661A4C4-1C93-D33A-4D53-FE80481053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851509" y="2100691"/>
                <a:ext cx="969085" cy="206639"/>
              </a:xfrm>
              <a:prstGeom prst="rect">
                <a:avLst/>
              </a:prstGeom>
            </p:spPr>
          </p:pic>
          <p:pic>
            <p:nvPicPr>
              <p:cNvPr id="41" name="Picture 40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D9E9B457-BB84-3B0A-55E9-7A36EAB4C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6959" y="1879145"/>
                <a:ext cx="751698" cy="751698"/>
              </a:xfrm>
              <a:prstGeom prst="rect">
                <a:avLst/>
              </a:prstGeom>
            </p:spPr>
          </p:pic>
        </p:grpSp>
        <p:pic>
          <p:nvPicPr>
            <p:cNvPr id="42" name="Picture 41" descr="A blue and black logo&#10;&#10;Description automatically generated">
              <a:extLst>
                <a:ext uri="{FF2B5EF4-FFF2-40B4-BE49-F238E27FC236}">
                  <a16:creationId xmlns:a16="http://schemas.microsoft.com/office/drawing/2014/main" id="{E6C14EFA-A6A7-70C5-1A49-E9E22EB2C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369" y="3277231"/>
              <a:ext cx="474228" cy="474228"/>
            </a:xfrm>
            <a:prstGeom prst="rect">
              <a:avLst/>
            </a:prstGeom>
          </p:spPr>
        </p:pic>
        <p:pic>
          <p:nvPicPr>
            <p:cNvPr id="43" name="Picture 42" descr="A blue and black logo&#10;&#10;Description automatically generated">
              <a:extLst>
                <a:ext uri="{FF2B5EF4-FFF2-40B4-BE49-F238E27FC236}">
                  <a16:creationId xmlns:a16="http://schemas.microsoft.com/office/drawing/2014/main" id="{D171DBF8-E598-4F25-0FCC-3FD111926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2999" y="3670888"/>
              <a:ext cx="533457" cy="533457"/>
            </a:xfrm>
            <a:prstGeom prst="rect">
              <a:avLst/>
            </a:prstGeom>
          </p:spPr>
        </p:pic>
        <p:pic>
          <p:nvPicPr>
            <p:cNvPr id="44" name="Picture 43" descr="A blue and black logo&#10;&#10;Description automatically generated">
              <a:extLst>
                <a:ext uri="{FF2B5EF4-FFF2-40B4-BE49-F238E27FC236}">
                  <a16:creationId xmlns:a16="http://schemas.microsoft.com/office/drawing/2014/main" id="{79296598-1CF8-93CA-1E27-8B140A83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98" y="4792777"/>
              <a:ext cx="435538" cy="435538"/>
            </a:xfrm>
            <a:prstGeom prst="rect">
              <a:avLst/>
            </a:prstGeom>
          </p:spPr>
        </p:pic>
        <p:pic>
          <p:nvPicPr>
            <p:cNvPr id="45" name="Picture 44" descr="A blue and black logo&#10;&#10;Description automatically generated">
              <a:extLst>
                <a:ext uri="{FF2B5EF4-FFF2-40B4-BE49-F238E27FC236}">
                  <a16:creationId xmlns:a16="http://schemas.microsoft.com/office/drawing/2014/main" id="{24AE3F97-0AB4-3B55-D719-A910FFDB2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980" y="5674621"/>
              <a:ext cx="505627" cy="505627"/>
            </a:xfrm>
            <a:prstGeom prst="rect">
              <a:avLst/>
            </a:prstGeom>
          </p:spPr>
        </p:pic>
        <p:pic>
          <p:nvPicPr>
            <p:cNvPr id="46" name="Picture 45" descr="A blue and black logo&#10;&#10;Description automatically generated">
              <a:extLst>
                <a:ext uri="{FF2B5EF4-FFF2-40B4-BE49-F238E27FC236}">
                  <a16:creationId xmlns:a16="http://schemas.microsoft.com/office/drawing/2014/main" id="{BF69F397-FA42-E09C-3D39-4ABB7FF88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387" y="5813191"/>
              <a:ext cx="419802" cy="419802"/>
            </a:xfrm>
            <a:prstGeom prst="rect">
              <a:avLst/>
            </a:prstGeom>
          </p:spPr>
        </p:pic>
        <p:pic>
          <p:nvPicPr>
            <p:cNvPr id="47" name="Picture 46" descr="A blue and black logo&#10;&#10;Description automatically generated">
              <a:extLst>
                <a:ext uri="{FF2B5EF4-FFF2-40B4-BE49-F238E27FC236}">
                  <a16:creationId xmlns:a16="http://schemas.microsoft.com/office/drawing/2014/main" id="{0F9B5A09-FBD6-907A-DFCB-EA34AA221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048" y="5145813"/>
              <a:ext cx="371507" cy="371507"/>
            </a:xfrm>
            <a:prstGeom prst="rect">
              <a:avLst/>
            </a:prstGeom>
          </p:spPr>
        </p:pic>
        <p:pic>
          <p:nvPicPr>
            <p:cNvPr id="48" name="Picture 47" descr="A blue and black logo&#10;&#10;Description automatically generated">
              <a:extLst>
                <a:ext uri="{FF2B5EF4-FFF2-40B4-BE49-F238E27FC236}">
                  <a16:creationId xmlns:a16="http://schemas.microsoft.com/office/drawing/2014/main" id="{56C81323-7573-698C-8DD3-A779F3A0C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2" y="4207565"/>
              <a:ext cx="400059" cy="400059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1DFDCC-53F3-48D9-9259-E4BFAF6740B9}"/>
                </a:ext>
              </a:extLst>
            </p:cNvPr>
            <p:cNvCxnSpPr>
              <a:cxnSpLocks/>
              <a:stCxn id="41" idx="2"/>
              <a:endCxn id="24" idx="0"/>
            </p:cNvCxnSpPr>
            <p:nvPr/>
          </p:nvCxnSpPr>
          <p:spPr>
            <a:xfrm flipH="1">
              <a:off x="7421670" y="3791274"/>
              <a:ext cx="723988" cy="3495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E1623A-00D9-206E-3160-123A4C5728AD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9710629" y="4242531"/>
              <a:ext cx="425282" cy="4761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0FAF3D-B6BF-909E-254D-F83039C0AF7B}"/>
                </a:ext>
              </a:extLst>
            </p:cNvPr>
            <p:cNvCxnSpPr>
              <a:cxnSpLocks/>
              <a:stCxn id="41" idx="2"/>
              <a:endCxn id="44" idx="1"/>
            </p:cNvCxnSpPr>
            <p:nvPr/>
          </p:nvCxnSpPr>
          <p:spPr>
            <a:xfrm>
              <a:off x="8145658" y="3791274"/>
              <a:ext cx="1379440" cy="12192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235AFBC-D32C-14AC-1FEC-A2EC8797B0B2}"/>
                </a:ext>
              </a:extLst>
            </p:cNvPr>
            <p:cNvCxnSpPr>
              <a:cxnSpLocks/>
              <a:stCxn id="28" idx="3"/>
              <a:endCxn id="44" idx="1"/>
            </p:cNvCxnSpPr>
            <p:nvPr/>
          </p:nvCxnSpPr>
          <p:spPr>
            <a:xfrm flipV="1">
              <a:off x="8050228" y="5010546"/>
              <a:ext cx="1474870" cy="26597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B13FC6D-26FD-4D5A-8EF3-34AA43481514}"/>
                </a:ext>
              </a:extLst>
            </p:cNvPr>
            <p:cNvCxnSpPr>
              <a:cxnSpLocks/>
              <a:stCxn id="7" idx="0"/>
              <a:endCxn id="23" idx="3"/>
            </p:cNvCxnSpPr>
            <p:nvPr/>
          </p:nvCxnSpPr>
          <p:spPr>
            <a:xfrm flipH="1" flipV="1">
              <a:off x="8342670" y="4371412"/>
              <a:ext cx="376335" cy="14246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BBC197-1C57-FED7-61BD-1EF3BDF1782E}"/>
                </a:ext>
              </a:extLst>
            </p:cNvPr>
            <p:cNvCxnSpPr>
              <a:cxnSpLocks/>
              <a:stCxn id="36" idx="1"/>
              <a:endCxn id="23" idx="3"/>
            </p:cNvCxnSpPr>
            <p:nvPr/>
          </p:nvCxnSpPr>
          <p:spPr>
            <a:xfrm flipH="1" flipV="1">
              <a:off x="8342670" y="4371412"/>
              <a:ext cx="1099487" cy="1572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5585FA-617E-DAFC-4DF5-4B568EC5592F}"/>
                </a:ext>
              </a:extLst>
            </p:cNvPr>
            <p:cNvCxnSpPr>
              <a:cxnSpLocks/>
              <a:stCxn id="34" idx="0"/>
              <a:endCxn id="17" idx="2"/>
            </p:cNvCxnSpPr>
            <p:nvPr/>
          </p:nvCxnSpPr>
          <p:spPr>
            <a:xfrm flipH="1" flipV="1">
              <a:off x="10135911" y="5218738"/>
              <a:ext cx="201256" cy="4953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ame 55">
              <a:extLst>
                <a:ext uri="{FF2B5EF4-FFF2-40B4-BE49-F238E27FC236}">
                  <a16:creationId xmlns:a16="http://schemas.microsoft.com/office/drawing/2014/main" id="{52AA6E6A-AA45-B302-E508-9FD92E663446}"/>
                </a:ext>
              </a:extLst>
            </p:cNvPr>
            <p:cNvSpPr/>
            <p:nvPr/>
          </p:nvSpPr>
          <p:spPr>
            <a:xfrm>
              <a:off x="7212635" y="3196875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7" name="Frame 56">
              <a:extLst>
                <a:ext uri="{FF2B5EF4-FFF2-40B4-BE49-F238E27FC236}">
                  <a16:creationId xmlns:a16="http://schemas.microsoft.com/office/drawing/2014/main" id="{0A887496-C9B4-0428-3793-1DE92D798A20}"/>
                </a:ext>
              </a:extLst>
            </p:cNvPr>
            <p:cNvSpPr/>
            <p:nvPr/>
          </p:nvSpPr>
          <p:spPr>
            <a:xfrm>
              <a:off x="9443324" y="3673408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46CEED54-76E0-EFF5-E2E9-A083447B3A48}"/>
                </a:ext>
              </a:extLst>
            </p:cNvPr>
            <p:cNvSpPr/>
            <p:nvPr/>
          </p:nvSpPr>
          <p:spPr>
            <a:xfrm>
              <a:off x="9270946" y="4721644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9" name="Frame 58">
              <a:extLst>
                <a:ext uri="{FF2B5EF4-FFF2-40B4-BE49-F238E27FC236}">
                  <a16:creationId xmlns:a16="http://schemas.microsoft.com/office/drawing/2014/main" id="{FD93551C-7F29-FE58-529E-E8DC09DC78B2}"/>
                </a:ext>
              </a:extLst>
            </p:cNvPr>
            <p:cNvSpPr/>
            <p:nvPr/>
          </p:nvSpPr>
          <p:spPr>
            <a:xfrm>
              <a:off x="9313411" y="5666822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0" name="Frame 59">
              <a:extLst>
                <a:ext uri="{FF2B5EF4-FFF2-40B4-BE49-F238E27FC236}">
                  <a16:creationId xmlns:a16="http://schemas.microsoft.com/office/drawing/2014/main" id="{845C1AF4-29F4-2092-A8CC-BF16F091B688}"/>
                </a:ext>
              </a:extLst>
            </p:cNvPr>
            <p:cNvSpPr/>
            <p:nvPr/>
          </p:nvSpPr>
          <p:spPr>
            <a:xfrm>
              <a:off x="7054829" y="5722278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1" name="Frame 60">
              <a:extLst>
                <a:ext uri="{FF2B5EF4-FFF2-40B4-BE49-F238E27FC236}">
                  <a16:creationId xmlns:a16="http://schemas.microsoft.com/office/drawing/2014/main" id="{B72FADC2-072E-E334-E7CF-D4E7A9C1DC63}"/>
                </a:ext>
              </a:extLst>
            </p:cNvPr>
            <p:cNvSpPr/>
            <p:nvPr/>
          </p:nvSpPr>
          <p:spPr>
            <a:xfrm>
              <a:off x="6451584" y="5023913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2" name="Frame 61">
              <a:extLst>
                <a:ext uri="{FF2B5EF4-FFF2-40B4-BE49-F238E27FC236}">
                  <a16:creationId xmlns:a16="http://schemas.microsoft.com/office/drawing/2014/main" id="{830B4AC5-3F3C-5039-8BFB-5B3852907BCC}"/>
                </a:ext>
              </a:extLst>
            </p:cNvPr>
            <p:cNvSpPr/>
            <p:nvPr/>
          </p:nvSpPr>
          <p:spPr>
            <a:xfrm>
              <a:off x="6462595" y="4120692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pic>
        <p:nvPicPr>
          <p:cNvPr id="65" name="Picture 64" descr="A yellow and black sign">
            <a:extLst>
              <a:ext uri="{FF2B5EF4-FFF2-40B4-BE49-F238E27FC236}">
                <a16:creationId xmlns:a16="http://schemas.microsoft.com/office/drawing/2014/main" id="{083B4186-82E0-D81F-D68F-9F29FBE2D4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393" y="2540554"/>
            <a:ext cx="2778507" cy="1157712"/>
          </a:xfrm>
          <a:prstGeom prst="rect">
            <a:avLst/>
          </a:prstGeom>
        </p:spPr>
      </p:pic>
      <p:pic>
        <p:nvPicPr>
          <p:cNvPr id="66" name="Picture 65" descr="A purple and blue text">
            <a:extLst>
              <a:ext uri="{FF2B5EF4-FFF2-40B4-BE49-F238E27FC236}">
                <a16:creationId xmlns:a16="http://schemas.microsoft.com/office/drawing/2014/main" id="{E0D79A52-AEBD-54C6-E229-17F864980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" t="29185" r="3630" b="28000"/>
          <a:stretch/>
        </p:blipFill>
        <p:spPr>
          <a:xfrm>
            <a:off x="4954755" y="2845219"/>
            <a:ext cx="2197219" cy="100474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18400EC-8169-2D20-1B01-47935B947567}"/>
              </a:ext>
            </a:extLst>
          </p:cNvPr>
          <p:cNvSpPr txBox="1"/>
          <p:nvPr/>
        </p:nvSpPr>
        <p:spPr>
          <a:xfrm>
            <a:off x="476149" y="4917680"/>
            <a:ext cx="20761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Blockchain : </a:t>
            </a:r>
            <a:r>
              <a:rPr lang="en-IN" sz="60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WEB3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565610-332D-1B1B-BB16-1328895BE7C0}"/>
              </a:ext>
            </a:extLst>
          </p:cNvPr>
          <p:cNvSpPr txBox="1"/>
          <p:nvPr/>
        </p:nvSpPr>
        <p:spPr>
          <a:xfrm>
            <a:off x="9470857" y="4816751"/>
            <a:ext cx="2103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Game : </a:t>
            </a:r>
            <a:r>
              <a:rPr lang="en-IN" sz="6000" dirty="0">
                <a:solidFill>
                  <a:srgbClr val="00B05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WEB2</a:t>
            </a:r>
            <a:endParaRPr lang="en-IN" sz="6000" dirty="0">
              <a:solidFill>
                <a:srgbClr val="00B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991EA5-5FEE-6C4E-C6D2-ED73A425F614}"/>
              </a:ext>
            </a:extLst>
          </p:cNvPr>
          <p:cNvSpPr txBox="1"/>
          <p:nvPr/>
        </p:nvSpPr>
        <p:spPr>
          <a:xfrm>
            <a:off x="4589529" y="5010013"/>
            <a:ext cx="3461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Bridge : </a:t>
            </a:r>
            <a:r>
              <a:rPr lang="en-IN" sz="4800" dirty="0">
                <a:solidFill>
                  <a:srgbClr val="FFFF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TokenMint</a:t>
            </a:r>
            <a:endParaRPr lang="en-IN" sz="4800" dirty="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9FB081-CAE5-BE96-97BA-7962710A0F2D}"/>
              </a:ext>
            </a:extLst>
          </p:cNvPr>
          <p:cNvSpPr txBox="1"/>
          <p:nvPr/>
        </p:nvSpPr>
        <p:spPr>
          <a:xfrm>
            <a:off x="3671632" y="414657"/>
            <a:ext cx="4249174" cy="64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MY PROJECT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82316E-4F7A-F26C-BC14-E55FC169AD59}"/>
              </a:ext>
            </a:extLst>
          </p:cNvPr>
          <p:cNvCxnSpPr>
            <a:cxnSpLocks/>
          </p:cNvCxnSpPr>
          <p:nvPr/>
        </p:nvCxnSpPr>
        <p:spPr>
          <a:xfrm flipH="1">
            <a:off x="1784410" y="1201175"/>
            <a:ext cx="802361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72899E64-AD39-4A54-1744-5A05A9F990B9}"/>
              </a:ext>
            </a:extLst>
          </p:cNvPr>
          <p:cNvSpPr/>
          <p:nvPr/>
        </p:nvSpPr>
        <p:spPr>
          <a:xfrm>
            <a:off x="3252969" y="3038019"/>
            <a:ext cx="559631" cy="438198"/>
          </a:xfrm>
          <a:prstGeom prst="leftRightArrow">
            <a:avLst>
              <a:gd name="adj1" fmla="val 35095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C84359F-823E-0BFB-1D5B-A36266132D60}"/>
              </a:ext>
            </a:extLst>
          </p:cNvPr>
          <p:cNvSpPr/>
          <p:nvPr/>
        </p:nvSpPr>
        <p:spPr>
          <a:xfrm>
            <a:off x="8384814" y="3081071"/>
            <a:ext cx="559631" cy="438198"/>
          </a:xfrm>
          <a:prstGeom prst="leftRightArrow">
            <a:avLst>
              <a:gd name="adj1" fmla="val 35095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113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9845B-4178-A325-1A99-FC15FBC64744}"/>
              </a:ext>
            </a:extLst>
          </p:cNvPr>
          <p:cNvSpPr/>
          <p:nvPr/>
        </p:nvSpPr>
        <p:spPr>
          <a:xfrm>
            <a:off x="1173326" y="1267151"/>
            <a:ext cx="10891674" cy="6479849"/>
          </a:xfrm>
          <a:prstGeom prst="roundRect">
            <a:avLst>
              <a:gd name="adj" fmla="val 4635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PCGParachutes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totalSupply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9999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sellingPrice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ownershipDetails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gameBlockchainAddress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"0x21xasa1ff12xgdfhay23273xv3hsdg3d7g3ydg38g3jwegdy2"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buyInGameAsset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buyerBlockChainAddress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purchaseAmount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(purchaseAmount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quantity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sellingPrice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totalSupply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quantity) {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totalSupply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totalSupply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quantity;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 Reduce The Total supply of the tokens */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ownershipDetails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buyerBlockChainAddress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quantity);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 Add "quantity" </a:t>
            </a:r>
            <a:r>
              <a:rPr lang="en-IN" sz="12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amout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of tokens to "playerBlockchainAddress" */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 "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transferMoney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gameBlockchainAddress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purchaseAmount);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* Transfer "purchaseAmount" worth of "Ether" to the owner's Blockchain Address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*/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transferMoney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buyerBlockChainAddress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purchaseAmount);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 Return amount to "</a:t>
            </a:r>
            <a:r>
              <a:rPr lang="en-IN" sz="1200" b="0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playerBlockChainAddress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" */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totalAssetsOwned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blockchainAddress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ownershipDetails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blockchainAddress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transferMoney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ownerBlockchainAddress2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purchaseAmount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718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E1E364-0A7E-BBF5-0905-783C3DBC049D}"/>
              </a:ext>
            </a:extLst>
          </p:cNvPr>
          <p:cNvSpPr/>
          <p:nvPr/>
        </p:nvSpPr>
        <p:spPr>
          <a:xfrm>
            <a:off x="180117" y="921618"/>
            <a:ext cx="11851461" cy="541385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B35C1-E975-C817-0BE4-5CF73876BE03}"/>
              </a:ext>
            </a:extLst>
          </p:cNvPr>
          <p:cNvSpPr txBox="1"/>
          <p:nvPr/>
        </p:nvSpPr>
        <p:spPr>
          <a:xfrm>
            <a:off x="477120" y="1257157"/>
            <a:ext cx="86875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buyInGameAsset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purchaseAmount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(purchaseAmount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quantity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Inventory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getsellingPriceFor_PCGParachutes_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Inventory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getTotalSupply_PCGParachutes_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quantity) {</a:t>
            </a: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paymentSuccess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PaymentService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transferMoneyToGame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(purchaseAmount);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* Will Initiate transfer of money from player to game, using UPI, card payment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             */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200" b="0" dirty="0">
                <a:solidFill>
                  <a:srgbClr val="2BBAC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paymentSuccess) {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"FALIURE"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Inventory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reduceTotalSupply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(quantity);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 Reduce totalSupply of _PCGParachutes_ */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Inventory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add_PCGParachutes_ForPlayer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(playerId, quantity);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/** Add "quantity" amount of _PCGParachutes_ to playerId */</a:t>
            </a:r>
            <a:endParaRPr lang="en-IN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"FALIURE"</a:t>
            </a:r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45303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C70062-2D33-6C9B-A769-76AF58476E5E}"/>
              </a:ext>
            </a:extLst>
          </p:cNvPr>
          <p:cNvGrpSpPr/>
          <p:nvPr/>
        </p:nvGrpSpPr>
        <p:grpSpPr>
          <a:xfrm>
            <a:off x="1382467" y="799236"/>
            <a:ext cx="9129684" cy="5442664"/>
            <a:chOff x="542960" y="1180957"/>
            <a:chExt cx="8687512" cy="51790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3AFD131-736C-2564-DFB4-8E99DFB2FAB6}"/>
                </a:ext>
              </a:extLst>
            </p:cNvPr>
            <p:cNvSpPr/>
            <p:nvPr/>
          </p:nvSpPr>
          <p:spPr>
            <a:xfrm>
              <a:off x="664029" y="1180957"/>
              <a:ext cx="7707086" cy="4904158"/>
            </a:xfrm>
            <a:prstGeom prst="roundRect">
              <a:avLst>
                <a:gd name="adj" fmla="val 6815"/>
              </a:avLst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C3D7E1-9E6E-EEA2-09E8-306210CB6FA7}"/>
                </a:ext>
              </a:extLst>
            </p:cNvPr>
            <p:cNvSpPr txBox="1"/>
            <p:nvPr/>
          </p:nvSpPr>
          <p:spPr>
            <a:xfrm>
              <a:off x="542960" y="1281707"/>
              <a:ext cx="8687512" cy="5078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0" dirty="0">
                  <a:solidFill>
                    <a:srgbClr val="EF596F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lang="en-IN" sz="12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IN" sz="12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 buyInGameAsset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2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EF596F"/>
                  </a:solidFill>
                  <a:effectLst/>
                  <a:latin typeface="Consolas" panose="020B0609020204030204" pitchFamily="49" charset="0"/>
                </a:rPr>
                <a:t>playerId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EF596F"/>
                  </a:solidFill>
                  <a:effectLst/>
                  <a:latin typeface="Consolas" panose="020B0609020204030204" pitchFamily="49" charset="0"/>
                </a:rPr>
                <a:t>quantity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EF596F"/>
                  </a:solidFill>
                  <a:effectLst/>
                  <a:latin typeface="Consolas" panose="020B0609020204030204" pitchFamily="49" charset="0"/>
                </a:rPr>
                <a:t>purchaseAmount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2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b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(purchaseAmount </a:t>
              </a:r>
              <a:r>
                <a:rPr lang="en-IN" sz="1200" b="0" dirty="0">
                  <a:solidFill>
                    <a:srgbClr val="2BBAC5"/>
                  </a:solidFill>
                  <a:effectLst/>
                  <a:latin typeface="Consolas" panose="020B0609020204030204" pitchFamily="49" charset="0"/>
                </a:rPr>
                <a:t>&gt;=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    quantity </a:t>
              </a:r>
              <a:r>
                <a:rPr lang="en-IN" sz="1200" b="0" dirty="0">
                  <a:solidFill>
                    <a:srgbClr val="2BBAC5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Inventory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2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getsellingPriceFor_PCGParachutes_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        </a:t>
              </a:r>
              <a:r>
                <a:rPr lang="en-IN" sz="1200" b="0" dirty="0">
                  <a:solidFill>
                    <a:srgbClr val="2BBAC5"/>
                  </a:solidFill>
                  <a:effectLst/>
                  <a:latin typeface="Consolas" panose="020B0609020204030204" pitchFamily="49" charset="0"/>
                </a:rPr>
                <a:t>&amp;&amp;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Inventory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2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getTotalSupply_PCGParachutes_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() </a:t>
              </a:r>
              <a:r>
                <a:rPr lang="en-IN" sz="1200" b="0" dirty="0">
                  <a:solidFill>
                    <a:srgbClr val="2BBAC5"/>
                  </a:solidFill>
                  <a:effectLst/>
                  <a:latin typeface="Consolas" panose="020B0609020204030204" pitchFamily="49" charset="0"/>
                </a:rPr>
                <a:t>&gt;=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quantity) {</a:t>
              </a:r>
            </a:p>
            <a:p>
              <a:b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boolean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EF596F"/>
                  </a:solidFill>
                  <a:effectLst/>
                  <a:latin typeface="Consolas" panose="020B0609020204030204" pitchFamily="49" charset="0"/>
                </a:rPr>
                <a:t>paymentSuccess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2BBAC5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2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PaymentService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2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transferMoneyToGame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(purchaseAmount);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200" b="0" dirty="0">
                  <a:solidFill>
                    <a:srgbClr val="7F848E"/>
                  </a:solidFill>
                  <a:effectLst/>
                  <a:latin typeface="Consolas" panose="020B0609020204030204" pitchFamily="49" charset="0"/>
                </a:rPr>
                <a:t>/**</a:t>
              </a:r>
              <a:endPara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200" b="0" dirty="0">
                  <a:solidFill>
                    <a:srgbClr val="7F848E"/>
                  </a:solidFill>
                  <a:effectLst/>
                  <a:latin typeface="Consolas" panose="020B0609020204030204" pitchFamily="49" charset="0"/>
                </a:rPr>
                <a:t>             * Will Initiate transfer of money from player to game, using UPI, card payment</a:t>
              </a:r>
              <a:endPara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200" b="0" dirty="0">
                  <a:solidFill>
                    <a:srgbClr val="7F848E"/>
                  </a:solidFill>
                  <a:effectLst/>
                  <a:latin typeface="Consolas" panose="020B0609020204030204" pitchFamily="49" charset="0"/>
                </a:rPr>
                <a:t>             */</a:t>
              </a:r>
              <a:endPara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(</a:t>
              </a:r>
              <a:r>
                <a:rPr lang="en-IN" sz="1200" b="0" dirty="0">
                  <a:solidFill>
                    <a:srgbClr val="2BBAC5"/>
                  </a:solidFill>
                  <a:effectLst/>
                  <a:latin typeface="Consolas" panose="020B0609020204030204" pitchFamily="49" charset="0"/>
                </a:rPr>
                <a:t>!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paymentSuccess) {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   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89CA78"/>
                  </a:solidFill>
                  <a:effectLst/>
                  <a:latin typeface="Consolas" panose="020B0609020204030204" pitchFamily="49" charset="0"/>
                </a:rPr>
                <a:t>"FALIURE"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}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2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Inventory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2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reduceTotalSupply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(quantity);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200" b="0" dirty="0">
                  <a:solidFill>
                    <a:srgbClr val="7F848E"/>
                  </a:solidFill>
                  <a:effectLst/>
                  <a:latin typeface="Consolas" panose="020B0609020204030204" pitchFamily="49" charset="0"/>
                </a:rPr>
                <a:t>/** Reduce totalSupply of _PCGParachutes_ */</a:t>
              </a:r>
              <a:endPara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200" b="0" dirty="0">
                  <a:solidFill>
                    <a:srgbClr val="E5C07B"/>
                  </a:solidFill>
                  <a:effectLst/>
                  <a:latin typeface="Consolas" panose="020B0609020204030204" pitchFamily="49" charset="0"/>
                </a:rPr>
                <a:t>Inventory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200" b="0" dirty="0">
                  <a:solidFill>
                    <a:srgbClr val="61AFEF"/>
                  </a:solidFill>
                  <a:effectLst/>
                  <a:latin typeface="Consolas" panose="020B0609020204030204" pitchFamily="49" charset="0"/>
                </a:rPr>
                <a:t>add_PCGParachutes_ForPlayer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(playerId, quantity);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200" b="0" dirty="0">
                  <a:solidFill>
                    <a:srgbClr val="7F848E"/>
                  </a:solidFill>
                  <a:effectLst/>
                  <a:latin typeface="Consolas" panose="020B0609020204030204" pitchFamily="49" charset="0"/>
                </a:rPr>
                <a:t>/** Add "quantity" amount of _PCGParachutes_ to playerId */</a:t>
              </a:r>
              <a:endParaRPr lang="en-IN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89CA78"/>
                  </a:solidFill>
                  <a:effectLst/>
                  <a:latin typeface="Consolas" panose="020B0609020204030204" pitchFamily="49" charset="0"/>
                </a:rPr>
                <a:t>"SUCCESS"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}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IN" sz="1200" b="0" dirty="0">
                  <a:solidFill>
                    <a:srgbClr val="D55FDE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200" b="0" dirty="0">
                  <a:solidFill>
                    <a:srgbClr val="89CA78"/>
                  </a:solidFill>
                  <a:effectLst/>
                  <a:latin typeface="Consolas" panose="020B0609020204030204" pitchFamily="49" charset="0"/>
                </a:rPr>
                <a:t>"FALIURE"</a:t>
              </a:r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IN" sz="1200" b="0" dirty="0">
                  <a:solidFill>
                    <a:srgbClr val="ABB2BF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70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90CFE1-48C3-57AB-7BEC-40EBE649E2C3}"/>
              </a:ext>
            </a:extLst>
          </p:cNvPr>
          <p:cNvGrpSpPr/>
          <p:nvPr/>
        </p:nvGrpSpPr>
        <p:grpSpPr>
          <a:xfrm>
            <a:off x="5668956" y="731959"/>
            <a:ext cx="3035557" cy="3981556"/>
            <a:chOff x="5668956" y="731958"/>
            <a:chExt cx="3812284" cy="5000341"/>
          </a:xfrm>
        </p:grpSpPr>
        <p:pic>
          <p:nvPicPr>
            <p:cNvPr id="6" name="Picture 5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54A95506-8FE1-C2A2-61C7-D62D36A24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58" y="2663134"/>
              <a:ext cx="669373" cy="669373"/>
            </a:xfrm>
            <a:prstGeom prst="rect">
              <a:avLst/>
            </a:prstGeom>
          </p:spPr>
        </p:pic>
        <p:pic>
          <p:nvPicPr>
            <p:cNvPr id="24" name="Picture 23" descr="A blue round object with yellow dots&#10;&#10;Description automatically generated">
              <a:extLst>
                <a:ext uri="{FF2B5EF4-FFF2-40B4-BE49-F238E27FC236}">
                  <a16:creationId xmlns:a16="http://schemas.microsoft.com/office/drawing/2014/main" id="{EFA64326-EB51-CCD3-5ADA-59068B2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9560" y="1147471"/>
              <a:ext cx="911680" cy="911680"/>
            </a:xfrm>
            <a:prstGeom prst="rect">
              <a:avLst/>
            </a:prstGeom>
          </p:spPr>
        </p:pic>
        <p:pic>
          <p:nvPicPr>
            <p:cNvPr id="80" name="Picture 79" descr="A blue and black logo&#10;&#10;Description automatically generated">
              <a:extLst>
                <a:ext uri="{FF2B5EF4-FFF2-40B4-BE49-F238E27FC236}">
                  <a16:creationId xmlns:a16="http://schemas.microsoft.com/office/drawing/2014/main" id="{4FE58176-67E1-23D9-EC29-DE522002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3195" y="1987765"/>
              <a:ext cx="568652" cy="568652"/>
            </a:xfrm>
            <a:prstGeom prst="rect">
              <a:avLst/>
            </a:prstGeom>
          </p:spPr>
        </p:pic>
        <p:pic>
          <p:nvPicPr>
            <p:cNvPr id="81" name="Picture 80" descr="A blue and black logo&#10;&#10;Description automatically generated">
              <a:extLst>
                <a:ext uri="{FF2B5EF4-FFF2-40B4-BE49-F238E27FC236}">
                  <a16:creationId xmlns:a16="http://schemas.microsoft.com/office/drawing/2014/main" id="{C83CFC26-EC71-8749-030D-6B0EAAB8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740" y="3051289"/>
              <a:ext cx="997809" cy="997809"/>
            </a:xfrm>
            <a:prstGeom prst="rect">
              <a:avLst/>
            </a:prstGeom>
          </p:spPr>
        </p:pic>
        <p:pic>
          <p:nvPicPr>
            <p:cNvPr id="82" name="Picture 81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5322166A-4367-0A35-6387-672D2EC1D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9257" y="4102567"/>
              <a:ext cx="1629732" cy="1629732"/>
            </a:xfrm>
            <a:prstGeom prst="rect">
              <a:avLst/>
            </a:prstGeom>
          </p:spPr>
        </p:pic>
        <p:pic>
          <p:nvPicPr>
            <p:cNvPr id="84" name="Picture 83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B1DA0718-0EEE-CCDA-531D-608D427C5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956" y="1300610"/>
              <a:ext cx="731016" cy="731016"/>
            </a:xfrm>
            <a:prstGeom prst="rect">
              <a:avLst/>
            </a:prstGeom>
          </p:spPr>
        </p:pic>
        <p:pic>
          <p:nvPicPr>
            <p:cNvPr id="61" name="Picture 60" descr="A blue and black logo&#10;&#10;Description automatically generated">
              <a:extLst>
                <a:ext uri="{FF2B5EF4-FFF2-40B4-BE49-F238E27FC236}">
                  <a16:creationId xmlns:a16="http://schemas.microsoft.com/office/drawing/2014/main" id="{44B43C67-037C-2B12-464B-0EAB1105E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138" y="731958"/>
              <a:ext cx="568652" cy="568652"/>
            </a:xfrm>
            <a:prstGeom prst="rect">
              <a:avLst/>
            </a:prstGeom>
          </p:spPr>
        </p:pic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1906FA2-8FC3-E9C7-D1F6-6E595F7438FB}"/>
                </a:ext>
              </a:extLst>
            </p:cNvPr>
            <p:cNvCxnSpPr>
              <a:cxnSpLocks/>
              <a:stCxn id="84" idx="3"/>
              <a:endCxn id="24" idx="1"/>
            </p:cNvCxnSpPr>
            <p:nvPr/>
          </p:nvCxnSpPr>
          <p:spPr>
            <a:xfrm flipV="1">
              <a:off x="6399972" y="1603311"/>
              <a:ext cx="2169588" cy="62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3CE9DE0-6463-BD08-AB8A-E1D3010E04ED}"/>
                </a:ext>
              </a:extLst>
            </p:cNvPr>
            <p:cNvCxnSpPr>
              <a:cxnSpLocks/>
              <a:stCxn id="6" idx="3"/>
              <a:endCxn id="24" idx="1"/>
            </p:cNvCxnSpPr>
            <p:nvPr/>
          </p:nvCxnSpPr>
          <p:spPr>
            <a:xfrm flipV="1">
              <a:off x="6855131" y="1603311"/>
              <a:ext cx="1714429" cy="1394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9EE96AF-CEF9-2B05-C903-16308C76EFC8}"/>
                </a:ext>
              </a:extLst>
            </p:cNvPr>
            <p:cNvCxnSpPr>
              <a:cxnSpLocks/>
              <a:stCxn id="82" idx="3"/>
              <a:endCxn id="24" idx="1"/>
            </p:cNvCxnSpPr>
            <p:nvPr/>
          </p:nvCxnSpPr>
          <p:spPr>
            <a:xfrm flipH="1" flipV="1">
              <a:off x="8569560" y="1603311"/>
              <a:ext cx="179429" cy="3314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Picture 105" descr="A blue and white paper with a flag&#10;&#10;Description automatically generated">
            <a:extLst>
              <a:ext uri="{FF2B5EF4-FFF2-40B4-BE49-F238E27FC236}">
                <a16:creationId xmlns:a16="http://schemas.microsoft.com/office/drawing/2014/main" id="{AFAB2BAF-BB87-08CB-D98C-882F03D0E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2" y="1291435"/>
            <a:ext cx="4582886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75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32ABE-CF8D-158D-5BCD-4FE6A551F792}"/>
              </a:ext>
            </a:extLst>
          </p:cNvPr>
          <p:cNvSpPr txBox="1"/>
          <p:nvPr/>
        </p:nvSpPr>
        <p:spPr>
          <a:xfrm>
            <a:off x="2870522" y="2095018"/>
            <a:ext cx="497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https://www.youtube.com/watch?v=9N-GfdPm4Rc</a:t>
            </a:r>
          </a:p>
        </p:txBody>
      </p:sp>
    </p:spTree>
    <p:extLst>
      <p:ext uri="{BB962C8B-B14F-4D97-AF65-F5344CB8AC3E}">
        <p14:creationId xmlns:p14="http://schemas.microsoft.com/office/powerpoint/2010/main" val="1065747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ADF9EA3-B7E4-14A5-2953-25209B26538D}"/>
              </a:ext>
            </a:extLst>
          </p:cNvPr>
          <p:cNvGrpSpPr/>
          <p:nvPr/>
        </p:nvGrpSpPr>
        <p:grpSpPr>
          <a:xfrm>
            <a:off x="1114848" y="2987308"/>
            <a:ext cx="2407356" cy="1001708"/>
            <a:chOff x="7093453" y="1325442"/>
            <a:chExt cx="1592159" cy="662502"/>
          </a:xfrm>
        </p:grpSpPr>
        <p:pic>
          <p:nvPicPr>
            <p:cNvPr id="7" name="Picture 6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CAD5DCE7-EF73-2B67-976F-14ABAB4AC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110" y="1325442"/>
              <a:ext cx="662502" cy="662502"/>
            </a:xfrm>
            <a:prstGeom prst="rect">
              <a:avLst/>
            </a:prstGeom>
          </p:spPr>
        </p:pic>
        <p:pic>
          <p:nvPicPr>
            <p:cNvPr id="8" name="Picture 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F445BEB-8125-9914-4A64-A0810C716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34093" r="10793" b="48848"/>
            <a:stretch/>
          </p:blipFill>
          <p:spPr>
            <a:xfrm>
              <a:off x="7093453" y="1546398"/>
              <a:ext cx="969083" cy="20663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73C46D-644B-A2DF-58F8-820BA7960D34}"/>
              </a:ext>
            </a:extLst>
          </p:cNvPr>
          <p:cNvGrpSpPr/>
          <p:nvPr/>
        </p:nvGrpSpPr>
        <p:grpSpPr>
          <a:xfrm>
            <a:off x="1380095" y="3791351"/>
            <a:ext cx="1705173" cy="705763"/>
            <a:chOff x="7124387" y="2377658"/>
            <a:chExt cx="1600651" cy="662502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053CD1A-4980-338B-A1A8-55036F851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34093" r="10793" b="48848"/>
            <a:stretch/>
          </p:blipFill>
          <p:spPr>
            <a:xfrm>
              <a:off x="7124387" y="2678937"/>
              <a:ext cx="969083" cy="206639"/>
            </a:xfrm>
            <a:prstGeom prst="rect">
              <a:avLst/>
            </a:prstGeom>
          </p:spPr>
        </p:pic>
        <p:pic>
          <p:nvPicPr>
            <p:cNvPr id="9" name="Picture 8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5EF78CA0-02E2-E01C-F066-272E4A369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2536" y="2377658"/>
              <a:ext cx="662502" cy="66250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3D8115-B318-B673-06C2-C94E31DE9C34}"/>
              </a:ext>
            </a:extLst>
          </p:cNvPr>
          <p:cNvGrpSpPr/>
          <p:nvPr/>
        </p:nvGrpSpPr>
        <p:grpSpPr>
          <a:xfrm>
            <a:off x="5880445" y="5059276"/>
            <a:ext cx="1053756" cy="438471"/>
            <a:chOff x="7163813" y="4452283"/>
            <a:chExt cx="1592159" cy="662502"/>
          </a:xfrm>
        </p:grpSpPr>
        <p:pic>
          <p:nvPicPr>
            <p:cNvPr id="11" name="Picture 10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8E10DD25-9DAD-2F10-7C80-602467FBC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470" y="4452283"/>
              <a:ext cx="662502" cy="662502"/>
            </a:xfrm>
            <a:prstGeom prst="rect">
              <a:avLst/>
            </a:pr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C63DF23-C9E7-884A-09CA-56807D389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34093" r="10793" b="48848"/>
            <a:stretch/>
          </p:blipFill>
          <p:spPr>
            <a:xfrm>
              <a:off x="7163813" y="4673239"/>
              <a:ext cx="969083" cy="2066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333A36-005C-37BF-A94C-172EAC1EC5EE}"/>
              </a:ext>
            </a:extLst>
          </p:cNvPr>
          <p:cNvGrpSpPr/>
          <p:nvPr/>
        </p:nvGrpSpPr>
        <p:grpSpPr>
          <a:xfrm>
            <a:off x="7970115" y="3665779"/>
            <a:ext cx="1062150" cy="451977"/>
            <a:chOff x="9263708" y="2953055"/>
            <a:chExt cx="1556886" cy="662502"/>
          </a:xfrm>
        </p:grpSpPr>
        <p:pic>
          <p:nvPicPr>
            <p:cNvPr id="13" name="Picture 12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3947713A-50E1-EBCD-EDC3-ED4459A5E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3708" y="2953055"/>
              <a:ext cx="662502" cy="662502"/>
            </a:xfrm>
            <a:prstGeom prst="rect">
              <a:avLst/>
            </a:prstGeom>
          </p:spPr>
        </p:pic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753D447-BAA8-C8B3-ECF7-500D98E38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34093" r="10793" b="48848"/>
            <a:stretch/>
          </p:blipFill>
          <p:spPr>
            <a:xfrm>
              <a:off x="9851509" y="3144112"/>
              <a:ext cx="969085" cy="20663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91D024-CC45-8889-49DE-03B2B11ED6D7}"/>
              </a:ext>
            </a:extLst>
          </p:cNvPr>
          <p:cNvGrpSpPr/>
          <p:nvPr/>
        </p:nvGrpSpPr>
        <p:grpSpPr>
          <a:xfrm>
            <a:off x="3127120" y="294465"/>
            <a:ext cx="5563506" cy="2386237"/>
            <a:chOff x="9256935" y="3882949"/>
            <a:chExt cx="1544622" cy="662502"/>
          </a:xfrm>
        </p:grpSpPr>
        <p:pic>
          <p:nvPicPr>
            <p:cNvPr id="4" name="Picture 3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25AB6039-CF6B-10FD-42D5-4A9F29452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935" y="3882949"/>
              <a:ext cx="662502" cy="662502"/>
            </a:xfrm>
            <a:prstGeom prst="rect">
              <a:avLst/>
            </a:prstGeom>
          </p:spPr>
        </p:pic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EB3B4CD-3076-7E73-CCB3-B0D3B7F16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34093" r="10793" b="48848"/>
            <a:stretch/>
          </p:blipFill>
          <p:spPr>
            <a:xfrm>
              <a:off x="9832472" y="4078387"/>
              <a:ext cx="969085" cy="206639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F0BDB17-013A-A7FA-98A5-2E6AE4EF0772}"/>
              </a:ext>
            </a:extLst>
          </p:cNvPr>
          <p:cNvGrpSpPr/>
          <p:nvPr/>
        </p:nvGrpSpPr>
        <p:grpSpPr>
          <a:xfrm>
            <a:off x="7257957" y="4462959"/>
            <a:ext cx="903861" cy="384620"/>
            <a:chOff x="9249213" y="820353"/>
            <a:chExt cx="1556886" cy="662502"/>
          </a:xfrm>
        </p:grpSpPr>
        <p:pic>
          <p:nvPicPr>
            <p:cNvPr id="16" name="Picture 15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8E7EC428-6EEE-5D4A-D35A-571FE0230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9213" y="820353"/>
              <a:ext cx="662502" cy="662502"/>
            </a:xfrm>
            <a:prstGeom prst="rect">
              <a:avLst/>
            </a:prstGeom>
          </p:spPr>
        </p:pic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C4699E6-436A-8611-08EB-9CDE108F8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34093" r="10793" b="48848"/>
            <a:stretch/>
          </p:blipFill>
          <p:spPr>
            <a:xfrm>
              <a:off x="9837014" y="1011410"/>
              <a:ext cx="969085" cy="20663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23D5A2-860F-B32C-7E41-31EBDE031A5E}"/>
              </a:ext>
            </a:extLst>
          </p:cNvPr>
          <p:cNvGrpSpPr/>
          <p:nvPr/>
        </p:nvGrpSpPr>
        <p:grpSpPr>
          <a:xfrm>
            <a:off x="559605" y="5012318"/>
            <a:ext cx="3814055" cy="1666114"/>
            <a:chOff x="7124387" y="3415446"/>
            <a:chExt cx="1720781" cy="751698"/>
          </a:xfrm>
        </p:grpSpPr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169B7CC-15E4-A329-B3CA-DFA874984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34093" r="10793" b="48848"/>
            <a:stretch/>
          </p:blipFill>
          <p:spPr>
            <a:xfrm>
              <a:off x="7124387" y="3715774"/>
              <a:ext cx="969083" cy="206639"/>
            </a:xfrm>
            <a:prstGeom prst="rect">
              <a:avLst/>
            </a:prstGeom>
          </p:spPr>
        </p:pic>
        <p:pic>
          <p:nvPicPr>
            <p:cNvPr id="18" name="Picture 17" descr="A computer with a screen and mouse&#10;&#10;Description automatically generated">
              <a:extLst>
                <a:ext uri="{FF2B5EF4-FFF2-40B4-BE49-F238E27FC236}">
                  <a16:creationId xmlns:a16="http://schemas.microsoft.com/office/drawing/2014/main" id="{67633F18-E5A3-8709-EF31-388937198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470" y="3415446"/>
              <a:ext cx="751698" cy="75169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F2D15D-7307-52AB-A284-26FAC2A92BC3}"/>
              </a:ext>
            </a:extLst>
          </p:cNvPr>
          <p:cNvGrpSpPr/>
          <p:nvPr/>
        </p:nvGrpSpPr>
        <p:grpSpPr>
          <a:xfrm>
            <a:off x="6201134" y="3989016"/>
            <a:ext cx="1044443" cy="469102"/>
            <a:chOff x="9146959" y="1879145"/>
            <a:chExt cx="1673635" cy="751698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64113E7-35EE-0432-68ED-63E695B95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34093" r="10793" b="48848"/>
            <a:stretch/>
          </p:blipFill>
          <p:spPr>
            <a:xfrm>
              <a:off x="9851509" y="2100691"/>
              <a:ext cx="969085" cy="206639"/>
            </a:xfrm>
            <a:prstGeom prst="rect">
              <a:avLst/>
            </a:prstGeom>
          </p:spPr>
        </p:pic>
        <p:pic>
          <p:nvPicPr>
            <p:cNvPr id="19" name="Picture 18" descr="A computer with a screen and mouse&#10;&#10;Description automatically generated">
              <a:extLst>
                <a:ext uri="{FF2B5EF4-FFF2-40B4-BE49-F238E27FC236}">
                  <a16:creationId xmlns:a16="http://schemas.microsoft.com/office/drawing/2014/main" id="{40AB5239-3BD8-8373-6485-112B0647F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6959" y="1879145"/>
              <a:ext cx="751698" cy="75169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DC08B-42C5-179C-C9FA-3A4AED5874D9}"/>
              </a:ext>
            </a:extLst>
          </p:cNvPr>
          <p:cNvGrpSpPr/>
          <p:nvPr/>
        </p:nvGrpSpPr>
        <p:grpSpPr>
          <a:xfrm>
            <a:off x="7780273" y="5149966"/>
            <a:ext cx="910353" cy="384620"/>
            <a:chOff x="9359569" y="5109071"/>
            <a:chExt cx="1568070" cy="662503"/>
          </a:xfrm>
        </p:grpSpPr>
        <p:pic>
          <p:nvPicPr>
            <p:cNvPr id="20" name="Picture 19" descr="A cell phone with a logo on the screen&#10;&#10;Description automatically generated">
              <a:extLst>
                <a:ext uri="{FF2B5EF4-FFF2-40B4-BE49-F238E27FC236}">
                  <a16:creationId xmlns:a16="http://schemas.microsoft.com/office/drawing/2014/main" id="{100B2256-7804-C2B8-6BA3-E9EDB0079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569" y="5109071"/>
              <a:ext cx="662503" cy="662503"/>
            </a:xfrm>
            <a:prstGeom prst="rect">
              <a:avLst/>
            </a:prstGeom>
          </p:spPr>
        </p:pic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9C50287-B64A-EB34-50DC-16113C193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8" t="34093" r="10793" b="48848"/>
            <a:stretch/>
          </p:blipFill>
          <p:spPr>
            <a:xfrm>
              <a:off x="9958554" y="5282155"/>
              <a:ext cx="969085" cy="20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0190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26865B-9238-05E1-D357-D501CBB10A25}"/>
              </a:ext>
            </a:extLst>
          </p:cNvPr>
          <p:cNvSpPr txBox="1"/>
          <p:nvPr/>
        </p:nvSpPr>
        <p:spPr>
          <a:xfrm>
            <a:off x="2699657" y="1741714"/>
            <a:ext cx="7707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Verdana" panose="020B0604030504040204" pitchFamily="34" charset="0"/>
              </a:rPr>
              <a:t>“Project Hug,”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  <a:t>Read more at:</a:t>
            </a:r>
            <a:br>
              <a:rPr lang="en-US" b="0" i="0" dirty="0">
                <a:solidFill>
                  <a:srgbClr val="1A1A1A"/>
                </a:solidFill>
                <a:effectLst/>
                <a:latin typeface="arial" panose="020B0604020202020204" pitchFamily="34" charset="0"/>
              </a:rPr>
            </a:br>
            <a:r>
              <a:rPr lang="en-US" b="0" i="0" u="none" strike="noStrike" dirty="0">
                <a:solidFill>
                  <a:srgbClr val="0050B3"/>
                </a:solidFill>
                <a:effectLst/>
                <a:latin typeface="arial" panose="020B0604020202020204" pitchFamily="34" charset="0"/>
                <a:hlinkClick r:id="rId2"/>
              </a:rPr>
              <a:t>http://timesofindia.indiatimes.com/articleshow/105100600.cms?utm_source=contentofinterest&amp;utm_medium=text&amp;utm_campaign=cppst</a:t>
            </a:r>
            <a:endParaRPr lang="en-US" b="0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E6092-BA43-ECFB-63B2-0A0D39A91B62}"/>
              </a:ext>
            </a:extLst>
          </p:cNvPr>
          <p:cNvSpPr txBox="1"/>
          <p:nvPr/>
        </p:nvSpPr>
        <p:spPr>
          <a:xfrm>
            <a:off x="2400645" y="3838661"/>
            <a:ext cx="770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50B3"/>
                </a:solidFill>
                <a:latin typeface="arial" panose="020B0604020202020204" pitchFamily="34" charset="0"/>
              </a:rPr>
              <a:t>https://www.ccl.nluo.ac.in/post/app-store-play-store-billing-policy-controversy-antitrust-violation-international-perspective</a:t>
            </a:r>
            <a:endParaRPr lang="en-US" b="0" i="0" dirty="0">
              <a:solidFill>
                <a:srgbClr val="1A1A1A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80C39-1DC5-C860-2E2B-35853E7BD141}"/>
              </a:ext>
            </a:extLst>
          </p:cNvPr>
          <p:cNvSpPr txBox="1"/>
          <p:nvPr/>
        </p:nvSpPr>
        <p:spPr>
          <a:xfrm>
            <a:off x="3178629" y="772886"/>
            <a:ext cx="7219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/>
              </a:rPr>
              <a:t>https://www.theregister.com/2023/04/24/apple_antitrust_win_over_epic/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2B0C3-EB35-2BEB-0B38-4CBD22CB2B25}"/>
              </a:ext>
            </a:extLst>
          </p:cNvPr>
          <p:cNvSpPr txBox="1"/>
          <p:nvPr/>
        </p:nvSpPr>
        <p:spPr>
          <a:xfrm>
            <a:off x="3026229" y="5214257"/>
            <a:ext cx="4988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Various Marketplaces :</a:t>
            </a:r>
            <a:br>
              <a:rPr lang="en-IN" dirty="0"/>
            </a:br>
            <a:r>
              <a:rPr lang="en-IN" dirty="0"/>
              <a:t>https://www.youtube.com/watch?v=s5_6pUHjW4c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25FB0-0B61-4660-3A27-5BF7A8D668AD}"/>
              </a:ext>
            </a:extLst>
          </p:cNvPr>
          <p:cNvSpPr txBox="1"/>
          <p:nvPr/>
        </p:nvSpPr>
        <p:spPr>
          <a:xfrm>
            <a:off x="1564526" y="1247238"/>
            <a:ext cx="4988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Various Marketplaces :</a:t>
            </a:r>
            <a:br>
              <a:rPr lang="en-IN" dirty="0"/>
            </a:br>
            <a:r>
              <a:rPr lang="en-IN" dirty="0"/>
              <a:t>https://www.youtube.com/watch?v=s5_6pUHjW4c</a:t>
            </a:r>
          </a:p>
        </p:txBody>
      </p:sp>
    </p:spTree>
    <p:extLst>
      <p:ext uri="{BB962C8B-B14F-4D97-AF65-F5344CB8AC3E}">
        <p14:creationId xmlns:p14="http://schemas.microsoft.com/office/powerpoint/2010/main" val="168893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318C5C-CF25-3C29-9D42-08EE77A1130C}"/>
              </a:ext>
            </a:extLst>
          </p:cNvPr>
          <p:cNvGrpSpPr/>
          <p:nvPr/>
        </p:nvGrpSpPr>
        <p:grpSpPr>
          <a:xfrm>
            <a:off x="4531233" y="3447331"/>
            <a:ext cx="5249701" cy="2933553"/>
            <a:chOff x="6465158" y="2170559"/>
            <a:chExt cx="3609194" cy="2189920"/>
          </a:xfrm>
        </p:grpSpPr>
        <p:pic>
          <p:nvPicPr>
            <p:cNvPr id="5" name="Picture 4" descr="A blue round object with yellow dots&#10;&#10;Description automatically generated">
              <a:extLst>
                <a:ext uri="{FF2B5EF4-FFF2-40B4-BE49-F238E27FC236}">
                  <a16:creationId xmlns:a16="http://schemas.microsoft.com/office/drawing/2014/main" id="{F9DE37E8-6296-5573-25CB-4BD0BB8D5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9304" y="2650272"/>
              <a:ext cx="1465048" cy="146504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20DC12-3C33-0E21-9E90-7159F5BF6FB9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>
              <a:off x="8094890" y="3382796"/>
              <a:ext cx="514414" cy="0"/>
            </a:xfrm>
            <a:prstGeom prst="straightConnector1">
              <a:avLst/>
            </a:prstGeom>
            <a:ln w="571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computer tower with many buttons&#10;&#10;Description automatically generated">
              <a:extLst>
                <a:ext uri="{FF2B5EF4-FFF2-40B4-BE49-F238E27FC236}">
                  <a16:creationId xmlns:a16="http://schemas.microsoft.com/office/drawing/2014/main" id="{B64D828C-6946-13F9-11AE-50E607D41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158" y="2567930"/>
              <a:ext cx="1629732" cy="1629732"/>
            </a:xfrm>
            <a:prstGeom prst="rect">
              <a:avLst/>
            </a:prstGeom>
          </p:spPr>
        </p:pic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1A692264-AD2D-3337-74CF-6DC4A0C3FAAB}"/>
                </a:ext>
              </a:extLst>
            </p:cNvPr>
            <p:cNvSpPr/>
            <p:nvPr/>
          </p:nvSpPr>
          <p:spPr>
            <a:xfrm>
              <a:off x="6641247" y="2170559"/>
              <a:ext cx="3415859" cy="2189920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75" name="Picture 74" descr="A blue and black logo&#10;&#10;Description automatically generated">
            <a:extLst>
              <a:ext uri="{FF2B5EF4-FFF2-40B4-BE49-F238E27FC236}">
                <a16:creationId xmlns:a16="http://schemas.microsoft.com/office/drawing/2014/main" id="{5A517602-01F0-52A5-8E8C-45490725C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70" y="3844978"/>
            <a:ext cx="916498" cy="916498"/>
          </a:xfrm>
          <a:prstGeom prst="rect">
            <a:avLst/>
          </a:prstGeom>
        </p:spPr>
      </p:pic>
      <p:sp>
        <p:nvSpPr>
          <p:cNvPr id="134" name="Frame 133">
            <a:extLst>
              <a:ext uri="{FF2B5EF4-FFF2-40B4-BE49-F238E27FC236}">
                <a16:creationId xmlns:a16="http://schemas.microsoft.com/office/drawing/2014/main" id="{78E80617-E47B-61B9-679C-0D72F2397A6F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2059344-35FE-691E-06F9-173F7912A092}"/>
              </a:ext>
            </a:extLst>
          </p:cNvPr>
          <p:cNvCxnSpPr>
            <a:cxnSpLocks/>
          </p:cNvCxnSpPr>
          <p:nvPr/>
        </p:nvCxnSpPr>
        <p:spPr>
          <a:xfrm flipH="1">
            <a:off x="88991" y="932801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86B616FE-E094-80B4-5447-78BC74C7989F}"/>
              </a:ext>
            </a:extLst>
          </p:cNvPr>
          <p:cNvSpPr/>
          <p:nvPr/>
        </p:nvSpPr>
        <p:spPr>
          <a:xfrm>
            <a:off x="8438012" y="2980843"/>
            <a:ext cx="2945982" cy="267027"/>
          </a:xfrm>
          <a:prstGeom prst="roundRect">
            <a:avLst>
              <a:gd name="adj" fmla="val 6815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YOUR CODE.java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2A1D08-7582-2988-9137-99C4D12ED94A}"/>
              </a:ext>
            </a:extLst>
          </p:cNvPr>
          <p:cNvCxnSpPr>
            <a:cxnSpLocks/>
            <a:stCxn id="138" idx="2"/>
            <a:endCxn id="75" idx="0"/>
          </p:cNvCxnSpPr>
          <p:nvPr/>
        </p:nvCxnSpPr>
        <p:spPr>
          <a:xfrm flipH="1">
            <a:off x="6393319" y="3247870"/>
            <a:ext cx="3517684" cy="5971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7298E17D-0380-2EDA-B064-1B50675EE5E9}"/>
              </a:ext>
            </a:extLst>
          </p:cNvPr>
          <p:cNvSpPr txBox="1"/>
          <p:nvPr/>
        </p:nvSpPr>
        <p:spPr>
          <a:xfrm>
            <a:off x="2654546" y="248295"/>
            <a:ext cx="771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F5597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How to deploy code on “Ethereum Chains”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E88027A-703E-BC79-8360-38FDE34218EE}"/>
              </a:ext>
            </a:extLst>
          </p:cNvPr>
          <p:cNvSpPr txBox="1"/>
          <p:nvPr/>
        </p:nvSpPr>
        <p:spPr>
          <a:xfrm>
            <a:off x="756249" y="2207596"/>
            <a:ext cx="3656995" cy="2677656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 </a:t>
            </a:r>
            <a:r>
              <a:rPr lang="en-IN" sz="32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Web2/Centralized Servers </a:t>
            </a:r>
            <a:r>
              <a:rPr lang="en-IN" sz="20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{Owned by an entity}. </a:t>
            </a:r>
          </a:p>
          <a:p>
            <a:endParaRPr lang="en-IN" sz="2000" dirty="0">
              <a:solidFill>
                <a:srgbClr val="FF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ADLaM Display" panose="020F0502020204030204" pitchFamily="2" charset="0"/>
            </a:endParaRPr>
          </a:p>
          <a:p>
            <a:r>
              <a:rPr lang="en-IN" sz="20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Code is deployed on </a:t>
            </a:r>
            <a:r>
              <a:rPr lang="en-IN" sz="32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finite servers </a:t>
            </a:r>
            <a:r>
              <a:rPr lang="en-IN" sz="20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owned by entity.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ADLaM Display" panose="020F0502020204030204" pitchFamily="2" charset="0"/>
            </a:endParaRPr>
          </a:p>
        </p:txBody>
      </p:sp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14ACEE3-4AD4-992F-9124-2B3716F088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769" y="1038082"/>
            <a:ext cx="2945982" cy="187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4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6DEC2AF1-99DB-9C32-2EB4-8173FA2022FD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C1E03-EAC8-4091-A9BC-913A2A996C7E}"/>
              </a:ext>
            </a:extLst>
          </p:cNvPr>
          <p:cNvSpPr txBox="1"/>
          <p:nvPr/>
        </p:nvSpPr>
        <p:spPr>
          <a:xfrm>
            <a:off x="152400" y="1048892"/>
            <a:ext cx="768712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game must go through a lot of blockers:</a:t>
            </a:r>
          </a:p>
          <a:p>
            <a:endParaRPr lang="en-IN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Make a website, write a backend code.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Acquire infrastructure resources such as databases and servers, ensuring both their security and continuous uptime. </a:t>
            </a:r>
          </a:p>
          <a:p>
            <a:pPr marL="342900" indent="-342900"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Comply with rules and regulations of different countries. 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37415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andling different currencies , payment methods, and ensuring the security of financial information.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37415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Depositing and withdrawing funds from the marketplaces.</a:t>
            </a:r>
            <a:endParaRPr lang="en-IN" sz="20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B48BFF-EDD3-977E-16A9-F9C0B6ADF642}"/>
              </a:ext>
            </a:extLst>
          </p:cNvPr>
          <p:cNvCxnSpPr>
            <a:cxnSpLocks/>
          </p:cNvCxnSpPr>
          <p:nvPr/>
        </p:nvCxnSpPr>
        <p:spPr>
          <a:xfrm flipH="1">
            <a:off x="88991" y="932801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5689B7-45D5-40C5-24A9-7428BCC9DD44}"/>
              </a:ext>
            </a:extLst>
          </p:cNvPr>
          <p:cNvSpPr txBox="1"/>
          <p:nvPr/>
        </p:nvSpPr>
        <p:spPr>
          <a:xfrm>
            <a:off x="3035546" y="222582"/>
            <a:ext cx="5533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What are the Blockers For The Game.</a:t>
            </a:r>
          </a:p>
        </p:txBody>
      </p:sp>
      <p:pic>
        <p:nvPicPr>
          <p:cNvPr id="11" name="Picture 10" descr="A logo on a green and yellow background&#10;&#10;Description automatically generated">
            <a:extLst>
              <a:ext uri="{FF2B5EF4-FFF2-40B4-BE49-F238E27FC236}">
                <a16:creationId xmlns:a16="http://schemas.microsoft.com/office/drawing/2014/main" id="{DDD18681-AC80-B656-1C00-14332FAF1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0" y="1178071"/>
            <a:ext cx="2338614" cy="1309624"/>
          </a:xfrm>
          <a:prstGeom prst="rect">
            <a:avLst/>
          </a:prstGeom>
        </p:spPr>
      </p:pic>
      <p:pic>
        <p:nvPicPr>
          <p:cNvPr id="13" name="Picture 12" descr="A logo with a circle and a circle with people in the background&#10;&#10;Description automatically generated">
            <a:extLst>
              <a:ext uri="{FF2B5EF4-FFF2-40B4-BE49-F238E27FC236}">
                <a16:creationId xmlns:a16="http://schemas.microsoft.com/office/drawing/2014/main" id="{960BA663-5169-34B4-EE6F-4FF5531D2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0" y="2622716"/>
            <a:ext cx="2338614" cy="1293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FF1CF-C044-E198-EAA3-222D6AE24D9D}"/>
              </a:ext>
            </a:extLst>
          </p:cNvPr>
          <p:cNvSpPr txBox="1"/>
          <p:nvPr/>
        </p:nvSpPr>
        <p:spPr>
          <a:xfrm>
            <a:off x="6875363" y="4015233"/>
            <a:ext cx="501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https://www.youtube.com/watch?v=Q-0H7QU9hs8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3B6AD-9EA4-7127-FAEF-C7B94180078F}"/>
              </a:ext>
            </a:extLst>
          </p:cNvPr>
          <p:cNvSpPr txBox="1"/>
          <p:nvPr/>
        </p:nvSpPr>
        <p:spPr>
          <a:xfrm>
            <a:off x="6875363" y="4552922"/>
            <a:ext cx="490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https://www.youtube.com/watch?v=k_1Z3WEzLj4</a:t>
            </a:r>
          </a:p>
        </p:txBody>
      </p:sp>
    </p:spTree>
    <p:extLst>
      <p:ext uri="{BB962C8B-B14F-4D97-AF65-F5344CB8AC3E}">
        <p14:creationId xmlns:p14="http://schemas.microsoft.com/office/powerpoint/2010/main" val="51092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ame 85">
            <a:extLst>
              <a:ext uri="{FF2B5EF4-FFF2-40B4-BE49-F238E27FC236}">
                <a16:creationId xmlns:a16="http://schemas.microsoft.com/office/drawing/2014/main" id="{4A09736B-DAC1-47AD-A2C7-070822A6193E}"/>
              </a:ext>
            </a:extLst>
          </p:cNvPr>
          <p:cNvSpPr/>
          <p:nvPr/>
        </p:nvSpPr>
        <p:spPr>
          <a:xfrm>
            <a:off x="120695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90D09CB-18A1-EBEA-0CF5-B1438618DBDF}"/>
              </a:ext>
            </a:extLst>
          </p:cNvPr>
          <p:cNvCxnSpPr>
            <a:cxnSpLocks/>
          </p:cNvCxnSpPr>
          <p:nvPr/>
        </p:nvCxnSpPr>
        <p:spPr>
          <a:xfrm flipH="1">
            <a:off x="120695" y="943687"/>
            <a:ext cx="11950609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2C3644C-DEFD-4B1E-CBCA-8D7DE0168980}"/>
              </a:ext>
            </a:extLst>
          </p:cNvPr>
          <p:cNvGrpSpPr/>
          <p:nvPr/>
        </p:nvGrpSpPr>
        <p:grpSpPr>
          <a:xfrm>
            <a:off x="974659" y="1196619"/>
            <a:ext cx="10471703" cy="4497420"/>
            <a:chOff x="1063869" y="1619371"/>
            <a:chExt cx="10471703" cy="449742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4701F13-E90C-5057-B2A5-E03847DC961B}"/>
                </a:ext>
              </a:extLst>
            </p:cNvPr>
            <p:cNvGrpSpPr/>
            <p:nvPr/>
          </p:nvGrpSpPr>
          <p:grpSpPr>
            <a:xfrm>
              <a:off x="1063869" y="2540153"/>
              <a:ext cx="10387023" cy="3576638"/>
              <a:chOff x="905085" y="2442575"/>
              <a:chExt cx="10331024" cy="355735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5EB4252-856C-E064-6C2B-510BAF657D4F}"/>
                  </a:ext>
                </a:extLst>
              </p:cNvPr>
              <p:cNvGrpSpPr/>
              <p:nvPr/>
            </p:nvGrpSpPr>
            <p:grpSpPr>
              <a:xfrm>
                <a:off x="7449183" y="2926354"/>
                <a:ext cx="3786926" cy="3073577"/>
                <a:chOff x="6465158" y="1382486"/>
                <a:chExt cx="3581054" cy="2906485"/>
              </a:xfrm>
            </p:grpSpPr>
            <p:pic>
              <p:nvPicPr>
                <p:cNvPr id="28" name="Picture 27" descr="A blue round object with yellow dots&#10;&#10;Description automatically generated">
                  <a:extLst>
                    <a:ext uri="{FF2B5EF4-FFF2-40B4-BE49-F238E27FC236}">
                      <a16:creationId xmlns:a16="http://schemas.microsoft.com/office/drawing/2014/main" id="{953C77B4-D073-E739-D56D-EB30F3333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81164" y="1493710"/>
                  <a:ext cx="1465048" cy="1465048"/>
                </a:xfrm>
                <a:prstGeom prst="rect">
                  <a:avLst/>
                </a:prstGeom>
              </p:spPr>
            </p:pic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A4A0887-7CF6-9AA8-99D2-4F852C4B1DB8}"/>
                    </a:ext>
                  </a:extLst>
                </p:cNvPr>
                <p:cNvCxnSpPr>
                  <a:cxnSpLocks/>
                  <a:stCxn id="14" idx="3"/>
                  <a:endCxn id="28" idx="1"/>
                </p:cNvCxnSpPr>
                <p:nvPr/>
              </p:nvCxnSpPr>
              <p:spPr>
                <a:xfrm flipV="1">
                  <a:off x="8094890" y="2226234"/>
                  <a:ext cx="486274" cy="1156561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C1A2D1B-E9A4-CA4E-D5D9-1EE13839737E}"/>
                    </a:ext>
                  </a:extLst>
                </p:cNvPr>
                <p:cNvGrpSpPr/>
                <p:nvPr/>
              </p:nvGrpSpPr>
              <p:grpSpPr>
                <a:xfrm>
                  <a:off x="6465158" y="2069025"/>
                  <a:ext cx="1629732" cy="2128636"/>
                  <a:chOff x="6857044" y="2641332"/>
                  <a:chExt cx="1629732" cy="2128636"/>
                </a:xfrm>
              </p:grpSpPr>
              <p:pic>
                <p:nvPicPr>
                  <p:cNvPr id="14" name="Picture 13" descr="A computer tower with many buttons&#10;&#10;Description automatically generated">
                    <a:extLst>
                      <a:ext uri="{FF2B5EF4-FFF2-40B4-BE49-F238E27FC236}">
                        <a16:creationId xmlns:a16="http://schemas.microsoft.com/office/drawing/2014/main" id="{DD578E83-1122-0B3F-978E-CD08793B11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57044" y="3140236"/>
                    <a:ext cx="1629732" cy="1629732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 descr="A blue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1AA063D5-1F4C-C365-4D76-89EA248C9B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88967" y="2641332"/>
                    <a:ext cx="997809" cy="99780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5" name="Frame 44">
                  <a:extLst>
                    <a:ext uri="{FF2B5EF4-FFF2-40B4-BE49-F238E27FC236}">
                      <a16:creationId xmlns:a16="http://schemas.microsoft.com/office/drawing/2014/main" id="{F61374C6-FB0E-902A-17C2-40D9F8DD3AB8}"/>
                    </a:ext>
                  </a:extLst>
                </p:cNvPr>
                <p:cNvSpPr/>
                <p:nvPr/>
              </p:nvSpPr>
              <p:spPr>
                <a:xfrm>
                  <a:off x="6630353" y="1382486"/>
                  <a:ext cx="3415859" cy="2906485"/>
                </a:xfrm>
                <a:prstGeom prst="frame">
                  <a:avLst>
                    <a:gd name="adj1" fmla="val 476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47" name="Picture 46" descr="A person in a tuxedo&#10;&#10;Description automatically generated">
                <a:extLst>
                  <a:ext uri="{FF2B5EF4-FFF2-40B4-BE49-F238E27FC236}">
                    <a16:creationId xmlns:a16="http://schemas.microsoft.com/office/drawing/2014/main" id="{549099EA-68D7-8218-5ADD-B50B7D2B4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3091" y="3509297"/>
                <a:ext cx="1974511" cy="1974511"/>
              </a:xfrm>
              <a:prstGeom prst="rect">
                <a:avLst/>
              </a:prstGeom>
            </p:spPr>
          </p:pic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8A0E0E4-1B30-D128-55AC-9A31C4D02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6694" y="3365905"/>
                <a:ext cx="3924137" cy="23834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EC24BC5-05FC-681A-838C-5B505FA6D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66381" y="5483808"/>
                <a:ext cx="3824761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row: Left-Right 61">
                <a:extLst>
                  <a:ext uri="{FF2B5EF4-FFF2-40B4-BE49-F238E27FC236}">
                    <a16:creationId xmlns:a16="http://schemas.microsoft.com/office/drawing/2014/main" id="{DE0266B2-08F6-5BF6-E8E1-AE015CC82251}"/>
                  </a:ext>
                </a:extLst>
              </p:cNvPr>
              <p:cNvSpPr/>
              <p:nvPr/>
            </p:nvSpPr>
            <p:spPr>
              <a:xfrm flipV="1">
                <a:off x="3691261" y="4408721"/>
                <a:ext cx="3924137" cy="284757"/>
              </a:xfrm>
              <a:prstGeom prst="left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E3BB28-8DC1-8DEC-4297-16DE662641BA}"/>
                  </a:ext>
                </a:extLst>
              </p:cNvPr>
              <p:cNvSpPr txBox="1"/>
              <p:nvPr/>
            </p:nvSpPr>
            <p:spPr>
              <a:xfrm>
                <a:off x="4045869" y="3952907"/>
                <a:ext cx="3297199" cy="397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B050"/>
                    </a:solidFill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2. Card, Wallet, UPI Payment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0FC561-44D1-4E17-C477-1D404D3364FB}"/>
                  </a:ext>
                </a:extLst>
              </p:cNvPr>
              <p:cNvSpPr txBox="1"/>
              <p:nvPr/>
            </p:nvSpPr>
            <p:spPr>
              <a:xfrm>
                <a:off x="4452562" y="2926354"/>
                <a:ext cx="2803132" cy="36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1. Buy Asset Request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1481C7-757E-3D32-2C26-21F5BA2CDF36}"/>
                  </a:ext>
                </a:extLst>
              </p:cNvPr>
              <p:cNvSpPr txBox="1"/>
              <p:nvPr/>
            </p:nvSpPr>
            <p:spPr>
              <a:xfrm>
                <a:off x="4452562" y="5114754"/>
                <a:ext cx="3612234" cy="367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3. Buy Asset Response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98A21A7-2E03-826E-BC63-D0AA16770DEF}"/>
                  </a:ext>
                </a:extLst>
              </p:cNvPr>
              <p:cNvSpPr txBox="1"/>
              <p:nvPr/>
            </p:nvSpPr>
            <p:spPr>
              <a:xfrm>
                <a:off x="1772404" y="2442575"/>
                <a:ext cx="1255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PLAYER</a:t>
                </a:r>
              </a:p>
            </p:txBody>
          </p:sp>
          <p:sp>
            <p:nvSpPr>
              <p:cNvPr id="85" name="Frame 84">
                <a:extLst>
                  <a:ext uri="{FF2B5EF4-FFF2-40B4-BE49-F238E27FC236}">
                    <a16:creationId xmlns:a16="http://schemas.microsoft.com/office/drawing/2014/main" id="{074A92E8-66DF-747A-6D25-843696302ADB}"/>
                  </a:ext>
                </a:extLst>
              </p:cNvPr>
              <p:cNvSpPr/>
              <p:nvPr/>
            </p:nvSpPr>
            <p:spPr>
              <a:xfrm>
                <a:off x="905085" y="2926355"/>
                <a:ext cx="2803132" cy="3073576"/>
              </a:xfrm>
              <a:prstGeom prst="frame">
                <a:avLst>
                  <a:gd name="adj1" fmla="val 476"/>
                </a:avLst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" name="Picture 1" descr="A yellow and black sign">
              <a:extLst>
                <a:ext uri="{FF2B5EF4-FFF2-40B4-BE49-F238E27FC236}">
                  <a16:creationId xmlns:a16="http://schemas.microsoft.com/office/drawing/2014/main" id="{DE4B86CB-B87D-6B45-41FF-9FABA69D8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3853" y="1619371"/>
              <a:ext cx="3801719" cy="158405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2DA49F4-E874-79E9-A4FE-33130A0B9CB8}"/>
              </a:ext>
            </a:extLst>
          </p:cNvPr>
          <p:cNvSpPr txBox="1"/>
          <p:nvPr/>
        </p:nvSpPr>
        <p:spPr>
          <a:xfrm>
            <a:off x="2633841" y="169761"/>
            <a:ext cx="7536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F5597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BUYING IN-GAME COLLECTIBLES</a:t>
            </a:r>
          </a:p>
        </p:txBody>
      </p:sp>
    </p:spTree>
    <p:extLst>
      <p:ext uri="{BB962C8B-B14F-4D97-AF65-F5344CB8AC3E}">
        <p14:creationId xmlns:p14="http://schemas.microsoft.com/office/powerpoint/2010/main" val="47248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4787-A5EB-1650-3C57-2320834C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F53-6472-4DA6-1617-D27A4B1F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0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E7D6AD-9700-A983-748A-517E2C7D4279}"/>
              </a:ext>
            </a:extLst>
          </p:cNvPr>
          <p:cNvGrpSpPr/>
          <p:nvPr/>
        </p:nvGrpSpPr>
        <p:grpSpPr>
          <a:xfrm>
            <a:off x="0" y="263002"/>
            <a:ext cx="12192000" cy="6350000"/>
            <a:chOff x="0" y="309301"/>
            <a:chExt cx="12192000" cy="635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B7F899B-7B96-1613-1A4C-2FE3AE4879B8}"/>
                </a:ext>
              </a:extLst>
            </p:cNvPr>
            <p:cNvSpPr/>
            <p:nvPr/>
          </p:nvSpPr>
          <p:spPr>
            <a:xfrm>
              <a:off x="0" y="309301"/>
              <a:ext cx="12192000" cy="6350000"/>
            </a:xfrm>
            <a:prstGeom prst="roundRect">
              <a:avLst>
                <a:gd name="adj" fmla="val 5387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2F43B2-5413-4D7B-026D-0E5282C6B9FB}"/>
                </a:ext>
              </a:extLst>
            </p:cNvPr>
            <p:cNvSpPr txBox="1"/>
            <p:nvPr/>
          </p:nvSpPr>
          <p:spPr>
            <a:xfrm>
              <a:off x="188998" y="529322"/>
              <a:ext cx="10025704" cy="603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contract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SimpleStorage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ERC1155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Ownable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</a:t>
              </a: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sellingPrice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100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address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initialOwner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5BB498"/>
                  </a:solidFill>
                  <a:effectLst/>
                  <a:latin typeface="Consolas" panose="020B0609020204030204" pitchFamily="49" charset="0"/>
                </a:rPr>
                <a:t>0x1234567890123456789012345678901234567890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b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</a:t>
              </a:r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// Buyer can purchase a token by sending the required amount of Ether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purchase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assetId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quantity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external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payable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007AA6"/>
                  </a:solidFill>
                  <a:effectLst/>
                  <a:latin typeface="Consolas" panose="020B0609020204030204" pitchFamily="49" charset="0"/>
                </a:rPr>
                <a:t>require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007AA6"/>
                  </a:solidFill>
                  <a:effectLst/>
                  <a:latin typeface="Consolas" panose="020B0609020204030204" pitchFamily="49" charset="0"/>
                </a:rPr>
                <a:t>msg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value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&gt;=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sellingPrice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quantity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"Incorrect Ether amount sent"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_mint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007AA6"/>
                  </a:solidFill>
                  <a:effectLst/>
                  <a:latin typeface="Consolas" panose="020B0609020204030204" pitchFamily="49" charset="0"/>
                </a:rPr>
                <a:t>msg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sender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assetId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""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/** Add "quantity" amount of tokens to "playerBlockchainAddress" */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payable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initialOwner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transfer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007AA6"/>
                  </a:solidFill>
                  <a:effectLst/>
                  <a:latin typeface="Consolas" panose="020B0609020204030204" pitchFamily="49" charset="0"/>
                </a:rPr>
                <a:t>msg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value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/** Transfer "purchaseAmount == msg.value" worth of 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        "Ether" to the owner's Blockchain Address */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608B4E"/>
                  </a:solidFill>
                  <a:effectLst/>
                  <a:latin typeface="Consolas" panose="020B0609020204030204" pitchFamily="49" charset="0"/>
                </a:rPr>
                <a:t>// Get the amount of tokens owned by an address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@</a:t>
              </a:r>
              <a:r>
                <a:rPr lang="en-IN" sz="1400" b="0" dirty="0">
                  <a:solidFill>
                    <a:srgbClr val="868E96"/>
                  </a:solidFill>
                  <a:effectLst/>
                  <a:latin typeface="Consolas" panose="020B0609020204030204" pitchFamily="49" charset="0"/>
                </a:rPr>
                <a:t>override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balanceOf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address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account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id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external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32BA89"/>
                  </a:solidFill>
                  <a:effectLst/>
                  <a:latin typeface="Consolas" panose="020B0609020204030204" pitchFamily="49" charset="0"/>
                </a:rPr>
                <a:t>view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219451"/>
                  </a:solidFill>
                  <a:effectLst/>
                  <a:latin typeface="Consolas" panose="020B0609020204030204" pitchFamily="49" charset="0"/>
                </a:rPr>
                <a:t>returns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uint256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IN" sz="1400" b="0" dirty="0">
                  <a:solidFill>
                    <a:srgbClr val="219451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balanceOf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account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 id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IN" sz="1400" b="0" dirty="0">
                  <a:solidFill>
                    <a:srgbClr val="DCDCDC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lang="en-IN" sz="14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en-IN" sz="1200" b="0" dirty="0">
                  <a:solidFill>
                    <a:srgbClr val="BABBCC"/>
                  </a:solidFill>
                  <a:effectLst/>
                  <a:latin typeface="Consolas" panose="020B0609020204030204" pitchFamily="49" charset="0"/>
                </a:rPr>
              </a:br>
              <a:endParaRPr lang="en-IN" sz="12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endParaRPr>
            </a:p>
            <a:p>
              <a:endParaRPr lang="en-IN" sz="12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C53BA74-E3E5-2C4D-66C4-0F32BC34B0C3}"/>
                </a:ext>
              </a:extLst>
            </p:cNvPr>
            <p:cNvSpPr/>
            <p:nvPr/>
          </p:nvSpPr>
          <p:spPr>
            <a:xfrm>
              <a:off x="876009" y="2603501"/>
              <a:ext cx="6858291" cy="635306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1FDECD-D8C8-F2FD-9120-343D20027A7B}"/>
                </a:ext>
              </a:extLst>
            </p:cNvPr>
            <p:cNvSpPr txBox="1"/>
            <p:nvPr/>
          </p:nvSpPr>
          <p:spPr>
            <a:xfrm>
              <a:off x="7795089" y="2635760"/>
              <a:ext cx="2358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Moves the token to buyer’s address (“msg.sender”)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04E214-B9C7-43AA-1EEA-41EC42842F54}"/>
                </a:ext>
              </a:extLst>
            </p:cNvPr>
            <p:cNvSpPr/>
            <p:nvPr/>
          </p:nvSpPr>
          <p:spPr>
            <a:xfrm>
              <a:off x="865731" y="3530600"/>
              <a:ext cx="5446170" cy="762000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1E977C-3587-5D94-D5D5-B0F865A6C4D5}"/>
                </a:ext>
              </a:extLst>
            </p:cNvPr>
            <p:cNvSpPr txBox="1"/>
            <p:nvPr/>
          </p:nvSpPr>
          <p:spPr>
            <a:xfrm>
              <a:off x="6311901" y="3530600"/>
              <a:ext cx="40917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solidFill>
                    <a:schemeClr val="bg1"/>
                  </a:solidFill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When the funds sent by the buyer gets transferred to owner address. {It’s like payment method embedded in the Ethereum infrastructure}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C7C8E3-44CB-21C5-C358-D6CC487B538A}"/>
              </a:ext>
            </a:extLst>
          </p:cNvPr>
          <p:cNvSpPr/>
          <p:nvPr/>
        </p:nvSpPr>
        <p:spPr>
          <a:xfrm>
            <a:off x="8781184" y="472635"/>
            <a:ext cx="3056035" cy="1745206"/>
          </a:xfrm>
          <a:prstGeom prst="round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A7E10-E7A1-9217-20B1-B136469273D1}"/>
              </a:ext>
            </a:extLst>
          </p:cNvPr>
          <p:cNvSpPr txBox="1"/>
          <p:nvPr/>
        </p:nvSpPr>
        <p:spPr>
          <a:xfrm>
            <a:off x="8618723" y="560408"/>
            <a:ext cx="3380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THE CODE THAT EXECUTES SALE AND KEEP TRACK OF OWNERSHIP OF ITEMS</a:t>
            </a:r>
          </a:p>
        </p:txBody>
      </p:sp>
    </p:spTree>
    <p:extLst>
      <p:ext uri="{BB962C8B-B14F-4D97-AF65-F5344CB8AC3E}">
        <p14:creationId xmlns:p14="http://schemas.microsoft.com/office/powerpoint/2010/main" val="401662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71283-F6B1-AF4D-0BEE-0E1E3ABBC2E9}"/>
              </a:ext>
            </a:extLst>
          </p:cNvPr>
          <p:cNvSpPr txBox="1"/>
          <p:nvPr/>
        </p:nvSpPr>
        <p:spPr>
          <a:xfrm>
            <a:off x="489857" y="1941466"/>
            <a:ext cx="4954884" cy="3816429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Web3/Decentralized </a:t>
            </a:r>
            <a:r>
              <a:rPr lang="en-IN" dirty="0">
                <a:solidFill>
                  <a:srgbClr val="FF66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“Owned by everyone” code is deployed on </a:t>
            </a:r>
            <a:r>
              <a:rPr lang="en-IN" sz="36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thousands of servers </a:t>
            </a:r>
            <a:r>
              <a:rPr lang="en-IN" dirty="0">
                <a:solidFill>
                  <a:srgbClr val="FF66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owned by individuals or entities.</a:t>
            </a:r>
          </a:p>
          <a:p>
            <a:endParaRPr lang="en-IN" dirty="0">
              <a:solidFill>
                <a:srgbClr val="FF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ADLaM Display" panose="020F0502020204030204" pitchFamily="2" charset="0"/>
            </a:endParaRPr>
          </a:p>
          <a:p>
            <a:endParaRPr lang="en-IN" dirty="0">
              <a:solidFill>
                <a:srgbClr val="FF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ADLaM Display" panose="020F0502020204030204" pitchFamily="2" charset="0"/>
            </a:endParaRPr>
          </a:p>
          <a:p>
            <a:endParaRPr lang="en-IN" dirty="0">
              <a:solidFill>
                <a:srgbClr val="FF0000"/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ADLaM Display" panose="020F0502020204030204" pitchFamily="2" charset="0"/>
            </a:endParaRPr>
          </a:p>
          <a:p>
            <a:r>
              <a:rPr lang="en-IN" dirty="0">
                <a:solidFill>
                  <a:srgbClr val="FF66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The deployed code is assigned a </a:t>
            </a:r>
            <a:r>
              <a:rPr lang="en-IN" sz="4400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unique address </a:t>
            </a:r>
            <a:r>
              <a:rPr lang="en-IN" dirty="0">
                <a:solidFill>
                  <a:srgbClr val="FF66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uniform</a:t>
            </a:r>
            <a:r>
              <a:rPr lang="en-IN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 </a:t>
            </a:r>
            <a:r>
              <a:rPr lang="en-IN" dirty="0">
                <a:solidFill>
                  <a:srgbClr val="FF66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across all servers</a:t>
            </a:r>
            <a:r>
              <a:rPr lang="en-IN" dirty="0">
                <a:solidFill>
                  <a:srgbClr val="FF0000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ADLaM Display" panose="020F0502020204030204" pitchFamily="2" charset="0"/>
              </a:rPr>
              <a:t>.</a:t>
            </a:r>
          </a:p>
        </p:txBody>
      </p:sp>
      <p:sp>
        <p:nvSpPr>
          <p:cNvPr id="50" name="Frame 49">
            <a:extLst>
              <a:ext uri="{FF2B5EF4-FFF2-40B4-BE49-F238E27FC236}">
                <a16:creationId xmlns:a16="http://schemas.microsoft.com/office/drawing/2014/main" id="{EACCEEB2-3A1C-0F9B-5DA4-279DC9A492B7}"/>
              </a:ext>
            </a:extLst>
          </p:cNvPr>
          <p:cNvSpPr/>
          <p:nvPr/>
        </p:nvSpPr>
        <p:spPr>
          <a:xfrm>
            <a:off x="5911443" y="2621188"/>
            <a:ext cx="5790700" cy="3893443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E1D7219-145A-2CB8-FA43-6ADE0599605C}"/>
              </a:ext>
            </a:extLst>
          </p:cNvPr>
          <p:cNvGrpSpPr/>
          <p:nvPr/>
        </p:nvGrpSpPr>
        <p:grpSpPr>
          <a:xfrm>
            <a:off x="6451584" y="3196875"/>
            <a:ext cx="5077677" cy="3113404"/>
            <a:chOff x="6451584" y="3196875"/>
            <a:chExt cx="5077677" cy="311340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8927673-8685-6BD9-C001-E82202AAF051}"/>
                </a:ext>
              </a:extLst>
            </p:cNvPr>
            <p:cNvGrpSpPr/>
            <p:nvPr/>
          </p:nvGrpSpPr>
          <p:grpSpPr>
            <a:xfrm>
              <a:off x="7823998" y="5796082"/>
              <a:ext cx="1130133" cy="470252"/>
              <a:chOff x="7163813" y="4452283"/>
              <a:chExt cx="1592159" cy="662502"/>
            </a:xfrm>
          </p:grpSpPr>
          <p:pic>
            <p:nvPicPr>
              <p:cNvPr id="92" name="Picture 91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4A90E3CB-A64F-5766-1DF9-9689DCCBF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3470" y="4452283"/>
                <a:ext cx="662502" cy="662502"/>
              </a:xfrm>
              <a:prstGeom prst="rect">
                <a:avLst/>
              </a:prstGeom>
            </p:spPr>
          </p:pic>
          <p:pic>
            <p:nvPicPr>
              <p:cNvPr id="93" name="Picture 9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E606359-1837-C785-F39E-CAF76B46EC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7163813" y="4673239"/>
                <a:ext cx="969083" cy="206639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36644D-C98F-9446-9220-5E34542448CE}"/>
                </a:ext>
              </a:extLst>
            </p:cNvPr>
            <p:cNvGrpSpPr/>
            <p:nvPr/>
          </p:nvGrpSpPr>
          <p:grpSpPr>
            <a:xfrm>
              <a:off x="9442157" y="3705587"/>
              <a:ext cx="1261823" cy="536944"/>
              <a:chOff x="9263708" y="2953055"/>
              <a:chExt cx="1556886" cy="662502"/>
            </a:xfrm>
          </p:grpSpPr>
          <p:pic>
            <p:nvPicPr>
              <p:cNvPr id="90" name="Picture 89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2E8EFBE9-07BE-DBB7-8919-E792E4A5E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63708" y="2953055"/>
                <a:ext cx="662502" cy="662502"/>
              </a:xfrm>
              <a:prstGeom prst="rect">
                <a:avLst/>
              </a:prstGeom>
            </p:spPr>
          </p:pic>
          <p:pic>
            <p:nvPicPr>
              <p:cNvPr id="91" name="Picture 9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FB0B7DB-0E7A-34C0-EDDB-2CE5E77AE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851509" y="3144112"/>
                <a:ext cx="969085" cy="206639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69C41E5-508D-ED57-4B92-5FF2375A0EDF}"/>
                </a:ext>
              </a:extLst>
            </p:cNvPr>
            <p:cNvGrpSpPr/>
            <p:nvPr/>
          </p:nvGrpSpPr>
          <p:grpSpPr>
            <a:xfrm>
              <a:off x="9885896" y="4718709"/>
              <a:ext cx="1175074" cy="500029"/>
              <a:chOff x="9249213" y="820353"/>
              <a:chExt cx="1556886" cy="662502"/>
            </a:xfrm>
          </p:grpSpPr>
          <p:pic>
            <p:nvPicPr>
              <p:cNvPr id="88" name="Picture 87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7EACAF53-8A81-E0D4-804D-1A74DDF06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9213" y="820353"/>
                <a:ext cx="662502" cy="662502"/>
              </a:xfrm>
              <a:prstGeom prst="rect">
                <a:avLst/>
              </a:prstGeom>
            </p:spPr>
          </p:pic>
          <p:pic>
            <p:nvPicPr>
              <p:cNvPr id="89" name="Picture 8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04E7E262-8342-0CB6-B6BB-BA41721B63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837014" y="1011410"/>
                <a:ext cx="969085" cy="206639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9A96153-DE28-0BDE-82D2-1E591C7AEDDE}"/>
                </a:ext>
              </a:extLst>
            </p:cNvPr>
            <p:cNvGrpSpPr/>
            <p:nvPr/>
          </p:nvGrpSpPr>
          <p:grpSpPr>
            <a:xfrm>
              <a:off x="7154941" y="4140865"/>
              <a:ext cx="1187729" cy="533457"/>
              <a:chOff x="9146959" y="1879145"/>
              <a:chExt cx="1673635" cy="751698"/>
            </a:xfrm>
          </p:grpSpPr>
          <p:pic>
            <p:nvPicPr>
              <p:cNvPr id="86" name="Picture 8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57A0145-0943-BEC2-79FC-6D38C2C777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851509" y="2100691"/>
                <a:ext cx="969085" cy="206639"/>
              </a:xfrm>
              <a:prstGeom prst="rect">
                <a:avLst/>
              </a:prstGeom>
            </p:spPr>
          </p:pic>
          <p:pic>
            <p:nvPicPr>
              <p:cNvPr id="87" name="Picture 86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6130E83F-ADBC-E531-3BDD-CBC9C6F6A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6959" y="1879145"/>
                <a:ext cx="751698" cy="751698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E0D10F-B847-9F3A-4D24-80CDDA6BA269}"/>
                </a:ext>
              </a:extLst>
            </p:cNvPr>
            <p:cNvGrpSpPr/>
            <p:nvPr/>
          </p:nvGrpSpPr>
          <p:grpSpPr>
            <a:xfrm>
              <a:off x="7103333" y="5109616"/>
              <a:ext cx="946895" cy="400059"/>
              <a:chOff x="9359569" y="5109071"/>
              <a:chExt cx="1568070" cy="662503"/>
            </a:xfrm>
          </p:grpSpPr>
          <p:pic>
            <p:nvPicPr>
              <p:cNvPr id="84" name="Picture 83" descr="A cell phone with a logo on the screen&#10;&#10;Description automatically generated">
                <a:extLst>
                  <a:ext uri="{FF2B5EF4-FFF2-40B4-BE49-F238E27FC236}">
                    <a16:creationId xmlns:a16="http://schemas.microsoft.com/office/drawing/2014/main" id="{95AF82C1-D261-4490-846E-ECC101ABF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9569" y="5109071"/>
                <a:ext cx="662503" cy="662503"/>
              </a:xfrm>
              <a:prstGeom prst="rect">
                <a:avLst/>
              </a:prstGeom>
            </p:spPr>
          </p:pic>
          <p:pic>
            <p:nvPicPr>
              <p:cNvPr id="85" name="Picture 8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EF0A19B2-BD77-D878-4CB5-55EDED05C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958554" y="5282155"/>
                <a:ext cx="969085" cy="206639"/>
              </a:xfrm>
              <a:prstGeom prst="rect">
                <a:avLst/>
              </a:prstGeom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D15276-611D-9CB9-8C39-84629592CEBB}"/>
                </a:ext>
              </a:extLst>
            </p:cNvPr>
            <p:cNvGrpSpPr/>
            <p:nvPr/>
          </p:nvGrpSpPr>
          <p:grpSpPr>
            <a:xfrm>
              <a:off x="9442157" y="5714086"/>
              <a:ext cx="1130136" cy="470253"/>
              <a:chOff x="7093453" y="1325442"/>
              <a:chExt cx="1592159" cy="662502"/>
            </a:xfrm>
          </p:grpSpPr>
          <p:pic>
            <p:nvPicPr>
              <p:cNvPr id="82" name="Picture 81" descr="A computer tower with many buttons&#10;&#10;Description automatically generated">
                <a:extLst>
                  <a:ext uri="{FF2B5EF4-FFF2-40B4-BE49-F238E27FC236}">
                    <a16:creationId xmlns:a16="http://schemas.microsoft.com/office/drawing/2014/main" id="{AB0F80E5-DECD-18E9-4E5C-EB6233B38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3110" y="1325442"/>
                <a:ext cx="662502" cy="662502"/>
              </a:xfrm>
              <a:prstGeom prst="rect">
                <a:avLst/>
              </a:prstGeom>
            </p:spPr>
          </p:pic>
          <p:pic>
            <p:nvPicPr>
              <p:cNvPr id="83" name="Picture 8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5697D98-2DDF-EFCE-1110-4391C7983B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7093453" y="1546398"/>
                <a:ext cx="969083" cy="206639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97B566-5836-CABC-D4B3-A59AA95AFFF6}"/>
                </a:ext>
              </a:extLst>
            </p:cNvPr>
            <p:cNvGrpSpPr/>
            <p:nvPr/>
          </p:nvGrpSpPr>
          <p:grpSpPr>
            <a:xfrm>
              <a:off x="7865492" y="3230942"/>
              <a:ext cx="1247564" cy="560332"/>
              <a:chOff x="9146959" y="1879145"/>
              <a:chExt cx="1673635" cy="751698"/>
            </a:xfrm>
          </p:grpSpPr>
          <p:pic>
            <p:nvPicPr>
              <p:cNvPr id="80" name="Picture 7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E1AD9735-ED8B-A70E-115A-BB67ACAA33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08" t="34093" r="10793" b="48848"/>
              <a:stretch/>
            </p:blipFill>
            <p:spPr>
              <a:xfrm>
                <a:off x="9851509" y="2100691"/>
                <a:ext cx="969085" cy="206639"/>
              </a:xfrm>
              <a:prstGeom prst="rect">
                <a:avLst/>
              </a:prstGeom>
            </p:spPr>
          </p:pic>
          <p:pic>
            <p:nvPicPr>
              <p:cNvPr id="81" name="Picture 80" descr="A computer with a screen and mouse&#10;&#10;Description automatically generated">
                <a:extLst>
                  <a:ext uri="{FF2B5EF4-FFF2-40B4-BE49-F238E27FC236}">
                    <a16:creationId xmlns:a16="http://schemas.microsoft.com/office/drawing/2014/main" id="{235A91B4-E434-720A-4EE2-21242498D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6959" y="1879145"/>
                <a:ext cx="751698" cy="751698"/>
              </a:xfrm>
              <a:prstGeom prst="rect">
                <a:avLst/>
              </a:prstGeom>
            </p:spPr>
          </p:pic>
        </p:grpSp>
        <p:pic>
          <p:nvPicPr>
            <p:cNvPr id="59" name="Picture 58" descr="A blue and black logo&#10;&#10;Description automatically generated">
              <a:extLst>
                <a:ext uri="{FF2B5EF4-FFF2-40B4-BE49-F238E27FC236}">
                  <a16:creationId xmlns:a16="http://schemas.microsoft.com/office/drawing/2014/main" id="{5175F21F-619B-3A69-E803-96D358E5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369" y="3277231"/>
              <a:ext cx="474228" cy="474228"/>
            </a:xfrm>
            <a:prstGeom prst="rect">
              <a:avLst/>
            </a:prstGeom>
          </p:spPr>
        </p:pic>
        <p:pic>
          <p:nvPicPr>
            <p:cNvPr id="60" name="Picture 59" descr="A blue and black logo&#10;&#10;Description automatically generated">
              <a:extLst>
                <a:ext uri="{FF2B5EF4-FFF2-40B4-BE49-F238E27FC236}">
                  <a16:creationId xmlns:a16="http://schemas.microsoft.com/office/drawing/2014/main" id="{2C6B5229-1AC4-0B89-396F-F9CCF2DD9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2999" y="3670888"/>
              <a:ext cx="533457" cy="533457"/>
            </a:xfrm>
            <a:prstGeom prst="rect">
              <a:avLst/>
            </a:prstGeom>
          </p:spPr>
        </p:pic>
        <p:pic>
          <p:nvPicPr>
            <p:cNvPr id="61" name="Picture 60" descr="A blue and black logo&#10;&#10;Description automatically generated">
              <a:extLst>
                <a:ext uri="{FF2B5EF4-FFF2-40B4-BE49-F238E27FC236}">
                  <a16:creationId xmlns:a16="http://schemas.microsoft.com/office/drawing/2014/main" id="{4712E4DE-3C01-393B-6CC8-FD94CD6F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98" y="4792777"/>
              <a:ext cx="435538" cy="435538"/>
            </a:xfrm>
            <a:prstGeom prst="rect">
              <a:avLst/>
            </a:prstGeom>
          </p:spPr>
        </p:pic>
        <p:pic>
          <p:nvPicPr>
            <p:cNvPr id="62" name="Picture 61" descr="A blue and black logo&#10;&#10;Description automatically generated">
              <a:extLst>
                <a:ext uri="{FF2B5EF4-FFF2-40B4-BE49-F238E27FC236}">
                  <a16:creationId xmlns:a16="http://schemas.microsoft.com/office/drawing/2014/main" id="{7BB15854-B60A-A84C-C9FF-D244EA93E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3980" y="5674621"/>
              <a:ext cx="505627" cy="505627"/>
            </a:xfrm>
            <a:prstGeom prst="rect">
              <a:avLst/>
            </a:prstGeom>
          </p:spPr>
        </p:pic>
        <p:pic>
          <p:nvPicPr>
            <p:cNvPr id="63" name="Picture 62" descr="A blue and black logo&#10;&#10;Description automatically generated">
              <a:extLst>
                <a:ext uri="{FF2B5EF4-FFF2-40B4-BE49-F238E27FC236}">
                  <a16:creationId xmlns:a16="http://schemas.microsoft.com/office/drawing/2014/main" id="{24FE4194-E492-AC70-8D97-DFFCD4CD54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387" y="5813191"/>
              <a:ext cx="419802" cy="419802"/>
            </a:xfrm>
            <a:prstGeom prst="rect">
              <a:avLst/>
            </a:prstGeom>
          </p:spPr>
        </p:pic>
        <p:pic>
          <p:nvPicPr>
            <p:cNvPr id="64" name="Picture 63" descr="A blue and black logo&#10;&#10;Description automatically generated">
              <a:extLst>
                <a:ext uri="{FF2B5EF4-FFF2-40B4-BE49-F238E27FC236}">
                  <a16:creationId xmlns:a16="http://schemas.microsoft.com/office/drawing/2014/main" id="{1D2E0651-C1E8-236E-E4CF-799638449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048" y="5145813"/>
              <a:ext cx="371507" cy="371507"/>
            </a:xfrm>
            <a:prstGeom prst="rect">
              <a:avLst/>
            </a:prstGeom>
          </p:spPr>
        </p:pic>
        <p:pic>
          <p:nvPicPr>
            <p:cNvPr id="65" name="Picture 64" descr="A blue and black logo&#10;&#10;Description automatically generated">
              <a:extLst>
                <a:ext uri="{FF2B5EF4-FFF2-40B4-BE49-F238E27FC236}">
                  <a16:creationId xmlns:a16="http://schemas.microsoft.com/office/drawing/2014/main" id="{B864F45B-790D-0A57-8AD8-50620CEE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2" y="4207565"/>
              <a:ext cx="400059" cy="400059"/>
            </a:xfrm>
            <a:prstGeom prst="rect">
              <a:avLst/>
            </a:prstGeom>
          </p:spPr>
        </p:pic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ED075D7-9709-D3B5-4ED9-91878288B63B}"/>
                </a:ext>
              </a:extLst>
            </p:cNvPr>
            <p:cNvCxnSpPr>
              <a:cxnSpLocks/>
              <a:stCxn id="81" idx="2"/>
              <a:endCxn id="87" idx="0"/>
            </p:cNvCxnSpPr>
            <p:nvPr/>
          </p:nvCxnSpPr>
          <p:spPr>
            <a:xfrm flipH="1">
              <a:off x="7421670" y="3791274"/>
              <a:ext cx="723988" cy="3495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473157-2A88-AA11-5E7F-8EB86F25BE6A}"/>
                </a:ext>
              </a:extLst>
            </p:cNvPr>
            <p:cNvCxnSpPr>
              <a:cxnSpLocks/>
              <a:stCxn id="90" idx="2"/>
              <a:endCxn id="88" idx="0"/>
            </p:cNvCxnSpPr>
            <p:nvPr/>
          </p:nvCxnSpPr>
          <p:spPr>
            <a:xfrm>
              <a:off x="9710629" y="4242531"/>
              <a:ext cx="425282" cy="47617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CB9ECCD-863C-88F3-21D2-EA640CFE5700}"/>
                </a:ext>
              </a:extLst>
            </p:cNvPr>
            <p:cNvCxnSpPr>
              <a:cxnSpLocks/>
              <a:stCxn id="81" idx="2"/>
              <a:endCxn id="61" idx="1"/>
            </p:cNvCxnSpPr>
            <p:nvPr/>
          </p:nvCxnSpPr>
          <p:spPr>
            <a:xfrm>
              <a:off x="8145658" y="3791274"/>
              <a:ext cx="1379440" cy="121927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D0D708-4D15-3A88-87DC-F0E7BBC7D4DB}"/>
                </a:ext>
              </a:extLst>
            </p:cNvPr>
            <p:cNvCxnSpPr>
              <a:cxnSpLocks/>
              <a:stCxn id="85" idx="3"/>
              <a:endCxn id="61" idx="1"/>
            </p:cNvCxnSpPr>
            <p:nvPr/>
          </p:nvCxnSpPr>
          <p:spPr>
            <a:xfrm flipV="1">
              <a:off x="8050228" y="5010546"/>
              <a:ext cx="1474870" cy="26597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5F3557D-CA73-7E73-1322-CF224085F203}"/>
                </a:ext>
              </a:extLst>
            </p:cNvPr>
            <p:cNvCxnSpPr>
              <a:cxnSpLocks/>
              <a:stCxn id="92" idx="0"/>
              <a:endCxn id="86" idx="3"/>
            </p:cNvCxnSpPr>
            <p:nvPr/>
          </p:nvCxnSpPr>
          <p:spPr>
            <a:xfrm flipH="1" flipV="1">
              <a:off x="8342670" y="4371412"/>
              <a:ext cx="376335" cy="142467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AC8852-C1E1-723D-A903-0B7097AF6BAD}"/>
                </a:ext>
              </a:extLst>
            </p:cNvPr>
            <p:cNvCxnSpPr>
              <a:cxnSpLocks/>
              <a:stCxn id="83" idx="1"/>
              <a:endCxn id="86" idx="3"/>
            </p:cNvCxnSpPr>
            <p:nvPr/>
          </p:nvCxnSpPr>
          <p:spPr>
            <a:xfrm flipH="1" flipV="1">
              <a:off x="8342670" y="4371412"/>
              <a:ext cx="1099487" cy="157285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E159531-13B9-22DA-AE6B-67DE6C9CA2A3}"/>
                </a:ext>
              </a:extLst>
            </p:cNvPr>
            <p:cNvCxnSpPr>
              <a:cxnSpLocks/>
              <a:stCxn id="82" idx="0"/>
              <a:endCxn id="88" idx="2"/>
            </p:cNvCxnSpPr>
            <p:nvPr/>
          </p:nvCxnSpPr>
          <p:spPr>
            <a:xfrm flipH="1" flipV="1">
              <a:off x="10135911" y="5218738"/>
              <a:ext cx="201256" cy="49534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ame 72">
              <a:extLst>
                <a:ext uri="{FF2B5EF4-FFF2-40B4-BE49-F238E27FC236}">
                  <a16:creationId xmlns:a16="http://schemas.microsoft.com/office/drawing/2014/main" id="{48316680-0AC0-3FA6-DC8C-672334B89489}"/>
                </a:ext>
              </a:extLst>
            </p:cNvPr>
            <p:cNvSpPr/>
            <p:nvPr/>
          </p:nvSpPr>
          <p:spPr>
            <a:xfrm>
              <a:off x="7212635" y="3196875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4" name="Frame 73">
              <a:extLst>
                <a:ext uri="{FF2B5EF4-FFF2-40B4-BE49-F238E27FC236}">
                  <a16:creationId xmlns:a16="http://schemas.microsoft.com/office/drawing/2014/main" id="{6F5C4B42-CBD8-93CB-D6F3-B28B26AD33BF}"/>
                </a:ext>
              </a:extLst>
            </p:cNvPr>
            <p:cNvSpPr/>
            <p:nvPr/>
          </p:nvSpPr>
          <p:spPr>
            <a:xfrm>
              <a:off x="9443324" y="3673408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5" name="Frame 74">
              <a:extLst>
                <a:ext uri="{FF2B5EF4-FFF2-40B4-BE49-F238E27FC236}">
                  <a16:creationId xmlns:a16="http://schemas.microsoft.com/office/drawing/2014/main" id="{53F9C28E-678F-A707-C038-50C42D453DBC}"/>
                </a:ext>
              </a:extLst>
            </p:cNvPr>
            <p:cNvSpPr/>
            <p:nvPr/>
          </p:nvSpPr>
          <p:spPr>
            <a:xfrm>
              <a:off x="9270946" y="4721644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6" name="Frame 75">
              <a:extLst>
                <a:ext uri="{FF2B5EF4-FFF2-40B4-BE49-F238E27FC236}">
                  <a16:creationId xmlns:a16="http://schemas.microsoft.com/office/drawing/2014/main" id="{ABB8C7D2-F409-346D-5A60-61C3FFC86DAA}"/>
                </a:ext>
              </a:extLst>
            </p:cNvPr>
            <p:cNvSpPr/>
            <p:nvPr/>
          </p:nvSpPr>
          <p:spPr>
            <a:xfrm>
              <a:off x="9313411" y="5666822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7" name="Frame 76">
              <a:extLst>
                <a:ext uri="{FF2B5EF4-FFF2-40B4-BE49-F238E27FC236}">
                  <a16:creationId xmlns:a16="http://schemas.microsoft.com/office/drawing/2014/main" id="{AFA517ED-139B-53CC-1B42-E71DE70DDB16}"/>
                </a:ext>
              </a:extLst>
            </p:cNvPr>
            <p:cNvSpPr/>
            <p:nvPr/>
          </p:nvSpPr>
          <p:spPr>
            <a:xfrm>
              <a:off x="7054829" y="5722278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8" name="Frame 77">
              <a:extLst>
                <a:ext uri="{FF2B5EF4-FFF2-40B4-BE49-F238E27FC236}">
                  <a16:creationId xmlns:a16="http://schemas.microsoft.com/office/drawing/2014/main" id="{A610242C-3CDD-6E1D-984C-6083D7DCF68A}"/>
                </a:ext>
              </a:extLst>
            </p:cNvPr>
            <p:cNvSpPr/>
            <p:nvPr/>
          </p:nvSpPr>
          <p:spPr>
            <a:xfrm>
              <a:off x="6451584" y="5023913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9" name="Frame 78">
              <a:extLst>
                <a:ext uri="{FF2B5EF4-FFF2-40B4-BE49-F238E27FC236}">
                  <a16:creationId xmlns:a16="http://schemas.microsoft.com/office/drawing/2014/main" id="{5694F133-6103-BD92-6028-471A9E856807}"/>
                </a:ext>
              </a:extLst>
            </p:cNvPr>
            <p:cNvSpPr/>
            <p:nvPr/>
          </p:nvSpPr>
          <p:spPr>
            <a:xfrm>
              <a:off x="6462595" y="4120692"/>
              <a:ext cx="2085937" cy="588001"/>
            </a:xfrm>
            <a:prstGeom prst="frame">
              <a:avLst>
                <a:gd name="adj1" fmla="val 476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88DE794-83A6-C391-38EF-6E82E7747C1B}"/>
              </a:ext>
            </a:extLst>
          </p:cNvPr>
          <p:cNvSpPr/>
          <p:nvPr/>
        </p:nvSpPr>
        <p:spPr>
          <a:xfrm>
            <a:off x="8351650" y="2235740"/>
            <a:ext cx="3581150" cy="337237"/>
          </a:xfrm>
          <a:prstGeom prst="roundRect">
            <a:avLst>
              <a:gd name="adj" fmla="val 6815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CODE WRITTEN BY </a:t>
            </a:r>
            <a:r>
              <a:rPr lang="en-IN" dirty="0" err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YOU.solidity</a:t>
            </a:r>
            <a:endParaRPr lang="en-IN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6E4BE1D-4762-FD76-AE16-A788CD3A095D}"/>
              </a:ext>
            </a:extLst>
          </p:cNvPr>
          <p:cNvCxnSpPr>
            <a:cxnSpLocks/>
            <a:stCxn id="94" idx="1"/>
            <a:endCxn id="59" idx="0"/>
          </p:cNvCxnSpPr>
          <p:nvPr/>
        </p:nvCxnSpPr>
        <p:spPr>
          <a:xfrm flipH="1">
            <a:off x="7627483" y="2404359"/>
            <a:ext cx="724167" cy="87287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14E7435-2193-8CDA-794D-0B2D5E99647A}"/>
              </a:ext>
            </a:extLst>
          </p:cNvPr>
          <p:cNvCxnSpPr>
            <a:cxnSpLocks/>
            <a:stCxn id="94" idx="1"/>
            <a:endCxn id="60" idx="0"/>
          </p:cNvCxnSpPr>
          <p:nvPr/>
        </p:nvCxnSpPr>
        <p:spPr>
          <a:xfrm>
            <a:off x="8351650" y="2404359"/>
            <a:ext cx="2778078" cy="126652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3B6CB5-6871-D0A2-AF0E-9009BC21E4B6}"/>
              </a:ext>
            </a:extLst>
          </p:cNvPr>
          <p:cNvCxnSpPr>
            <a:cxnSpLocks/>
            <a:stCxn id="94" idx="1"/>
            <a:endCxn id="61" idx="0"/>
          </p:cNvCxnSpPr>
          <p:nvPr/>
        </p:nvCxnSpPr>
        <p:spPr>
          <a:xfrm>
            <a:off x="8351650" y="2404359"/>
            <a:ext cx="1391217" cy="23884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36D8521-5374-646D-D393-98C472434293}"/>
              </a:ext>
            </a:extLst>
          </p:cNvPr>
          <p:cNvCxnSpPr>
            <a:cxnSpLocks/>
            <a:stCxn id="94" idx="1"/>
            <a:endCxn id="63" idx="0"/>
          </p:cNvCxnSpPr>
          <p:nvPr/>
        </p:nvCxnSpPr>
        <p:spPr>
          <a:xfrm flipH="1">
            <a:off x="7517288" y="2404359"/>
            <a:ext cx="834362" cy="34088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ame 98">
            <a:extLst>
              <a:ext uri="{FF2B5EF4-FFF2-40B4-BE49-F238E27FC236}">
                <a16:creationId xmlns:a16="http://schemas.microsoft.com/office/drawing/2014/main" id="{A1AC1FE8-2B2A-BCFB-AD6E-987A4D424677}"/>
              </a:ext>
            </a:extLst>
          </p:cNvPr>
          <p:cNvSpPr/>
          <p:nvPr/>
        </p:nvSpPr>
        <p:spPr>
          <a:xfrm>
            <a:off x="88991" y="91440"/>
            <a:ext cx="11950609" cy="6675120"/>
          </a:xfrm>
          <a:prstGeom prst="frame">
            <a:avLst>
              <a:gd name="adj1" fmla="val 47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51DD5B1-E178-A0D5-CDCA-5A5E21CABF22}"/>
              </a:ext>
            </a:extLst>
          </p:cNvPr>
          <p:cNvCxnSpPr>
            <a:cxnSpLocks/>
          </p:cNvCxnSpPr>
          <p:nvPr/>
        </p:nvCxnSpPr>
        <p:spPr>
          <a:xfrm flipH="1">
            <a:off x="88991" y="932801"/>
            <a:ext cx="8595937" cy="0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1E5AE45-D9CF-909A-9144-B64427707019}"/>
              </a:ext>
            </a:extLst>
          </p:cNvPr>
          <p:cNvSpPr txBox="1"/>
          <p:nvPr/>
        </p:nvSpPr>
        <p:spPr>
          <a:xfrm>
            <a:off x="270026" y="220611"/>
            <a:ext cx="771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2F5597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How to deploy code on “Ethereum Chains”</a:t>
            </a:r>
          </a:p>
        </p:txBody>
      </p:sp>
      <p:pic>
        <p:nvPicPr>
          <p:cNvPr id="103" name="Picture 102" descr="A screen shot of a computer code">
            <a:extLst>
              <a:ext uri="{FF2B5EF4-FFF2-40B4-BE49-F238E27FC236}">
                <a16:creationId xmlns:a16="http://schemas.microsoft.com/office/drawing/2014/main" id="{B9C407CE-5171-F815-A822-05F5224537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66" y="777831"/>
            <a:ext cx="2201701" cy="1400845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FC94634-0DD9-FEFE-2414-7652F370EF21}"/>
              </a:ext>
            </a:extLst>
          </p:cNvPr>
          <p:cNvCxnSpPr>
            <a:cxnSpLocks/>
          </p:cNvCxnSpPr>
          <p:nvPr/>
        </p:nvCxnSpPr>
        <p:spPr>
          <a:xfrm flipV="1">
            <a:off x="8684928" y="93988"/>
            <a:ext cx="0" cy="838813"/>
          </a:xfrm>
          <a:prstGeom prst="line">
            <a:avLst/>
          </a:prstGeom>
          <a:ln w="28575"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5581</TotalTime>
  <Words>2777</Words>
  <Application>Microsoft Office PowerPoint</Application>
  <PresentationFormat>Widescreen</PresentationFormat>
  <Paragraphs>320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ADLaM Display</vt:lpstr>
      <vt:lpstr>Arial</vt:lpstr>
      <vt:lpstr>Arial</vt:lpstr>
      <vt:lpstr>Calibri</vt:lpstr>
      <vt:lpstr>Calibri Light</vt:lpstr>
      <vt:lpstr>Consolas</vt:lpstr>
      <vt:lpstr>Source Sans Pro SemiBold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 Naresh Shelke</dc:creator>
  <cp:lastModifiedBy>Vaishnav Naresh Shelke</cp:lastModifiedBy>
  <cp:revision>28</cp:revision>
  <dcterms:created xsi:type="dcterms:W3CDTF">2023-11-10T05:30:02Z</dcterms:created>
  <dcterms:modified xsi:type="dcterms:W3CDTF">2023-12-05T18:04:29Z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2730bbf-27c4-4f9b-896e-7ec84e29dd64_Enabled">
    <vt:lpwstr>true</vt:lpwstr>
  </property>
  <property fmtid="{D5CDD505-2E9C-101B-9397-08002B2CF9AE}" pid="3" name="MSIP_Label_c2730bbf-27c4-4f9b-896e-7ec84e29dd64_SetDate">
    <vt:lpwstr>2023-11-10T05:30:12Z</vt:lpwstr>
  </property>
  <property fmtid="{D5CDD505-2E9C-101B-9397-08002B2CF9AE}" pid="4" name="MSIP_Label_c2730bbf-27c4-4f9b-896e-7ec84e29dd64_Method">
    <vt:lpwstr>Privileged</vt:lpwstr>
  </property>
  <property fmtid="{D5CDD505-2E9C-101B-9397-08002B2CF9AE}" pid="5" name="MSIP_Label_c2730bbf-27c4-4f9b-896e-7ec84e29dd64_Name">
    <vt:lpwstr>Public</vt:lpwstr>
  </property>
  <property fmtid="{D5CDD505-2E9C-101B-9397-08002B2CF9AE}" pid="6" name="MSIP_Label_c2730bbf-27c4-4f9b-896e-7ec84e29dd64_SiteId">
    <vt:lpwstr>c19513ec-e3d9-4634-855e-d6d6e585eadf</vt:lpwstr>
  </property>
  <property fmtid="{D5CDD505-2E9C-101B-9397-08002B2CF9AE}" pid="7" name="MSIP_Label_c2730bbf-27c4-4f9b-896e-7ec84e29dd64_ActionId">
    <vt:lpwstr>5467d017-04c8-47ff-b4e1-93d1bfed48cd</vt:lpwstr>
  </property>
  <property fmtid="{D5CDD505-2E9C-101B-9397-08002B2CF9AE}" pid="8" name="MSIP_Label_c2730bbf-27c4-4f9b-896e-7ec84e29dd64_ContentBits">
    <vt:lpwstr>0</vt:lpwstr>
  </property>
</Properties>
</file>