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5" r:id="rId1"/>
  </p:sldMasterIdLst>
  <p:notesMasterIdLst>
    <p:notesMasterId r:id="rId11"/>
  </p:notesMasterIdLst>
  <p:sldIdLst>
    <p:sldId id="268" r:id="rId2"/>
    <p:sldId id="269" r:id="rId3"/>
    <p:sldId id="270" r:id="rId4"/>
    <p:sldId id="272" r:id="rId5"/>
    <p:sldId id="271" r:id="rId6"/>
    <p:sldId id="260" r:id="rId7"/>
    <p:sldId id="264" r:id="rId8"/>
    <p:sldId id="265" r:id="rId9"/>
    <p:sldId id="273" r:id="rId10"/>
  </p:sldIdLst>
  <p:sldSz cx="9144000" cy="5143500" type="screen16x9"/>
  <p:notesSz cx="6858000" cy="9144000"/>
  <p:embeddedFontLst>
    <p:embeddedFont>
      <p:font typeface="Titillium Web" panose="020B0604020202020204" charset="0"/>
      <p:regular r:id="rId12"/>
      <p:bold r:id="rId13"/>
      <p:italic r:id="rId14"/>
      <p:boldItalic r:id="rId15"/>
    </p:embeddedFont>
    <p:embeddedFont>
      <p:font typeface="Dosis ExtraLight"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102" d="100"/>
          <a:sy n="102" d="100"/>
        </p:scale>
        <p:origin x="-456" y="21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653716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r>
              <a:rPr lang="en-US" smtClean="0"/>
              <a:t>Click to edit Master title style</a:t>
            </a:r>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smtClean="0"/>
              <a:t>Click to edit Master title style</a:t>
            </a:r>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r>
              <a:rPr lang="en-US" smtClean="0"/>
              <a:t>Click to edit Master subtitle style</a:t>
            </a:r>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pPr lvl="0"/>
            <a:r>
              <a:rPr lang="en-US" smtClean="0"/>
              <a:t>Click to edit Master text styles</a:t>
            </a: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dirty="0"/>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dirty="0">
              <a:solidFill>
                <a:schemeClr val="dk1"/>
              </a:solidFill>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pPr lvl="0"/>
            <a:r>
              <a:rPr lang="en-US" smtClean="0"/>
              <a:t>Click to edit Master text styles</a:t>
            </a: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dirty="0"/>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smtClean="0"/>
              <a:t>Click to edit Master text styles</a:t>
            </a: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smtClean="0"/>
              <a:t>Click to edit Master text styles</a:t>
            </a: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dirty="0"/>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dirty="0"/>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dirty="0"/>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pPr lvl="0"/>
            <a:r>
              <a:rPr lang="en-US" smtClean="0"/>
              <a:t>Click to edit Master text styles</a:t>
            </a: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dirty="0"/>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dirty="0"/>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dirty="0" smtClean="0"/>
              <a:t/>
            </a:r>
            <a:br>
              <a:rPr lang="en" sz="4000" dirty="0" smtClean="0"/>
            </a:br>
            <a:r>
              <a:rPr lang="en" sz="4000" dirty="0"/>
              <a:t/>
            </a:r>
            <a:br>
              <a:rPr lang="en" sz="4000" dirty="0"/>
            </a:br>
            <a:r>
              <a:rPr lang="en" sz="4000" dirty="0" smtClean="0"/>
              <a:t>Handwritten notes to speech converter</a:t>
            </a:r>
            <a:br>
              <a:rPr lang="en" sz="4000" dirty="0" smtClean="0"/>
            </a:br>
            <a:r>
              <a:rPr lang="en" sz="4000" dirty="0"/>
              <a:t/>
            </a:r>
            <a:br>
              <a:rPr lang="en" sz="4000" dirty="0"/>
            </a:br>
            <a:r>
              <a:rPr lang="en" sz="4000" dirty="0" smtClean="0"/>
              <a:t>			</a:t>
            </a:r>
            <a:r>
              <a:rPr lang="en" sz="2800" dirty="0" smtClean="0"/>
              <a:t>Team Name: Sy Clan</a:t>
            </a:r>
            <a:br>
              <a:rPr lang="en" sz="2800" dirty="0" smtClean="0"/>
            </a:br>
            <a:r>
              <a:rPr lang="en" sz="2800" dirty="0" smtClean="0"/>
              <a:t>		Theme : Machine Learning</a:t>
            </a:r>
            <a:endParaRPr sz="28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34437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611560" y="1388450"/>
            <a:ext cx="8280920" cy="3042600"/>
          </a:xfrm>
          <a:prstGeom prst="rect">
            <a:avLst/>
          </a:prstGeom>
        </p:spPr>
        <p:txBody>
          <a:bodyPr spcFirstLastPara="1" wrap="square" lIns="0" tIns="0" rIns="0" bIns="0" anchor="t" anchorCtr="0">
            <a:noAutofit/>
          </a:bodyPr>
          <a:lstStyle/>
          <a:p>
            <a:pPr marL="25400" lvl="0" indent="0">
              <a:buSzPts val="1800"/>
              <a:buNone/>
            </a:pPr>
            <a:r>
              <a:rPr lang="en-US" sz="1800" dirty="0">
                <a:solidFill>
                  <a:schemeClr val="tx1"/>
                </a:solidFill>
              </a:rPr>
              <a:t>The outbreak of COVID-19 pandemic has led to the adoption of online teaching models by most schools, colleges and coaching institutes. Researches have shown that doctors are reporting many cases of eyestrain among students after online classes started. Many students have been diagnosed with computer vision syndrome. Our project focuses on this issue and provides a solution to this emerging problem by using the handwriting recognition of a machine to receive and interpret handwritten input from multiple sources   like   paper   documents,  photographs, screens, etc.</a:t>
            </a:r>
            <a:r>
              <a:rPr lang="en-IN" sz="1800" dirty="0">
                <a:solidFill>
                  <a:schemeClr val="tx1"/>
                </a:solidFill>
              </a:rPr>
              <a:t>	</a:t>
            </a:r>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4239985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lvl="0"/>
            <a:r>
              <a:rPr lang="en-IN" b="1" dirty="0"/>
              <a:t>Solution </a:t>
            </a:r>
            <a:r>
              <a:rPr lang="en-IN" b="1" dirty="0">
                <a:latin typeface="Inria Sans Light" panose="020B0604020202020204" charset="0"/>
              </a:rPr>
              <a:t>and</a:t>
            </a:r>
            <a:r>
              <a:rPr lang="en-IN" b="1" dirty="0"/>
              <a:t> Idea</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US" sz="1400" dirty="0">
                <a:solidFill>
                  <a:schemeClr val="accent6"/>
                </a:solidFill>
              </a:rPr>
              <a:t>Our system provides way to students to avoid eyestrain and continue with their learning . Teacher can upload all the notes and rather than reading and straining their eyes student can listen to these notes. This system will convert text to speech format.</a:t>
            </a:r>
            <a:r>
              <a:rPr lang="en-US" sz="1400" dirty="0"/>
              <a:t> </a:t>
            </a:r>
            <a:endParaRPr lang="en-US" sz="1400" dirty="0" smtClean="0"/>
          </a:p>
          <a:p>
            <a:pPr marL="114300" indent="0">
              <a:buNone/>
            </a:pPr>
            <a:endParaRPr lang="en-US" sz="1400" dirty="0" smtClean="0"/>
          </a:p>
          <a:p>
            <a:r>
              <a:rPr lang="en-US" sz="1400" dirty="0" smtClean="0"/>
              <a:t>The </a:t>
            </a:r>
            <a:r>
              <a:rPr lang="en-US" sz="1400" dirty="0"/>
              <a:t>project aims to design expert system for Students using Neural </a:t>
            </a:r>
            <a:r>
              <a:rPr lang="en-US" sz="1400" dirty="0" smtClean="0"/>
              <a:t>Network. </a:t>
            </a:r>
            <a:r>
              <a:rPr lang="en-US" sz="1400" dirty="0"/>
              <a:t>that can effectively recognize a particular character of type format using the </a:t>
            </a:r>
            <a:r>
              <a:rPr lang="en-US" sz="1400" dirty="0" smtClean="0"/>
              <a:t>Neural </a:t>
            </a:r>
            <a:r>
              <a:rPr lang="en-US" sz="1400" dirty="0"/>
              <a:t>Network approach. Neural computing Is comparatively new field, and design components are therefore less well specified than those of other architectures. Neural computers implement data parallelism. Neural computer are operated in way which is completely different from the operation of normal computers. Neural computer are trained (not Programmed) so that given a certain starting state (data input); they either classify the input data into one of the number of classes or cause the original data to evolve in such a way that a certain desirable property is optimized.</a:t>
            </a:r>
          </a:p>
          <a:p>
            <a:pPr marL="457200" lvl="0" indent="-342900" algn="l" rtl="0">
              <a:spcBef>
                <a:spcPts val="0"/>
              </a:spcBef>
              <a:spcAft>
                <a:spcPts val="0"/>
              </a:spcAft>
              <a:buSzPts val="1800"/>
              <a:buChar char="⬥"/>
            </a:pPr>
            <a:endParaRPr sz="1400"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164090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Unique Selling points</a:t>
            </a:r>
            <a:endParaRPr dirty="0"/>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t>4</a:t>
            </a:r>
            <a:endParaRPr dirty="0"/>
          </a:p>
        </p:txBody>
      </p:sp>
      <p:grpSp>
        <p:nvGrpSpPr>
          <p:cNvPr id="377" name="Google Shape;377;p28"/>
          <p:cNvGrpSpPr/>
          <p:nvPr/>
        </p:nvGrpSpPr>
        <p:grpSpPr>
          <a:xfrm>
            <a:off x="5632317" y="1646975"/>
            <a:ext cx="3305700" cy="3229031"/>
            <a:chOff x="5632317" y="1189775"/>
            <a:chExt cx="3305700" cy="3229031"/>
          </a:xfrm>
        </p:grpSpPr>
        <p:sp>
          <p:nvSpPr>
            <p:cNvPr id="378" name="Google Shape;378;p28"/>
            <p:cNvSpPr/>
            <p:nvPr/>
          </p:nvSpPr>
          <p:spPr>
            <a:xfrm>
              <a:off x="5632317" y="1189775"/>
              <a:ext cx="33057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lt1"/>
                  </a:solidFill>
                  <a:latin typeface="Saira Semi Condensed"/>
                  <a:ea typeface="Saira Semi Condensed"/>
                  <a:cs typeface="Saira Semi Condensed"/>
                  <a:sym typeface="Saira Semi Condensed"/>
                </a:rPr>
                <a:t>Status </a:t>
              </a:r>
              <a:endParaRPr dirty="0">
                <a:solidFill>
                  <a:schemeClr val="lt1"/>
                </a:solidFill>
                <a:latin typeface="Saira Semi Condensed"/>
                <a:ea typeface="Saira Semi Condensed"/>
                <a:cs typeface="Saira Semi Condensed"/>
                <a:sym typeface="Saira Semi Condensed"/>
              </a:endParaRPr>
            </a:p>
          </p:txBody>
        </p:sp>
        <p:sp>
          <p:nvSpPr>
            <p:cNvPr id="379" name="Google Shape;379;p28"/>
            <p:cNvSpPr txBox="1"/>
            <p:nvPr/>
          </p:nvSpPr>
          <p:spPr>
            <a:xfrm>
              <a:off x="6167063" y="1803106"/>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600" dirty="0">
                  <a:solidFill>
                    <a:schemeClr val="dk1"/>
                  </a:solidFill>
                  <a:latin typeface="Inria Sans Light"/>
                  <a:ea typeface="Inria Sans Light"/>
                  <a:cs typeface="Inria Sans Light"/>
                  <a:sym typeface="Inria Sans Light"/>
                </a:rPr>
                <a:t>Teachers can also view seen status for each study material provided of every student</a:t>
              </a:r>
              <a:endParaRPr sz="1600" dirty="0">
                <a:solidFill>
                  <a:schemeClr val="dk1"/>
                </a:solidFill>
                <a:latin typeface="Inria Sans Light"/>
                <a:ea typeface="Inria Sans Light"/>
                <a:cs typeface="Inria Sans Light"/>
                <a:sym typeface="Inria Sans Light"/>
              </a:endParaRPr>
            </a:p>
          </p:txBody>
        </p:sp>
      </p:grpSp>
      <p:grpSp>
        <p:nvGrpSpPr>
          <p:cNvPr id="380" name="Google Shape;380;p28"/>
          <p:cNvGrpSpPr/>
          <p:nvPr/>
        </p:nvGrpSpPr>
        <p:grpSpPr>
          <a:xfrm>
            <a:off x="0" y="1647189"/>
            <a:ext cx="3546900" cy="3228817"/>
            <a:chOff x="0" y="1189989"/>
            <a:chExt cx="3546900" cy="3228817"/>
          </a:xfrm>
        </p:grpSpPr>
        <p:sp>
          <p:nvSpPr>
            <p:cNvPr id="381" name="Google Shape;381;p28"/>
            <p:cNvSpPr/>
            <p:nvPr/>
          </p:nvSpPr>
          <p:spPr>
            <a:xfrm>
              <a:off x="0" y="1189989"/>
              <a:ext cx="35469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Saira Semi Condensed"/>
                  <a:ea typeface="Saira Semi Condensed"/>
                  <a:cs typeface="Saira Semi Condensed"/>
                  <a:sym typeface="Saira Semi Condensed"/>
                </a:rPr>
                <a:t>One click </a:t>
              </a:r>
              <a:r>
                <a:rPr lang="en" dirty="0" smtClean="0">
                  <a:solidFill>
                    <a:schemeClr val="lt1"/>
                  </a:solidFill>
                  <a:latin typeface="Saira Semi Condensed"/>
                  <a:ea typeface="Saira Semi Condensed"/>
                  <a:cs typeface="Saira Semi Condensed"/>
                  <a:sym typeface="Saira Semi Condensed"/>
                </a:rPr>
                <a:t>handwritten notes</a:t>
              </a:r>
              <a:r>
                <a:rPr lang="en" dirty="0" smtClean="0">
                  <a:solidFill>
                    <a:schemeClr val="lt1"/>
                  </a:solidFill>
                  <a:latin typeface="Saira Semi Condensed"/>
                  <a:ea typeface="Saira Semi Condensed"/>
                  <a:cs typeface="Saira Semi Condensed"/>
                  <a:sym typeface="Saira Semi Condensed"/>
                </a:rPr>
                <a:t> </a:t>
              </a:r>
              <a:r>
                <a:rPr lang="en" dirty="0" smtClean="0">
                  <a:solidFill>
                    <a:schemeClr val="lt1"/>
                  </a:solidFill>
                  <a:latin typeface="Saira Semi Condensed"/>
                  <a:ea typeface="Saira Semi Condensed"/>
                  <a:cs typeface="Saira Semi Condensed"/>
                  <a:sym typeface="Saira Semi Condensed"/>
                </a:rPr>
                <a:t>to </a:t>
              </a:r>
              <a:r>
                <a:rPr lang="en" dirty="0" smtClean="0">
                  <a:solidFill>
                    <a:schemeClr val="lt1"/>
                  </a:solidFill>
                  <a:latin typeface="Saira Semi Condensed"/>
                  <a:ea typeface="Saira Semi Condensed"/>
                  <a:cs typeface="Saira Semi Condensed"/>
                  <a:sym typeface="Saira Semi Condensed"/>
                </a:rPr>
                <a:t>speech </a:t>
              </a:r>
              <a:endParaRPr dirty="0">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539552" y="1803106"/>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600" dirty="0">
                  <a:solidFill>
                    <a:schemeClr val="dk1"/>
                  </a:solidFill>
                  <a:latin typeface="Inria Sans Light"/>
                  <a:ea typeface="Inria Sans Light"/>
                  <a:cs typeface="Inria Sans Light"/>
                  <a:sym typeface="Inria Sans Light"/>
                </a:rPr>
                <a:t>We provide easiest approach to access of handwritten study material provided by teachers to students in speech format</a:t>
              </a:r>
              <a:endParaRPr sz="1600" dirty="0">
                <a:solidFill>
                  <a:schemeClr val="dk1"/>
                </a:solidFill>
                <a:latin typeface="Inria Sans Light"/>
                <a:ea typeface="Inria Sans Light"/>
                <a:cs typeface="Inria Sans Light"/>
                <a:sym typeface="Inria Sans Light"/>
              </a:endParaRPr>
            </a:p>
          </p:txBody>
        </p:sp>
      </p:grpSp>
      <p:grpSp>
        <p:nvGrpSpPr>
          <p:cNvPr id="383" name="Google Shape;383;p28"/>
          <p:cNvGrpSpPr/>
          <p:nvPr/>
        </p:nvGrpSpPr>
        <p:grpSpPr>
          <a:xfrm>
            <a:off x="2944204" y="1646975"/>
            <a:ext cx="3305700" cy="3252443"/>
            <a:chOff x="2944204" y="1189775"/>
            <a:chExt cx="3305700" cy="3252443"/>
          </a:xfrm>
        </p:grpSpPr>
        <p:sp>
          <p:nvSpPr>
            <p:cNvPr id="384" name="Google Shape;384;p28"/>
            <p:cNvSpPr/>
            <p:nvPr/>
          </p:nvSpPr>
          <p:spPr>
            <a:xfrm>
              <a:off x="2944204"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Saira Semi Condensed"/>
                  <a:ea typeface="Saira Semi Condensed"/>
                  <a:cs typeface="Saira Semi Condensed"/>
                  <a:sym typeface="Saira Semi Condensed"/>
                </a:rPr>
                <a:t>Centralized</a:t>
              </a:r>
              <a:r>
                <a:rPr lang="en" dirty="0" smtClean="0">
                  <a:solidFill>
                    <a:schemeClr val="lt1"/>
                  </a:solidFill>
                  <a:latin typeface="Saira Semi Condensed"/>
                  <a:ea typeface="Saira Semi Condensed"/>
                  <a:cs typeface="Saira Semi Condensed"/>
                  <a:sym typeface="Saira Semi Condensed"/>
                </a:rPr>
                <a:t> </a:t>
              </a:r>
              <a:r>
                <a:rPr lang="en" dirty="0" smtClean="0">
                  <a:solidFill>
                    <a:schemeClr val="lt1"/>
                  </a:solidFill>
                  <a:latin typeface="Saira Semi Condensed"/>
                  <a:ea typeface="Saira Semi Condensed"/>
                  <a:cs typeface="Saira Semi Condensed"/>
                  <a:sym typeface="Saira Semi Condensed"/>
                </a:rPr>
                <a:t>Data</a:t>
              </a:r>
              <a:endParaRPr dirty="0">
                <a:solidFill>
                  <a:schemeClr val="lt1"/>
                </a:solidFill>
                <a:latin typeface="Saira Semi Condensed"/>
                <a:ea typeface="Saira Semi Condensed"/>
                <a:cs typeface="Saira Semi Condensed"/>
                <a:sym typeface="Saira Semi Condensed"/>
              </a:endParaRPr>
            </a:p>
          </p:txBody>
        </p:sp>
        <p:sp>
          <p:nvSpPr>
            <p:cNvPr id="385" name="Google Shape;385;p28"/>
            <p:cNvSpPr txBox="1"/>
            <p:nvPr/>
          </p:nvSpPr>
          <p:spPr>
            <a:xfrm>
              <a:off x="3478949" y="1826518"/>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600" dirty="0">
                  <a:solidFill>
                    <a:schemeClr val="dk1"/>
                  </a:solidFill>
                  <a:latin typeface="Inria Sans Light"/>
                  <a:ea typeface="Inria Sans Light"/>
                  <a:cs typeface="Inria Sans Light"/>
                  <a:sym typeface="Inria Sans Light"/>
                </a:rPr>
                <a:t>All the </a:t>
              </a:r>
              <a:r>
                <a:rPr lang="en-US" sz="1600" dirty="0" smtClean="0">
                  <a:solidFill>
                    <a:schemeClr val="dk1"/>
                  </a:solidFill>
                  <a:latin typeface="Inria Sans Light"/>
                  <a:ea typeface="Inria Sans Light"/>
                  <a:cs typeface="Inria Sans Light"/>
                  <a:sym typeface="Inria Sans Light"/>
                </a:rPr>
                <a:t>material </a:t>
              </a:r>
              <a:r>
                <a:rPr lang="en-US" sz="1600" dirty="0">
                  <a:solidFill>
                    <a:schemeClr val="dk1"/>
                  </a:solidFill>
                  <a:latin typeface="Inria Sans Light"/>
                  <a:ea typeface="Inria Sans Light"/>
                  <a:cs typeface="Inria Sans Light"/>
                  <a:sym typeface="Inria Sans Light"/>
                </a:rPr>
                <a:t>is distributed according to different subjects as well as </a:t>
              </a:r>
              <a:r>
                <a:rPr lang="en-US" sz="1600" dirty="0" smtClean="0">
                  <a:solidFill>
                    <a:schemeClr val="dk1"/>
                  </a:solidFill>
                  <a:latin typeface="Inria Sans Light"/>
                  <a:ea typeface="Inria Sans Light"/>
                  <a:cs typeface="Inria Sans Light"/>
                  <a:sym typeface="Inria Sans Light"/>
                </a:rPr>
                <a:t>year and made available in single system</a:t>
              </a:r>
              <a:endParaRPr sz="1600" dirty="0">
                <a:solidFill>
                  <a:schemeClr val="dk1"/>
                </a:solidFill>
                <a:latin typeface="Inria Sans Light"/>
                <a:ea typeface="Inria Sans Light"/>
                <a:cs typeface="Inria Sans Light"/>
                <a:sym typeface="Inria Sans Light"/>
              </a:endParaRPr>
            </a:p>
          </p:txBody>
        </p:sp>
      </p:grpSp>
    </p:spTree>
    <p:extLst>
      <p:ext uri="{BB962C8B-B14F-4D97-AF65-F5344CB8AC3E}">
        <p14:creationId xmlns:p14="http://schemas.microsoft.com/office/powerpoint/2010/main" val="4142642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107504" y="1786358"/>
            <a:ext cx="8724016"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sz="2800" dirty="0" smtClean="0">
                <a:solidFill>
                  <a:srgbClr val="01597F"/>
                </a:solidFill>
                <a:latin typeface="Titillium Web"/>
                <a:ea typeface="Titillium Web"/>
                <a:cs typeface="Titillium Web"/>
                <a:sym typeface="Titillium Web"/>
              </a:rPr>
              <a:t> </a:t>
            </a:r>
            <a:r>
              <a:rPr lang="en-IN" sz="2800" b="1" dirty="0" smtClean="0"/>
              <a:t>Use Case Diagram:</a:t>
            </a:r>
            <a:endParaRPr sz="2800" dirty="0"/>
          </a:p>
        </p:txBody>
      </p:sp>
      <p:pic>
        <p:nvPicPr>
          <p:cNvPr id="7" name="Picture 6" descr="diagram.png"/>
          <p:cNvPicPr>
            <a:picLocks noChangeAspect="1"/>
          </p:cNvPicPr>
          <p:nvPr/>
        </p:nvPicPr>
        <p:blipFill>
          <a:blip r:embed="rId3"/>
          <a:stretch>
            <a:fillRect/>
          </a:stretch>
        </p:blipFill>
        <p:spPr>
          <a:xfrm>
            <a:off x="3995936" y="843558"/>
            <a:ext cx="4392488" cy="34563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t>5</a:t>
            </a:r>
            <a:endParaRPr dirty="0"/>
          </a:p>
        </p:txBody>
      </p:sp>
    </p:spTree>
    <p:extLst>
      <p:ext uri="{BB962C8B-B14F-4D97-AF65-F5344CB8AC3E}">
        <p14:creationId xmlns:p14="http://schemas.microsoft.com/office/powerpoint/2010/main" val="869600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5000628" y="500048"/>
            <a:ext cx="3813600" cy="57166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sz="2800" b="1" dirty="0" smtClean="0"/>
              <a:t>Why Deep Learning?</a:t>
            </a:r>
            <a:endParaRPr lang="en-IN" sz="2800" b="1" dirty="0"/>
          </a:p>
        </p:txBody>
      </p:sp>
      <p:pic>
        <p:nvPicPr>
          <p:cNvPr id="10" name="Picture 9" descr="WhyDeepLearning.png"/>
          <p:cNvPicPr>
            <a:picLocks noChangeAspect="1"/>
          </p:cNvPicPr>
          <p:nvPr/>
        </p:nvPicPr>
        <p:blipFill>
          <a:blip r:embed="rId3"/>
          <a:srcRect l="4084" t="2564" r="1279"/>
          <a:stretch>
            <a:fillRect/>
          </a:stretch>
        </p:blipFill>
        <p:spPr>
          <a:xfrm>
            <a:off x="3750084" y="1441281"/>
            <a:ext cx="5286412" cy="2714645"/>
          </a:xfrm>
          <a:prstGeom prst="rect">
            <a:avLst/>
          </a:prstGeom>
          <a:ln>
            <a:solidFill>
              <a:schemeClr val="tx1"/>
            </a:solidFill>
          </a:ln>
        </p:spPr>
      </p:pic>
      <p:sp>
        <p:nvSpPr>
          <p:cNvPr id="11" name="Google Shape;120;p9"/>
          <p:cNvSpPr txBox="1">
            <a:spLocks/>
          </p:cNvSpPr>
          <p:nvPr/>
        </p:nvSpPr>
        <p:spPr>
          <a:xfrm>
            <a:off x="142844" y="142858"/>
            <a:ext cx="3500462" cy="571648"/>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Dosis ExtraLight"/>
              <a:buNone/>
              <a:tabLst/>
              <a:defRPr/>
            </a:pPr>
            <a:r>
              <a:rPr lang="en-IN" sz="2800" b="1" dirty="0" smtClean="0">
                <a:solidFill>
                  <a:schemeClr val="dk2"/>
                </a:solidFill>
                <a:latin typeface="Dosis ExtraLight"/>
                <a:ea typeface="Dosis ExtraLight"/>
                <a:cs typeface="Dosis ExtraLight"/>
                <a:sym typeface="Dosis ExtraLight"/>
              </a:rPr>
              <a:t>Technology Stack :</a:t>
            </a:r>
            <a:endParaRPr lang="en-IN" sz="2800" b="1" dirty="0">
              <a:solidFill>
                <a:schemeClr val="dk2"/>
              </a:solidFill>
              <a:latin typeface="Dosis ExtraLight"/>
              <a:ea typeface="Dosis ExtraLight"/>
              <a:cs typeface="Dosis ExtraLight"/>
              <a:sym typeface="Dosis ExtraLight"/>
            </a:endParaRPr>
          </a:p>
        </p:txBody>
      </p:sp>
      <p:sp>
        <p:nvSpPr>
          <p:cNvPr id="13" name="TextBox 12"/>
          <p:cNvSpPr txBox="1"/>
          <p:nvPr/>
        </p:nvSpPr>
        <p:spPr>
          <a:xfrm>
            <a:off x="539552" y="1275606"/>
            <a:ext cx="2664296" cy="310854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b="1" dirty="0" smtClean="0">
                <a:latin typeface="Inria Sans Light" panose="020B0604020202020204" charset="0"/>
              </a:rPr>
              <a:t>Frontend:</a:t>
            </a:r>
            <a:r>
              <a:rPr lang="en-IN" b="1" dirty="0" smtClean="0">
                <a:latin typeface="Inria Sans Light" panose="020B0604020202020204" charset="0"/>
              </a:rPr>
              <a:t> </a:t>
            </a:r>
            <a:r>
              <a:rPr lang="en-IN" dirty="0" smtClean="0">
                <a:latin typeface="Inria Sans Light" panose="020B0604020202020204" charset="0"/>
              </a:rPr>
              <a:t>HTML, CSS</a:t>
            </a:r>
          </a:p>
          <a:p>
            <a:r>
              <a:rPr lang="en-IN" b="1" dirty="0" smtClean="0">
                <a:latin typeface="Inria Sans Light" panose="020B0604020202020204" charset="0"/>
              </a:rPr>
              <a:t>Backend: </a:t>
            </a:r>
            <a:r>
              <a:rPr lang="en-IN" dirty="0" smtClean="0">
                <a:latin typeface="Inria Sans Light" panose="020B0604020202020204" charset="0"/>
              </a:rPr>
              <a:t>Flask</a:t>
            </a:r>
          </a:p>
          <a:p>
            <a:r>
              <a:rPr lang="en-IN" b="1" dirty="0" smtClean="0">
                <a:latin typeface="Inria Sans Light" panose="020B0604020202020204" charset="0"/>
              </a:rPr>
              <a:t>Libraries:</a:t>
            </a:r>
          </a:p>
          <a:p>
            <a:r>
              <a:rPr lang="en-US" dirty="0" smtClean="0">
                <a:latin typeface="Inria Sans Light" panose="020B0604020202020204" charset="0"/>
              </a:rPr>
              <a:t>Tensorflow  </a:t>
            </a:r>
          </a:p>
          <a:p>
            <a:r>
              <a:rPr lang="en-US" dirty="0" smtClean="0">
                <a:latin typeface="Inria Sans Light" panose="020B0604020202020204" charset="0"/>
              </a:rPr>
              <a:t>Numpy </a:t>
            </a:r>
          </a:p>
          <a:p>
            <a:r>
              <a:rPr lang="en-US" dirty="0" smtClean="0">
                <a:latin typeface="Inria Sans Light" panose="020B0604020202020204" charset="0"/>
              </a:rPr>
              <a:t>OpenCv 3</a:t>
            </a:r>
            <a:endParaRPr lang="en-IN" dirty="0" smtClean="0">
              <a:latin typeface="Inria Sans Light" panose="020B0604020202020204" charset="0"/>
            </a:endParaRPr>
          </a:p>
          <a:p>
            <a:r>
              <a:rPr lang="en-IN" b="1" dirty="0" smtClean="0">
                <a:latin typeface="Inria Sans Light" panose="020B0604020202020204" charset="0"/>
              </a:rPr>
              <a:t>API:</a:t>
            </a:r>
          </a:p>
          <a:p>
            <a:r>
              <a:rPr lang="en-US" dirty="0" smtClean="0">
                <a:latin typeface="Inria Sans Light" panose="020B0604020202020204" charset="0"/>
              </a:rPr>
              <a:t>Google Text to </a:t>
            </a:r>
            <a:r>
              <a:rPr lang="en-US" dirty="0">
                <a:latin typeface="Inria Sans Light" panose="020B0604020202020204" charset="0"/>
              </a:rPr>
              <a:t> </a:t>
            </a:r>
            <a:r>
              <a:rPr lang="en-US" dirty="0" smtClean="0">
                <a:latin typeface="Inria Sans Light" panose="020B0604020202020204" charset="0"/>
              </a:rPr>
              <a:t>                            Speech(gTTS)</a:t>
            </a:r>
            <a:endParaRPr lang="en-IN" dirty="0">
              <a:latin typeface="Inria Sans Light" panose="020B0604020202020204" charset="0"/>
            </a:endParaRPr>
          </a:p>
          <a:p>
            <a:r>
              <a:rPr lang="en-IN" b="1" dirty="0" smtClean="0">
                <a:latin typeface="Inria Sans Light" panose="020B0604020202020204" charset="0"/>
              </a:rPr>
              <a:t>Datasets:</a:t>
            </a:r>
            <a:endParaRPr lang="en-US" b="1" dirty="0" smtClean="0">
              <a:latin typeface="Inria Sans Light" panose="020B0604020202020204" charset="0"/>
            </a:endParaRPr>
          </a:p>
          <a:p>
            <a:r>
              <a:rPr lang="de-DE" dirty="0" smtClean="0">
                <a:latin typeface="Inria Sans Light" panose="020B0604020202020204" charset="0"/>
              </a:rPr>
              <a:t>Institut für Informatik und Angewandte Mathematik (IAM)</a:t>
            </a:r>
          </a:p>
          <a:p>
            <a:r>
              <a:rPr lang="de-DE" b="1" dirty="0" smtClean="0">
                <a:effectLst>
                  <a:outerShdw blurRad="38100" dist="38100" dir="2700000" algn="tl">
                    <a:srgbClr val="000000">
                      <a:alpha val="43137"/>
                    </a:srgbClr>
                  </a:outerShdw>
                </a:effectLst>
                <a:latin typeface="Inria Sans Light" panose="020B0604020202020204" charset="0"/>
              </a:rPr>
              <a:t>Database</a:t>
            </a:r>
            <a:r>
              <a:rPr lang="de-DE" dirty="0" smtClean="0">
                <a:latin typeface="Inria Sans Light" panose="020B0604020202020204" charset="0"/>
              </a:rPr>
              <a:t>: MySQL </a:t>
            </a:r>
          </a:p>
          <a:p>
            <a:endParaRPr lang="de-DE" dirty="0"/>
          </a:p>
        </p:txBody>
      </p:sp>
      <p:sp>
        <p:nvSpPr>
          <p:cNvPr id="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t>6</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428610"/>
            <a:ext cx="6761100" cy="857400"/>
          </a:xfrm>
        </p:spPr>
        <p:txBody>
          <a:bodyPr>
            <a:normAutofit fontScale="90000"/>
          </a:bodyPr>
          <a:lstStyle/>
          <a:p>
            <a:r>
              <a:rPr lang="en-IN" b="1" dirty="0" smtClean="0"/>
              <a:t>Project Workflow:</a:t>
            </a:r>
            <a:br>
              <a:rPr lang="en-IN" b="1" dirty="0" smtClean="0"/>
            </a:br>
            <a:endParaRPr lang="en-US" b="1" dirty="0"/>
          </a:p>
        </p:txBody>
      </p:sp>
      <p:sp>
        <p:nvSpPr>
          <p:cNvPr id="3" name="Slide Number Placeholder 2"/>
          <p:cNvSpPr>
            <a:spLocks noGrp="1"/>
          </p:cNvSpPr>
          <p:nvPr>
            <p:ph type="sldNum" idx="12"/>
          </p:nvPr>
        </p:nvSpPr>
        <p:spPr/>
        <p:txBody>
          <a:bodyPr>
            <a:normAutofit/>
          </a:bodyPr>
          <a:lstStyle/>
          <a:p>
            <a:pPr marL="0" lvl="0" indent="0" algn="l" rtl="0">
              <a:spcBef>
                <a:spcPts val="0"/>
              </a:spcBef>
              <a:spcAft>
                <a:spcPts val="0"/>
              </a:spcAft>
              <a:buNone/>
            </a:pPr>
            <a:r>
              <a:rPr lang="en-IN" dirty="0" smtClean="0"/>
              <a:t> </a:t>
            </a:r>
            <a:endParaRPr lang="en-IN" dirty="0"/>
          </a:p>
        </p:txBody>
      </p:sp>
      <p:sp>
        <p:nvSpPr>
          <p:cNvPr id="7" name="TextBox 6"/>
          <p:cNvSpPr txBox="1"/>
          <p:nvPr/>
        </p:nvSpPr>
        <p:spPr>
          <a:xfrm>
            <a:off x="1115616" y="895821"/>
            <a:ext cx="4464496" cy="307777"/>
          </a:xfrm>
          <a:prstGeom prst="rect">
            <a:avLst/>
          </a:prstGeom>
          <a:noFill/>
        </p:spPr>
        <p:txBody>
          <a:bodyPr wrap="square" rtlCol="0">
            <a:spAutoFit/>
          </a:bodyPr>
          <a:lstStyle/>
          <a:p>
            <a:r>
              <a:rPr lang="en-IN" b="1" u="sng" dirty="0" smtClean="0">
                <a:solidFill>
                  <a:schemeClr val="tx1"/>
                </a:solidFill>
              </a:rPr>
              <a:t>Part 1: Handwritten text to Normal text Conversion</a:t>
            </a:r>
            <a:endParaRPr lang="en-US" b="1" u="sng" dirty="0">
              <a:solidFill>
                <a:schemeClr val="tx1"/>
              </a:solidFill>
            </a:endParaRPr>
          </a:p>
        </p:txBody>
      </p:sp>
      <p:pic>
        <p:nvPicPr>
          <p:cNvPr id="8" name="Picture 7" descr="ArchitectureDetails.png"/>
          <p:cNvPicPr>
            <a:picLocks noChangeAspect="1"/>
          </p:cNvPicPr>
          <p:nvPr/>
        </p:nvPicPr>
        <p:blipFill>
          <a:blip r:embed="rId2"/>
          <a:srcRect r="-72"/>
          <a:stretch>
            <a:fillRect/>
          </a:stretch>
        </p:blipFill>
        <p:spPr>
          <a:xfrm>
            <a:off x="2123728" y="1330366"/>
            <a:ext cx="5328592" cy="3401624"/>
          </a:xfrm>
          <a:prstGeom prst="rect">
            <a:avLst/>
          </a:prstGeom>
          <a:ln>
            <a:solidFill>
              <a:schemeClr val="tx1"/>
            </a:solidFill>
          </a:ln>
        </p:spPr>
      </p:pic>
      <p:sp>
        <p:nvSpPr>
          <p:cNvPr id="9" name="Google Shape;376;p28"/>
          <p:cNvSpPr txBox="1">
            <a:spLocks/>
          </p:cNvSpPr>
          <p:nvPr/>
        </p:nvSpPr>
        <p:spPr>
          <a:xfrm>
            <a:off x="8685196" y="4587974"/>
            <a:ext cx="351300" cy="405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1pPr>
            <a:lvl2pPr marR="0" lvl="1"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2pPr>
            <a:lvl3pPr marR="0" lvl="2"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3pPr>
            <a:lvl4pPr marR="0" lvl="3"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4pPr>
            <a:lvl5pPr marR="0" lvl="4"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5pPr>
            <a:lvl6pPr marR="0" lvl="5"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6pPr>
            <a:lvl7pPr marR="0" lvl="6"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7pPr>
            <a:lvl8pPr marR="0" lvl="7"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8pPr>
            <a:lvl9pPr marR="0" lvl="8"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9pPr>
          </a:lstStyle>
          <a:p>
            <a:r>
              <a:rPr lang="en-US" dirty="0" smtClean="0"/>
              <a:t>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normAutofit/>
          </a:bodyPr>
          <a:lstStyle/>
          <a:p>
            <a:pPr marL="0" lvl="0" indent="0" algn="l" rtl="0">
              <a:spcBef>
                <a:spcPts val="0"/>
              </a:spcBef>
              <a:spcAft>
                <a:spcPts val="0"/>
              </a:spcAft>
              <a:buNone/>
            </a:pPr>
            <a:r>
              <a:rPr lang="en-IN" dirty="0"/>
              <a:t> </a:t>
            </a:r>
            <a:r>
              <a:rPr lang="en-IN" dirty="0" smtClean="0"/>
              <a:t>  </a:t>
            </a:r>
            <a:endParaRPr lang="en-IN" dirty="0"/>
          </a:p>
        </p:txBody>
      </p:sp>
      <p:sp>
        <p:nvSpPr>
          <p:cNvPr id="4" name="TextBox 3"/>
          <p:cNvSpPr txBox="1"/>
          <p:nvPr/>
        </p:nvSpPr>
        <p:spPr>
          <a:xfrm>
            <a:off x="179512" y="333693"/>
            <a:ext cx="5390322" cy="1231106"/>
          </a:xfrm>
          <a:prstGeom prst="rect">
            <a:avLst/>
          </a:prstGeom>
          <a:noFill/>
        </p:spPr>
        <p:txBody>
          <a:bodyPr wrap="square" rtlCol="0">
            <a:spAutoFit/>
          </a:bodyPr>
          <a:lstStyle/>
          <a:p>
            <a:r>
              <a:rPr lang="en-IN" sz="3200" b="1" dirty="0" smtClean="0">
                <a:solidFill>
                  <a:schemeClr val="tx1"/>
                </a:solidFill>
                <a:latin typeface="Inria Sans Light" panose="020B0604020202020204" charset="0"/>
              </a:rPr>
              <a:t>Project Workflow:</a:t>
            </a:r>
          </a:p>
          <a:p>
            <a:endParaRPr lang="en-IN" b="1" u="sng" dirty="0" smtClean="0"/>
          </a:p>
          <a:p>
            <a:endParaRPr lang="en-IN" b="1" u="sng" dirty="0" smtClean="0"/>
          </a:p>
          <a:p>
            <a:r>
              <a:rPr lang="en-IN" b="1" u="sng" dirty="0" smtClean="0">
                <a:solidFill>
                  <a:schemeClr val="tx1"/>
                </a:solidFill>
                <a:latin typeface="Inria Sans Light" panose="020B0604020202020204" charset="0"/>
              </a:rPr>
              <a:t>Part 2: Text to speech conversion</a:t>
            </a:r>
            <a:endParaRPr lang="en-US" b="1" u="sng" dirty="0">
              <a:solidFill>
                <a:schemeClr val="tx1"/>
              </a:solidFill>
              <a:latin typeface="Inria Sans Light" panose="020B0604020202020204" charset="0"/>
            </a:endParaRPr>
          </a:p>
        </p:txBody>
      </p:sp>
      <p:pic>
        <p:nvPicPr>
          <p:cNvPr id="5" name="Picture 4" descr="800px-TTS_System.svg_.png"/>
          <p:cNvPicPr>
            <a:picLocks noChangeAspect="1"/>
          </p:cNvPicPr>
          <p:nvPr/>
        </p:nvPicPr>
        <p:blipFill>
          <a:blip r:embed="rId2"/>
          <a:stretch>
            <a:fillRect/>
          </a:stretch>
        </p:blipFill>
        <p:spPr>
          <a:xfrm>
            <a:off x="1403648" y="1823070"/>
            <a:ext cx="60960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Google Shape;376;p28"/>
          <p:cNvSpPr txBox="1">
            <a:spLocks/>
          </p:cNvSpPr>
          <p:nvPr/>
        </p:nvSpPr>
        <p:spPr>
          <a:xfrm>
            <a:off x="8685196" y="4587974"/>
            <a:ext cx="351300" cy="405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1pPr>
            <a:lvl2pPr marR="0" lvl="1"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2pPr>
            <a:lvl3pPr marR="0" lvl="2"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3pPr>
            <a:lvl4pPr marR="0" lvl="3"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4pPr>
            <a:lvl5pPr marR="0" lvl="4"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5pPr>
            <a:lvl6pPr marR="0" lvl="5"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6pPr>
            <a:lvl7pPr marR="0" lvl="6"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7pPr>
            <a:lvl8pPr marR="0" lvl="7"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8pPr>
            <a:lvl9pPr marR="0" lvl="8" algn="ctr" rtl="0">
              <a:lnSpc>
                <a:spcPct val="100000"/>
              </a:lnSpc>
              <a:spcBef>
                <a:spcPts val="0"/>
              </a:spcBef>
              <a:spcAft>
                <a:spcPts val="0"/>
              </a:spcAft>
              <a:buClr>
                <a:srgbClr val="000000"/>
              </a:buClr>
              <a:buFont typeface="Arial"/>
              <a:buNone/>
              <a:defRPr sz="1200" b="0" i="0" u="none" strike="noStrike" cap="none">
                <a:solidFill>
                  <a:schemeClr val="accent2"/>
                </a:solidFill>
                <a:latin typeface="Titillium Web"/>
                <a:ea typeface="Titillium Web"/>
                <a:cs typeface="Titillium Web"/>
                <a:sym typeface="Titillium Web"/>
              </a:defRPr>
            </a:lvl9pPr>
          </a:lstStyle>
          <a:p>
            <a:r>
              <a:rPr lang="en-US" dirty="0" smtClean="0"/>
              <a:t>8</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lvl="0"/>
            <a:r>
              <a:rPr lang="en-IN" b="1" dirty="0">
                <a:solidFill>
                  <a:schemeClr val="tx1"/>
                </a:solidFill>
                <a:latin typeface="Inria Sans Light" panose="020B0604020202020204" charset="0"/>
                <a:ea typeface="Dosis ExtraLight"/>
                <a:cs typeface="Dosis ExtraLight"/>
                <a:sym typeface="Dosis ExtraLight"/>
              </a:rPr>
              <a:t>Future </a:t>
            </a:r>
            <a:r>
              <a:rPr lang="en-IN" b="1" dirty="0" smtClean="0">
                <a:solidFill>
                  <a:schemeClr val="tx1"/>
                </a:solidFill>
                <a:latin typeface="Inria Sans Light" panose="020B0604020202020204" charset="0"/>
                <a:ea typeface="Dosis ExtraLight"/>
                <a:cs typeface="Dosis ExtraLight"/>
                <a:sym typeface="Dosis ExtraLight"/>
              </a:rPr>
              <a:t>scope </a:t>
            </a:r>
            <a:endParaRPr dirty="0"/>
          </a:p>
        </p:txBody>
      </p:sp>
      <p:sp>
        <p:nvSpPr>
          <p:cNvPr id="276" name="Google Shape;276;p20"/>
          <p:cNvSpPr txBox="1">
            <a:spLocks noGrp="1"/>
          </p:cNvSpPr>
          <p:nvPr>
            <p:ph type="body" idx="1"/>
          </p:nvPr>
        </p:nvSpPr>
        <p:spPr>
          <a:xfrm>
            <a:off x="1296852" y="1330372"/>
            <a:ext cx="5003340" cy="3037200"/>
          </a:xfrm>
          <a:prstGeom prst="rect">
            <a:avLst/>
          </a:prstGeom>
        </p:spPr>
        <p:txBody>
          <a:bodyPr spcFirstLastPara="1" wrap="square" lIns="0" tIns="0" rIns="0" bIns="0" anchor="t" anchorCtr="0">
            <a:noAutofit/>
          </a:bodyPr>
          <a:lstStyle/>
          <a:p>
            <a:pPr marL="0" lvl="0" indent="0">
              <a:buNone/>
            </a:pPr>
            <a:endParaRPr lang="en-IN" dirty="0" smtClean="0"/>
          </a:p>
          <a:p>
            <a:pPr marL="0" lvl="0" indent="0">
              <a:buNone/>
            </a:pPr>
            <a:r>
              <a:rPr lang="en-IN" dirty="0" smtClean="0"/>
              <a:t>Application </a:t>
            </a:r>
            <a:r>
              <a:rPr lang="en-IN" dirty="0"/>
              <a:t>can read images in more than one language</a:t>
            </a:r>
            <a:r>
              <a:rPr lang="en-IN" dirty="0" smtClean="0"/>
              <a:t>.</a:t>
            </a:r>
          </a:p>
          <a:p>
            <a:pPr marL="0" lvl="0" indent="0">
              <a:buNone/>
            </a:pPr>
            <a:endParaRPr lang="en-IN" dirty="0" smtClean="0"/>
          </a:p>
          <a:p>
            <a:pPr marL="0" indent="0">
              <a:buNone/>
            </a:pPr>
            <a:r>
              <a:rPr lang="en-US" dirty="0"/>
              <a:t>Able to read mathematical complex equations.</a:t>
            </a:r>
          </a:p>
          <a:p>
            <a:pPr marL="0" lvl="0" indent="0">
              <a:buNone/>
            </a:pPr>
            <a:endParaRPr dirty="0"/>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4231719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Gurney · SlidesCarnival</Template>
  <TotalTime>1981</TotalTime>
  <Words>425</Words>
  <Application>Microsoft Office PowerPoint</Application>
  <PresentationFormat>On-screen Show (16:9)</PresentationFormat>
  <Paragraphs>48</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Inria Sans Light</vt:lpstr>
      <vt:lpstr>Titillium Web</vt:lpstr>
      <vt:lpstr>Dosis ExtraLight</vt:lpstr>
      <vt:lpstr>Saira SemiCondensed Medium</vt:lpstr>
      <vt:lpstr>Saira Semi Condensed</vt:lpstr>
      <vt:lpstr>Gurney template</vt:lpstr>
      <vt:lpstr>  Handwritten notes to speech converter     Team Name: Sy Clan   Theme : Machine Learning</vt:lpstr>
      <vt:lpstr>PowerPoint Presentation</vt:lpstr>
      <vt:lpstr>Solution and Idea</vt:lpstr>
      <vt:lpstr>Unique Selling points</vt:lpstr>
      <vt:lpstr> Use Case Diagram:</vt:lpstr>
      <vt:lpstr>Why Deep Learning?</vt:lpstr>
      <vt:lpstr>Project Workflow: </vt:lpstr>
      <vt:lpstr>PowerPoint Presentation</vt:lpstr>
      <vt:lpstr>Future scope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74</cp:revision>
  <dcterms:modified xsi:type="dcterms:W3CDTF">2020-09-21T10:01:56Z</dcterms:modified>
</cp:coreProperties>
</file>