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0" y="4375403"/>
            <a:ext cx="12191999" cy="2482595"/>
          </a:xfrm>
          <a:prstGeom prst="rect">
            <a:avLst/>
          </a:prstGeom>
        </p:spPr>
      </p:pic>
      <p:sp>
        <p:nvSpPr>
          <p:cNvPr id="2" name="Holder 2"/>
          <p:cNvSpPr>
            <a:spLocks noGrp="1"/>
          </p:cNvSpPr>
          <p:nvPr>
            <p:ph type="ctrTitle"/>
          </p:nvPr>
        </p:nvSpPr>
        <p:spPr>
          <a:xfrm>
            <a:off x="2399284" y="2210561"/>
            <a:ext cx="7393431" cy="939800"/>
          </a:xfrm>
          <a:prstGeom prst="rect">
            <a:avLst/>
          </a:prstGeom>
        </p:spPr>
        <p:txBody>
          <a:bodyPr wrap="square" lIns="0" tIns="0" rIns="0" bIns="0">
            <a:spAutoFit/>
          </a:bodyPr>
          <a:lstStyle>
            <a:lvl1pPr>
              <a:defRPr sz="6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10035540" y="513587"/>
            <a:ext cx="2039111" cy="690372"/>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0" y="4375403"/>
            <a:ext cx="12191999" cy="2482595"/>
          </a:xfrm>
          <a:prstGeom prst="rect">
            <a:avLst/>
          </a:prstGeom>
        </p:spPr>
      </p:pic>
      <p:pic>
        <p:nvPicPr>
          <p:cNvPr id="18" name="bg object 18"/>
          <p:cNvPicPr/>
          <p:nvPr/>
        </p:nvPicPr>
        <p:blipFill>
          <a:blip r:embed="rId4" cstate="print"/>
          <a:stretch>
            <a:fillRect/>
          </a:stretch>
        </p:blipFill>
        <p:spPr>
          <a:xfrm>
            <a:off x="10035540" y="513587"/>
            <a:ext cx="2039111" cy="690372"/>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1441703"/>
          </a:xfrm>
          <a:prstGeom prst="rect">
            <a:avLst/>
          </a:prstGeom>
        </p:spPr>
      </p:pic>
      <p:sp>
        <p:nvSpPr>
          <p:cNvPr id="2" name="Holder 2"/>
          <p:cNvSpPr>
            <a:spLocks noGrp="1"/>
          </p:cNvSpPr>
          <p:nvPr>
            <p:ph type="title"/>
          </p:nvPr>
        </p:nvSpPr>
        <p:spPr>
          <a:xfrm>
            <a:off x="5611114" y="229615"/>
            <a:ext cx="6412230" cy="99123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764539" y="2085568"/>
            <a:ext cx="10662920" cy="405892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3970" algn="ctr">
              <a:lnSpc>
                <a:spcPct val="100000"/>
              </a:lnSpc>
              <a:spcBef>
                <a:spcPts val="100"/>
              </a:spcBef>
            </a:pPr>
            <a:r>
              <a:rPr lang="en-US" spc="-25" dirty="0"/>
              <a:t>Analyzing Swiggy</a:t>
            </a:r>
            <a:endParaRPr spc="-70" dirty="0"/>
          </a:p>
        </p:txBody>
      </p:sp>
      <p:sp>
        <p:nvSpPr>
          <p:cNvPr id="3" name="object 3"/>
          <p:cNvSpPr txBox="1"/>
          <p:nvPr/>
        </p:nvSpPr>
        <p:spPr>
          <a:xfrm>
            <a:off x="7290943" y="3604005"/>
            <a:ext cx="2996057" cy="382156"/>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By:</a:t>
            </a:r>
            <a:r>
              <a:rPr sz="2400" spc="-60" dirty="0">
                <a:latin typeface="Calibri"/>
                <a:cs typeface="Calibri"/>
              </a:rPr>
              <a:t> </a:t>
            </a:r>
            <a:r>
              <a:rPr lang="en-US" sz="2400" spc="-15" dirty="0">
                <a:latin typeface="Calibri"/>
                <a:cs typeface="Calibri"/>
              </a:rPr>
              <a:t>Vaishnavi Chauhan </a:t>
            </a:r>
            <a:endParaRPr sz="2400" dirty="0">
              <a:latin typeface="Calibri"/>
              <a:cs typeface="Calibri"/>
            </a:endParaRPr>
          </a:p>
        </p:txBody>
      </p:sp>
      <p:pic>
        <p:nvPicPr>
          <p:cNvPr id="4" name="object 4"/>
          <p:cNvPicPr/>
          <p:nvPr/>
        </p:nvPicPr>
        <p:blipFill>
          <a:blip r:embed="rId2" cstate="print"/>
          <a:stretch>
            <a:fillRect/>
          </a:stretch>
        </p:blipFill>
        <p:spPr>
          <a:xfrm>
            <a:off x="10035540" y="513587"/>
            <a:ext cx="2039111" cy="6903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1829561" y="909066"/>
              <a:ext cx="8057515" cy="1004569"/>
            </a:xfrm>
            <a:custGeom>
              <a:avLst/>
              <a:gdLst/>
              <a:ahLst/>
              <a:cxnLst/>
              <a:rect l="l" t="t" r="r" b="b"/>
              <a:pathLst>
                <a:path w="8057515" h="1004569">
                  <a:moveTo>
                    <a:pt x="789000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6" y="1004316"/>
                  </a:lnTo>
                  <a:lnTo>
                    <a:pt x="7890002" y="1004316"/>
                  </a:lnTo>
                  <a:lnTo>
                    <a:pt x="7934503" y="998337"/>
                  </a:lnTo>
                  <a:lnTo>
                    <a:pt x="7974489" y="981465"/>
                  </a:lnTo>
                  <a:lnTo>
                    <a:pt x="8008365" y="955294"/>
                  </a:lnTo>
                  <a:lnTo>
                    <a:pt x="8034537" y="921417"/>
                  </a:lnTo>
                  <a:lnTo>
                    <a:pt x="8051409" y="881431"/>
                  </a:lnTo>
                  <a:lnTo>
                    <a:pt x="8057388" y="836930"/>
                  </a:lnTo>
                  <a:lnTo>
                    <a:pt x="8057388" y="167386"/>
                  </a:lnTo>
                  <a:lnTo>
                    <a:pt x="8051409" y="122884"/>
                  </a:lnTo>
                  <a:lnTo>
                    <a:pt x="8034537" y="82898"/>
                  </a:lnTo>
                  <a:lnTo>
                    <a:pt x="8008365" y="49022"/>
                  </a:lnTo>
                  <a:lnTo>
                    <a:pt x="7974489" y="22850"/>
                  </a:lnTo>
                  <a:lnTo>
                    <a:pt x="7934503" y="5978"/>
                  </a:lnTo>
                  <a:lnTo>
                    <a:pt x="7890002" y="0"/>
                  </a:lnTo>
                  <a:close/>
                </a:path>
              </a:pathLst>
            </a:custGeom>
            <a:solidFill>
              <a:srgbClr val="FFFFFF"/>
            </a:solidFill>
          </p:spPr>
          <p:txBody>
            <a:bodyPr wrap="square" lIns="0" tIns="0" rIns="0" bIns="0" rtlCol="0"/>
            <a:lstStyle/>
            <a:p>
              <a:endParaRPr/>
            </a:p>
          </p:txBody>
        </p:sp>
        <p:sp>
          <p:nvSpPr>
            <p:cNvPr id="4" name="object 4"/>
            <p:cNvSpPr/>
            <p:nvPr/>
          </p:nvSpPr>
          <p:spPr>
            <a:xfrm>
              <a:off x="1829561" y="909066"/>
              <a:ext cx="8057515" cy="1004569"/>
            </a:xfrm>
            <a:custGeom>
              <a:avLst/>
              <a:gdLst/>
              <a:ahLst/>
              <a:cxnLst/>
              <a:rect l="l" t="t" r="r" b="b"/>
              <a:pathLst>
                <a:path w="8057515" h="1004569">
                  <a:moveTo>
                    <a:pt x="0" y="167386"/>
                  </a:moveTo>
                  <a:lnTo>
                    <a:pt x="5978" y="122884"/>
                  </a:lnTo>
                  <a:lnTo>
                    <a:pt x="22850" y="82898"/>
                  </a:lnTo>
                  <a:lnTo>
                    <a:pt x="49022" y="49021"/>
                  </a:lnTo>
                  <a:lnTo>
                    <a:pt x="82898" y="22850"/>
                  </a:lnTo>
                  <a:lnTo>
                    <a:pt x="122884" y="5978"/>
                  </a:lnTo>
                  <a:lnTo>
                    <a:pt x="167386" y="0"/>
                  </a:lnTo>
                  <a:lnTo>
                    <a:pt x="7890002" y="0"/>
                  </a:lnTo>
                  <a:lnTo>
                    <a:pt x="7934503" y="5978"/>
                  </a:lnTo>
                  <a:lnTo>
                    <a:pt x="7974489" y="22850"/>
                  </a:lnTo>
                  <a:lnTo>
                    <a:pt x="8008365" y="49022"/>
                  </a:lnTo>
                  <a:lnTo>
                    <a:pt x="8034537" y="82898"/>
                  </a:lnTo>
                  <a:lnTo>
                    <a:pt x="8051409" y="122884"/>
                  </a:lnTo>
                  <a:lnTo>
                    <a:pt x="8057388" y="167386"/>
                  </a:lnTo>
                  <a:lnTo>
                    <a:pt x="8057388" y="836930"/>
                  </a:lnTo>
                  <a:lnTo>
                    <a:pt x="8051409" y="881431"/>
                  </a:lnTo>
                  <a:lnTo>
                    <a:pt x="8034537" y="921417"/>
                  </a:lnTo>
                  <a:lnTo>
                    <a:pt x="8008365" y="955294"/>
                  </a:lnTo>
                  <a:lnTo>
                    <a:pt x="7974489" y="981465"/>
                  </a:lnTo>
                  <a:lnTo>
                    <a:pt x="7934503" y="998337"/>
                  </a:lnTo>
                  <a:lnTo>
                    <a:pt x="7890002" y="1004316"/>
                  </a:lnTo>
                  <a:lnTo>
                    <a:pt x="167386"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2033142" y="820928"/>
            <a:ext cx="7647940" cy="1490152"/>
          </a:xfrm>
          <a:prstGeom prst="rect">
            <a:avLst/>
          </a:prstGeom>
        </p:spPr>
        <p:txBody>
          <a:bodyPr vert="horz" wrap="square" lIns="0" tIns="12700" rIns="0" bIns="0" rtlCol="0">
            <a:spAutoFit/>
          </a:bodyPr>
          <a:lstStyle/>
          <a:p>
            <a:pPr marL="12700" marR="5080" indent="364490" algn="ctr">
              <a:spcBef>
                <a:spcPts val="100"/>
              </a:spcBef>
            </a:pPr>
            <a:r>
              <a:rPr lang="en-US" u="sng" dirty="0">
                <a:solidFill>
                  <a:srgbClr val="374151"/>
                </a:solidFill>
                <a:effectLst/>
                <a:latin typeface="Segoe UI" panose="020B0502040204020203" pitchFamily="34" charset="0"/>
                <a:ea typeface="Calibri" panose="020F0502020204030204" pitchFamily="34" charset="0"/>
              </a:rPr>
              <a:t>Barplot for Average cost per person by location:</a:t>
            </a:r>
            <a:br>
              <a:rPr lang="en-US" dirty="0">
                <a:effectLst/>
                <a:latin typeface="Calibri" panose="020F0502020204030204" pitchFamily="34" charset="0"/>
                <a:ea typeface="Calibri" panose="020F0502020204030204" pitchFamily="34" charset="0"/>
              </a:rPr>
            </a:br>
            <a:endParaRPr dirty="0">
              <a:latin typeface="Calibri"/>
              <a:cs typeface="Calibri"/>
            </a:endParaRPr>
          </a:p>
        </p:txBody>
      </p:sp>
      <p:sp>
        <p:nvSpPr>
          <p:cNvPr id="6" name="object 6"/>
          <p:cNvSpPr txBox="1"/>
          <p:nvPr/>
        </p:nvSpPr>
        <p:spPr>
          <a:xfrm>
            <a:off x="7833995" y="2379340"/>
            <a:ext cx="4358005" cy="4335161"/>
          </a:xfrm>
          <a:prstGeom prst="rect">
            <a:avLst/>
          </a:prstGeom>
        </p:spPr>
        <p:txBody>
          <a:bodyPr vert="horz" wrap="square" lIns="0" tIns="81915" rIns="0" bIns="0" rtlCol="0">
            <a:spAutoFit/>
          </a:bodyPr>
          <a:lstStyle/>
          <a:p>
            <a:pPr marL="241300" indent="-228600">
              <a:lnSpc>
                <a:spcPct val="100000"/>
              </a:lnSpc>
              <a:spcBef>
                <a:spcPts val="645"/>
              </a:spcBef>
              <a:buFont typeface="Arial MT"/>
              <a:buChar char="•"/>
              <a:tabLst>
                <a:tab pos="241300" algn="l"/>
              </a:tabLst>
            </a:pPr>
            <a:r>
              <a:rPr sz="2800" b="1" spc="-10" dirty="0">
                <a:latin typeface="Calibri"/>
                <a:cs typeface="Calibri"/>
              </a:rPr>
              <a:t>Conclusion</a:t>
            </a:r>
            <a:r>
              <a:rPr sz="2400" b="1" spc="-10" dirty="0">
                <a:latin typeface="Calibri"/>
                <a:cs typeface="Calibri"/>
              </a:rPr>
              <a:t>:</a:t>
            </a:r>
            <a:endParaRPr sz="2400" dirty="0">
              <a:latin typeface="Calibri"/>
              <a:cs typeface="Calibri"/>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The barplot displays the average cost per person by location. This analysis helps to identify the areas with the highest and lowest average cost per person. This information can help customers choose restaurants based on their budget.</a:t>
            </a:r>
            <a:endParaRPr lang="en-US" sz="24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 </a:t>
            </a:r>
            <a:endParaRPr lang="en-US" sz="2400" dirty="0">
              <a:effectLst/>
              <a:latin typeface="Calibri" panose="020F0502020204030204" pitchFamily="34" charset="0"/>
              <a:ea typeface="Calibri" panose="020F0502020204030204" pitchFamily="34" charset="0"/>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0" y="2103118"/>
            <a:ext cx="7551292" cy="47421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1311402" y="909066"/>
              <a:ext cx="8575675" cy="1004569"/>
            </a:xfrm>
            <a:custGeom>
              <a:avLst/>
              <a:gdLst/>
              <a:ahLst/>
              <a:cxnLst/>
              <a:rect l="l" t="t" r="r" b="b"/>
              <a:pathLst>
                <a:path w="8575675" h="1004569">
                  <a:moveTo>
                    <a:pt x="8408162" y="0"/>
                  </a:moveTo>
                  <a:lnTo>
                    <a:pt x="167385" y="0"/>
                  </a:lnTo>
                  <a:lnTo>
                    <a:pt x="122884" y="5978"/>
                  </a:lnTo>
                  <a:lnTo>
                    <a:pt x="82898" y="22850"/>
                  </a:lnTo>
                  <a:lnTo>
                    <a:pt x="49021"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8408162" y="1004316"/>
                  </a:lnTo>
                  <a:lnTo>
                    <a:pt x="8452663" y="998337"/>
                  </a:lnTo>
                  <a:lnTo>
                    <a:pt x="8492649" y="981465"/>
                  </a:lnTo>
                  <a:lnTo>
                    <a:pt x="8526526" y="955294"/>
                  </a:lnTo>
                  <a:lnTo>
                    <a:pt x="8552697" y="921417"/>
                  </a:lnTo>
                  <a:lnTo>
                    <a:pt x="8569569" y="881431"/>
                  </a:lnTo>
                  <a:lnTo>
                    <a:pt x="8575548" y="836930"/>
                  </a:lnTo>
                  <a:lnTo>
                    <a:pt x="8575548" y="167386"/>
                  </a:lnTo>
                  <a:lnTo>
                    <a:pt x="8569569" y="122884"/>
                  </a:lnTo>
                  <a:lnTo>
                    <a:pt x="8552697" y="82898"/>
                  </a:lnTo>
                  <a:lnTo>
                    <a:pt x="8526526" y="49022"/>
                  </a:lnTo>
                  <a:lnTo>
                    <a:pt x="8492649" y="22850"/>
                  </a:lnTo>
                  <a:lnTo>
                    <a:pt x="8452663" y="5978"/>
                  </a:lnTo>
                  <a:lnTo>
                    <a:pt x="8408162" y="0"/>
                  </a:lnTo>
                  <a:close/>
                </a:path>
              </a:pathLst>
            </a:custGeom>
            <a:solidFill>
              <a:srgbClr val="FFFFFF"/>
            </a:solidFill>
          </p:spPr>
          <p:txBody>
            <a:bodyPr wrap="square" lIns="0" tIns="0" rIns="0" bIns="0" rtlCol="0"/>
            <a:lstStyle/>
            <a:p>
              <a:endParaRPr/>
            </a:p>
          </p:txBody>
        </p:sp>
        <p:sp>
          <p:nvSpPr>
            <p:cNvPr id="4" name="object 4"/>
            <p:cNvSpPr/>
            <p:nvPr/>
          </p:nvSpPr>
          <p:spPr>
            <a:xfrm>
              <a:off x="1311402" y="909066"/>
              <a:ext cx="8575675" cy="1004569"/>
            </a:xfrm>
            <a:custGeom>
              <a:avLst/>
              <a:gdLst/>
              <a:ahLst/>
              <a:cxnLst/>
              <a:rect l="l" t="t" r="r" b="b"/>
              <a:pathLst>
                <a:path w="8575675" h="1004569">
                  <a:moveTo>
                    <a:pt x="0" y="167386"/>
                  </a:moveTo>
                  <a:lnTo>
                    <a:pt x="5978" y="122884"/>
                  </a:lnTo>
                  <a:lnTo>
                    <a:pt x="22850" y="82898"/>
                  </a:lnTo>
                  <a:lnTo>
                    <a:pt x="49021" y="49021"/>
                  </a:lnTo>
                  <a:lnTo>
                    <a:pt x="82898" y="22850"/>
                  </a:lnTo>
                  <a:lnTo>
                    <a:pt x="122884" y="5978"/>
                  </a:lnTo>
                  <a:lnTo>
                    <a:pt x="167385" y="0"/>
                  </a:lnTo>
                  <a:lnTo>
                    <a:pt x="8408162" y="0"/>
                  </a:lnTo>
                  <a:lnTo>
                    <a:pt x="8452663" y="5978"/>
                  </a:lnTo>
                  <a:lnTo>
                    <a:pt x="8492649" y="22850"/>
                  </a:lnTo>
                  <a:lnTo>
                    <a:pt x="8526526" y="49022"/>
                  </a:lnTo>
                  <a:lnTo>
                    <a:pt x="8552697" y="82898"/>
                  </a:lnTo>
                  <a:lnTo>
                    <a:pt x="8569569" y="122884"/>
                  </a:lnTo>
                  <a:lnTo>
                    <a:pt x="8575548" y="167386"/>
                  </a:lnTo>
                  <a:lnTo>
                    <a:pt x="8575548" y="836930"/>
                  </a:lnTo>
                  <a:lnTo>
                    <a:pt x="8569569" y="881431"/>
                  </a:lnTo>
                  <a:lnTo>
                    <a:pt x="8552697" y="921417"/>
                  </a:lnTo>
                  <a:lnTo>
                    <a:pt x="8526526" y="955294"/>
                  </a:lnTo>
                  <a:lnTo>
                    <a:pt x="8492649" y="981465"/>
                  </a:lnTo>
                  <a:lnTo>
                    <a:pt x="8452663" y="998337"/>
                  </a:lnTo>
                  <a:lnTo>
                    <a:pt x="8408162"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1463421" y="820928"/>
            <a:ext cx="8268334" cy="1120820"/>
          </a:xfrm>
          <a:prstGeom prst="rect">
            <a:avLst/>
          </a:prstGeom>
        </p:spPr>
        <p:txBody>
          <a:bodyPr vert="horz" wrap="square" lIns="0" tIns="12700" rIns="0" bIns="0" rtlCol="0">
            <a:spAutoFit/>
          </a:bodyPr>
          <a:lstStyle/>
          <a:p>
            <a:pPr marL="0" marR="0" algn="ctr">
              <a:spcBef>
                <a:spcPts val="455"/>
              </a:spcBef>
              <a:spcAft>
                <a:spcPts val="0"/>
              </a:spcAft>
              <a:tabLst>
                <a:tab pos="520700" algn="l"/>
                <a:tab pos="521335" algn="l"/>
              </a:tabLst>
            </a:pPr>
            <a:r>
              <a:rPr lang="en-US" sz="3600" u="sng" dirty="0">
                <a:solidFill>
                  <a:srgbClr val="374151"/>
                </a:solidFill>
                <a:effectLst/>
                <a:latin typeface="Segoe UI" panose="020B0502040204020203" pitchFamily="34" charset="0"/>
                <a:ea typeface="Calibri" panose="020F0502020204030204" pitchFamily="34" charset="0"/>
              </a:rPr>
              <a:t>Box plot for Average Rating by Cost </a:t>
            </a:r>
            <a:r>
              <a:rPr lang="en-US" sz="3600" u="sng" dirty="0">
                <a:solidFill>
                  <a:srgbClr val="374151"/>
                </a:solidFill>
                <a:latin typeface="Segoe UI" panose="020B0502040204020203" pitchFamily="34" charset="0"/>
                <a:ea typeface="Calibri" panose="020F0502020204030204" pitchFamily="34" charset="0"/>
              </a:rPr>
              <a:t>C</a:t>
            </a:r>
            <a:r>
              <a:rPr lang="en-US" sz="3600" u="sng" dirty="0">
                <a:solidFill>
                  <a:srgbClr val="374151"/>
                </a:solidFill>
                <a:effectLst/>
                <a:latin typeface="Segoe UI" panose="020B0502040204020203" pitchFamily="34" charset="0"/>
                <a:ea typeface="Calibri" panose="020F0502020204030204" pitchFamily="34" charset="0"/>
              </a:rPr>
              <a:t>ategory:</a:t>
            </a:r>
            <a:endParaRPr lang="en-US" sz="3600" dirty="0">
              <a:effectLst/>
              <a:latin typeface="Calibri" panose="020F0502020204030204" pitchFamily="34" charset="0"/>
              <a:ea typeface="Calibri" panose="020F0502020204030204" pitchFamily="34" charset="0"/>
            </a:endParaRPr>
          </a:p>
        </p:txBody>
      </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990600" y="2407852"/>
            <a:ext cx="5334000" cy="4450147"/>
          </a:xfrm>
          <a:prstGeom prst="rect">
            <a:avLst/>
          </a:prstGeom>
        </p:spPr>
      </p:pic>
      <p:sp>
        <p:nvSpPr>
          <p:cNvPr id="7" name="object 7"/>
          <p:cNvSpPr txBox="1"/>
          <p:nvPr/>
        </p:nvSpPr>
        <p:spPr>
          <a:xfrm>
            <a:off x="6858000" y="2407852"/>
            <a:ext cx="5181091" cy="4114588"/>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1300" algn="l"/>
              </a:tabLst>
            </a:pPr>
            <a:r>
              <a:rPr sz="2600" b="1" spc="-5" dirty="0">
                <a:latin typeface="Calibri"/>
                <a:cs typeface="Calibri"/>
              </a:rPr>
              <a:t>Conclusion</a:t>
            </a:r>
            <a:r>
              <a:rPr sz="2200" b="1" spc="-5" dirty="0">
                <a:latin typeface="Calibri"/>
                <a:cs typeface="Calibri"/>
              </a:rPr>
              <a:t>:</a:t>
            </a:r>
            <a:endParaRPr sz="2200" dirty="0">
              <a:latin typeface="Calibri"/>
              <a:cs typeface="Calibri"/>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The box plot displays the average rating by cost category. This analysis helps to identify which cost category has the highest average rating and which has the lowest. This information can help customers choose restaurants based on their budget and still enjoy good ratings.</a:t>
            </a:r>
          </a:p>
          <a:p>
            <a:pPr marL="0" marR="0">
              <a:spcBef>
                <a:spcPts val="455"/>
              </a:spcBef>
              <a:spcAft>
                <a:spcPts val="0"/>
              </a:spcAft>
              <a:tabLst>
                <a:tab pos="520700" algn="l"/>
                <a:tab pos="521335" algn="l"/>
              </a:tabLst>
            </a:pPr>
            <a:endParaRPr lang="en-US" sz="18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1800" dirty="0">
                <a:solidFill>
                  <a:srgbClr val="374151"/>
                </a:solidFill>
                <a:effectLst/>
                <a:latin typeface="Segoe UI" panose="020B0502040204020203"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1398" y="0"/>
            <a:ext cx="12192000" cy="1442085"/>
            <a:chOff x="0" y="0"/>
            <a:chExt cx="12192000" cy="1442085"/>
          </a:xfrm>
        </p:grpSpPr>
        <p:sp>
          <p:nvSpPr>
            <p:cNvPr id="3" name="object 3"/>
            <p:cNvSpPr/>
            <p:nvPr/>
          </p:nvSpPr>
          <p:spPr>
            <a:xfrm>
              <a:off x="5129021" y="354329"/>
              <a:ext cx="4590415" cy="807720"/>
            </a:xfrm>
            <a:custGeom>
              <a:avLst/>
              <a:gdLst/>
              <a:ahLst/>
              <a:cxnLst/>
              <a:rect l="l" t="t" r="r" b="b"/>
              <a:pathLst>
                <a:path w="4590415" h="807719">
                  <a:moveTo>
                    <a:pt x="4455668" y="0"/>
                  </a:moveTo>
                  <a:lnTo>
                    <a:pt x="134619" y="0"/>
                  </a:lnTo>
                  <a:lnTo>
                    <a:pt x="92090" y="6868"/>
                  </a:lnTo>
                  <a:lnTo>
                    <a:pt x="55138" y="25989"/>
                  </a:lnTo>
                  <a:lnTo>
                    <a:pt x="25989" y="55138"/>
                  </a:lnTo>
                  <a:lnTo>
                    <a:pt x="6868" y="92090"/>
                  </a:lnTo>
                  <a:lnTo>
                    <a:pt x="0" y="134620"/>
                  </a:lnTo>
                  <a:lnTo>
                    <a:pt x="0" y="673100"/>
                  </a:lnTo>
                  <a:lnTo>
                    <a:pt x="6868" y="715629"/>
                  </a:lnTo>
                  <a:lnTo>
                    <a:pt x="25989" y="752581"/>
                  </a:lnTo>
                  <a:lnTo>
                    <a:pt x="55138" y="781730"/>
                  </a:lnTo>
                  <a:lnTo>
                    <a:pt x="92090" y="800851"/>
                  </a:lnTo>
                  <a:lnTo>
                    <a:pt x="134619" y="807720"/>
                  </a:lnTo>
                  <a:lnTo>
                    <a:pt x="4455668" y="807720"/>
                  </a:lnTo>
                  <a:lnTo>
                    <a:pt x="4498197" y="800851"/>
                  </a:lnTo>
                  <a:lnTo>
                    <a:pt x="4535149" y="781730"/>
                  </a:lnTo>
                  <a:lnTo>
                    <a:pt x="4564298" y="752581"/>
                  </a:lnTo>
                  <a:lnTo>
                    <a:pt x="4583419" y="715629"/>
                  </a:lnTo>
                  <a:lnTo>
                    <a:pt x="4590287" y="673100"/>
                  </a:lnTo>
                  <a:lnTo>
                    <a:pt x="4590287" y="134620"/>
                  </a:lnTo>
                  <a:lnTo>
                    <a:pt x="4583419" y="92090"/>
                  </a:lnTo>
                  <a:lnTo>
                    <a:pt x="4564298" y="55138"/>
                  </a:lnTo>
                  <a:lnTo>
                    <a:pt x="4535149" y="25989"/>
                  </a:lnTo>
                  <a:lnTo>
                    <a:pt x="4498197" y="6868"/>
                  </a:lnTo>
                  <a:lnTo>
                    <a:pt x="4455668" y="0"/>
                  </a:lnTo>
                  <a:close/>
                </a:path>
              </a:pathLst>
            </a:custGeom>
            <a:solidFill>
              <a:srgbClr val="FFFFFF"/>
            </a:solidFill>
          </p:spPr>
          <p:txBody>
            <a:bodyPr wrap="square" lIns="0" tIns="0" rIns="0" bIns="0" rtlCol="0"/>
            <a:lstStyle/>
            <a:p>
              <a:pPr algn="ctr"/>
              <a:endParaRPr/>
            </a:p>
          </p:txBody>
        </p:sp>
        <p:sp>
          <p:nvSpPr>
            <p:cNvPr id="4" name="object 4"/>
            <p:cNvSpPr/>
            <p:nvPr/>
          </p:nvSpPr>
          <p:spPr>
            <a:xfrm>
              <a:off x="5129021" y="354329"/>
              <a:ext cx="4590415" cy="807720"/>
            </a:xfrm>
            <a:custGeom>
              <a:avLst/>
              <a:gdLst/>
              <a:ahLst/>
              <a:cxnLst/>
              <a:rect l="l" t="t" r="r" b="b"/>
              <a:pathLst>
                <a:path w="4590415" h="807719">
                  <a:moveTo>
                    <a:pt x="0" y="134620"/>
                  </a:moveTo>
                  <a:lnTo>
                    <a:pt x="6868" y="92090"/>
                  </a:lnTo>
                  <a:lnTo>
                    <a:pt x="25989" y="55138"/>
                  </a:lnTo>
                  <a:lnTo>
                    <a:pt x="55138" y="25989"/>
                  </a:lnTo>
                  <a:lnTo>
                    <a:pt x="92090" y="6868"/>
                  </a:lnTo>
                  <a:lnTo>
                    <a:pt x="134619" y="0"/>
                  </a:lnTo>
                  <a:lnTo>
                    <a:pt x="4455668" y="0"/>
                  </a:lnTo>
                  <a:lnTo>
                    <a:pt x="4498197" y="6868"/>
                  </a:lnTo>
                  <a:lnTo>
                    <a:pt x="4535149" y="25989"/>
                  </a:lnTo>
                  <a:lnTo>
                    <a:pt x="4564298" y="55138"/>
                  </a:lnTo>
                  <a:lnTo>
                    <a:pt x="4583419" y="92090"/>
                  </a:lnTo>
                  <a:lnTo>
                    <a:pt x="4590287" y="134620"/>
                  </a:lnTo>
                  <a:lnTo>
                    <a:pt x="4590287" y="673100"/>
                  </a:lnTo>
                  <a:lnTo>
                    <a:pt x="4583419" y="715629"/>
                  </a:lnTo>
                  <a:lnTo>
                    <a:pt x="4564298" y="752581"/>
                  </a:lnTo>
                  <a:lnTo>
                    <a:pt x="4535149" y="781730"/>
                  </a:lnTo>
                  <a:lnTo>
                    <a:pt x="4498197" y="800851"/>
                  </a:lnTo>
                  <a:lnTo>
                    <a:pt x="4455668" y="807720"/>
                  </a:lnTo>
                  <a:lnTo>
                    <a:pt x="134619" y="807720"/>
                  </a:lnTo>
                  <a:lnTo>
                    <a:pt x="92090" y="800851"/>
                  </a:lnTo>
                  <a:lnTo>
                    <a:pt x="55138" y="781730"/>
                  </a:lnTo>
                  <a:lnTo>
                    <a:pt x="25989" y="752581"/>
                  </a:lnTo>
                  <a:lnTo>
                    <a:pt x="6868" y="715629"/>
                  </a:lnTo>
                  <a:lnTo>
                    <a:pt x="0" y="673100"/>
                  </a:lnTo>
                  <a:lnTo>
                    <a:pt x="0" y="134620"/>
                  </a:lnTo>
                  <a:close/>
                </a:path>
              </a:pathLst>
            </a:custGeom>
            <a:ln w="19050">
              <a:solidFill>
                <a:srgbClr val="C4210D"/>
              </a:solidFill>
            </a:ln>
          </p:spPr>
          <p:txBody>
            <a:bodyPr wrap="square" lIns="0" tIns="0" rIns="0" bIns="0" rtlCol="0"/>
            <a:lstStyle/>
            <a:p>
              <a:pPr algn="ctr"/>
              <a:endParaRPr/>
            </a:p>
          </p:txBody>
        </p:sp>
      </p:grpSp>
      <p:sp>
        <p:nvSpPr>
          <p:cNvPr id="5" name="object 5"/>
          <p:cNvSpPr txBox="1">
            <a:spLocks noGrp="1"/>
          </p:cNvSpPr>
          <p:nvPr>
            <p:ph type="title"/>
          </p:nvPr>
        </p:nvSpPr>
        <p:spPr>
          <a:xfrm>
            <a:off x="5324602" y="444753"/>
            <a:ext cx="4200525" cy="574040"/>
          </a:xfrm>
          <a:prstGeom prst="rect">
            <a:avLst/>
          </a:prstGeom>
        </p:spPr>
        <p:txBody>
          <a:bodyPr vert="horz" wrap="square" lIns="0" tIns="12700" rIns="0" bIns="0" rtlCol="0">
            <a:spAutoFit/>
          </a:bodyPr>
          <a:lstStyle/>
          <a:p>
            <a:pPr marL="12700" algn="l">
              <a:lnSpc>
                <a:spcPct val="100000"/>
              </a:lnSpc>
              <a:spcBef>
                <a:spcPts val="100"/>
              </a:spcBef>
            </a:pPr>
            <a:r>
              <a:rPr lang="en-US" sz="3600" dirty="0"/>
              <a:t>Conclusion</a:t>
            </a:r>
            <a:endParaRPr sz="3600" dirty="0"/>
          </a:p>
        </p:txBody>
      </p:sp>
      <p:sp>
        <p:nvSpPr>
          <p:cNvPr id="6" name="object 6"/>
          <p:cNvSpPr txBox="1"/>
          <p:nvPr/>
        </p:nvSpPr>
        <p:spPr>
          <a:xfrm>
            <a:off x="180022" y="1905000"/>
            <a:ext cx="11831955" cy="4658967"/>
          </a:xfrm>
          <a:prstGeom prst="rect">
            <a:avLst/>
          </a:prstGeom>
        </p:spPr>
        <p:txBody>
          <a:bodyPr vert="horz" wrap="square" lIns="0" tIns="52069" rIns="0" bIns="0" rtlCol="0">
            <a:spAutoFit/>
          </a:bodyPr>
          <a:lstStyle/>
          <a:p>
            <a:pPr marL="241300" indent="-228600">
              <a:spcBef>
                <a:spcPts val="409"/>
              </a:spcBef>
              <a:buFont typeface="Arial MT"/>
              <a:buChar char="•"/>
              <a:tabLst>
                <a:tab pos="240665" algn="l"/>
                <a:tab pos="241300" algn="l"/>
              </a:tabLst>
            </a:pPr>
            <a:r>
              <a:rPr lang="en-US" sz="4000" dirty="0">
                <a:solidFill>
                  <a:srgbClr val="374151"/>
                </a:solidFill>
                <a:effectLst/>
                <a:latin typeface="Segoe UI" panose="020B0502040204020203" pitchFamily="34" charset="0"/>
                <a:ea typeface="Calibri" panose="020F0502020204030204" pitchFamily="34" charset="0"/>
              </a:rPr>
              <a:t>Overall, the analysis performed in the project provides useful insights for customers in Bangalore who use Swiggy for food delivery services. The information can help customers make informed choices on which cuisine, restaurant, and location to order from based on their budget, preferred rating, and location.</a:t>
            </a:r>
            <a:endParaRPr lang="en-US" sz="4000" dirty="0">
              <a:effectLst/>
              <a:latin typeface="Calibri" panose="020F0502020204030204" pitchFamily="34" charset="0"/>
              <a:ea typeface="Calibri" panose="020F0502020204030204" pitchFamily="34" charset="0"/>
            </a:endParaRPr>
          </a:p>
          <a:p>
            <a:pPr marL="241300" indent="-228600">
              <a:lnSpc>
                <a:spcPct val="100000"/>
              </a:lnSpc>
              <a:spcBef>
                <a:spcPts val="409"/>
              </a:spcBef>
              <a:buFont typeface="Arial MT"/>
              <a:buChar char="•"/>
              <a:tabLst>
                <a:tab pos="240665" algn="l"/>
                <a:tab pos="241300" algn="l"/>
              </a:tabLst>
            </a:pPr>
            <a:endParaRPr sz="16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1390" y="2346141"/>
            <a:ext cx="5108575" cy="889346"/>
          </a:xfrm>
          <a:prstGeom prst="rect">
            <a:avLst/>
          </a:prstGeom>
        </p:spPr>
        <p:txBody>
          <a:bodyPr vert="horz" wrap="square" lIns="0" tIns="57785" rIns="0" bIns="0" rtlCol="0">
            <a:spAutoFit/>
          </a:bodyPr>
          <a:lstStyle/>
          <a:p>
            <a:pPr marR="2051050" algn="ctr">
              <a:lnSpc>
                <a:spcPct val="100000"/>
              </a:lnSpc>
              <a:spcBef>
                <a:spcPts val="455"/>
              </a:spcBef>
            </a:pPr>
            <a:r>
              <a:rPr sz="5400" b="0" spc="-5" dirty="0">
                <a:solidFill>
                  <a:srgbClr val="FF0000"/>
                </a:solidFill>
                <a:latin typeface="Calibri"/>
                <a:cs typeface="Calibri"/>
              </a:rPr>
              <a:t>Thank</a:t>
            </a:r>
            <a:r>
              <a:rPr sz="5400" b="0" spc="-70" dirty="0">
                <a:solidFill>
                  <a:srgbClr val="FF0000"/>
                </a:solidFill>
                <a:latin typeface="Calibri"/>
                <a:cs typeface="Calibri"/>
              </a:rPr>
              <a:t> </a:t>
            </a:r>
            <a:r>
              <a:rPr sz="5400" b="0" spc="-110" dirty="0">
                <a:solidFill>
                  <a:srgbClr val="FF0000"/>
                </a:solidFill>
                <a:latin typeface="Calibri"/>
                <a:cs typeface="Calibri"/>
              </a:rPr>
              <a:t>Yo</a:t>
            </a:r>
            <a:r>
              <a:rPr lang="en-US" sz="5400" b="0" spc="-110" dirty="0">
                <a:solidFill>
                  <a:srgbClr val="FF0000"/>
                </a:solidFill>
                <a:latin typeface="Calibri"/>
                <a:cs typeface="Calibri"/>
              </a:rPr>
              <a:t>u</a:t>
            </a:r>
            <a:endParaRPr sz="5400" dirty="0">
              <a:solidFill>
                <a:srgbClr val="FF0000"/>
              </a:solidFill>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4" name="object 4"/>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p:nvPr/>
        </p:nvSpPr>
        <p:spPr>
          <a:xfrm>
            <a:off x="882192" y="2444572"/>
            <a:ext cx="10095865" cy="1703705"/>
          </a:xfrm>
          <a:prstGeom prst="rect">
            <a:avLst/>
          </a:prstGeom>
        </p:spPr>
        <p:txBody>
          <a:bodyPr vert="horz" wrap="square" lIns="0" tIns="43815" rIns="0" bIns="0" rtlCol="0">
            <a:spAutoFit/>
          </a:bodyPr>
          <a:lstStyle/>
          <a:p>
            <a:pPr marL="12700" marR="5080" algn="just">
              <a:lnSpc>
                <a:spcPct val="90000"/>
              </a:lnSpc>
              <a:spcBef>
                <a:spcPts val="345"/>
              </a:spcBef>
            </a:pPr>
            <a:r>
              <a:rPr sz="2000" spc="-5" dirty="0">
                <a:latin typeface="Calibri"/>
                <a:cs typeface="Calibri"/>
              </a:rPr>
              <a:t>The</a:t>
            </a:r>
            <a:r>
              <a:rPr sz="2000" dirty="0">
                <a:latin typeface="Calibri"/>
                <a:cs typeface="Calibri"/>
              </a:rPr>
              <a:t> </a:t>
            </a:r>
            <a:r>
              <a:rPr sz="2000" spc="-5" dirty="0">
                <a:latin typeface="Calibri"/>
                <a:cs typeface="Calibri"/>
              </a:rPr>
              <a:t>online</a:t>
            </a:r>
            <a:r>
              <a:rPr sz="2000" dirty="0">
                <a:latin typeface="Calibri"/>
                <a:cs typeface="Calibri"/>
              </a:rPr>
              <a:t> </a:t>
            </a:r>
            <a:r>
              <a:rPr sz="2000" spc="-15" dirty="0">
                <a:latin typeface="Calibri"/>
                <a:cs typeface="Calibri"/>
              </a:rPr>
              <a:t>food</a:t>
            </a:r>
            <a:r>
              <a:rPr sz="2000" spc="-10" dirty="0">
                <a:latin typeface="Calibri"/>
                <a:cs typeface="Calibri"/>
              </a:rPr>
              <a:t> ordering</a:t>
            </a:r>
            <a:r>
              <a:rPr sz="2000" spc="-5" dirty="0">
                <a:latin typeface="Calibri"/>
                <a:cs typeface="Calibri"/>
              </a:rPr>
              <a:t> </a:t>
            </a:r>
            <a:r>
              <a:rPr sz="2000" spc="-15" dirty="0">
                <a:latin typeface="Calibri"/>
                <a:cs typeface="Calibri"/>
              </a:rPr>
              <a:t>market</a:t>
            </a:r>
            <a:r>
              <a:rPr sz="2000" spc="-10" dirty="0">
                <a:latin typeface="Calibri"/>
                <a:cs typeface="Calibri"/>
              </a:rPr>
              <a:t> </a:t>
            </a:r>
            <a:r>
              <a:rPr sz="2000" dirty="0">
                <a:latin typeface="Calibri"/>
                <a:cs typeface="Calibri"/>
              </a:rPr>
              <a:t>includes</a:t>
            </a:r>
            <a:r>
              <a:rPr sz="2000" spc="5" dirty="0">
                <a:latin typeface="Calibri"/>
                <a:cs typeface="Calibri"/>
              </a:rPr>
              <a:t> </a:t>
            </a:r>
            <a:r>
              <a:rPr sz="2000" spc="-15" dirty="0">
                <a:latin typeface="Calibri"/>
                <a:cs typeface="Calibri"/>
              </a:rPr>
              <a:t>foods</a:t>
            </a:r>
            <a:r>
              <a:rPr sz="2000" spc="-10" dirty="0">
                <a:latin typeface="Calibri"/>
                <a:cs typeface="Calibri"/>
              </a:rPr>
              <a:t> prepared</a:t>
            </a:r>
            <a:r>
              <a:rPr sz="2000" spc="-5" dirty="0">
                <a:latin typeface="Calibri"/>
                <a:cs typeface="Calibri"/>
              </a:rPr>
              <a:t> by</a:t>
            </a:r>
            <a:r>
              <a:rPr sz="2000" dirty="0">
                <a:latin typeface="Calibri"/>
                <a:cs typeface="Calibri"/>
              </a:rPr>
              <a:t> </a:t>
            </a:r>
            <a:r>
              <a:rPr sz="2000" spc="-15" dirty="0">
                <a:latin typeface="Calibri"/>
                <a:cs typeface="Calibri"/>
              </a:rPr>
              <a:t>restaurants,</a:t>
            </a:r>
            <a:r>
              <a:rPr sz="2000" spc="-10" dirty="0">
                <a:latin typeface="Calibri"/>
                <a:cs typeface="Calibri"/>
              </a:rPr>
              <a:t> </a:t>
            </a:r>
            <a:r>
              <a:rPr sz="2000" spc="-5" dirty="0">
                <a:latin typeface="Calibri"/>
                <a:cs typeface="Calibri"/>
              </a:rPr>
              <a:t>prepared</a:t>
            </a:r>
            <a:r>
              <a:rPr sz="2000" spc="445" dirty="0">
                <a:latin typeface="Calibri"/>
                <a:cs typeface="Calibri"/>
              </a:rPr>
              <a:t> </a:t>
            </a:r>
            <a:r>
              <a:rPr sz="2000" spc="-25" dirty="0">
                <a:latin typeface="Calibri"/>
                <a:cs typeface="Calibri"/>
              </a:rPr>
              <a:t>by </a:t>
            </a:r>
            <a:r>
              <a:rPr sz="2000" spc="-20" dirty="0">
                <a:latin typeface="Calibri"/>
                <a:cs typeface="Calibri"/>
              </a:rPr>
              <a:t> </a:t>
            </a:r>
            <a:r>
              <a:rPr sz="2000" spc="-5" dirty="0">
                <a:latin typeface="Calibri"/>
                <a:cs typeface="Calibri"/>
              </a:rPr>
              <a:t>independent </a:t>
            </a:r>
            <a:r>
              <a:rPr sz="2000" dirty="0">
                <a:latin typeface="Calibri"/>
                <a:cs typeface="Calibri"/>
              </a:rPr>
              <a:t>people, </a:t>
            </a:r>
            <a:r>
              <a:rPr sz="2000" spc="-5" dirty="0">
                <a:latin typeface="Calibri"/>
                <a:cs typeface="Calibri"/>
              </a:rPr>
              <a:t>and groceries</a:t>
            </a:r>
            <a:r>
              <a:rPr sz="2000" dirty="0">
                <a:latin typeface="Calibri"/>
                <a:cs typeface="Calibri"/>
              </a:rPr>
              <a:t> </a:t>
            </a:r>
            <a:r>
              <a:rPr sz="2000" spc="-5" dirty="0">
                <a:latin typeface="Calibri"/>
                <a:cs typeface="Calibri"/>
              </a:rPr>
              <a:t>being</a:t>
            </a:r>
            <a:r>
              <a:rPr sz="2000" dirty="0">
                <a:latin typeface="Calibri"/>
                <a:cs typeface="Calibri"/>
              </a:rPr>
              <a:t> </a:t>
            </a:r>
            <a:r>
              <a:rPr sz="2000" spc="-15" dirty="0">
                <a:latin typeface="Calibri"/>
                <a:cs typeface="Calibri"/>
              </a:rPr>
              <a:t>ordered</a:t>
            </a:r>
            <a:r>
              <a:rPr sz="2000" spc="-10" dirty="0">
                <a:latin typeface="Calibri"/>
                <a:cs typeface="Calibri"/>
              </a:rPr>
              <a:t> </a:t>
            </a:r>
            <a:r>
              <a:rPr sz="2000" spc="-5" dirty="0">
                <a:latin typeface="Calibri"/>
                <a:cs typeface="Calibri"/>
              </a:rPr>
              <a:t>online </a:t>
            </a:r>
            <a:r>
              <a:rPr sz="2000" dirty="0">
                <a:latin typeface="Calibri"/>
                <a:cs typeface="Calibri"/>
              </a:rPr>
              <a:t>and</a:t>
            </a:r>
            <a:r>
              <a:rPr sz="2000" spc="5" dirty="0">
                <a:latin typeface="Calibri"/>
                <a:cs typeface="Calibri"/>
              </a:rPr>
              <a:t> </a:t>
            </a:r>
            <a:r>
              <a:rPr sz="2000" spc="-5" dirty="0">
                <a:latin typeface="Calibri"/>
                <a:cs typeface="Calibri"/>
              </a:rPr>
              <a:t>then</a:t>
            </a:r>
            <a:r>
              <a:rPr sz="2000" dirty="0">
                <a:latin typeface="Calibri"/>
                <a:cs typeface="Calibri"/>
              </a:rPr>
              <a:t> </a:t>
            </a:r>
            <a:r>
              <a:rPr sz="2000" spc="-15" dirty="0">
                <a:latin typeface="Calibri"/>
                <a:cs typeface="Calibri"/>
              </a:rPr>
              <a:t>picked</a:t>
            </a:r>
            <a:r>
              <a:rPr sz="2000" spc="420" dirty="0">
                <a:latin typeface="Calibri"/>
                <a:cs typeface="Calibri"/>
              </a:rPr>
              <a:t> </a:t>
            </a:r>
            <a:r>
              <a:rPr sz="2000" spc="-5" dirty="0">
                <a:latin typeface="Calibri"/>
                <a:cs typeface="Calibri"/>
              </a:rPr>
              <a:t>up or </a:t>
            </a:r>
            <a:r>
              <a:rPr sz="2000" spc="-10" dirty="0">
                <a:latin typeface="Calibri"/>
                <a:cs typeface="Calibri"/>
              </a:rPr>
              <a:t>delivered.</a:t>
            </a:r>
            <a:r>
              <a:rPr sz="2000" spc="430" dirty="0">
                <a:latin typeface="Calibri"/>
                <a:cs typeface="Calibri"/>
              </a:rPr>
              <a:t> </a:t>
            </a:r>
            <a:r>
              <a:rPr sz="2000" spc="-5" dirty="0">
                <a:latin typeface="Calibri"/>
                <a:cs typeface="Calibri"/>
              </a:rPr>
              <a:t>The </a:t>
            </a:r>
            <a:r>
              <a:rPr sz="2000" dirty="0">
                <a:latin typeface="Calibri"/>
                <a:cs typeface="Calibri"/>
              </a:rPr>
              <a:t> </a:t>
            </a:r>
            <a:r>
              <a:rPr sz="2000" spc="-15" dirty="0">
                <a:latin typeface="Calibri"/>
                <a:cs typeface="Calibri"/>
              </a:rPr>
              <a:t>first</a:t>
            </a:r>
            <a:r>
              <a:rPr sz="2000" spc="155" dirty="0">
                <a:latin typeface="Calibri"/>
                <a:cs typeface="Calibri"/>
              </a:rPr>
              <a:t> </a:t>
            </a:r>
            <a:r>
              <a:rPr sz="2000" spc="-5" dirty="0">
                <a:latin typeface="Calibri"/>
                <a:cs typeface="Calibri"/>
              </a:rPr>
              <a:t>online</a:t>
            </a:r>
            <a:r>
              <a:rPr sz="2000" spc="155" dirty="0">
                <a:latin typeface="Calibri"/>
                <a:cs typeface="Calibri"/>
              </a:rPr>
              <a:t> </a:t>
            </a:r>
            <a:r>
              <a:rPr sz="2000" spc="-20" dirty="0">
                <a:latin typeface="Calibri"/>
                <a:cs typeface="Calibri"/>
              </a:rPr>
              <a:t>food</a:t>
            </a:r>
            <a:r>
              <a:rPr sz="2000" spc="145" dirty="0">
                <a:latin typeface="Calibri"/>
                <a:cs typeface="Calibri"/>
              </a:rPr>
              <a:t> </a:t>
            </a:r>
            <a:r>
              <a:rPr sz="2000" spc="-10" dirty="0">
                <a:latin typeface="Calibri"/>
                <a:cs typeface="Calibri"/>
              </a:rPr>
              <a:t>ordering</a:t>
            </a:r>
            <a:r>
              <a:rPr sz="2000" spc="155" dirty="0">
                <a:latin typeface="Calibri"/>
                <a:cs typeface="Calibri"/>
              </a:rPr>
              <a:t> </a:t>
            </a:r>
            <a:r>
              <a:rPr sz="2000" dirty="0">
                <a:latin typeface="Calibri"/>
                <a:cs typeface="Calibri"/>
              </a:rPr>
              <a:t>service,</a:t>
            </a:r>
            <a:r>
              <a:rPr sz="2000" spc="165" dirty="0">
                <a:latin typeface="Calibri"/>
                <a:cs typeface="Calibri"/>
              </a:rPr>
              <a:t> </a:t>
            </a:r>
            <a:r>
              <a:rPr sz="2000" spc="-25" dirty="0">
                <a:latin typeface="Calibri"/>
                <a:cs typeface="Calibri"/>
              </a:rPr>
              <a:t>World</a:t>
            </a:r>
            <a:r>
              <a:rPr sz="2000" spc="145" dirty="0">
                <a:latin typeface="Calibri"/>
                <a:cs typeface="Calibri"/>
              </a:rPr>
              <a:t> </a:t>
            </a:r>
            <a:r>
              <a:rPr sz="2000" dirty="0">
                <a:latin typeface="Calibri"/>
                <a:cs typeface="Calibri"/>
              </a:rPr>
              <a:t>Wide</a:t>
            </a:r>
            <a:r>
              <a:rPr sz="2000" spc="140" dirty="0">
                <a:latin typeface="Calibri"/>
                <a:cs typeface="Calibri"/>
              </a:rPr>
              <a:t> </a:t>
            </a:r>
            <a:r>
              <a:rPr sz="2000" spc="-15" dirty="0">
                <a:latin typeface="Calibri"/>
                <a:cs typeface="Calibri"/>
              </a:rPr>
              <a:t>Waiter</a:t>
            </a:r>
            <a:r>
              <a:rPr sz="2000" spc="150" dirty="0">
                <a:latin typeface="Calibri"/>
                <a:cs typeface="Calibri"/>
              </a:rPr>
              <a:t> </a:t>
            </a:r>
            <a:r>
              <a:rPr sz="2000" spc="-5" dirty="0">
                <a:latin typeface="Calibri"/>
                <a:cs typeface="Calibri"/>
              </a:rPr>
              <a:t>(now</a:t>
            </a:r>
            <a:r>
              <a:rPr sz="2000" spc="150" dirty="0">
                <a:latin typeface="Calibri"/>
                <a:cs typeface="Calibri"/>
              </a:rPr>
              <a:t> </a:t>
            </a:r>
            <a:r>
              <a:rPr sz="2000" spc="-5" dirty="0">
                <a:latin typeface="Calibri"/>
                <a:cs typeface="Calibri"/>
              </a:rPr>
              <a:t>known</a:t>
            </a:r>
            <a:r>
              <a:rPr sz="2000" spc="140" dirty="0">
                <a:latin typeface="Calibri"/>
                <a:cs typeface="Calibri"/>
              </a:rPr>
              <a:t> </a:t>
            </a:r>
            <a:r>
              <a:rPr sz="2000" dirty="0">
                <a:latin typeface="Calibri"/>
                <a:cs typeface="Calibri"/>
              </a:rPr>
              <a:t>as</a:t>
            </a:r>
            <a:r>
              <a:rPr sz="2000" spc="145" dirty="0">
                <a:latin typeface="Calibri"/>
                <a:cs typeface="Calibri"/>
              </a:rPr>
              <a:t> </a:t>
            </a:r>
            <a:r>
              <a:rPr sz="2000" spc="-30" dirty="0">
                <a:latin typeface="Calibri"/>
                <a:cs typeface="Calibri"/>
              </a:rPr>
              <a:t>Waiter.com),</a:t>
            </a:r>
            <a:r>
              <a:rPr sz="2000" spc="155" dirty="0">
                <a:latin typeface="Calibri"/>
                <a:cs typeface="Calibri"/>
              </a:rPr>
              <a:t> </a:t>
            </a:r>
            <a:r>
              <a:rPr sz="2000" spc="-15" dirty="0">
                <a:latin typeface="Calibri"/>
                <a:cs typeface="Calibri"/>
              </a:rPr>
              <a:t>was</a:t>
            </a:r>
            <a:r>
              <a:rPr sz="2000" spc="150" dirty="0">
                <a:latin typeface="Calibri"/>
                <a:cs typeface="Calibri"/>
              </a:rPr>
              <a:t> </a:t>
            </a:r>
            <a:r>
              <a:rPr sz="2000" spc="-10" dirty="0">
                <a:latin typeface="Calibri"/>
                <a:cs typeface="Calibri"/>
              </a:rPr>
              <a:t>founded </a:t>
            </a:r>
            <a:r>
              <a:rPr sz="2000" spc="-440" dirty="0">
                <a:latin typeface="Calibri"/>
                <a:cs typeface="Calibri"/>
              </a:rPr>
              <a:t> </a:t>
            </a:r>
            <a:r>
              <a:rPr sz="2000" spc="-5" dirty="0">
                <a:latin typeface="Calibri"/>
                <a:cs typeface="Calibri"/>
              </a:rPr>
              <a:t>in 1995. Online </a:t>
            </a:r>
            <a:r>
              <a:rPr sz="2000" spc="-15" dirty="0">
                <a:latin typeface="Calibri"/>
                <a:cs typeface="Calibri"/>
              </a:rPr>
              <a:t>food </a:t>
            </a:r>
            <a:r>
              <a:rPr sz="2000" spc="-10" dirty="0">
                <a:latin typeface="Calibri"/>
                <a:cs typeface="Calibri"/>
              </a:rPr>
              <a:t>ordering </a:t>
            </a:r>
            <a:r>
              <a:rPr sz="2000" spc="-5" dirty="0">
                <a:latin typeface="Calibri"/>
                <a:cs typeface="Calibri"/>
              </a:rPr>
              <a:t>is </a:t>
            </a:r>
            <a:r>
              <a:rPr sz="2000" dirty="0">
                <a:latin typeface="Calibri"/>
                <a:cs typeface="Calibri"/>
              </a:rPr>
              <a:t>the </a:t>
            </a:r>
            <a:r>
              <a:rPr sz="2000" spc="-10" dirty="0">
                <a:latin typeface="Calibri"/>
                <a:cs typeface="Calibri"/>
              </a:rPr>
              <a:t>process </a:t>
            </a:r>
            <a:r>
              <a:rPr sz="2000" spc="-5" dirty="0">
                <a:latin typeface="Calibri"/>
                <a:cs typeface="Calibri"/>
              </a:rPr>
              <a:t>of </a:t>
            </a:r>
            <a:r>
              <a:rPr sz="2000" spc="-10" dirty="0">
                <a:latin typeface="Calibri"/>
                <a:cs typeface="Calibri"/>
              </a:rPr>
              <a:t>ordering </a:t>
            </a:r>
            <a:r>
              <a:rPr sz="2000" spc="-20" dirty="0">
                <a:latin typeface="Calibri"/>
                <a:cs typeface="Calibri"/>
              </a:rPr>
              <a:t>food </a:t>
            </a:r>
            <a:r>
              <a:rPr sz="2000" spc="-15" dirty="0">
                <a:latin typeface="Calibri"/>
                <a:cs typeface="Calibri"/>
              </a:rPr>
              <a:t>from </a:t>
            </a:r>
            <a:r>
              <a:rPr sz="2000" dirty="0">
                <a:latin typeface="Calibri"/>
                <a:cs typeface="Calibri"/>
              </a:rPr>
              <a:t>a </a:t>
            </a:r>
            <a:r>
              <a:rPr sz="2000" spc="-10" dirty="0">
                <a:latin typeface="Calibri"/>
                <a:cs typeface="Calibri"/>
              </a:rPr>
              <a:t>website </a:t>
            </a:r>
            <a:r>
              <a:rPr sz="2000" spc="-5" dirty="0">
                <a:latin typeface="Calibri"/>
                <a:cs typeface="Calibri"/>
              </a:rPr>
              <a:t>or other application. </a:t>
            </a:r>
            <a:r>
              <a:rPr sz="2000" dirty="0">
                <a:latin typeface="Calibri"/>
                <a:cs typeface="Calibri"/>
              </a:rPr>
              <a:t> </a:t>
            </a:r>
            <a:r>
              <a:rPr sz="2000" spc="-5" dirty="0">
                <a:latin typeface="Calibri"/>
                <a:cs typeface="Calibri"/>
              </a:rPr>
              <a:t>The </a:t>
            </a:r>
            <a:r>
              <a:rPr sz="2000" spc="-10" dirty="0">
                <a:latin typeface="Calibri"/>
                <a:cs typeface="Calibri"/>
              </a:rPr>
              <a:t>product </a:t>
            </a:r>
            <a:r>
              <a:rPr sz="2000" spc="-5" dirty="0">
                <a:latin typeface="Calibri"/>
                <a:cs typeface="Calibri"/>
              </a:rPr>
              <a:t>can </a:t>
            </a:r>
            <a:r>
              <a:rPr sz="2000" dirty="0">
                <a:latin typeface="Calibri"/>
                <a:cs typeface="Calibri"/>
              </a:rPr>
              <a:t>be either </a:t>
            </a:r>
            <a:r>
              <a:rPr sz="2000" spc="-10" dirty="0">
                <a:latin typeface="Calibri"/>
                <a:cs typeface="Calibri"/>
              </a:rPr>
              <a:t>ready-to-eat </a:t>
            </a:r>
            <a:r>
              <a:rPr sz="2000" spc="-15" dirty="0">
                <a:latin typeface="Calibri"/>
                <a:cs typeface="Calibri"/>
              </a:rPr>
              <a:t>food </a:t>
            </a:r>
            <a:r>
              <a:rPr sz="2000" spc="-5" dirty="0">
                <a:latin typeface="Calibri"/>
                <a:cs typeface="Calibri"/>
              </a:rPr>
              <a:t>or </a:t>
            </a:r>
            <a:r>
              <a:rPr sz="2000" spc="-20" dirty="0">
                <a:latin typeface="Calibri"/>
                <a:cs typeface="Calibri"/>
              </a:rPr>
              <a:t>food </a:t>
            </a:r>
            <a:r>
              <a:rPr sz="2000" spc="-10" dirty="0">
                <a:latin typeface="Calibri"/>
                <a:cs typeface="Calibri"/>
              </a:rPr>
              <a:t>that </a:t>
            </a:r>
            <a:r>
              <a:rPr sz="2000" spc="-5" dirty="0">
                <a:latin typeface="Calibri"/>
                <a:cs typeface="Calibri"/>
              </a:rPr>
              <a:t>has not been specially </a:t>
            </a:r>
            <a:r>
              <a:rPr sz="2000" spc="-10" dirty="0">
                <a:latin typeface="Calibri"/>
                <a:cs typeface="Calibri"/>
              </a:rPr>
              <a:t>prepared </a:t>
            </a:r>
            <a:r>
              <a:rPr sz="2000" spc="-20" dirty="0">
                <a:latin typeface="Calibri"/>
                <a:cs typeface="Calibri"/>
              </a:rPr>
              <a:t>for </a:t>
            </a:r>
            <a:r>
              <a:rPr sz="2000" spc="-15" dirty="0">
                <a:latin typeface="Calibri"/>
                <a:cs typeface="Calibri"/>
              </a:rPr>
              <a:t> </a:t>
            </a:r>
            <a:r>
              <a:rPr sz="2000" spc="-5" dirty="0">
                <a:latin typeface="Calibri"/>
                <a:cs typeface="Calibri"/>
              </a:rPr>
              <a:t>direction consumption.</a:t>
            </a:r>
            <a:endParaRPr sz="2000" dirty="0">
              <a:latin typeface="Calibri"/>
              <a:cs typeface="Calibri"/>
            </a:endParaRPr>
          </a:p>
        </p:txBody>
      </p:sp>
      <p:sp>
        <p:nvSpPr>
          <p:cNvPr id="6" name="object 6"/>
          <p:cNvSpPr txBox="1">
            <a:spLocks noGrp="1"/>
          </p:cNvSpPr>
          <p:nvPr>
            <p:ph type="title"/>
          </p:nvPr>
        </p:nvSpPr>
        <p:spPr>
          <a:xfrm>
            <a:off x="5904103" y="1061719"/>
            <a:ext cx="2592705"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Introduction</a:t>
            </a:r>
            <a:endParaRPr sz="4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4" name="object 4"/>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body" idx="1"/>
          </p:nvPr>
        </p:nvSpPr>
        <p:spPr>
          <a:prstGeom prst="rect">
            <a:avLst/>
          </a:prstGeom>
        </p:spPr>
        <p:txBody>
          <a:bodyPr vert="horz" wrap="square" lIns="0" tIns="108585" rIns="0" bIns="0" rtlCol="0">
            <a:spAutoFit/>
          </a:bodyPr>
          <a:lstStyle/>
          <a:p>
            <a:pPr marL="12700">
              <a:lnSpc>
                <a:spcPct val="100000"/>
              </a:lnSpc>
              <a:spcBef>
                <a:spcPts val="855"/>
              </a:spcBef>
            </a:pPr>
            <a:r>
              <a:rPr spc="-5" dirty="0"/>
              <a:t>Objective:</a:t>
            </a:r>
          </a:p>
          <a:p>
            <a:pPr marL="12700" marR="5080" algn="just">
              <a:lnSpc>
                <a:spcPts val="2160"/>
              </a:lnSpc>
              <a:spcBef>
                <a:spcPts val="1025"/>
              </a:spcBef>
            </a:pPr>
            <a:r>
              <a:rPr spc="-5" dirty="0"/>
              <a:t>In </a:t>
            </a:r>
            <a:r>
              <a:rPr dirty="0"/>
              <a:t>the </a:t>
            </a:r>
            <a:r>
              <a:rPr spc="-10" dirty="0"/>
              <a:t>world </a:t>
            </a:r>
            <a:r>
              <a:rPr spc="-5" dirty="0"/>
              <a:t>of </a:t>
            </a:r>
            <a:r>
              <a:rPr dirty="0"/>
              <a:t>rising </a:t>
            </a:r>
            <a:r>
              <a:rPr spc="-5" dirty="0"/>
              <a:t>new </a:t>
            </a:r>
            <a:r>
              <a:rPr spc="-10" dirty="0"/>
              <a:t>technology </a:t>
            </a:r>
            <a:r>
              <a:rPr dirty="0"/>
              <a:t>and </a:t>
            </a:r>
            <a:r>
              <a:rPr spc="-10" dirty="0"/>
              <a:t>innovation, </a:t>
            </a:r>
            <a:r>
              <a:rPr spc="-15" dirty="0"/>
              <a:t>Food </a:t>
            </a:r>
            <a:r>
              <a:rPr spc="-5" dirty="0"/>
              <a:t>industry is advancing with the </a:t>
            </a:r>
            <a:r>
              <a:rPr spc="-15" dirty="0"/>
              <a:t>role </a:t>
            </a:r>
            <a:r>
              <a:rPr spc="-5" dirty="0"/>
              <a:t>of </a:t>
            </a:r>
            <a:r>
              <a:rPr spc="-15" dirty="0"/>
              <a:t>Data </a:t>
            </a:r>
            <a:r>
              <a:rPr spc="-10" dirty="0"/>
              <a:t> </a:t>
            </a:r>
            <a:r>
              <a:rPr dirty="0"/>
              <a:t>Science and Analytics. </a:t>
            </a:r>
            <a:r>
              <a:rPr spc="-15" dirty="0"/>
              <a:t>Data </a:t>
            </a:r>
            <a:r>
              <a:rPr spc="-5" dirty="0"/>
              <a:t>analysis can help </a:t>
            </a:r>
            <a:r>
              <a:rPr dirty="0"/>
              <a:t>them </a:t>
            </a:r>
            <a:r>
              <a:rPr spc="-15" dirty="0"/>
              <a:t>to </a:t>
            </a:r>
            <a:r>
              <a:rPr spc="-10" dirty="0"/>
              <a:t>understand </a:t>
            </a:r>
            <a:r>
              <a:rPr dirty="0"/>
              <a:t>their </a:t>
            </a:r>
            <a:r>
              <a:rPr spc="-5" dirty="0"/>
              <a:t>business in </a:t>
            </a:r>
            <a:r>
              <a:rPr dirty="0"/>
              <a:t>a </a:t>
            </a:r>
            <a:r>
              <a:rPr spc="-5" dirty="0"/>
              <a:t>quiet </a:t>
            </a:r>
            <a:r>
              <a:rPr spc="-15" dirty="0"/>
              <a:t>different </a:t>
            </a:r>
            <a:r>
              <a:rPr spc="-10" dirty="0"/>
              <a:t> </a:t>
            </a:r>
            <a:r>
              <a:rPr dirty="0"/>
              <a:t>manner and</a:t>
            </a:r>
            <a:r>
              <a:rPr spc="-10" dirty="0"/>
              <a:t> </a:t>
            </a:r>
            <a:r>
              <a:rPr spc="-5" dirty="0"/>
              <a:t>helps</a:t>
            </a:r>
            <a:r>
              <a:rPr spc="20" dirty="0"/>
              <a:t> </a:t>
            </a:r>
            <a:r>
              <a:rPr spc="-15" dirty="0"/>
              <a:t>to</a:t>
            </a:r>
            <a:r>
              <a:rPr spc="-5" dirty="0"/>
              <a:t> </a:t>
            </a:r>
            <a:r>
              <a:rPr spc="-15" dirty="0"/>
              <a:t>improve</a:t>
            </a:r>
            <a:r>
              <a:rPr spc="15" dirty="0"/>
              <a:t> </a:t>
            </a:r>
            <a:r>
              <a:rPr dirty="0"/>
              <a:t>the</a:t>
            </a:r>
            <a:r>
              <a:rPr spc="10" dirty="0"/>
              <a:t> </a:t>
            </a:r>
            <a:r>
              <a:rPr dirty="0"/>
              <a:t>quality</a:t>
            </a:r>
            <a:r>
              <a:rPr spc="5" dirty="0"/>
              <a:t> </a:t>
            </a:r>
            <a:r>
              <a:rPr spc="-5" dirty="0"/>
              <a:t>of </a:t>
            </a:r>
            <a:r>
              <a:rPr dirty="0"/>
              <a:t>the service</a:t>
            </a:r>
            <a:r>
              <a:rPr spc="35" dirty="0"/>
              <a:t> </a:t>
            </a:r>
            <a:r>
              <a:rPr spc="-5" dirty="0"/>
              <a:t>by</a:t>
            </a:r>
            <a:r>
              <a:rPr spc="-20" dirty="0"/>
              <a:t> </a:t>
            </a:r>
            <a:r>
              <a:rPr spc="-5" dirty="0"/>
              <a:t>identifying</a:t>
            </a:r>
            <a:r>
              <a:rPr spc="-10" dirty="0"/>
              <a:t> </a:t>
            </a:r>
            <a:r>
              <a:rPr dirty="0"/>
              <a:t>the</a:t>
            </a:r>
            <a:r>
              <a:rPr spc="10" dirty="0"/>
              <a:t> </a:t>
            </a:r>
            <a:r>
              <a:rPr spc="-5" dirty="0"/>
              <a:t>weak</a:t>
            </a:r>
            <a:r>
              <a:rPr spc="-10" dirty="0"/>
              <a:t> </a:t>
            </a:r>
            <a:r>
              <a:rPr spc="-5" dirty="0"/>
              <a:t>areas</a:t>
            </a:r>
            <a:r>
              <a:rPr spc="10" dirty="0"/>
              <a:t> </a:t>
            </a:r>
            <a:r>
              <a:rPr spc="-5" dirty="0"/>
              <a:t>of </a:t>
            </a:r>
            <a:r>
              <a:rPr dirty="0"/>
              <a:t>the</a:t>
            </a:r>
            <a:r>
              <a:rPr spc="10" dirty="0"/>
              <a:t> </a:t>
            </a:r>
            <a:r>
              <a:rPr spc="-5" dirty="0"/>
              <a:t>business.</a:t>
            </a:r>
          </a:p>
          <a:p>
            <a:pPr>
              <a:lnSpc>
                <a:spcPct val="100000"/>
              </a:lnSpc>
            </a:pPr>
            <a:endParaRPr spc="-5" dirty="0"/>
          </a:p>
          <a:p>
            <a:pPr marL="12700">
              <a:lnSpc>
                <a:spcPct val="100000"/>
              </a:lnSpc>
              <a:spcBef>
                <a:spcPts val="1455"/>
              </a:spcBef>
            </a:pPr>
            <a:r>
              <a:rPr spc="-5" dirty="0"/>
              <a:t>Benefits:</a:t>
            </a:r>
          </a:p>
          <a:p>
            <a:pPr marL="241300" indent="-228600">
              <a:lnSpc>
                <a:spcPct val="100000"/>
              </a:lnSpc>
              <a:spcBef>
                <a:spcPts val="755"/>
              </a:spcBef>
              <a:buFont typeface="Arial MT"/>
              <a:buChar char="•"/>
              <a:tabLst>
                <a:tab pos="240665" algn="l"/>
                <a:tab pos="241300" algn="l"/>
              </a:tabLst>
            </a:pPr>
            <a:r>
              <a:rPr spc="-5" dirty="0"/>
              <a:t>Help out </a:t>
            </a:r>
            <a:r>
              <a:rPr spc="-15" dirty="0"/>
              <a:t>to</a:t>
            </a:r>
            <a:r>
              <a:rPr spc="-10" dirty="0"/>
              <a:t> </a:t>
            </a:r>
            <a:r>
              <a:rPr spc="-15" dirty="0"/>
              <a:t>make</a:t>
            </a:r>
            <a:r>
              <a:rPr dirty="0"/>
              <a:t> </a:t>
            </a:r>
            <a:r>
              <a:rPr spc="-10" dirty="0"/>
              <a:t>better</a:t>
            </a:r>
            <a:r>
              <a:rPr spc="15" dirty="0"/>
              <a:t> </a:t>
            </a:r>
            <a:r>
              <a:rPr spc="-5" dirty="0"/>
              <a:t>business</a:t>
            </a:r>
            <a:r>
              <a:rPr spc="15" dirty="0"/>
              <a:t> </a:t>
            </a:r>
            <a:r>
              <a:rPr spc="-5" dirty="0"/>
              <a:t>decisions.</a:t>
            </a:r>
          </a:p>
          <a:p>
            <a:pPr marL="241300" indent="-228600">
              <a:lnSpc>
                <a:spcPts val="2280"/>
              </a:lnSpc>
              <a:spcBef>
                <a:spcPts val="770"/>
              </a:spcBef>
              <a:buFont typeface="Arial MT"/>
              <a:buChar char="•"/>
              <a:tabLst>
                <a:tab pos="240665" algn="l"/>
                <a:tab pos="241300" algn="l"/>
              </a:tabLst>
            </a:pPr>
            <a:r>
              <a:rPr spc="-5" dirty="0"/>
              <a:t>Help</a:t>
            </a:r>
            <a:r>
              <a:rPr spc="395" dirty="0"/>
              <a:t> </a:t>
            </a:r>
            <a:r>
              <a:rPr spc="-10" dirty="0"/>
              <a:t>analyze</a:t>
            </a:r>
            <a:r>
              <a:rPr spc="380" dirty="0"/>
              <a:t> </a:t>
            </a:r>
            <a:r>
              <a:rPr spc="-10" dirty="0"/>
              <a:t>customer</a:t>
            </a:r>
            <a:r>
              <a:rPr spc="400" dirty="0"/>
              <a:t> </a:t>
            </a:r>
            <a:r>
              <a:rPr spc="-5" dirty="0"/>
              <a:t>trends</a:t>
            </a:r>
            <a:r>
              <a:rPr spc="390" dirty="0"/>
              <a:t> </a:t>
            </a:r>
            <a:r>
              <a:rPr dirty="0"/>
              <a:t>and</a:t>
            </a:r>
            <a:r>
              <a:rPr spc="400" dirty="0"/>
              <a:t> </a:t>
            </a:r>
            <a:r>
              <a:rPr spc="-10" dirty="0"/>
              <a:t>satisfaction,</a:t>
            </a:r>
            <a:r>
              <a:rPr spc="415" dirty="0"/>
              <a:t> </a:t>
            </a:r>
            <a:r>
              <a:rPr spc="-10" dirty="0"/>
              <a:t>which</a:t>
            </a:r>
            <a:r>
              <a:rPr spc="390" dirty="0"/>
              <a:t> </a:t>
            </a:r>
            <a:r>
              <a:rPr spc="-5" dirty="0"/>
              <a:t>can</a:t>
            </a:r>
            <a:r>
              <a:rPr spc="395" dirty="0"/>
              <a:t> </a:t>
            </a:r>
            <a:r>
              <a:rPr dirty="0"/>
              <a:t>lead</a:t>
            </a:r>
            <a:r>
              <a:rPr spc="395" dirty="0"/>
              <a:t> </a:t>
            </a:r>
            <a:r>
              <a:rPr spc="-15" dirty="0"/>
              <a:t>to</a:t>
            </a:r>
            <a:r>
              <a:rPr spc="395" dirty="0"/>
              <a:t> </a:t>
            </a:r>
            <a:r>
              <a:rPr spc="-5" dirty="0"/>
              <a:t>new</a:t>
            </a:r>
            <a:r>
              <a:rPr spc="395" dirty="0"/>
              <a:t> </a:t>
            </a:r>
            <a:r>
              <a:rPr dirty="0"/>
              <a:t>and</a:t>
            </a:r>
            <a:r>
              <a:rPr spc="390" dirty="0"/>
              <a:t> </a:t>
            </a:r>
            <a:r>
              <a:rPr spc="-10" dirty="0"/>
              <a:t>better</a:t>
            </a:r>
            <a:r>
              <a:rPr spc="390" dirty="0"/>
              <a:t> </a:t>
            </a:r>
            <a:r>
              <a:rPr spc="-10" dirty="0"/>
              <a:t>products</a:t>
            </a:r>
            <a:r>
              <a:rPr spc="395" dirty="0"/>
              <a:t> </a:t>
            </a:r>
            <a:r>
              <a:rPr dirty="0"/>
              <a:t>and</a:t>
            </a:r>
          </a:p>
          <a:p>
            <a:pPr marL="241300">
              <a:lnSpc>
                <a:spcPts val="2280"/>
              </a:lnSpc>
            </a:pPr>
            <a:r>
              <a:rPr dirty="0"/>
              <a:t>services.</a:t>
            </a:r>
          </a:p>
          <a:p>
            <a:pPr marL="241300" indent="-228600">
              <a:lnSpc>
                <a:spcPct val="100000"/>
              </a:lnSpc>
              <a:spcBef>
                <a:spcPts val="755"/>
              </a:spcBef>
              <a:buFont typeface="Arial MT"/>
              <a:buChar char="•"/>
              <a:tabLst>
                <a:tab pos="240665" algn="l"/>
                <a:tab pos="241300" algn="l"/>
              </a:tabLst>
            </a:pPr>
            <a:r>
              <a:rPr spc="-10" dirty="0"/>
              <a:t>Gives</a:t>
            </a:r>
            <a:r>
              <a:rPr spc="10" dirty="0"/>
              <a:t> </a:t>
            </a:r>
            <a:r>
              <a:rPr spc="-10" dirty="0"/>
              <a:t>better</a:t>
            </a:r>
            <a:r>
              <a:rPr spc="-5" dirty="0"/>
              <a:t> insight of</a:t>
            </a:r>
            <a:r>
              <a:rPr spc="-15" dirty="0"/>
              <a:t> </a:t>
            </a:r>
            <a:r>
              <a:rPr spc="-10" dirty="0"/>
              <a:t>customers</a:t>
            </a:r>
            <a:r>
              <a:rPr spc="10" dirty="0"/>
              <a:t> </a:t>
            </a:r>
            <a:r>
              <a:rPr spc="-5" dirty="0"/>
              <a:t>base.</a:t>
            </a:r>
          </a:p>
          <a:p>
            <a:pPr marL="241300" indent="-228600">
              <a:lnSpc>
                <a:spcPct val="100000"/>
              </a:lnSpc>
              <a:spcBef>
                <a:spcPts val="760"/>
              </a:spcBef>
              <a:buFont typeface="Arial MT"/>
              <a:buChar char="•"/>
              <a:tabLst>
                <a:tab pos="240665" algn="l"/>
                <a:tab pos="241300" algn="l"/>
              </a:tabLst>
            </a:pPr>
            <a:r>
              <a:rPr spc="-5" dirty="0"/>
              <a:t>Helps</a:t>
            </a:r>
            <a:r>
              <a:rPr dirty="0"/>
              <a:t> </a:t>
            </a:r>
            <a:r>
              <a:rPr spc="-5" dirty="0"/>
              <a:t>in</a:t>
            </a:r>
            <a:r>
              <a:rPr spc="-10" dirty="0"/>
              <a:t> easy</a:t>
            </a:r>
            <a:r>
              <a:rPr dirty="0"/>
              <a:t> </a:t>
            </a:r>
            <a:r>
              <a:rPr spc="-10" dirty="0"/>
              <a:t>flow</a:t>
            </a:r>
            <a:r>
              <a:rPr spc="-5" dirty="0"/>
              <a:t> </a:t>
            </a:r>
            <a:r>
              <a:rPr spc="-15" dirty="0"/>
              <a:t>for</a:t>
            </a:r>
            <a:r>
              <a:rPr spc="-20" dirty="0"/>
              <a:t> </a:t>
            </a:r>
            <a:r>
              <a:rPr dirty="0"/>
              <a:t>managing</a:t>
            </a:r>
            <a:r>
              <a:rPr spc="-30" dirty="0"/>
              <a:t> </a:t>
            </a:r>
            <a:r>
              <a:rPr spc="-5" dirty="0"/>
              <a:t>resources.</a:t>
            </a:r>
          </a:p>
        </p:txBody>
      </p:sp>
      <p:sp>
        <p:nvSpPr>
          <p:cNvPr id="6" name="object 6"/>
          <p:cNvSpPr txBox="1">
            <a:spLocks noGrp="1"/>
          </p:cNvSpPr>
          <p:nvPr>
            <p:ph type="title"/>
          </p:nvPr>
        </p:nvSpPr>
        <p:spPr>
          <a:xfrm>
            <a:off x="6210427" y="1061719"/>
            <a:ext cx="1979295"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Objective</a:t>
            </a:r>
            <a:endParaRPr sz="40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pic>
          <p:nvPicPr>
            <p:cNvPr id="3" name="object 3"/>
            <p:cNvPicPr/>
            <p:nvPr/>
          </p:nvPicPr>
          <p:blipFill>
            <a:blip r:embed="rId2" cstate="print"/>
            <a:stretch>
              <a:fillRect/>
            </a:stretch>
          </p:blipFill>
          <p:spPr>
            <a:xfrm>
              <a:off x="0" y="0"/>
              <a:ext cx="12191999" cy="1441703"/>
            </a:xfrm>
            <a:prstGeom prst="rect">
              <a:avLst/>
            </a:prstGeom>
          </p:spPr>
        </p:pic>
        <p:sp>
          <p:nvSpPr>
            <p:cNvPr id="4" name="object 4"/>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5" name="object 5"/>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6" name="object 6"/>
          <p:cNvSpPr txBox="1"/>
          <p:nvPr/>
        </p:nvSpPr>
        <p:spPr>
          <a:xfrm>
            <a:off x="930655" y="2386736"/>
            <a:ext cx="10525760" cy="3110865"/>
          </a:xfrm>
          <a:prstGeom prst="rect">
            <a:avLst/>
          </a:prstGeom>
        </p:spPr>
        <p:txBody>
          <a:bodyPr vert="horz" wrap="square" lIns="0" tIns="12700" rIns="0" bIns="0" rtlCol="0">
            <a:spAutoFit/>
          </a:bodyPr>
          <a:lstStyle/>
          <a:p>
            <a:pPr marL="12700" marR="5080" algn="just">
              <a:lnSpc>
                <a:spcPct val="114999"/>
              </a:lnSpc>
              <a:spcBef>
                <a:spcPts val="100"/>
              </a:spcBef>
            </a:pPr>
            <a:r>
              <a:rPr sz="2200" spc="-10" dirty="0">
                <a:latin typeface="Calibri"/>
                <a:cs typeface="Calibri"/>
              </a:rPr>
              <a:t>Food industries are </a:t>
            </a:r>
            <a:r>
              <a:rPr sz="2200" spc="-15" dirty="0">
                <a:latin typeface="Calibri"/>
                <a:cs typeface="Calibri"/>
              </a:rPr>
              <a:t>having </a:t>
            </a:r>
            <a:r>
              <a:rPr sz="2200" spc="-10" dirty="0">
                <a:latin typeface="Calibri"/>
                <a:cs typeface="Calibri"/>
              </a:rPr>
              <a:t>important </a:t>
            </a:r>
            <a:r>
              <a:rPr sz="2200" spc="-15" dirty="0">
                <a:latin typeface="Calibri"/>
                <a:cs typeface="Calibri"/>
              </a:rPr>
              <a:t>reflection </a:t>
            </a:r>
            <a:r>
              <a:rPr sz="2200" spc="5" dirty="0">
                <a:latin typeface="Calibri"/>
                <a:cs typeface="Calibri"/>
              </a:rPr>
              <a:t>of </a:t>
            </a:r>
            <a:r>
              <a:rPr sz="2200" spc="-5" dirty="0">
                <a:latin typeface="Calibri"/>
                <a:cs typeface="Calibri"/>
              </a:rPr>
              <a:t>the </a:t>
            </a:r>
            <a:r>
              <a:rPr sz="2200" spc="-15" dirty="0">
                <a:latin typeface="Calibri"/>
                <a:cs typeface="Calibri"/>
              </a:rPr>
              <a:t>economy from </a:t>
            </a:r>
            <a:r>
              <a:rPr sz="2200" spc="-10" dirty="0">
                <a:latin typeface="Calibri"/>
                <a:cs typeface="Calibri"/>
              </a:rPr>
              <a:t>past </a:t>
            </a:r>
            <a:r>
              <a:rPr sz="2200" spc="-25" dirty="0">
                <a:latin typeface="Calibri"/>
                <a:cs typeface="Calibri"/>
              </a:rPr>
              <a:t>few</a:t>
            </a:r>
            <a:r>
              <a:rPr sz="2200" spc="-20" dirty="0">
                <a:latin typeface="Calibri"/>
                <a:cs typeface="Calibri"/>
              </a:rPr>
              <a:t> </a:t>
            </a:r>
            <a:r>
              <a:rPr sz="2200" spc="-5" dirty="0">
                <a:latin typeface="Calibri"/>
                <a:cs typeface="Calibri"/>
              </a:rPr>
              <a:t>decades. </a:t>
            </a:r>
            <a:r>
              <a:rPr sz="2200" dirty="0">
                <a:latin typeface="Calibri"/>
                <a:cs typeface="Calibri"/>
              </a:rPr>
              <a:t> </a:t>
            </a:r>
            <a:r>
              <a:rPr sz="2200" spc="-10" dirty="0">
                <a:latin typeface="Calibri"/>
                <a:cs typeface="Calibri"/>
              </a:rPr>
              <a:t>Online </a:t>
            </a:r>
            <a:r>
              <a:rPr sz="2200" spc="-15" dirty="0">
                <a:latin typeface="Calibri"/>
                <a:cs typeface="Calibri"/>
              </a:rPr>
              <a:t>food </a:t>
            </a:r>
            <a:r>
              <a:rPr sz="2200" spc="-10" dirty="0">
                <a:latin typeface="Calibri"/>
                <a:cs typeface="Calibri"/>
              </a:rPr>
              <a:t>ordering </a:t>
            </a:r>
            <a:r>
              <a:rPr sz="2200" spc="-5" dirty="0">
                <a:latin typeface="Calibri"/>
                <a:cs typeface="Calibri"/>
              </a:rPr>
              <a:t>is the </a:t>
            </a:r>
            <a:r>
              <a:rPr sz="2200" spc="-10" dirty="0">
                <a:latin typeface="Calibri"/>
                <a:cs typeface="Calibri"/>
              </a:rPr>
              <a:t>process </a:t>
            </a:r>
            <a:r>
              <a:rPr sz="2200" dirty="0">
                <a:latin typeface="Calibri"/>
                <a:cs typeface="Calibri"/>
              </a:rPr>
              <a:t>of </a:t>
            </a:r>
            <a:r>
              <a:rPr sz="2200" spc="-10" dirty="0">
                <a:latin typeface="Calibri"/>
                <a:cs typeface="Calibri"/>
              </a:rPr>
              <a:t>ordering </a:t>
            </a:r>
            <a:r>
              <a:rPr sz="2200" spc="-15" dirty="0">
                <a:latin typeface="Calibri"/>
                <a:cs typeface="Calibri"/>
              </a:rPr>
              <a:t>food from </a:t>
            </a:r>
            <a:r>
              <a:rPr sz="2200" spc="-5" dirty="0">
                <a:latin typeface="Calibri"/>
                <a:cs typeface="Calibri"/>
              </a:rPr>
              <a:t>a </a:t>
            </a:r>
            <a:r>
              <a:rPr sz="2200" spc="-10" dirty="0">
                <a:latin typeface="Calibri"/>
                <a:cs typeface="Calibri"/>
              </a:rPr>
              <a:t>website </a:t>
            </a:r>
            <a:r>
              <a:rPr sz="2200" dirty="0">
                <a:latin typeface="Calibri"/>
                <a:cs typeface="Calibri"/>
              </a:rPr>
              <a:t>or </a:t>
            </a:r>
            <a:r>
              <a:rPr sz="2200" spc="-5" dirty="0">
                <a:latin typeface="Calibri"/>
                <a:cs typeface="Calibri"/>
              </a:rPr>
              <a:t>other </a:t>
            </a:r>
            <a:r>
              <a:rPr sz="2200" spc="-10" dirty="0">
                <a:latin typeface="Calibri"/>
                <a:cs typeface="Calibri"/>
              </a:rPr>
              <a:t>application. </a:t>
            </a:r>
            <a:r>
              <a:rPr sz="2200" spc="-5" dirty="0">
                <a:latin typeface="Calibri"/>
                <a:cs typeface="Calibri"/>
              </a:rPr>
              <a:t>The </a:t>
            </a:r>
            <a:r>
              <a:rPr sz="2200" spc="-484" dirty="0">
                <a:latin typeface="Calibri"/>
                <a:cs typeface="Calibri"/>
              </a:rPr>
              <a:t> </a:t>
            </a:r>
            <a:r>
              <a:rPr sz="2200" spc="-15" dirty="0">
                <a:latin typeface="Calibri"/>
                <a:cs typeface="Calibri"/>
              </a:rPr>
              <a:t>product can </a:t>
            </a:r>
            <a:r>
              <a:rPr sz="2200" spc="-5" dirty="0">
                <a:latin typeface="Calibri"/>
                <a:cs typeface="Calibri"/>
              </a:rPr>
              <a:t>be either </a:t>
            </a:r>
            <a:r>
              <a:rPr sz="2200" spc="-10" dirty="0">
                <a:latin typeface="Calibri"/>
                <a:cs typeface="Calibri"/>
              </a:rPr>
              <a:t>ready-to-eat </a:t>
            </a:r>
            <a:r>
              <a:rPr sz="2200" spc="-15" dirty="0">
                <a:latin typeface="Calibri"/>
                <a:cs typeface="Calibri"/>
              </a:rPr>
              <a:t>food </a:t>
            </a:r>
            <a:r>
              <a:rPr sz="2200" dirty="0">
                <a:latin typeface="Calibri"/>
                <a:cs typeface="Calibri"/>
              </a:rPr>
              <a:t>or </a:t>
            </a:r>
            <a:r>
              <a:rPr sz="2200" spc="-15" dirty="0">
                <a:latin typeface="Calibri"/>
                <a:cs typeface="Calibri"/>
              </a:rPr>
              <a:t>food </a:t>
            </a:r>
            <a:r>
              <a:rPr sz="2200" spc="-10" dirty="0">
                <a:latin typeface="Calibri"/>
                <a:cs typeface="Calibri"/>
              </a:rPr>
              <a:t>that has not </a:t>
            </a:r>
            <a:r>
              <a:rPr sz="2200" spc="-5" dirty="0">
                <a:latin typeface="Calibri"/>
                <a:cs typeface="Calibri"/>
              </a:rPr>
              <a:t>been specially </a:t>
            </a:r>
            <a:r>
              <a:rPr sz="2200" spc="-10" dirty="0">
                <a:latin typeface="Calibri"/>
                <a:cs typeface="Calibri"/>
              </a:rPr>
              <a:t>prepared </a:t>
            </a:r>
            <a:r>
              <a:rPr sz="2200" spc="-15" dirty="0">
                <a:latin typeface="Calibri"/>
                <a:cs typeface="Calibri"/>
              </a:rPr>
              <a:t>for </a:t>
            </a:r>
            <a:r>
              <a:rPr sz="2200" spc="-10" dirty="0">
                <a:latin typeface="Calibri"/>
                <a:cs typeface="Calibri"/>
              </a:rPr>
              <a:t> direction consumption.</a:t>
            </a:r>
            <a:endParaRPr sz="2200">
              <a:latin typeface="Calibri"/>
              <a:cs typeface="Calibri"/>
            </a:endParaRPr>
          </a:p>
          <a:p>
            <a:pPr marL="12700">
              <a:lnSpc>
                <a:spcPct val="100000"/>
              </a:lnSpc>
              <a:spcBef>
                <a:spcPts val="395"/>
              </a:spcBef>
            </a:pPr>
            <a:r>
              <a:rPr sz="2200" spc="-5" dirty="0">
                <a:latin typeface="Calibri"/>
                <a:cs typeface="Calibri"/>
              </a:rPr>
              <a:t>In</a:t>
            </a:r>
            <a:r>
              <a:rPr sz="2200" spc="229" dirty="0">
                <a:latin typeface="Calibri"/>
                <a:cs typeface="Calibri"/>
              </a:rPr>
              <a:t> </a:t>
            </a:r>
            <a:r>
              <a:rPr sz="2200" spc="-5" dirty="0">
                <a:latin typeface="Calibri"/>
                <a:cs typeface="Calibri"/>
              </a:rPr>
              <a:t>this</a:t>
            </a:r>
            <a:r>
              <a:rPr sz="2200" spc="235" dirty="0">
                <a:latin typeface="Calibri"/>
                <a:cs typeface="Calibri"/>
              </a:rPr>
              <a:t> </a:t>
            </a:r>
            <a:r>
              <a:rPr sz="2200" spc="-15" dirty="0">
                <a:latin typeface="Calibri"/>
                <a:cs typeface="Calibri"/>
              </a:rPr>
              <a:t>project,</a:t>
            </a:r>
            <a:r>
              <a:rPr sz="2200" spc="250" dirty="0">
                <a:latin typeface="Calibri"/>
                <a:cs typeface="Calibri"/>
              </a:rPr>
              <a:t> </a:t>
            </a:r>
            <a:r>
              <a:rPr sz="2200" spc="-10" dirty="0">
                <a:latin typeface="Calibri"/>
                <a:cs typeface="Calibri"/>
              </a:rPr>
              <a:t>we</a:t>
            </a:r>
            <a:r>
              <a:rPr sz="2200" spc="240" dirty="0">
                <a:latin typeface="Calibri"/>
                <a:cs typeface="Calibri"/>
              </a:rPr>
              <a:t> </a:t>
            </a:r>
            <a:r>
              <a:rPr sz="2200" spc="-10" dirty="0">
                <a:latin typeface="Calibri"/>
                <a:cs typeface="Calibri"/>
              </a:rPr>
              <a:t>are</a:t>
            </a:r>
            <a:r>
              <a:rPr sz="2200" spc="235" dirty="0">
                <a:latin typeface="Calibri"/>
                <a:cs typeface="Calibri"/>
              </a:rPr>
              <a:t> </a:t>
            </a:r>
            <a:r>
              <a:rPr sz="2200" spc="-5" dirty="0">
                <a:latin typeface="Calibri"/>
                <a:cs typeface="Calibri"/>
              </a:rPr>
              <a:t>analyzing</a:t>
            </a:r>
            <a:r>
              <a:rPr sz="2200" spc="245" dirty="0">
                <a:latin typeface="Calibri"/>
                <a:cs typeface="Calibri"/>
              </a:rPr>
              <a:t> </a:t>
            </a:r>
            <a:r>
              <a:rPr sz="2200" spc="-5" dirty="0">
                <a:latin typeface="Calibri"/>
                <a:cs typeface="Calibri"/>
              </a:rPr>
              <a:t>the</a:t>
            </a:r>
            <a:r>
              <a:rPr sz="2200" spc="245" dirty="0">
                <a:latin typeface="Calibri"/>
                <a:cs typeface="Calibri"/>
              </a:rPr>
              <a:t> </a:t>
            </a:r>
            <a:r>
              <a:rPr sz="2200" spc="-10" dirty="0">
                <a:latin typeface="Calibri"/>
                <a:cs typeface="Calibri"/>
              </a:rPr>
              <a:t>various</a:t>
            </a:r>
            <a:r>
              <a:rPr sz="2200" spc="250" dirty="0">
                <a:latin typeface="Calibri"/>
                <a:cs typeface="Calibri"/>
              </a:rPr>
              <a:t> </a:t>
            </a:r>
            <a:r>
              <a:rPr sz="2200" spc="-5" dirty="0">
                <a:latin typeface="Calibri"/>
                <a:cs typeface="Calibri"/>
              </a:rPr>
              <a:t>aspects</a:t>
            </a:r>
            <a:r>
              <a:rPr sz="2200" spc="245" dirty="0">
                <a:latin typeface="Calibri"/>
                <a:cs typeface="Calibri"/>
              </a:rPr>
              <a:t> </a:t>
            </a:r>
            <a:r>
              <a:rPr sz="2200" spc="-5" dirty="0">
                <a:latin typeface="Calibri"/>
                <a:cs typeface="Calibri"/>
              </a:rPr>
              <a:t>with</a:t>
            </a:r>
            <a:r>
              <a:rPr sz="2200" spc="235" dirty="0">
                <a:latin typeface="Calibri"/>
                <a:cs typeface="Calibri"/>
              </a:rPr>
              <a:t> </a:t>
            </a:r>
            <a:r>
              <a:rPr sz="2200" spc="-15" dirty="0">
                <a:latin typeface="Calibri"/>
                <a:cs typeface="Calibri"/>
              </a:rPr>
              <a:t>different</a:t>
            </a:r>
            <a:r>
              <a:rPr sz="2200" spc="220" dirty="0">
                <a:latin typeface="Calibri"/>
                <a:cs typeface="Calibri"/>
              </a:rPr>
              <a:t> </a:t>
            </a:r>
            <a:r>
              <a:rPr sz="2200" spc="-10" dirty="0">
                <a:latin typeface="Calibri"/>
                <a:cs typeface="Calibri"/>
              </a:rPr>
              <a:t>use</a:t>
            </a:r>
            <a:r>
              <a:rPr sz="2200" spc="254" dirty="0">
                <a:latin typeface="Calibri"/>
                <a:cs typeface="Calibri"/>
              </a:rPr>
              <a:t> </a:t>
            </a:r>
            <a:r>
              <a:rPr sz="2200" spc="-10" dirty="0">
                <a:latin typeface="Calibri"/>
                <a:cs typeface="Calibri"/>
              </a:rPr>
              <a:t>cases</a:t>
            </a:r>
            <a:r>
              <a:rPr sz="2200" spc="254" dirty="0">
                <a:latin typeface="Calibri"/>
                <a:cs typeface="Calibri"/>
              </a:rPr>
              <a:t> </a:t>
            </a:r>
            <a:r>
              <a:rPr sz="2200" spc="-5" dirty="0">
                <a:latin typeface="Calibri"/>
                <a:cs typeface="Calibri"/>
              </a:rPr>
              <a:t>which</a:t>
            </a:r>
            <a:r>
              <a:rPr sz="2200" spc="235" dirty="0">
                <a:latin typeface="Calibri"/>
                <a:cs typeface="Calibri"/>
              </a:rPr>
              <a:t> </a:t>
            </a:r>
            <a:r>
              <a:rPr sz="2200" spc="-20" dirty="0">
                <a:latin typeface="Calibri"/>
                <a:cs typeface="Calibri"/>
              </a:rPr>
              <a:t>covers</a:t>
            </a:r>
            <a:endParaRPr sz="2200">
              <a:latin typeface="Calibri"/>
              <a:cs typeface="Calibri"/>
            </a:endParaRPr>
          </a:p>
          <a:p>
            <a:pPr marL="12700">
              <a:lnSpc>
                <a:spcPct val="100000"/>
              </a:lnSpc>
              <a:spcBef>
                <a:spcPts val="400"/>
              </a:spcBef>
              <a:tabLst>
                <a:tab pos="772795" algn="l"/>
                <a:tab pos="1758950" algn="l"/>
                <a:tab pos="2127885" algn="l"/>
                <a:tab pos="3048635" algn="l"/>
                <a:tab pos="3750945" algn="l"/>
                <a:tab pos="4812030" algn="l"/>
                <a:tab pos="5833110" algn="l"/>
                <a:tab pos="6131560" algn="l"/>
                <a:tab pos="6871334" algn="l"/>
                <a:tab pos="7217409" algn="l"/>
                <a:tab pos="7740015" algn="l"/>
                <a:tab pos="8360409" algn="l"/>
                <a:tab pos="10131425" algn="l"/>
              </a:tabLst>
            </a:pPr>
            <a:r>
              <a:rPr sz="2200" spc="-5" dirty="0">
                <a:latin typeface="Calibri"/>
                <a:cs typeface="Calibri"/>
              </a:rPr>
              <a:t>ma</a:t>
            </a:r>
            <a:r>
              <a:rPr sz="2200" spc="-45" dirty="0">
                <a:latin typeface="Calibri"/>
                <a:cs typeface="Calibri"/>
              </a:rPr>
              <a:t>n</a:t>
            </a:r>
            <a:r>
              <a:rPr sz="2200" spc="-5" dirty="0">
                <a:latin typeface="Calibri"/>
                <a:cs typeface="Calibri"/>
              </a:rPr>
              <a:t>y</a:t>
            </a:r>
            <a:r>
              <a:rPr sz="2200" dirty="0">
                <a:latin typeface="Calibri"/>
                <a:cs typeface="Calibri"/>
              </a:rPr>
              <a:t>	</a:t>
            </a:r>
            <a:r>
              <a:rPr sz="2200" spc="-5" dirty="0">
                <a:latin typeface="Calibri"/>
                <a:cs typeface="Calibri"/>
              </a:rPr>
              <a:t>as</a:t>
            </a:r>
            <a:r>
              <a:rPr sz="2200" spc="-10" dirty="0">
                <a:latin typeface="Calibri"/>
                <a:cs typeface="Calibri"/>
              </a:rPr>
              <a:t>pe</a:t>
            </a:r>
            <a:r>
              <a:rPr sz="2200" spc="-20" dirty="0">
                <a:latin typeface="Calibri"/>
                <a:cs typeface="Calibri"/>
              </a:rPr>
              <a:t>c</a:t>
            </a:r>
            <a:r>
              <a:rPr sz="2200" spc="-5" dirty="0">
                <a:latin typeface="Calibri"/>
                <a:cs typeface="Calibri"/>
              </a:rPr>
              <a:t>ts</a:t>
            </a:r>
            <a:r>
              <a:rPr sz="2200" dirty="0">
                <a:latin typeface="Calibri"/>
                <a:cs typeface="Calibri"/>
              </a:rPr>
              <a:t>	</a:t>
            </a:r>
            <a:r>
              <a:rPr sz="2200" spc="-5" dirty="0">
                <a:latin typeface="Calibri"/>
                <a:cs typeface="Calibri"/>
              </a:rPr>
              <a:t>of</a:t>
            </a:r>
            <a:r>
              <a:rPr sz="2200" dirty="0">
                <a:latin typeface="Calibri"/>
                <a:cs typeface="Calibri"/>
              </a:rPr>
              <a:t>	</a:t>
            </a:r>
            <a:r>
              <a:rPr sz="2200" spc="-20" dirty="0">
                <a:latin typeface="Calibri"/>
                <a:cs typeface="Calibri"/>
              </a:rPr>
              <a:t>S</a:t>
            </a:r>
            <a:r>
              <a:rPr sz="2200" spc="-5" dirty="0">
                <a:latin typeface="Calibri"/>
                <a:cs typeface="Calibri"/>
              </a:rPr>
              <a:t>wi</a:t>
            </a:r>
            <a:r>
              <a:rPr sz="2200" spc="15" dirty="0">
                <a:latin typeface="Calibri"/>
                <a:cs typeface="Calibri"/>
              </a:rPr>
              <a:t>g</a:t>
            </a:r>
            <a:r>
              <a:rPr sz="2200" spc="-5" dirty="0">
                <a:latin typeface="Calibri"/>
                <a:cs typeface="Calibri"/>
              </a:rPr>
              <a:t>gy</a:t>
            </a:r>
            <a:r>
              <a:rPr sz="2200" dirty="0">
                <a:latin typeface="Calibri"/>
                <a:cs typeface="Calibri"/>
              </a:rPr>
              <a:t>	</a:t>
            </a:r>
            <a:r>
              <a:rPr sz="2200" spc="-35" dirty="0">
                <a:latin typeface="Calibri"/>
                <a:cs typeface="Calibri"/>
              </a:rPr>
              <a:t>F</a:t>
            </a:r>
            <a:r>
              <a:rPr sz="2200" spc="-10" dirty="0">
                <a:latin typeface="Calibri"/>
                <a:cs typeface="Calibri"/>
              </a:rPr>
              <a:t>o</a:t>
            </a:r>
            <a:r>
              <a:rPr sz="2200" dirty="0">
                <a:latin typeface="Calibri"/>
                <a:cs typeface="Calibri"/>
              </a:rPr>
              <a:t>o</a:t>
            </a:r>
            <a:r>
              <a:rPr sz="2200" spc="-5" dirty="0">
                <a:latin typeface="Calibri"/>
                <a:cs typeface="Calibri"/>
              </a:rPr>
              <a:t>d</a:t>
            </a:r>
            <a:r>
              <a:rPr sz="2200" dirty="0">
                <a:latin typeface="Calibri"/>
                <a:cs typeface="Calibri"/>
              </a:rPr>
              <a:t>	</a:t>
            </a:r>
            <a:r>
              <a:rPr sz="2200" spc="-10" dirty="0">
                <a:latin typeface="Calibri"/>
                <a:cs typeface="Calibri"/>
              </a:rPr>
              <a:t>Deli</a:t>
            </a:r>
            <a:r>
              <a:rPr sz="2200" spc="-30" dirty="0">
                <a:latin typeface="Calibri"/>
                <a:cs typeface="Calibri"/>
              </a:rPr>
              <a:t>v</a:t>
            </a:r>
            <a:r>
              <a:rPr sz="2200" spc="-5" dirty="0">
                <a:latin typeface="Calibri"/>
                <a:cs typeface="Calibri"/>
              </a:rPr>
              <a:t>ery</a:t>
            </a:r>
            <a:r>
              <a:rPr sz="2200" dirty="0">
                <a:latin typeface="Calibri"/>
                <a:cs typeface="Calibri"/>
              </a:rPr>
              <a:t>	S</a:t>
            </a:r>
            <a:r>
              <a:rPr sz="2200" spc="-5" dirty="0">
                <a:latin typeface="Calibri"/>
                <a:cs typeface="Calibri"/>
              </a:rPr>
              <a:t>e</a:t>
            </a:r>
            <a:r>
              <a:rPr sz="2200" spc="15" dirty="0">
                <a:latin typeface="Calibri"/>
                <a:cs typeface="Calibri"/>
              </a:rPr>
              <a:t>r</a:t>
            </a:r>
            <a:r>
              <a:rPr sz="2200" spc="-5" dirty="0">
                <a:latin typeface="Calibri"/>
                <a:cs typeface="Calibri"/>
              </a:rPr>
              <a:t>vic</a:t>
            </a:r>
            <a:r>
              <a:rPr sz="2200" spc="-10" dirty="0">
                <a:latin typeface="Calibri"/>
                <a:cs typeface="Calibri"/>
              </a:rPr>
              <a:t>e</a:t>
            </a:r>
            <a:r>
              <a:rPr sz="2200" spc="-5" dirty="0">
                <a:latin typeface="Calibri"/>
                <a:cs typeface="Calibri"/>
              </a:rPr>
              <a:t>.</a:t>
            </a:r>
            <a:r>
              <a:rPr sz="2200" dirty="0">
                <a:latin typeface="Calibri"/>
                <a:cs typeface="Calibri"/>
              </a:rPr>
              <a:t>	</a:t>
            </a:r>
            <a:r>
              <a:rPr sz="2200" spc="-10" dirty="0">
                <a:latin typeface="Calibri"/>
                <a:cs typeface="Calibri"/>
              </a:rPr>
              <a:t>I</a:t>
            </a:r>
            <a:r>
              <a:rPr sz="2200" spc="-5" dirty="0">
                <a:latin typeface="Calibri"/>
                <a:cs typeface="Calibri"/>
              </a:rPr>
              <a:t>t</a:t>
            </a:r>
            <a:r>
              <a:rPr sz="2200" dirty="0">
                <a:latin typeface="Calibri"/>
                <a:cs typeface="Calibri"/>
              </a:rPr>
              <a:t>	</a:t>
            </a:r>
            <a:r>
              <a:rPr sz="2200" spc="-10" dirty="0">
                <a:latin typeface="Calibri"/>
                <a:cs typeface="Calibri"/>
              </a:rPr>
              <a:t>he</a:t>
            </a:r>
            <a:r>
              <a:rPr sz="2200" spc="-15" dirty="0">
                <a:latin typeface="Calibri"/>
                <a:cs typeface="Calibri"/>
              </a:rPr>
              <a:t>l</a:t>
            </a:r>
            <a:r>
              <a:rPr sz="2200" spc="-20" dirty="0">
                <a:latin typeface="Calibri"/>
                <a:cs typeface="Calibri"/>
              </a:rPr>
              <a:t>p</a:t>
            </a:r>
            <a:r>
              <a:rPr sz="2200" spc="-5" dirty="0">
                <a:latin typeface="Calibri"/>
                <a:cs typeface="Calibri"/>
              </a:rPr>
              <a:t>s</a:t>
            </a:r>
            <a:r>
              <a:rPr sz="2200" dirty="0">
                <a:latin typeface="Calibri"/>
                <a:cs typeface="Calibri"/>
              </a:rPr>
              <a:t>	</a:t>
            </a:r>
            <a:r>
              <a:rPr sz="2200" spc="-10" dirty="0">
                <a:latin typeface="Calibri"/>
                <a:cs typeface="Calibri"/>
              </a:rPr>
              <a:t>i</a:t>
            </a:r>
            <a:r>
              <a:rPr sz="2200" spc="-5" dirty="0">
                <a:latin typeface="Calibri"/>
                <a:cs typeface="Calibri"/>
              </a:rPr>
              <a:t>n</a:t>
            </a:r>
            <a:r>
              <a:rPr sz="2200" dirty="0">
                <a:latin typeface="Calibri"/>
                <a:cs typeface="Calibri"/>
              </a:rPr>
              <a:t>	</a:t>
            </a:r>
            <a:r>
              <a:rPr sz="2200" spc="-10" dirty="0">
                <a:latin typeface="Calibri"/>
                <a:cs typeface="Calibri"/>
              </a:rPr>
              <a:t>no</a:t>
            </a:r>
            <a:r>
              <a:rPr sz="2200" spc="-5" dirty="0">
                <a:latin typeface="Calibri"/>
                <a:cs typeface="Calibri"/>
              </a:rPr>
              <a:t>t</a:t>
            </a:r>
            <a:r>
              <a:rPr sz="2200" dirty="0">
                <a:latin typeface="Calibri"/>
                <a:cs typeface="Calibri"/>
              </a:rPr>
              <a:t>	</a:t>
            </a:r>
            <a:r>
              <a:rPr sz="2200" spc="-10" dirty="0">
                <a:latin typeface="Calibri"/>
                <a:cs typeface="Calibri"/>
              </a:rPr>
              <a:t>onl</a:t>
            </a:r>
            <a:r>
              <a:rPr sz="2200" spc="-5" dirty="0">
                <a:latin typeface="Calibri"/>
                <a:cs typeface="Calibri"/>
              </a:rPr>
              <a:t>y</a:t>
            </a:r>
            <a:r>
              <a:rPr sz="2200" dirty="0">
                <a:latin typeface="Calibri"/>
                <a:cs typeface="Calibri"/>
              </a:rPr>
              <a:t>	</a:t>
            </a:r>
            <a:r>
              <a:rPr sz="2200" spc="-10" dirty="0">
                <a:latin typeface="Calibri"/>
                <a:cs typeface="Calibri"/>
              </a:rPr>
              <a:t>und</a:t>
            </a:r>
            <a:r>
              <a:rPr sz="2200" spc="-15" dirty="0">
                <a:latin typeface="Calibri"/>
                <a:cs typeface="Calibri"/>
              </a:rPr>
              <a:t>e</a:t>
            </a:r>
            <a:r>
              <a:rPr sz="2200" spc="-40" dirty="0">
                <a:latin typeface="Calibri"/>
                <a:cs typeface="Calibri"/>
              </a:rPr>
              <a:t>r</a:t>
            </a:r>
            <a:r>
              <a:rPr sz="2200" spc="-25" dirty="0">
                <a:latin typeface="Calibri"/>
                <a:cs typeface="Calibri"/>
              </a:rPr>
              <a:t>s</a:t>
            </a:r>
            <a:r>
              <a:rPr sz="2200" spc="-35" dirty="0">
                <a:latin typeface="Calibri"/>
                <a:cs typeface="Calibri"/>
              </a:rPr>
              <a:t>t</a:t>
            </a:r>
            <a:r>
              <a:rPr sz="2200" spc="-5" dirty="0">
                <a:latin typeface="Calibri"/>
                <a:cs typeface="Calibri"/>
              </a:rPr>
              <a:t>anding</a:t>
            </a:r>
            <a:r>
              <a:rPr sz="2200" dirty="0">
                <a:latin typeface="Calibri"/>
                <a:cs typeface="Calibri"/>
              </a:rPr>
              <a:t>	</a:t>
            </a:r>
            <a:r>
              <a:rPr sz="2200" spc="-5" dirty="0">
                <a:latin typeface="Calibri"/>
                <a:cs typeface="Calibri"/>
              </a:rPr>
              <a:t>t</a:t>
            </a:r>
            <a:r>
              <a:rPr sz="2200" spc="-15" dirty="0">
                <a:latin typeface="Calibri"/>
                <a:cs typeface="Calibri"/>
              </a:rPr>
              <a:t>h</a:t>
            </a:r>
            <a:r>
              <a:rPr sz="2200" spc="-5" dirty="0">
                <a:latin typeface="Calibri"/>
                <a:cs typeface="Calibri"/>
              </a:rPr>
              <a:t>e</a:t>
            </a:r>
            <a:endParaRPr sz="2200">
              <a:latin typeface="Calibri"/>
              <a:cs typeface="Calibri"/>
            </a:endParaRPr>
          </a:p>
          <a:p>
            <a:pPr marL="12700" marR="5080">
              <a:lnSpc>
                <a:spcPct val="114999"/>
              </a:lnSpc>
            </a:pPr>
            <a:r>
              <a:rPr sz="2200" spc="-5" dirty="0">
                <a:latin typeface="Calibri"/>
                <a:cs typeface="Calibri"/>
              </a:rPr>
              <a:t>meaningful</a:t>
            </a:r>
            <a:r>
              <a:rPr sz="2200" spc="245" dirty="0">
                <a:latin typeface="Calibri"/>
                <a:cs typeface="Calibri"/>
              </a:rPr>
              <a:t> </a:t>
            </a:r>
            <a:r>
              <a:rPr sz="2200" spc="-10" dirty="0">
                <a:latin typeface="Calibri"/>
                <a:cs typeface="Calibri"/>
              </a:rPr>
              <a:t>relationships</a:t>
            </a:r>
            <a:r>
              <a:rPr sz="2200" spc="240" dirty="0">
                <a:latin typeface="Calibri"/>
                <a:cs typeface="Calibri"/>
              </a:rPr>
              <a:t> </a:t>
            </a:r>
            <a:r>
              <a:rPr sz="2200" spc="-10" dirty="0">
                <a:latin typeface="Calibri"/>
                <a:cs typeface="Calibri"/>
              </a:rPr>
              <a:t>between</a:t>
            </a:r>
            <a:r>
              <a:rPr sz="2200" spc="254" dirty="0">
                <a:latin typeface="Calibri"/>
                <a:cs typeface="Calibri"/>
              </a:rPr>
              <a:t> </a:t>
            </a:r>
            <a:r>
              <a:rPr sz="2200" spc="-10" dirty="0">
                <a:latin typeface="Calibri"/>
                <a:cs typeface="Calibri"/>
              </a:rPr>
              <a:t>attributes,</a:t>
            </a:r>
            <a:r>
              <a:rPr sz="2200" spc="260" dirty="0">
                <a:latin typeface="Calibri"/>
                <a:cs typeface="Calibri"/>
              </a:rPr>
              <a:t> </a:t>
            </a:r>
            <a:r>
              <a:rPr sz="2200" spc="-10" dirty="0">
                <a:latin typeface="Calibri"/>
                <a:cs typeface="Calibri"/>
              </a:rPr>
              <a:t>but</a:t>
            </a:r>
            <a:r>
              <a:rPr sz="2200" spc="250" dirty="0">
                <a:latin typeface="Calibri"/>
                <a:cs typeface="Calibri"/>
              </a:rPr>
              <a:t> </a:t>
            </a:r>
            <a:r>
              <a:rPr sz="2200" spc="-5" dirty="0">
                <a:latin typeface="Calibri"/>
                <a:cs typeface="Calibri"/>
              </a:rPr>
              <a:t>it</a:t>
            </a:r>
            <a:r>
              <a:rPr sz="2200" spc="260" dirty="0">
                <a:latin typeface="Calibri"/>
                <a:cs typeface="Calibri"/>
              </a:rPr>
              <a:t> </a:t>
            </a:r>
            <a:r>
              <a:rPr sz="2200" spc="-5" dirty="0">
                <a:latin typeface="Calibri"/>
                <a:cs typeface="Calibri"/>
              </a:rPr>
              <a:t>also</a:t>
            </a:r>
            <a:r>
              <a:rPr sz="2200" spc="260" dirty="0">
                <a:latin typeface="Calibri"/>
                <a:cs typeface="Calibri"/>
              </a:rPr>
              <a:t> </a:t>
            </a:r>
            <a:r>
              <a:rPr sz="2200" spc="-10" dirty="0">
                <a:latin typeface="Calibri"/>
                <a:cs typeface="Calibri"/>
              </a:rPr>
              <a:t>allows</a:t>
            </a:r>
            <a:r>
              <a:rPr sz="2200" spc="270" dirty="0">
                <a:latin typeface="Calibri"/>
                <a:cs typeface="Calibri"/>
              </a:rPr>
              <a:t> </a:t>
            </a:r>
            <a:r>
              <a:rPr sz="2200" spc="-5" dirty="0">
                <a:latin typeface="Calibri"/>
                <a:cs typeface="Calibri"/>
              </a:rPr>
              <a:t>us</a:t>
            </a:r>
            <a:r>
              <a:rPr sz="2200" spc="254" dirty="0">
                <a:latin typeface="Calibri"/>
                <a:cs typeface="Calibri"/>
              </a:rPr>
              <a:t> </a:t>
            </a:r>
            <a:r>
              <a:rPr sz="2200" spc="-20" dirty="0">
                <a:latin typeface="Calibri"/>
                <a:cs typeface="Calibri"/>
              </a:rPr>
              <a:t>to</a:t>
            </a:r>
            <a:r>
              <a:rPr sz="2200" spc="254" dirty="0">
                <a:latin typeface="Calibri"/>
                <a:cs typeface="Calibri"/>
              </a:rPr>
              <a:t> </a:t>
            </a:r>
            <a:r>
              <a:rPr sz="2200" spc="-5" dirty="0">
                <a:latin typeface="Calibri"/>
                <a:cs typeface="Calibri"/>
              </a:rPr>
              <a:t>do</a:t>
            </a:r>
            <a:r>
              <a:rPr sz="2200" spc="260" dirty="0">
                <a:latin typeface="Calibri"/>
                <a:cs typeface="Calibri"/>
              </a:rPr>
              <a:t> </a:t>
            </a:r>
            <a:r>
              <a:rPr sz="2200" spc="-5" dirty="0">
                <a:latin typeface="Calibri"/>
                <a:cs typeface="Calibri"/>
              </a:rPr>
              <a:t>our</a:t>
            </a:r>
            <a:r>
              <a:rPr sz="2200" spc="270" dirty="0">
                <a:latin typeface="Calibri"/>
                <a:cs typeface="Calibri"/>
              </a:rPr>
              <a:t> </a:t>
            </a:r>
            <a:r>
              <a:rPr sz="2200" spc="-10" dirty="0">
                <a:latin typeface="Calibri"/>
                <a:cs typeface="Calibri"/>
              </a:rPr>
              <a:t>own</a:t>
            </a:r>
            <a:r>
              <a:rPr sz="2200" spc="254" dirty="0">
                <a:latin typeface="Calibri"/>
                <a:cs typeface="Calibri"/>
              </a:rPr>
              <a:t> </a:t>
            </a:r>
            <a:r>
              <a:rPr sz="2200" spc="-10" dirty="0">
                <a:latin typeface="Calibri"/>
                <a:cs typeface="Calibri"/>
              </a:rPr>
              <a:t>research </a:t>
            </a:r>
            <a:r>
              <a:rPr sz="2200" spc="-484" dirty="0">
                <a:latin typeface="Calibri"/>
                <a:cs typeface="Calibri"/>
              </a:rPr>
              <a:t> </a:t>
            </a:r>
            <a:r>
              <a:rPr sz="2200" spc="-5" dirty="0">
                <a:latin typeface="Calibri"/>
                <a:cs typeface="Calibri"/>
              </a:rPr>
              <a:t>and</a:t>
            </a:r>
            <a:r>
              <a:rPr sz="2200" spc="-10" dirty="0">
                <a:latin typeface="Calibri"/>
                <a:cs typeface="Calibri"/>
              </a:rPr>
              <a:t> come-up</a:t>
            </a:r>
            <a:r>
              <a:rPr sz="2200" spc="15" dirty="0">
                <a:latin typeface="Calibri"/>
                <a:cs typeface="Calibri"/>
              </a:rPr>
              <a:t> </a:t>
            </a:r>
            <a:r>
              <a:rPr sz="2200" spc="-5" dirty="0">
                <a:latin typeface="Calibri"/>
                <a:cs typeface="Calibri"/>
              </a:rPr>
              <a:t>with</a:t>
            </a:r>
            <a:r>
              <a:rPr sz="2200" dirty="0">
                <a:latin typeface="Calibri"/>
                <a:cs typeface="Calibri"/>
              </a:rPr>
              <a:t> </a:t>
            </a:r>
            <a:r>
              <a:rPr sz="2200" spc="-5" dirty="0">
                <a:latin typeface="Calibri"/>
                <a:cs typeface="Calibri"/>
              </a:rPr>
              <a:t>our </a:t>
            </a:r>
            <a:r>
              <a:rPr sz="2200" spc="-10" dirty="0">
                <a:latin typeface="Calibri"/>
                <a:cs typeface="Calibri"/>
              </a:rPr>
              <a:t>findings.</a:t>
            </a:r>
            <a:endParaRPr sz="2200">
              <a:latin typeface="Calibri"/>
              <a:cs typeface="Calibri"/>
            </a:endParaRPr>
          </a:p>
        </p:txBody>
      </p:sp>
      <p:sp>
        <p:nvSpPr>
          <p:cNvPr id="7" name="object 7"/>
          <p:cNvSpPr txBox="1">
            <a:spLocks noGrp="1"/>
          </p:cNvSpPr>
          <p:nvPr>
            <p:ph type="title"/>
          </p:nvPr>
        </p:nvSpPr>
        <p:spPr>
          <a:xfrm>
            <a:off x="5187441" y="1061719"/>
            <a:ext cx="4024629"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Problem</a:t>
            </a:r>
            <a:r>
              <a:rPr sz="4000" b="0" spc="-80" dirty="0">
                <a:latin typeface="Calibri"/>
                <a:cs typeface="Calibri"/>
              </a:rPr>
              <a:t> </a:t>
            </a:r>
            <a:r>
              <a:rPr sz="4000" b="0" spc="-20" dirty="0">
                <a:latin typeface="Calibri"/>
                <a:cs typeface="Calibri"/>
              </a:rPr>
              <a:t>Statement</a:t>
            </a:r>
            <a:endParaRPr sz="4000">
              <a:latin typeface="Calibri"/>
              <a:cs typeface="Calibri"/>
            </a:endParaRPr>
          </a:p>
        </p:txBody>
      </p:sp>
      <p:pic>
        <p:nvPicPr>
          <p:cNvPr id="8" name="object 8"/>
          <p:cNvPicPr/>
          <p:nvPr/>
        </p:nvPicPr>
        <p:blipFill>
          <a:blip r:embed="rId3" cstate="print"/>
          <a:stretch>
            <a:fillRect/>
          </a:stretch>
        </p:blipFill>
        <p:spPr>
          <a:xfrm>
            <a:off x="10035540" y="513587"/>
            <a:ext cx="2039111" cy="6903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69560" y="838200"/>
            <a:ext cx="5960239" cy="2003044"/>
            <a:chOff x="4065269" y="909066"/>
            <a:chExt cx="5468620" cy="1630123"/>
          </a:xfrm>
        </p:grpSpPr>
        <p:sp>
          <p:nvSpPr>
            <p:cNvPr id="3" name="object 3"/>
            <p:cNvSpPr/>
            <p:nvPr/>
          </p:nvSpPr>
          <p:spPr>
            <a:xfrm>
              <a:off x="4065269" y="1534620"/>
              <a:ext cx="5468620" cy="1004569"/>
            </a:xfrm>
            <a:custGeom>
              <a:avLst/>
              <a:gdLst/>
              <a:ahLst/>
              <a:cxnLst/>
              <a:rect l="l" t="t" r="r" b="b"/>
              <a:pathLst>
                <a:path w="5468620" h="1004569">
                  <a:moveTo>
                    <a:pt x="5300726" y="0"/>
                  </a:moveTo>
                  <a:lnTo>
                    <a:pt x="167385"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5300726" y="1004316"/>
                  </a:lnTo>
                  <a:lnTo>
                    <a:pt x="5345227" y="998337"/>
                  </a:lnTo>
                  <a:lnTo>
                    <a:pt x="5385213" y="981465"/>
                  </a:lnTo>
                  <a:lnTo>
                    <a:pt x="5419089" y="955294"/>
                  </a:lnTo>
                  <a:lnTo>
                    <a:pt x="5445261" y="921417"/>
                  </a:lnTo>
                  <a:lnTo>
                    <a:pt x="5462133" y="881431"/>
                  </a:lnTo>
                  <a:lnTo>
                    <a:pt x="5468111" y="836930"/>
                  </a:lnTo>
                  <a:lnTo>
                    <a:pt x="5468111" y="167386"/>
                  </a:lnTo>
                  <a:lnTo>
                    <a:pt x="5462133" y="122884"/>
                  </a:lnTo>
                  <a:lnTo>
                    <a:pt x="5445261" y="82898"/>
                  </a:lnTo>
                  <a:lnTo>
                    <a:pt x="5419089" y="49022"/>
                  </a:lnTo>
                  <a:lnTo>
                    <a:pt x="5385213" y="22850"/>
                  </a:lnTo>
                  <a:lnTo>
                    <a:pt x="5345227" y="5978"/>
                  </a:lnTo>
                  <a:lnTo>
                    <a:pt x="5300726" y="0"/>
                  </a:lnTo>
                  <a:close/>
                </a:path>
              </a:pathLst>
            </a:custGeom>
            <a:solidFill>
              <a:srgbClr val="FFFFFF"/>
            </a:solidFill>
          </p:spPr>
          <p:txBody>
            <a:bodyPr wrap="square" lIns="0" tIns="0" rIns="0" bIns="0" rtlCol="0"/>
            <a:lstStyle/>
            <a:p>
              <a:endParaRPr dirty="0"/>
            </a:p>
          </p:txBody>
        </p:sp>
        <p:sp>
          <p:nvSpPr>
            <p:cNvPr id="4" name="object 4"/>
            <p:cNvSpPr/>
            <p:nvPr/>
          </p:nvSpPr>
          <p:spPr>
            <a:xfrm>
              <a:off x="4065269" y="909066"/>
              <a:ext cx="5468620" cy="1004569"/>
            </a:xfrm>
            <a:custGeom>
              <a:avLst/>
              <a:gdLst/>
              <a:ahLst/>
              <a:cxnLst/>
              <a:rect l="l" t="t" r="r" b="b"/>
              <a:pathLst>
                <a:path w="5468620" h="1004569">
                  <a:moveTo>
                    <a:pt x="0" y="167386"/>
                  </a:moveTo>
                  <a:lnTo>
                    <a:pt x="5978" y="122884"/>
                  </a:lnTo>
                  <a:lnTo>
                    <a:pt x="22850" y="82898"/>
                  </a:lnTo>
                  <a:lnTo>
                    <a:pt x="49022" y="49021"/>
                  </a:lnTo>
                  <a:lnTo>
                    <a:pt x="82898" y="22850"/>
                  </a:lnTo>
                  <a:lnTo>
                    <a:pt x="122884" y="5978"/>
                  </a:lnTo>
                  <a:lnTo>
                    <a:pt x="167385" y="0"/>
                  </a:lnTo>
                  <a:lnTo>
                    <a:pt x="5300726" y="0"/>
                  </a:lnTo>
                  <a:lnTo>
                    <a:pt x="5345227" y="5978"/>
                  </a:lnTo>
                  <a:lnTo>
                    <a:pt x="5385213" y="22850"/>
                  </a:lnTo>
                  <a:lnTo>
                    <a:pt x="5419089" y="49022"/>
                  </a:lnTo>
                  <a:lnTo>
                    <a:pt x="5445261" y="82898"/>
                  </a:lnTo>
                  <a:lnTo>
                    <a:pt x="5462133" y="122884"/>
                  </a:lnTo>
                  <a:lnTo>
                    <a:pt x="5468111" y="167386"/>
                  </a:lnTo>
                  <a:lnTo>
                    <a:pt x="5468111" y="836930"/>
                  </a:lnTo>
                  <a:lnTo>
                    <a:pt x="5462133" y="881431"/>
                  </a:lnTo>
                  <a:lnTo>
                    <a:pt x="5445261" y="921417"/>
                  </a:lnTo>
                  <a:lnTo>
                    <a:pt x="5419089" y="955294"/>
                  </a:lnTo>
                  <a:lnTo>
                    <a:pt x="5385213" y="981465"/>
                  </a:lnTo>
                  <a:lnTo>
                    <a:pt x="5345227" y="998337"/>
                  </a:lnTo>
                  <a:lnTo>
                    <a:pt x="5300726"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p:nvPr/>
        </p:nvSpPr>
        <p:spPr>
          <a:xfrm>
            <a:off x="7639304" y="2000091"/>
            <a:ext cx="4484335" cy="1034899"/>
          </a:xfrm>
          <a:prstGeom prst="rect">
            <a:avLst/>
          </a:prstGeom>
        </p:spPr>
        <p:txBody>
          <a:bodyPr vert="horz" wrap="square" lIns="0" tIns="82550" rIns="0" bIns="0" rtlCol="0">
            <a:spAutoFit/>
          </a:bodyPr>
          <a:lstStyle/>
          <a:p>
            <a:pPr marL="12700">
              <a:lnSpc>
                <a:spcPct val="100000"/>
              </a:lnSpc>
              <a:spcBef>
                <a:spcPts val="650"/>
              </a:spcBef>
              <a:tabLst>
                <a:tab pos="241300" algn="l"/>
              </a:tabLst>
            </a:pPr>
            <a:endParaRPr lang="en-US" sz="2800" b="1" spc="-10" dirty="0">
              <a:latin typeface="Calibri"/>
              <a:cs typeface="Calibri"/>
            </a:endParaRPr>
          </a:p>
          <a:p>
            <a:pPr marL="12700">
              <a:lnSpc>
                <a:spcPct val="100000"/>
              </a:lnSpc>
              <a:spcBef>
                <a:spcPts val="650"/>
              </a:spcBef>
              <a:tabLst>
                <a:tab pos="241300" algn="l"/>
              </a:tabLst>
            </a:pPr>
            <a:r>
              <a:rPr lang="en-US" sz="2800" b="1" spc="-10" dirty="0">
                <a:latin typeface="Calibri"/>
                <a:cs typeface="Calibri"/>
              </a:rPr>
              <a:t>   </a:t>
            </a:r>
            <a:r>
              <a:rPr sz="2800" b="1" spc="-10" dirty="0">
                <a:latin typeface="Calibri"/>
                <a:cs typeface="Calibri"/>
              </a:rPr>
              <a:t>Conclusion</a:t>
            </a:r>
            <a:r>
              <a:rPr sz="2400" b="1" spc="-10" dirty="0">
                <a:latin typeface="Calibri"/>
                <a:cs typeface="Calibri"/>
              </a:rPr>
              <a:t>:</a:t>
            </a:r>
            <a:endParaRPr sz="1800" dirty="0">
              <a:latin typeface="Calibri"/>
              <a:cs typeface="Calibri"/>
            </a:endParaRPr>
          </a:p>
        </p:txBody>
      </p:sp>
      <p:sp>
        <p:nvSpPr>
          <p:cNvPr id="10" name="object 10"/>
          <p:cNvSpPr txBox="1">
            <a:spLocks noGrp="1"/>
          </p:cNvSpPr>
          <p:nvPr>
            <p:ph type="title"/>
          </p:nvPr>
        </p:nvSpPr>
        <p:spPr>
          <a:xfrm>
            <a:off x="3962398" y="1092127"/>
            <a:ext cx="5867401" cy="1213153"/>
          </a:xfrm>
          <a:prstGeom prst="rect">
            <a:avLst/>
          </a:prstGeom>
        </p:spPr>
        <p:txBody>
          <a:bodyPr vert="horz" wrap="square" lIns="0" tIns="12700" rIns="0" bIns="0" rtlCol="0">
            <a:spAutoFit/>
          </a:bodyPr>
          <a:lstStyle/>
          <a:p>
            <a:pPr marL="12700" algn="ctr">
              <a:spcBef>
                <a:spcPts val="100"/>
              </a:spcBef>
            </a:pPr>
            <a:r>
              <a:rPr lang="en-US" sz="3600" dirty="0">
                <a:latin typeface="Calibri"/>
                <a:cs typeface="Calibri"/>
              </a:rPr>
              <a:t> </a:t>
            </a:r>
            <a:r>
              <a:rPr lang="en-US" sz="2000" dirty="0">
                <a:latin typeface="Calibri"/>
                <a:cs typeface="Calibri"/>
              </a:rPr>
              <a:t>1.</a:t>
            </a:r>
            <a:r>
              <a:rPr lang="en-US" sz="2400" u="sng" dirty="0">
                <a:effectLst/>
                <a:latin typeface="Segoe UI" panose="020B0502040204020203" pitchFamily="34" charset="0"/>
                <a:ea typeface="Calibri" panose="020F0502020204030204" pitchFamily="34" charset="0"/>
                <a:cs typeface="Segoe UI" panose="020B0502040204020203" pitchFamily="34" charset="0"/>
              </a:rPr>
              <a:t>Average Rating by Cuisine And Cost         Category </a:t>
            </a:r>
            <a:r>
              <a:rPr lang="en-US" sz="2000" u="sng" dirty="0">
                <a:effectLst/>
                <a:latin typeface="Segoe UI" panose="020B0502040204020203" pitchFamily="34" charset="0"/>
                <a:ea typeface="Calibri" panose="020F0502020204030204" pitchFamily="34" charset="0"/>
                <a:cs typeface="Segoe UI" panose="020B0502040204020203" pitchFamily="34" charset="0"/>
              </a:rPr>
              <a:t>:</a:t>
            </a:r>
            <a:br>
              <a:rPr lang="en-US"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rPr>
              <a:t>                </a:t>
            </a:r>
            <a:endParaRPr sz="3600" dirty="0">
              <a:latin typeface="Calibri"/>
              <a:cs typeface="Calibri"/>
            </a:endParaRPr>
          </a:p>
        </p:txBody>
      </p:sp>
      <p:pic>
        <p:nvPicPr>
          <p:cNvPr id="13" name="Picture 12">
            <a:extLst>
              <a:ext uri="{FF2B5EF4-FFF2-40B4-BE49-F238E27FC236}">
                <a16:creationId xmlns:a16="http://schemas.microsoft.com/office/drawing/2014/main" id="{D4E8DA65-BFAC-22AC-AAD8-A4103047AE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1" y="2305280"/>
            <a:ext cx="7695238" cy="4171719"/>
          </a:xfrm>
          <a:prstGeom prst="rect">
            <a:avLst/>
          </a:prstGeom>
        </p:spPr>
      </p:pic>
      <p:sp>
        <p:nvSpPr>
          <p:cNvPr id="14" name="TextBox 13">
            <a:extLst>
              <a:ext uri="{FF2B5EF4-FFF2-40B4-BE49-F238E27FC236}">
                <a16:creationId xmlns:a16="http://schemas.microsoft.com/office/drawing/2014/main" id="{C6E3301C-A2CC-5AD4-1792-16DA46E0E359}"/>
              </a:ext>
            </a:extLst>
          </p:cNvPr>
          <p:cNvSpPr txBox="1"/>
          <p:nvPr/>
        </p:nvSpPr>
        <p:spPr>
          <a:xfrm>
            <a:off x="8077200" y="3034990"/>
            <a:ext cx="3733800" cy="3724096"/>
          </a:xfrm>
          <a:prstGeom prst="rect">
            <a:avLst/>
          </a:prstGeom>
          <a:noFill/>
        </p:spPr>
        <p:txBody>
          <a:bodyPr wrap="square" rtlCol="0">
            <a:spAutoFit/>
          </a:bodyPr>
          <a:lstStyle/>
          <a:p>
            <a:pPr marL="0" marR="0">
              <a:spcBef>
                <a:spcPts val="0"/>
              </a:spcBef>
              <a:spcAft>
                <a:spcPts val="0"/>
              </a:spcAft>
            </a:pPr>
            <a:r>
              <a:rPr lang="en-US" sz="2000" dirty="0">
                <a:solidFill>
                  <a:srgbClr val="374151"/>
                </a:solidFill>
                <a:effectLst/>
                <a:latin typeface="Segoe UI" panose="020B0502040204020203" pitchFamily="34" charset="0"/>
                <a:ea typeface="Calibri" panose="020F0502020204030204" pitchFamily="34" charset="0"/>
              </a:rPr>
              <a:t>The heatmap displays the average cost and rating for each cuisine in Bangalore. This analysis helps to identify which cuisines have the highest average cost and rating. This information can help customers make informed choices when deciding on which cuisine to order.</a:t>
            </a:r>
            <a:endParaRPr lang="en-US" sz="2000" dirty="0">
              <a:effectLst/>
              <a:latin typeface="Calibri" panose="020F0502020204030204" pitchFamily="34" charset="0"/>
              <a:ea typeface="Calibri" panose="020F0502020204030204" pitchFamily="34" charset="0"/>
            </a:endParaRPr>
          </a:p>
          <a:p>
            <a:br>
              <a:rPr lang="en-US" sz="1800" u="sng" dirty="0">
                <a:effectLst/>
                <a:latin typeface="Arial MT"/>
                <a:ea typeface="Calibri" panose="020F0502020204030204" pitchFamily="34" charset="0"/>
                <a:cs typeface="Calibri" panose="020F0502020204030204" pitchFamily="34" charset="0"/>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1275349"/>
          </a:xfrm>
          <a:prstGeom prst="rect">
            <a:avLst/>
          </a:prstGeom>
        </p:spPr>
        <p:txBody>
          <a:bodyPr vert="horz" wrap="square" lIns="0" tIns="13335" rIns="0" bIns="0" rtlCol="0">
            <a:spAutoFit/>
          </a:bodyPr>
          <a:lstStyle/>
          <a:p>
            <a:pPr marL="1466215" marR="5080" indent="-1454150" algn="ctr">
              <a:spcBef>
                <a:spcPts val="105"/>
              </a:spcBef>
            </a:pPr>
            <a:r>
              <a:rPr spc="-5" dirty="0">
                <a:latin typeface="Calibri"/>
                <a:cs typeface="Calibri"/>
              </a:rPr>
              <a:t>2</a:t>
            </a:r>
            <a:r>
              <a:rPr sz="2400" spc="-5" dirty="0">
                <a:latin typeface="Calibri"/>
                <a:cs typeface="Calibri"/>
              </a:rPr>
              <a:t>.</a:t>
            </a:r>
            <a:r>
              <a:rPr sz="2400" spc="-10" dirty="0">
                <a:latin typeface="Calibri"/>
                <a:cs typeface="Calibri"/>
              </a:rPr>
              <a:t> </a:t>
            </a:r>
            <a:r>
              <a:rPr lang="en-US" sz="2400" u="sng" dirty="0">
                <a:solidFill>
                  <a:srgbClr val="374151"/>
                </a:solidFill>
                <a:effectLst/>
                <a:latin typeface="Segoe UI" panose="020B0502040204020203" pitchFamily="34" charset="0"/>
                <a:ea typeface="Calibri" panose="020F0502020204030204" pitchFamily="34" charset="0"/>
              </a:rPr>
              <a:t>Pie chart of the distribution of restaurants by cost category:</a:t>
            </a:r>
            <a:br>
              <a:rPr lang="en-US" sz="2400" dirty="0">
                <a:effectLst/>
                <a:latin typeface="Calibri" panose="020F0502020204030204" pitchFamily="34" charset="0"/>
                <a:ea typeface="Calibri" panose="020F0502020204030204" pitchFamily="34" charset="0"/>
              </a:rPr>
            </a:br>
            <a:endParaRPr sz="2400" dirty="0">
              <a:latin typeface="Calibri"/>
              <a:cs typeface="Calibri"/>
            </a:endParaRPr>
          </a:p>
        </p:txBody>
      </p:sp>
      <p:sp>
        <p:nvSpPr>
          <p:cNvPr id="6" name="object 6"/>
          <p:cNvSpPr txBox="1"/>
          <p:nvPr/>
        </p:nvSpPr>
        <p:spPr>
          <a:xfrm>
            <a:off x="7720076" y="1943934"/>
            <a:ext cx="4276725" cy="4852610"/>
          </a:xfrm>
          <a:prstGeom prst="rect">
            <a:avLst/>
          </a:prstGeom>
        </p:spPr>
        <p:txBody>
          <a:bodyPr vert="horz" wrap="square" lIns="0" tIns="127000" rIns="0" bIns="0" rtlCol="0">
            <a:spAutoFit/>
          </a:bodyPr>
          <a:lstStyle/>
          <a:p>
            <a:pPr marL="241300" indent="-228600">
              <a:lnSpc>
                <a:spcPct val="100000"/>
              </a:lnSpc>
              <a:spcBef>
                <a:spcPts val="1000"/>
              </a:spcBef>
              <a:buFont typeface="Arial MT"/>
              <a:buChar char="•"/>
              <a:tabLst>
                <a:tab pos="241300" algn="l"/>
              </a:tabLst>
            </a:pPr>
            <a:r>
              <a:rPr sz="3300" b="1" dirty="0">
                <a:latin typeface="Calibri"/>
                <a:cs typeface="Calibri"/>
              </a:rPr>
              <a:t>Conclusion</a:t>
            </a:r>
            <a:r>
              <a:rPr sz="2400" b="1" dirty="0">
                <a:latin typeface="Calibri"/>
                <a:cs typeface="Calibri"/>
              </a:rPr>
              <a:t>:</a:t>
            </a:r>
            <a:endParaRPr sz="2400" dirty="0">
              <a:latin typeface="Calibri"/>
              <a:cs typeface="Calibri"/>
            </a:endParaRPr>
          </a:p>
          <a:p>
            <a:pPr marL="0" marR="0">
              <a:spcBef>
                <a:spcPts val="0"/>
              </a:spcBef>
              <a:spcAft>
                <a:spcPts val="0"/>
              </a:spcAft>
            </a:pPr>
            <a:r>
              <a:rPr lang="en-US" sz="2400" dirty="0">
                <a:solidFill>
                  <a:srgbClr val="374151"/>
                </a:solidFill>
                <a:effectLst/>
                <a:latin typeface="Segoe UI" panose="020B0502040204020203" pitchFamily="34" charset="0"/>
                <a:ea typeface="Calibri" panose="020F0502020204030204" pitchFamily="34" charset="0"/>
              </a:rPr>
              <a:t>The pie chart displays the distribution of restaurants based on their cost category. The analysis helps to identify the percentage of restaurants that fall under each cost category. This information can help customers choose restaurants based on their budget.</a:t>
            </a:r>
            <a:endParaRPr lang="en-US" sz="2400" dirty="0">
              <a:effectLst/>
              <a:latin typeface="Calibri" panose="020F0502020204030204" pitchFamily="34" charset="0"/>
              <a:ea typeface="Calibri" panose="020F0502020204030204" pitchFamily="34" charset="0"/>
            </a:endParaRPr>
          </a:p>
          <a:p>
            <a:br>
              <a:rPr lang="en-US" sz="1800" u="sng" dirty="0">
                <a:effectLst/>
                <a:latin typeface="Calibri" panose="020F0502020204030204" pitchFamily="34" charset="0"/>
                <a:ea typeface="Calibri" panose="020F0502020204030204" pitchFamily="34" charset="0"/>
              </a:rPr>
            </a:br>
            <a:endParaRPr sz="1600" dirty="0">
              <a:latin typeface="Calibri"/>
              <a:cs typeface="Calibri"/>
            </a:endParaRPr>
          </a:p>
        </p:txBody>
      </p:sp>
      <p:pic>
        <p:nvPicPr>
          <p:cNvPr id="9" name="object 9"/>
          <p:cNvPicPr/>
          <p:nvPr/>
        </p:nvPicPr>
        <p:blipFill>
          <a:blip r:embed="rId2">
            <a:extLst>
              <a:ext uri="{28A0092B-C50C-407E-A947-70E740481C1C}">
                <a14:useLocalDpi xmlns:a14="http://schemas.microsoft.com/office/drawing/2010/main" val="0"/>
              </a:ext>
            </a:extLst>
          </a:blip>
          <a:srcRect/>
          <a:stretch/>
        </p:blipFill>
        <p:spPr>
          <a:xfrm>
            <a:off x="1752600" y="2438400"/>
            <a:ext cx="4114800" cy="3581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875240"/>
          </a:xfrm>
          <a:prstGeom prst="rect">
            <a:avLst/>
          </a:prstGeom>
        </p:spPr>
        <p:txBody>
          <a:bodyPr vert="horz" wrap="square" lIns="0" tIns="13335" rIns="0" bIns="0" rtlCol="0">
            <a:spAutoFit/>
          </a:bodyPr>
          <a:lstStyle/>
          <a:p>
            <a:pPr marL="1466215" marR="5080" indent="-1454150" algn="ctr">
              <a:spcBef>
                <a:spcPts val="105"/>
              </a:spcBef>
            </a:pPr>
            <a:r>
              <a:rPr spc="-5" dirty="0">
                <a:latin typeface="Calibri"/>
                <a:cs typeface="Calibri"/>
              </a:rPr>
              <a:t>2.</a:t>
            </a:r>
            <a:r>
              <a:rPr spc="-10" dirty="0">
                <a:latin typeface="Calibri"/>
                <a:cs typeface="Calibri"/>
              </a:rPr>
              <a:t> </a:t>
            </a:r>
            <a:r>
              <a:rPr lang="en-US" sz="2400" u="sng" dirty="0">
                <a:solidFill>
                  <a:srgbClr val="374151"/>
                </a:solidFill>
                <a:effectLst/>
                <a:latin typeface="Segoe UI" panose="020B0502040204020203" pitchFamily="34" charset="0"/>
                <a:ea typeface="Calibri" panose="020F0502020204030204" pitchFamily="34" charset="0"/>
              </a:rPr>
              <a:t>Histplot for distribution of  ratings:</a:t>
            </a:r>
            <a:br>
              <a:rPr lang="en-US" sz="2400" dirty="0">
                <a:effectLst/>
                <a:latin typeface="Calibri" panose="020F0502020204030204" pitchFamily="34" charset="0"/>
                <a:ea typeface="Calibri" panose="020F0502020204030204" pitchFamily="34" charset="0"/>
              </a:rPr>
            </a:br>
            <a:endParaRPr sz="2400" dirty="0">
              <a:latin typeface="Calibri"/>
              <a:cs typeface="Calibri"/>
            </a:endParaRPr>
          </a:p>
        </p:txBody>
      </p:sp>
      <p:sp>
        <p:nvSpPr>
          <p:cNvPr id="6" name="object 6"/>
          <p:cNvSpPr txBox="1"/>
          <p:nvPr/>
        </p:nvSpPr>
        <p:spPr>
          <a:xfrm>
            <a:off x="7679752" y="2286000"/>
            <a:ext cx="4277995" cy="4944943"/>
          </a:xfrm>
          <a:prstGeom prst="rect">
            <a:avLst/>
          </a:prstGeom>
        </p:spPr>
        <p:txBody>
          <a:bodyPr vert="horz" wrap="square" lIns="0" tIns="127000" rIns="0" bIns="0" rtlCol="0">
            <a:spAutoFit/>
          </a:bodyPr>
          <a:lstStyle/>
          <a:p>
            <a:pPr marL="241300" indent="-228600">
              <a:lnSpc>
                <a:spcPct val="100000"/>
              </a:lnSpc>
              <a:spcBef>
                <a:spcPts val="1000"/>
              </a:spcBef>
              <a:buFont typeface="Arial MT"/>
              <a:buChar char="•"/>
              <a:tabLst>
                <a:tab pos="241300" algn="l"/>
              </a:tabLst>
            </a:pPr>
            <a:r>
              <a:rPr sz="3300" b="1" dirty="0">
                <a:latin typeface="Calibri"/>
                <a:cs typeface="Calibri"/>
              </a:rPr>
              <a:t>Conclusion</a:t>
            </a:r>
            <a:r>
              <a:rPr sz="2400" b="1" dirty="0">
                <a:latin typeface="Calibri"/>
                <a:cs typeface="Calibri"/>
              </a:rPr>
              <a:t>:</a:t>
            </a:r>
            <a:endParaRPr sz="2400" dirty="0">
              <a:latin typeface="Calibri"/>
              <a:cs typeface="Calibri"/>
            </a:endParaRPr>
          </a:p>
          <a:p>
            <a:pPr marL="0" marR="0">
              <a:spcBef>
                <a:spcPts val="0"/>
              </a:spcBef>
              <a:spcAft>
                <a:spcPts val="0"/>
              </a:spcAft>
            </a:pPr>
            <a:r>
              <a:rPr lang="en-US" sz="2800" dirty="0">
                <a:solidFill>
                  <a:srgbClr val="374151"/>
                </a:solidFill>
                <a:effectLst/>
                <a:latin typeface="Segoe UI" panose="020B0502040204020203" pitchFamily="34" charset="0"/>
                <a:ea typeface="Calibri" panose="020F0502020204030204" pitchFamily="34" charset="0"/>
              </a:rPr>
              <a:t>The histogram displays the distribution of ratings for all the restaurants in Bangalore. The analysis helps to identify the distribution of ratings and the most common rating score given by customers.</a:t>
            </a:r>
            <a:endParaRPr lang="en-US" sz="2800" dirty="0">
              <a:effectLst/>
              <a:latin typeface="Calibri" panose="020F0502020204030204" pitchFamily="34" charset="0"/>
              <a:ea typeface="Calibri" panose="020F0502020204030204" pitchFamily="34" charset="0"/>
            </a:endParaRPr>
          </a:p>
          <a:p>
            <a:br>
              <a:rPr lang="en-US" sz="2800" u="sng" dirty="0">
                <a:effectLst/>
                <a:latin typeface="Calibri" panose="020F0502020204030204" pitchFamily="34" charset="0"/>
                <a:ea typeface="Calibri" panose="020F0502020204030204" pitchFamily="34" charset="0"/>
              </a:rPr>
            </a:br>
            <a:endParaRPr sz="2800" dirty="0">
              <a:latin typeface="Calibri"/>
              <a:cs typeface="Calibri"/>
            </a:endParaRPr>
          </a:p>
        </p:txBody>
      </p:sp>
      <p:pic>
        <p:nvPicPr>
          <p:cNvPr id="9" name="object 9"/>
          <p:cNvPicPr/>
          <p:nvPr/>
        </p:nvPicPr>
        <p:blipFill>
          <a:blip r:embed="rId2">
            <a:extLst>
              <a:ext uri="{28A0092B-C50C-407E-A947-70E740481C1C}">
                <a14:useLocalDpi xmlns:a14="http://schemas.microsoft.com/office/drawing/2010/main" val="0"/>
              </a:ext>
            </a:extLst>
          </a:blip>
          <a:srcRect/>
          <a:stretch/>
        </p:blipFill>
        <p:spPr>
          <a:xfrm>
            <a:off x="816102" y="1828800"/>
            <a:ext cx="5652851" cy="43512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1002030"/>
          </a:xfrm>
          <a:prstGeom prst="rect">
            <a:avLst/>
          </a:prstGeom>
        </p:spPr>
        <p:txBody>
          <a:bodyPr vert="horz" wrap="square" lIns="0" tIns="13335" rIns="0" bIns="0" rtlCol="0">
            <a:spAutoFit/>
          </a:bodyPr>
          <a:lstStyle/>
          <a:p>
            <a:pPr marL="1466215" marR="5080" indent="-1454150">
              <a:lnSpc>
                <a:spcPct val="100000"/>
              </a:lnSpc>
              <a:spcBef>
                <a:spcPts val="105"/>
              </a:spcBef>
            </a:pPr>
            <a:r>
              <a:rPr spc="-5" dirty="0">
                <a:latin typeface="Calibri"/>
                <a:cs typeface="Calibri"/>
              </a:rPr>
              <a:t>2.</a:t>
            </a:r>
            <a:r>
              <a:rPr spc="-10" dirty="0">
                <a:latin typeface="Calibri"/>
                <a:cs typeface="Calibri"/>
              </a:rPr>
              <a:t> </a:t>
            </a:r>
            <a:r>
              <a:rPr spc="-5" dirty="0">
                <a:latin typeface="Calibri"/>
                <a:cs typeface="Calibri"/>
              </a:rPr>
              <a:t>Area-wise</a:t>
            </a:r>
            <a:r>
              <a:rPr spc="-55" dirty="0">
                <a:latin typeface="Calibri"/>
                <a:cs typeface="Calibri"/>
              </a:rPr>
              <a:t> </a:t>
            </a:r>
            <a:r>
              <a:rPr spc="-5" dirty="0">
                <a:latin typeface="Calibri"/>
                <a:cs typeface="Calibri"/>
              </a:rPr>
              <a:t>Analysis</a:t>
            </a:r>
            <a:r>
              <a:rPr spc="-35" dirty="0">
                <a:latin typeface="Calibri"/>
                <a:cs typeface="Calibri"/>
              </a:rPr>
              <a:t> </a:t>
            </a:r>
            <a:r>
              <a:rPr dirty="0">
                <a:latin typeface="Calibri"/>
                <a:cs typeface="Calibri"/>
              </a:rPr>
              <a:t>on</a:t>
            </a:r>
            <a:r>
              <a:rPr spc="-10" dirty="0">
                <a:latin typeface="Calibri"/>
                <a:cs typeface="Calibri"/>
              </a:rPr>
              <a:t> </a:t>
            </a:r>
            <a:r>
              <a:rPr spc="10" dirty="0">
                <a:latin typeface="Calibri"/>
                <a:cs typeface="Calibri"/>
              </a:rPr>
              <a:t>‘Rating’</a:t>
            </a:r>
            <a:r>
              <a:rPr spc="-45" dirty="0">
                <a:latin typeface="Calibri"/>
                <a:cs typeface="Calibri"/>
              </a:rPr>
              <a:t> </a:t>
            </a:r>
            <a:r>
              <a:rPr dirty="0">
                <a:latin typeface="Calibri"/>
                <a:cs typeface="Calibri"/>
              </a:rPr>
              <a:t>and </a:t>
            </a:r>
            <a:r>
              <a:rPr spc="-710" dirty="0">
                <a:latin typeface="Calibri"/>
                <a:cs typeface="Calibri"/>
              </a:rPr>
              <a:t> </a:t>
            </a:r>
            <a:r>
              <a:rPr spc="-15" dirty="0">
                <a:latin typeface="Calibri"/>
                <a:cs typeface="Calibri"/>
              </a:rPr>
              <a:t>‘Cost_for_Two</a:t>
            </a:r>
            <a:r>
              <a:rPr spc="-10" dirty="0">
                <a:latin typeface="Calibri"/>
                <a:cs typeface="Calibri"/>
              </a:rPr>
              <a:t> </a:t>
            </a:r>
            <a:r>
              <a:rPr spc="-5" dirty="0">
                <a:latin typeface="Calibri"/>
                <a:cs typeface="Calibri"/>
              </a:rPr>
              <a:t>(₹)’</a:t>
            </a:r>
            <a:r>
              <a:rPr spc="5" dirty="0">
                <a:latin typeface="Calibri"/>
                <a:cs typeface="Calibri"/>
              </a:rPr>
              <a:t> </a:t>
            </a:r>
            <a:r>
              <a:rPr dirty="0">
                <a:latin typeface="Calibri"/>
                <a:cs typeface="Calibri"/>
              </a:rPr>
              <a:t>:</a:t>
            </a:r>
          </a:p>
        </p:txBody>
      </p:sp>
      <p:sp>
        <p:nvSpPr>
          <p:cNvPr id="6" name="object 6"/>
          <p:cNvSpPr txBox="1"/>
          <p:nvPr/>
        </p:nvSpPr>
        <p:spPr>
          <a:xfrm>
            <a:off x="7720076" y="1979915"/>
            <a:ext cx="4276725" cy="1848485"/>
          </a:xfrm>
          <a:prstGeom prst="rect">
            <a:avLst/>
          </a:prstGeom>
        </p:spPr>
        <p:txBody>
          <a:bodyPr vert="horz" wrap="square" lIns="0" tIns="58419" rIns="0" bIns="0" rtlCol="0">
            <a:spAutoFit/>
          </a:bodyPr>
          <a:lstStyle/>
          <a:p>
            <a:pPr marL="241300" indent="-228600">
              <a:lnSpc>
                <a:spcPct val="100000"/>
              </a:lnSpc>
              <a:spcBef>
                <a:spcPts val="459"/>
              </a:spcBef>
              <a:buFont typeface="Arial MT"/>
              <a:buChar char="•"/>
              <a:tabLst>
                <a:tab pos="241300" algn="l"/>
              </a:tabLst>
            </a:pPr>
            <a:r>
              <a:rPr sz="3100" b="1" spc="-5" dirty="0">
                <a:latin typeface="Calibri"/>
                <a:cs typeface="Calibri"/>
              </a:rPr>
              <a:t>Conclusion</a:t>
            </a:r>
            <a:r>
              <a:rPr sz="2200" b="1" spc="-5" dirty="0">
                <a:latin typeface="Calibri"/>
                <a:cs typeface="Calibri"/>
              </a:rPr>
              <a:t>:</a:t>
            </a:r>
            <a:endParaRPr sz="2200">
              <a:latin typeface="Calibri"/>
              <a:cs typeface="Calibri"/>
            </a:endParaRPr>
          </a:p>
          <a:p>
            <a:pPr marL="698500" marR="6985" lvl="1" indent="-228600" algn="just">
              <a:lnSpc>
                <a:spcPts val="1540"/>
              </a:lnSpc>
              <a:spcBef>
                <a:spcPts val="550"/>
              </a:spcBef>
              <a:buFont typeface="Arial MT"/>
              <a:buChar char="•"/>
              <a:tabLst>
                <a:tab pos="698500" algn="l"/>
              </a:tabLst>
            </a:pPr>
            <a:r>
              <a:rPr sz="1600" spc="-10" dirty="0">
                <a:latin typeface="Calibri"/>
                <a:cs typeface="Calibri"/>
              </a:rPr>
              <a:t>From</a:t>
            </a:r>
            <a:r>
              <a:rPr sz="1600" spc="-5" dirty="0">
                <a:latin typeface="Calibri"/>
                <a:cs typeface="Calibri"/>
              </a:rPr>
              <a:t> this,</a:t>
            </a:r>
            <a:r>
              <a:rPr sz="1600" dirty="0">
                <a:latin typeface="Calibri"/>
                <a:cs typeface="Calibri"/>
              </a:rPr>
              <a:t> </a:t>
            </a:r>
            <a:r>
              <a:rPr sz="1600" spc="-10" dirty="0">
                <a:latin typeface="Calibri"/>
                <a:cs typeface="Calibri"/>
              </a:rPr>
              <a:t>you</a:t>
            </a:r>
            <a:r>
              <a:rPr sz="1600" spc="-5" dirty="0">
                <a:latin typeface="Calibri"/>
                <a:cs typeface="Calibri"/>
              </a:rPr>
              <a:t> </a:t>
            </a:r>
            <a:r>
              <a:rPr sz="1600" spc="-10" dirty="0">
                <a:latin typeface="Calibri"/>
                <a:cs typeface="Calibri"/>
              </a:rPr>
              <a:t>can</a:t>
            </a:r>
            <a:r>
              <a:rPr sz="1600" spc="-5" dirty="0">
                <a:latin typeface="Calibri"/>
                <a:cs typeface="Calibri"/>
              </a:rPr>
              <a:t> </a:t>
            </a:r>
            <a:r>
              <a:rPr sz="1600" spc="-10" dirty="0">
                <a:latin typeface="Calibri"/>
                <a:cs typeface="Calibri"/>
              </a:rPr>
              <a:t>produce</a:t>
            </a:r>
            <a:r>
              <a:rPr sz="1600" spc="-5" dirty="0">
                <a:latin typeface="Calibri"/>
                <a:cs typeface="Calibri"/>
              </a:rPr>
              <a:t> </a:t>
            </a:r>
            <a:r>
              <a:rPr sz="1600" spc="-15" dirty="0">
                <a:latin typeface="Calibri"/>
                <a:cs typeface="Calibri"/>
              </a:rPr>
              <a:t>Various </a:t>
            </a:r>
            <a:r>
              <a:rPr sz="1600" spc="-10" dirty="0">
                <a:latin typeface="Calibri"/>
                <a:cs typeface="Calibri"/>
              </a:rPr>
              <a:t> Conclusions</a:t>
            </a:r>
            <a:r>
              <a:rPr sz="1600" dirty="0">
                <a:latin typeface="Calibri"/>
                <a:cs typeface="Calibri"/>
              </a:rPr>
              <a:t> </a:t>
            </a:r>
            <a:r>
              <a:rPr sz="1600" spc="-20" dirty="0">
                <a:latin typeface="Calibri"/>
                <a:cs typeface="Calibri"/>
              </a:rPr>
              <a:t>like</a:t>
            </a:r>
            <a:r>
              <a:rPr sz="1600" spc="-15" dirty="0">
                <a:latin typeface="Calibri"/>
                <a:cs typeface="Calibri"/>
              </a:rPr>
              <a:t> </a:t>
            </a:r>
            <a:r>
              <a:rPr sz="1600" spc="-5" dirty="0">
                <a:latin typeface="Calibri"/>
                <a:cs typeface="Calibri"/>
              </a:rPr>
              <a:t>–</a:t>
            </a:r>
            <a:endParaRPr sz="1600">
              <a:latin typeface="Calibri"/>
              <a:cs typeface="Calibri"/>
            </a:endParaRPr>
          </a:p>
          <a:p>
            <a:pPr marL="698500" marR="5080" lvl="1" indent="-228600" algn="just">
              <a:lnSpc>
                <a:spcPts val="1540"/>
              </a:lnSpc>
              <a:spcBef>
                <a:spcPts val="484"/>
              </a:spcBef>
              <a:buFont typeface="Arial MT"/>
              <a:buChar char="•"/>
              <a:tabLst>
                <a:tab pos="698500" algn="l"/>
              </a:tabLst>
            </a:pPr>
            <a:r>
              <a:rPr sz="1600" b="1" u="heavy" spc="-10" dirty="0">
                <a:uFill>
                  <a:solidFill>
                    <a:srgbClr val="000000"/>
                  </a:solidFill>
                </a:uFill>
                <a:latin typeface="Calibri"/>
                <a:cs typeface="Calibri"/>
              </a:rPr>
              <a:t>Koramangala</a:t>
            </a:r>
            <a:r>
              <a:rPr sz="1600" spc="-10" dirty="0">
                <a:latin typeface="Calibri"/>
                <a:cs typeface="Calibri"/>
              </a:rPr>
              <a:t>: </a:t>
            </a:r>
            <a:r>
              <a:rPr sz="1600" spc="-5" dirty="0">
                <a:latin typeface="Calibri"/>
                <a:cs typeface="Calibri"/>
              </a:rPr>
              <a:t>Most has </a:t>
            </a:r>
            <a:r>
              <a:rPr sz="1600" b="1" spc="-5" dirty="0">
                <a:latin typeface="Calibri"/>
                <a:cs typeface="Calibri"/>
              </a:rPr>
              <a:t>4.0 </a:t>
            </a:r>
            <a:r>
              <a:rPr sz="1600" dirty="0">
                <a:latin typeface="Calibri"/>
                <a:cs typeface="Calibri"/>
              </a:rPr>
              <a:t>to </a:t>
            </a:r>
            <a:r>
              <a:rPr sz="1600" b="1" spc="-5" dirty="0">
                <a:latin typeface="Calibri"/>
                <a:cs typeface="Calibri"/>
              </a:rPr>
              <a:t>4.3 </a:t>
            </a:r>
            <a:r>
              <a:rPr sz="1600" spc="-10" dirty="0">
                <a:latin typeface="Calibri"/>
                <a:cs typeface="Calibri"/>
              </a:rPr>
              <a:t>Rating </a:t>
            </a:r>
            <a:r>
              <a:rPr sz="1600" spc="-5" dirty="0">
                <a:latin typeface="Calibri"/>
                <a:cs typeface="Calibri"/>
              </a:rPr>
              <a:t> and</a:t>
            </a:r>
            <a:r>
              <a:rPr sz="1600" dirty="0">
                <a:latin typeface="Calibri"/>
                <a:cs typeface="Calibri"/>
              </a:rPr>
              <a:t> </a:t>
            </a:r>
            <a:r>
              <a:rPr sz="1600" spc="-15" dirty="0">
                <a:latin typeface="Calibri"/>
                <a:cs typeface="Calibri"/>
              </a:rPr>
              <a:t>Approx.</a:t>
            </a:r>
            <a:r>
              <a:rPr sz="1600" spc="-10" dirty="0">
                <a:latin typeface="Calibri"/>
                <a:cs typeface="Calibri"/>
              </a:rPr>
              <a:t> Cost</a:t>
            </a:r>
            <a:r>
              <a:rPr sz="1600" spc="-5" dirty="0">
                <a:latin typeface="Calibri"/>
                <a:cs typeface="Calibri"/>
              </a:rPr>
              <a:t> </a:t>
            </a:r>
            <a:r>
              <a:rPr sz="1600" spc="-15" dirty="0">
                <a:latin typeface="Calibri"/>
                <a:cs typeface="Calibri"/>
              </a:rPr>
              <a:t>for</a:t>
            </a:r>
            <a:r>
              <a:rPr sz="1600" spc="-10" dirty="0">
                <a:latin typeface="Calibri"/>
                <a:cs typeface="Calibri"/>
              </a:rPr>
              <a:t> </a:t>
            </a:r>
            <a:r>
              <a:rPr sz="1600" spc="-25" dirty="0">
                <a:latin typeface="Calibri"/>
                <a:cs typeface="Calibri"/>
              </a:rPr>
              <a:t>Two</a:t>
            </a:r>
            <a:r>
              <a:rPr sz="1600" spc="-20" dirty="0">
                <a:latin typeface="Calibri"/>
                <a:cs typeface="Calibri"/>
              </a:rPr>
              <a:t> </a:t>
            </a:r>
            <a:r>
              <a:rPr sz="1600" spc="-10" dirty="0">
                <a:latin typeface="Calibri"/>
                <a:cs typeface="Calibri"/>
              </a:rPr>
              <a:t>People</a:t>
            </a:r>
            <a:r>
              <a:rPr sz="1600" spc="-5" dirty="0">
                <a:latin typeface="Calibri"/>
                <a:cs typeface="Calibri"/>
              </a:rPr>
              <a:t> lies </a:t>
            </a:r>
            <a:r>
              <a:rPr sz="1600" dirty="0">
                <a:latin typeface="Calibri"/>
                <a:cs typeface="Calibri"/>
              </a:rPr>
              <a:t> </a:t>
            </a:r>
            <a:r>
              <a:rPr sz="1600" spc="-5" dirty="0">
                <a:latin typeface="Calibri"/>
                <a:cs typeface="Calibri"/>
              </a:rPr>
              <a:t>between </a:t>
            </a:r>
            <a:r>
              <a:rPr sz="1600" b="1" spc="-5" dirty="0">
                <a:latin typeface="Calibri"/>
                <a:cs typeface="Calibri"/>
              </a:rPr>
              <a:t>200 </a:t>
            </a:r>
            <a:r>
              <a:rPr sz="1600" spc="-10" dirty="0">
                <a:latin typeface="Calibri"/>
                <a:cs typeface="Calibri"/>
              </a:rPr>
              <a:t>to </a:t>
            </a:r>
            <a:r>
              <a:rPr sz="1600" b="1" spc="-5" dirty="0">
                <a:latin typeface="Calibri"/>
                <a:cs typeface="Calibri"/>
              </a:rPr>
              <a:t>350</a:t>
            </a:r>
            <a:r>
              <a:rPr sz="1600" spc="-5" dirty="0">
                <a:latin typeface="Calibri"/>
                <a:cs typeface="Calibri"/>
              </a:rPr>
              <a:t>. </a:t>
            </a:r>
            <a:r>
              <a:rPr sz="1600" spc="-10" dirty="0">
                <a:latin typeface="Calibri"/>
                <a:cs typeface="Calibri"/>
              </a:rPr>
              <a:t>(Max. Cost goes upto </a:t>
            </a:r>
            <a:r>
              <a:rPr sz="1600" spc="-5" dirty="0">
                <a:latin typeface="Calibri"/>
                <a:cs typeface="Calibri"/>
              </a:rPr>
              <a:t> </a:t>
            </a:r>
            <a:r>
              <a:rPr sz="1600" b="1" spc="-10" dirty="0">
                <a:latin typeface="Calibri"/>
                <a:cs typeface="Calibri"/>
              </a:rPr>
              <a:t>600</a:t>
            </a:r>
            <a:r>
              <a:rPr sz="1600" spc="-10" dirty="0">
                <a:latin typeface="Calibri"/>
                <a:cs typeface="Calibri"/>
              </a:rPr>
              <a:t>)</a:t>
            </a:r>
            <a:endParaRPr sz="1600">
              <a:latin typeface="Calibri"/>
              <a:cs typeface="Calibri"/>
            </a:endParaRPr>
          </a:p>
        </p:txBody>
      </p:sp>
      <p:sp>
        <p:nvSpPr>
          <p:cNvPr id="7" name="object 7"/>
          <p:cNvSpPr/>
          <p:nvPr/>
        </p:nvSpPr>
        <p:spPr>
          <a:xfrm>
            <a:off x="654558" y="1684782"/>
            <a:ext cx="2354580" cy="434340"/>
          </a:xfrm>
          <a:custGeom>
            <a:avLst/>
            <a:gdLst/>
            <a:ahLst/>
            <a:cxnLst/>
            <a:rect l="l" t="t" r="r" b="b"/>
            <a:pathLst>
              <a:path w="2354580" h="434339">
                <a:moveTo>
                  <a:pt x="0" y="72389"/>
                </a:moveTo>
                <a:lnTo>
                  <a:pt x="5688" y="44201"/>
                </a:lnTo>
                <a:lnTo>
                  <a:pt x="21202" y="21193"/>
                </a:lnTo>
                <a:lnTo>
                  <a:pt x="44212" y="5685"/>
                </a:lnTo>
                <a:lnTo>
                  <a:pt x="72390" y="0"/>
                </a:lnTo>
                <a:lnTo>
                  <a:pt x="2282190" y="0"/>
                </a:lnTo>
                <a:lnTo>
                  <a:pt x="2310378" y="5685"/>
                </a:lnTo>
                <a:lnTo>
                  <a:pt x="2333386" y="21193"/>
                </a:lnTo>
                <a:lnTo>
                  <a:pt x="2348894" y="44201"/>
                </a:lnTo>
                <a:lnTo>
                  <a:pt x="2354580" y="72389"/>
                </a:lnTo>
                <a:lnTo>
                  <a:pt x="2354580" y="361950"/>
                </a:lnTo>
                <a:lnTo>
                  <a:pt x="2348894" y="390138"/>
                </a:lnTo>
                <a:lnTo>
                  <a:pt x="2333386" y="413146"/>
                </a:lnTo>
                <a:lnTo>
                  <a:pt x="2310378" y="428654"/>
                </a:lnTo>
                <a:lnTo>
                  <a:pt x="2282190" y="434339"/>
                </a:lnTo>
                <a:lnTo>
                  <a:pt x="72390" y="434339"/>
                </a:lnTo>
                <a:lnTo>
                  <a:pt x="44212" y="428654"/>
                </a:lnTo>
                <a:lnTo>
                  <a:pt x="21202" y="413146"/>
                </a:lnTo>
                <a:lnTo>
                  <a:pt x="5688" y="390138"/>
                </a:lnTo>
                <a:lnTo>
                  <a:pt x="0" y="361950"/>
                </a:lnTo>
                <a:lnTo>
                  <a:pt x="0" y="72389"/>
                </a:lnTo>
                <a:close/>
              </a:path>
            </a:pathLst>
          </a:custGeom>
          <a:ln w="19050">
            <a:solidFill>
              <a:srgbClr val="C4210D"/>
            </a:solidFill>
          </a:ln>
        </p:spPr>
        <p:txBody>
          <a:bodyPr wrap="square" lIns="0" tIns="0" rIns="0" bIns="0" rtlCol="0"/>
          <a:lstStyle/>
          <a:p>
            <a:endParaRPr/>
          </a:p>
        </p:txBody>
      </p:sp>
      <p:sp>
        <p:nvSpPr>
          <p:cNvPr id="8" name="object 8"/>
          <p:cNvSpPr txBox="1"/>
          <p:nvPr/>
        </p:nvSpPr>
        <p:spPr>
          <a:xfrm>
            <a:off x="775817" y="1736597"/>
            <a:ext cx="2112010"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u="heavy" spc="-10" dirty="0">
                <a:uFill>
                  <a:solidFill>
                    <a:srgbClr val="000000"/>
                  </a:solidFill>
                </a:uFill>
                <a:latin typeface="Calibri"/>
                <a:cs typeface="Calibri"/>
              </a:rPr>
              <a:t>Koramangala</a:t>
            </a:r>
            <a:r>
              <a:rPr sz="1800" b="1" u="heavy" spc="-80" dirty="0">
                <a:uFill>
                  <a:solidFill>
                    <a:srgbClr val="000000"/>
                  </a:solidFill>
                </a:uFill>
                <a:latin typeface="Calibri"/>
                <a:cs typeface="Calibri"/>
              </a:rPr>
              <a:t> </a:t>
            </a:r>
            <a:r>
              <a:rPr sz="1800" b="1" u="heavy" spc="-10" dirty="0">
                <a:uFill>
                  <a:solidFill>
                    <a:srgbClr val="000000"/>
                  </a:solidFill>
                </a:uFill>
                <a:latin typeface="Calibri"/>
                <a:cs typeface="Calibri"/>
              </a:rPr>
              <a:t>Area:</a:t>
            </a:r>
            <a:endParaRPr sz="1800">
              <a:latin typeface="Calibri"/>
              <a:cs typeface="Calibri"/>
            </a:endParaRPr>
          </a:p>
        </p:txBody>
      </p:sp>
      <p:pic>
        <p:nvPicPr>
          <p:cNvPr id="9" name="object 9"/>
          <p:cNvPicPr/>
          <p:nvPr/>
        </p:nvPicPr>
        <p:blipFill>
          <a:blip r:embed="rId2" cstate="print"/>
          <a:stretch>
            <a:fillRect/>
          </a:stretch>
        </p:blipFill>
        <p:spPr>
          <a:xfrm>
            <a:off x="1524" y="2752344"/>
            <a:ext cx="8043671" cy="2624328"/>
          </a:xfrm>
          <a:prstGeom prst="rect">
            <a:avLst/>
          </a:prstGeom>
        </p:spPr>
      </p:pic>
      <p:sp>
        <p:nvSpPr>
          <p:cNvPr id="10" name="object 10"/>
          <p:cNvSpPr txBox="1"/>
          <p:nvPr/>
        </p:nvSpPr>
        <p:spPr>
          <a:xfrm>
            <a:off x="3440684" y="5635853"/>
            <a:ext cx="5645150" cy="31496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0665" algn="l"/>
                <a:tab pos="241300" algn="l"/>
              </a:tabLst>
            </a:pPr>
            <a:r>
              <a:rPr sz="1900" spc="-5" dirty="0">
                <a:latin typeface="Calibri"/>
                <a:cs typeface="Calibri"/>
              </a:rPr>
              <a:t>With</a:t>
            </a:r>
            <a:r>
              <a:rPr sz="1900" spc="5" dirty="0">
                <a:latin typeface="Calibri"/>
                <a:cs typeface="Calibri"/>
              </a:rPr>
              <a:t> </a:t>
            </a:r>
            <a:r>
              <a:rPr sz="1900" spc="-5" dirty="0">
                <a:latin typeface="Calibri"/>
                <a:cs typeface="Calibri"/>
              </a:rPr>
              <a:t>this</a:t>
            </a:r>
            <a:r>
              <a:rPr sz="1900" dirty="0">
                <a:latin typeface="Calibri"/>
                <a:cs typeface="Calibri"/>
              </a:rPr>
              <a:t> </a:t>
            </a:r>
            <a:r>
              <a:rPr sz="1900" spc="-10" dirty="0">
                <a:latin typeface="Calibri"/>
                <a:cs typeface="Calibri"/>
              </a:rPr>
              <a:t>we</a:t>
            </a:r>
            <a:r>
              <a:rPr sz="1900" dirty="0">
                <a:latin typeface="Calibri"/>
                <a:cs typeface="Calibri"/>
              </a:rPr>
              <a:t> </a:t>
            </a:r>
            <a:r>
              <a:rPr sz="1900" spc="-10" dirty="0">
                <a:latin typeface="Calibri"/>
                <a:cs typeface="Calibri"/>
              </a:rPr>
              <a:t>can</a:t>
            </a:r>
            <a:r>
              <a:rPr sz="1900" spc="5" dirty="0">
                <a:latin typeface="Calibri"/>
                <a:cs typeface="Calibri"/>
              </a:rPr>
              <a:t> </a:t>
            </a:r>
            <a:r>
              <a:rPr sz="1900" spc="-10" dirty="0">
                <a:latin typeface="Calibri"/>
                <a:cs typeface="Calibri"/>
              </a:rPr>
              <a:t>conclude</a:t>
            </a:r>
            <a:r>
              <a:rPr sz="1900" spc="5" dirty="0">
                <a:latin typeface="Calibri"/>
                <a:cs typeface="Calibri"/>
              </a:rPr>
              <a:t> </a:t>
            </a:r>
            <a:r>
              <a:rPr sz="1900" spc="-5" dirty="0">
                <a:latin typeface="Calibri"/>
                <a:cs typeface="Calibri"/>
              </a:rPr>
              <a:t>the</a:t>
            </a:r>
            <a:r>
              <a:rPr sz="1900" spc="10" dirty="0">
                <a:latin typeface="Calibri"/>
                <a:cs typeface="Calibri"/>
              </a:rPr>
              <a:t> </a:t>
            </a:r>
            <a:r>
              <a:rPr sz="1900" spc="-10" dirty="0">
                <a:latin typeface="Calibri"/>
                <a:cs typeface="Calibri"/>
              </a:rPr>
              <a:t>Most</a:t>
            </a:r>
            <a:r>
              <a:rPr sz="1900" dirty="0">
                <a:latin typeface="Calibri"/>
                <a:cs typeface="Calibri"/>
              </a:rPr>
              <a:t> </a:t>
            </a:r>
            <a:r>
              <a:rPr sz="1900" spc="-10" dirty="0">
                <a:latin typeface="Calibri"/>
                <a:cs typeface="Calibri"/>
              </a:rPr>
              <a:t>Costly</a:t>
            </a:r>
            <a:r>
              <a:rPr sz="1900" spc="5" dirty="0">
                <a:latin typeface="Calibri"/>
                <a:cs typeface="Calibri"/>
              </a:rPr>
              <a:t> </a:t>
            </a:r>
            <a:r>
              <a:rPr sz="1900" spc="-15" dirty="0">
                <a:latin typeface="Calibri"/>
                <a:cs typeface="Calibri"/>
              </a:rPr>
              <a:t>Area</a:t>
            </a:r>
            <a:r>
              <a:rPr sz="1900" spc="25" dirty="0">
                <a:latin typeface="Calibri"/>
                <a:cs typeface="Calibri"/>
              </a:rPr>
              <a:t> </a:t>
            </a:r>
            <a:r>
              <a:rPr sz="1900" spc="-5" dirty="0">
                <a:latin typeface="Calibri"/>
                <a:cs typeface="Calibri"/>
              </a:rPr>
              <a:t>is</a:t>
            </a:r>
            <a:r>
              <a:rPr sz="1900" spc="-10" dirty="0">
                <a:latin typeface="Calibri"/>
                <a:cs typeface="Calibri"/>
              </a:rPr>
              <a:t> </a:t>
            </a:r>
            <a:r>
              <a:rPr sz="1900" b="1" u="heavy" spc="-5" dirty="0">
                <a:uFill>
                  <a:solidFill>
                    <a:srgbClr val="000000"/>
                  </a:solidFill>
                </a:uFill>
                <a:latin typeface="Calibri"/>
                <a:cs typeface="Calibri"/>
              </a:rPr>
              <a:t>HSR</a:t>
            </a:r>
            <a:r>
              <a:rPr sz="1900" spc="-5" dirty="0">
                <a:latin typeface="Calibri"/>
                <a:cs typeface="Calibri"/>
              </a:rPr>
              <a:t>.</a:t>
            </a:r>
            <a:endParaRPr sz="19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2233421" y="909066"/>
              <a:ext cx="7653655" cy="1004569"/>
            </a:xfrm>
            <a:custGeom>
              <a:avLst/>
              <a:gdLst/>
              <a:ahLst/>
              <a:cxnLst/>
              <a:rect l="l" t="t" r="r" b="b"/>
              <a:pathLst>
                <a:path w="7653655" h="1004569">
                  <a:moveTo>
                    <a:pt x="7486142" y="0"/>
                  </a:moveTo>
                  <a:lnTo>
                    <a:pt x="167385" y="0"/>
                  </a:lnTo>
                  <a:lnTo>
                    <a:pt x="122884" y="5978"/>
                  </a:lnTo>
                  <a:lnTo>
                    <a:pt x="82898" y="22850"/>
                  </a:lnTo>
                  <a:lnTo>
                    <a:pt x="49021"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7486142" y="1004316"/>
                  </a:lnTo>
                  <a:lnTo>
                    <a:pt x="7530643" y="998337"/>
                  </a:lnTo>
                  <a:lnTo>
                    <a:pt x="7570629" y="981465"/>
                  </a:lnTo>
                  <a:lnTo>
                    <a:pt x="7604506" y="955294"/>
                  </a:lnTo>
                  <a:lnTo>
                    <a:pt x="7630677" y="921417"/>
                  </a:lnTo>
                  <a:lnTo>
                    <a:pt x="7647549" y="881431"/>
                  </a:lnTo>
                  <a:lnTo>
                    <a:pt x="7653528" y="836930"/>
                  </a:lnTo>
                  <a:lnTo>
                    <a:pt x="7653528" y="167386"/>
                  </a:lnTo>
                  <a:lnTo>
                    <a:pt x="7647549" y="122884"/>
                  </a:lnTo>
                  <a:lnTo>
                    <a:pt x="7630677" y="82898"/>
                  </a:lnTo>
                  <a:lnTo>
                    <a:pt x="7604506" y="49022"/>
                  </a:lnTo>
                  <a:lnTo>
                    <a:pt x="7570629" y="22850"/>
                  </a:lnTo>
                  <a:lnTo>
                    <a:pt x="7530643" y="5978"/>
                  </a:lnTo>
                  <a:lnTo>
                    <a:pt x="7486142" y="0"/>
                  </a:lnTo>
                  <a:close/>
                </a:path>
              </a:pathLst>
            </a:custGeom>
            <a:solidFill>
              <a:srgbClr val="FFFFFF"/>
            </a:solidFill>
          </p:spPr>
          <p:txBody>
            <a:bodyPr wrap="square" lIns="0" tIns="0" rIns="0" bIns="0" rtlCol="0"/>
            <a:lstStyle/>
            <a:p>
              <a:endParaRPr/>
            </a:p>
          </p:txBody>
        </p:sp>
        <p:sp>
          <p:nvSpPr>
            <p:cNvPr id="4" name="object 4"/>
            <p:cNvSpPr/>
            <p:nvPr/>
          </p:nvSpPr>
          <p:spPr>
            <a:xfrm>
              <a:off x="2233421" y="909066"/>
              <a:ext cx="7653655" cy="1004569"/>
            </a:xfrm>
            <a:custGeom>
              <a:avLst/>
              <a:gdLst/>
              <a:ahLst/>
              <a:cxnLst/>
              <a:rect l="l" t="t" r="r" b="b"/>
              <a:pathLst>
                <a:path w="7653655" h="1004569">
                  <a:moveTo>
                    <a:pt x="0" y="167386"/>
                  </a:moveTo>
                  <a:lnTo>
                    <a:pt x="5978" y="122884"/>
                  </a:lnTo>
                  <a:lnTo>
                    <a:pt x="22850" y="82898"/>
                  </a:lnTo>
                  <a:lnTo>
                    <a:pt x="49021" y="49021"/>
                  </a:lnTo>
                  <a:lnTo>
                    <a:pt x="82898" y="22850"/>
                  </a:lnTo>
                  <a:lnTo>
                    <a:pt x="122884" y="5978"/>
                  </a:lnTo>
                  <a:lnTo>
                    <a:pt x="167385" y="0"/>
                  </a:lnTo>
                  <a:lnTo>
                    <a:pt x="7486142" y="0"/>
                  </a:lnTo>
                  <a:lnTo>
                    <a:pt x="7530643" y="5978"/>
                  </a:lnTo>
                  <a:lnTo>
                    <a:pt x="7570629" y="22850"/>
                  </a:lnTo>
                  <a:lnTo>
                    <a:pt x="7604506" y="49022"/>
                  </a:lnTo>
                  <a:lnTo>
                    <a:pt x="7630677" y="82898"/>
                  </a:lnTo>
                  <a:lnTo>
                    <a:pt x="7647549" y="122884"/>
                  </a:lnTo>
                  <a:lnTo>
                    <a:pt x="7653528" y="167386"/>
                  </a:lnTo>
                  <a:lnTo>
                    <a:pt x="7653528" y="836930"/>
                  </a:lnTo>
                  <a:lnTo>
                    <a:pt x="7647549" y="881431"/>
                  </a:lnTo>
                  <a:lnTo>
                    <a:pt x="7630677" y="921417"/>
                  </a:lnTo>
                  <a:lnTo>
                    <a:pt x="7604506" y="955294"/>
                  </a:lnTo>
                  <a:lnTo>
                    <a:pt x="7570629" y="981465"/>
                  </a:lnTo>
                  <a:lnTo>
                    <a:pt x="7530643" y="998337"/>
                  </a:lnTo>
                  <a:lnTo>
                    <a:pt x="7486142"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49">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2372105" y="923036"/>
            <a:ext cx="7371080" cy="468141"/>
          </a:xfrm>
          <a:prstGeom prst="rect">
            <a:avLst/>
          </a:prstGeom>
        </p:spPr>
        <p:txBody>
          <a:bodyPr vert="horz" wrap="square" lIns="0" tIns="0" rIns="0" bIns="0" rtlCol="0">
            <a:spAutoFit/>
          </a:bodyPr>
          <a:lstStyle/>
          <a:p>
            <a:pPr marL="12700">
              <a:lnSpc>
                <a:spcPts val="3615"/>
              </a:lnSpc>
            </a:pPr>
            <a:r>
              <a:rPr sz="3600" dirty="0">
                <a:latin typeface="Calibri"/>
                <a:cs typeface="Calibri"/>
              </a:rPr>
              <a:t>3. </a:t>
            </a:r>
            <a:r>
              <a:rPr lang="en-US" u="sng" dirty="0">
                <a:solidFill>
                  <a:srgbClr val="374151"/>
                </a:solidFill>
                <a:effectLst/>
                <a:latin typeface="Segoe UI" panose="020B0502040204020203" pitchFamily="34" charset="0"/>
                <a:ea typeface="Calibri" panose="020F0502020204030204" pitchFamily="34" charset="0"/>
              </a:rPr>
              <a:t>Number of restaurants by location:</a:t>
            </a:r>
            <a:endParaRPr dirty="0">
              <a:latin typeface="Calibri"/>
              <a:cs typeface="Calibri"/>
            </a:endParaRPr>
          </a:p>
        </p:txBody>
      </p:sp>
      <p:sp>
        <p:nvSpPr>
          <p:cNvPr id="6" name="object 6"/>
          <p:cNvSpPr txBox="1"/>
          <p:nvPr/>
        </p:nvSpPr>
        <p:spPr>
          <a:xfrm>
            <a:off x="7639304" y="1997703"/>
            <a:ext cx="4311015" cy="4884029"/>
          </a:xfrm>
          <a:prstGeom prst="rect">
            <a:avLst/>
          </a:prstGeom>
        </p:spPr>
        <p:txBody>
          <a:bodyPr vert="horz" wrap="square" lIns="0" tIns="51435" rIns="0" bIns="0" rtlCol="0">
            <a:spAutoFit/>
          </a:bodyPr>
          <a:lstStyle/>
          <a:p>
            <a:pPr marL="241300" indent="-228600">
              <a:lnSpc>
                <a:spcPct val="100000"/>
              </a:lnSpc>
              <a:spcBef>
                <a:spcPts val="405"/>
              </a:spcBef>
              <a:buFont typeface="Arial MT"/>
              <a:buChar char="•"/>
              <a:tabLst>
                <a:tab pos="241300" algn="l"/>
              </a:tabLst>
            </a:pPr>
            <a:r>
              <a:rPr sz="2800" b="1" spc="-10" dirty="0">
                <a:latin typeface="Calibri"/>
                <a:cs typeface="Calibri"/>
              </a:rPr>
              <a:t>Conclusion</a:t>
            </a:r>
            <a:r>
              <a:rPr sz="2200" b="1" spc="-10" dirty="0">
                <a:latin typeface="Calibri"/>
                <a:cs typeface="Calibri"/>
              </a:rPr>
              <a:t>:</a:t>
            </a:r>
            <a:endParaRPr sz="2200" dirty="0">
              <a:latin typeface="Calibri"/>
              <a:cs typeface="Calibri"/>
            </a:endParaRPr>
          </a:p>
          <a:p>
            <a:pPr marL="0" marR="0">
              <a:spcBef>
                <a:spcPts val="0"/>
              </a:spcBef>
              <a:spcAft>
                <a:spcPts val="0"/>
              </a:spcAft>
            </a:pPr>
            <a:r>
              <a:rPr lang="en-US" sz="2800" dirty="0">
                <a:solidFill>
                  <a:srgbClr val="374151"/>
                </a:solidFill>
                <a:effectLst/>
                <a:latin typeface="Segoe UI" panose="020B0502040204020203" pitchFamily="34" charset="0"/>
                <a:ea typeface="Calibri" panose="020F0502020204030204" pitchFamily="34" charset="0"/>
              </a:rPr>
              <a:t>The analysis displays the number of restaurants by location. This information can help customers identify the areas with the highest number of restaurants and make informed choices when deciding on which area to order from</a:t>
            </a:r>
            <a:r>
              <a:rPr lang="en-US" sz="1800" dirty="0">
                <a:solidFill>
                  <a:srgbClr val="374151"/>
                </a:solidFill>
                <a:effectLst/>
                <a:latin typeface="Segoe UI" panose="020B0502040204020203" pitchFamily="34"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a:p>
            <a:br>
              <a:rPr lang="en-US" sz="1800" dirty="0">
                <a:effectLst/>
                <a:latin typeface="Wingdings" panose="05000000000000000000" pitchFamily="2" charset="2"/>
                <a:ea typeface="Calibri" panose="020F0502020204030204" pitchFamily="34" charset="0"/>
                <a:cs typeface="Calibri" panose="020F0502020204030204" pitchFamily="34" charset="0"/>
              </a:rPr>
            </a:br>
            <a:endParaRPr sz="1600" dirty="0">
              <a:latin typeface="Calibri"/>
              <a:cs typeface="Calibri"/>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241681" y="1997703"/>
            <a:ext cx="6692519" cy="45250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Segoe UI</vt:lpstr>
      <vt:lpstr>Wingdings</vt:lpstr>
      <vt:lpstr>Office Theme</vt:lpstr>
      <vt:lpstr>Analyzing Swiggy</vt:lpstr>
      <vt:lpstr>Introduction</vt:lpstr>
      <vt:lpstr>Objective</vt:lpstr>
      <vt:lpstr>Problem Statement</vt:lpstr>
      <vt:lpstr> 1.Average Rating by Cuisine And Cost         Category :                 </vt:lpstr>
      <vt:lpstr>2. Pie chart of the distribution of restaurants by cost category: </vt:lpstr>
      <vt:lpstr>2. Histplot for distribution of  ratings: </vt:lpstr>
      <vt:lpstr>2. Area-wise Analysis on ‘Rating’ and  ‘Cost_for_Two (₹)’ :</vt:lpstr>
      <vt:lpstr>3. Number of restaurants by location:</vt:lpstr>
      <vt:lpstr>Barplot for Average cost per person by location: </vt:lpstr>
      <vt:lpstr>Box plot for Average Rating by Cost Category: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Swiggy</dc:title>
  <dc:creator>Vaishnavi Chauhan</dc:creator>
  <cp:lastModifiedBy>Vaishnavi Chauhan</cp:lastModifiedBy>
  <cp:revision>1</cp:revision>
  <dcterms:modified xsi:type="dcterms:W3CDTF">2024-04-29T07:08:24Z</dcterms:modified>
</cp:coreProperties>
</file>