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62" r:id="rId2"/>
    <p:sldId id="266" r:id="rId3"/>
    <p:sldId id="269" r:id="rId4"/>
    <p:sldId id="270" r:id="rId5"/>
    <p:sldId id="271" r:id="rId6"/>
    <p:sldId id="272" r:id="rId7"/>
    <p:sldId id="273" r:id="rId8"/>
    <p:sldId id="278" r:id="rId9"/>
    <p:sldId id="277" r:id="rId10"/>
    <p:sldId id="280" r:id="rId11"/>
    <p:sldId id="281" r:id="rId12"/>
    <p:sldId id="279" r:id="rId13"/>
    <p:sldId id="274" r:id="rId14"/>
    <p:sldId id="283" r:id="rId15"/>
    <p:sldId id="275" r:id="rId16"/>
    <p:sldId id="276" r:id="rId17"/>
    <p:sldId id="282"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0066"/>
    <a:srgbClr val="FF99CC"/>
    <a:srgbClr val="FF66FF"/>
    <a:srgbClr val="00CC66"/>
    <a:srgbClr val="B1EBF1"/>
    <a:srgbClr val="6699FF"/>
    <a:srgbClr val="B1F1BD"/>
    <a:srgbClr val="99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4D018-CC9A-4500-9D64-D881E93BD6F1}" v="120" dt="2024-02-11T17:29:49.040"/>
    <p1510:client id="{70C5E573-4420-4E68-8DCB-87862E38F570}" v="59" dt="2024-02-11T17:23:39.950"/>
    <p1510:client id="{774530F3-E80D-4CF3-9FC0-2E95C3115CF3}" v="11" dt="2024-02-11T18:00:49.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1520"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gomathi" userId="8a450eb2baf98a63" providerId="Windows Live" clId="Web-{6CB4D018-CC9A-4500-9D64-D881E93BD6F1}"/>
    <pc:docChg chg="modSld">
      <pc:chgData name="vaishnavi gomathi" userId="8a450eb2baf98a63" providerId="Windows Live" clId="Web-{6CB4D018-CC9A-4500-9D64-D881E93BD6F1}" dt="2024-02-11T17:29:48.212" v="106"/>
      <pc:docMkLst>
        <pc:docMk/>
      </pc:docMkLst>
      <pc:sldChg chg="modSp">
        <pc:chgData name="vaishnavi gomathi" userId="8a450eb2baf98a63" providerId="Windows Live" clId="Web-{6CB4D018-CC9A-4500-9D64-D881E93BD6F1}" dt="2024-02-11T17:28:31.507" v="1" actId="14100"/>
        <pc:sldMkLst>
          <pc:docMk/>
          <pc:sldMk cId="346617225" sldId="269"/>
        </pc:sldMkLst>
        <pc:spChg chg="mod">
          <ac:chgData name="vaishnavi gomathi" userId="8a450eb2baf98a63" providerId="Windows Live" clId="Web-{6CB4D018-CC9A-4500-9D64-D881E93BD6F1}" dt="2024-02-11T17:28:31.507" v="1" actId="14100"/>
          <ac:spMkLst>
            <pc:docMk/>
            <pc:sldMk cId="346617225" sldId="269"/>
            <ac:spMk id="8" creationId="{B2C57ED2-51A0-7BF3-1210-466B47B055D2}"/>
          </ac:spMkLst>
        </pc:spChg>
      </pc:sldChg>
      <pc:sldChg chg="modSp">
        <pc:chgData name="vaishnavi gomathi" userId="8a450eb2baf98a63" providerId="Windows Live" clId="Web-{6CB4D018-CC9A-4500-9D64-D881E93BD6F1}" dt="2024-02-11T17:28:51.851" v="3" actId="20577"/>
        <pc:sldMkLst>
          <pc:docMk/>
          <pc:sldMk cId="3384299620" sldId="271"/>
        </pc:sldMkLst>
        <pc:spChg chg="mod">
          <ac:chgData name="vaishnavi gomathi" userId="8a450eb2baf98a63" providerId="Windows Live" clId="Web-{6CB4D018-CC9A-4500-9D64-D881E93BD6F1}" dt="2024-02-11T17:28:51.851" v="3" actId="20577"/>
          <ac:spMkLst>
            <pc:docMk/>
            <pc:sldMk cId="3384299620" sldId="271"/>
            <ac:spMk id="8" creationId="{B2C57ED2-51A0-7BF3-1210-466B47B055D2}"/>
          </ac:spMkLst>
        </pc:spChg>
      </pc:sldChg>
      <pc:sldChg chg="modSp">
        <pc:chgData name="vaishnavi gomathi" userId="8a450eb2baf98a63" providerId="Windows Live" clId="Web-{6CB4D018-CC9A-4500-9D64-D881E93BD6F1}" dt="2024-02-11T17:29:07.211" v="16"/>
        <pc:sldMkLst>
          <pc:docMk/>
          <pc:sldMk cId="2029739880" sldId="273"/>
        </pc:sldMkLst>
        <pc:graphicFrameChg chg="mod modGraphic">
          <ac:chgData name="vaishnavi gomathi" userId="8a450eb2baf98a63" providerId="Windows Live" clId="Web-{6CB4D018-CC9A-4500-9D64-D881E93BD6F1}" dt="2024-02-11T17:29:07.211" v="16"/>
          <ac:graphicFrameMkLst>
            <pc:docMk/>
            <pc:sldMk cId="2029739880" sldId="273"/>
            <ac:graphicFrameMk id="2" creationId="{4A98556A-244C-2CEB-363A-BD5B1B65A47F}"/>
          </ac:graphicFrameMkLst>
        </pc:graphicFrameChg>
      </pc:sldChg>
      <pc:sldChg chg="modSp">
        <pc:chgData name="vaishnavi gomathi" userId="8a450eb2baf98a63" providerId="Windows Live" clId="Web-{6CB4D018-CC9A-4500-9D64-D881E93BD6F1}" dt="2024-02-11T17:29:28.258" v="67"/>
        <pc:sldMkLst>
          <pc:docMk/>
          <pc:sldMk cId="2987201854" sldId="277"/>
        </pc:sldMkLst>
        <pc:graphicFrameChg chg="mod modGraphic">
          <ac:chgData name="vaishnavi gomathi" userId="8a450eb2baf98a63" providerId="Windows Live" clId="Web-{6CB4D018-CC9A-4500-9D64-D881E93BD6F1}" dt="2024-02-11T17:29:28.258" v="67"/>
          <ac:graphicFrameMkLst>
            <pc:docMk/>
            <pc:sldMk cId="2987201854" sldId="277"/>
            <ac:graphicFrameMk id="2" creationId="{43EE87EF-4ADB-869E-3F5A-944A5ABB5570}"/>
          </ac:graphicFrameMkLst>
        </pc:graphicFrameChg>
      </pc:sldChg>
      <pc:sldChg chg="modSp">
        <pc:chgData name="vaishnavi gomathi" userId="8a450eb2baf98a63" providerId="Windows Live" clId="Web-{6CB4D018-CC9A-4500-9D64-D881E93BD6F1}" dt="2024-02-11T17:29:21.039" v="54"/>
        <pc:sldMkLst>
          <pc:docMk/>
          <pc:sldMk cId="569093002" sldId="278"/>
        </pc:sldMkLst>
        <pc:graphicFrameChg chg="mod modGraphic">
          <ac:chgData name="vaishnavi gomathi" userId="8a450eb2baf98a63" providerId="Windows Live" clId="Web-{6CB4D018-CC9A-4500-9D64-D881E93BD6F1}" dt="2024-02-11T17:29:21.039" v="54"/>
          <ac:graphicFrameMkLst>
            <pc:docMk/>
            <pc:sldMk cId="569093002" sldId="278"/>
            <ac:graphicFrameMk id="2" creationId="{882E2565-22D1-3F22-23E4-828E7B32F5AE}"/>
          </ac:graphicFrameMkLst>
        </pc:graphicFrameChg>
      </pc:sldChg>
      <pc:sldChg chg="modSp">
        <pc:chgData name="vaishnavi gomathi" userId="8a450eb2baf98a63" providerId="Windows Live" clId="Web-{6CB4D018-CC9A-4500-9D64-D881E93BD6F1}" dt="2024-02-11T17:29:48.212" v="106"/>
        <pc:sldMkLst>
          <pc:docMk/>
          <pc:sldMk cId="2737301503" sldId="279"/>
        </pc:sldMkLst>
        <pc:graphicFrameChg chg="mod modGraphic">
          <ac:chgData name="vaishnavi gomathi" userId="8a450eb2baf98a63" providerId="Windows Live" clId="Web-{6CB4D018-CC9A-4500-9D64-D881E93BD6F1}" dt="2024-02-11T17:29:48.212" v="106"/>
          <ac:graphicFrameMkLst>
            <pc:docMk/>
            <pc:sldMk cId="2737301503" sldId="279"/>
            <ac:graphicFrameMk id="2" creationId="{10552159-984B-D7EE-DC9C-76A0F680F793}"/>
          </ac:graphicFrameMkLst>
        </pc:graphicFrameChg>
      </pc:sldChg>
      <pc:sldChg chg="modSp">
        <pc:chgData name="vaishnavi gomathi" userId="8a450eb2baf98a63" providerId="Windows Live" clId="Web-{6CB4D018-CC9A-4500-9D64-D881E93BD6F1}" dt="2024-02-11T17:29:34.508" v="80"/>
        <pc:sldMkLst>
          <pc:docMk/>
          <pc:sldMk cId="4112478503" sldId="280"/>
        </pc:sldMkLst>
        <pc:graphicFrameChg chg="mod modGraphic">
          <ac:chgData name="vaishnavi gomathi" userId="8a450eb2baf98a63" providerId="Windows Live" clId="Web-{6CB4D018-CC9A-4500-9D64-D881E93BD6F1}" dt="2024-02-11T17:29:34.508" v="80"/>
          <ac:graphicFrameMkLst>
            <pc:docMk/>
            <pc:sldMk cId="4112478503" sldId="280"/>
            <ac:graphicFrameMk id="2" creationId="{E78E1DBD-8868-55C5-608C-81C18F1AF49A}"/>
          </ac:graphicFrameMkLst>
        </pc:graphicFrameChg>
      </pc:sldChg>
      <pc:sldChg chg="modSp">
        <pc:chgData name="vaishnavi gomathi" userId="8a450eb2baf98a63" providerId="Windows Live" clId="Web-{6CB4D018-CC9A-4500-9D64-D881E93BD6F1}" dt="2024-02-11T17:29:41.712" v="93"/>
        <pc:sldMkLst>
          <pc:docMk/>
          <pc:sldMk cId="1141202898" sldId="281"/>
        </pc:sldMkLst>
        <pc:graphicFrameChg chg="mod modGraphic">
          <ac:chgData name="vaishnavi gomathi" userId="8a450eb2baf98a63" providerId="Windows Live" clId="Web-{6CB4D018-CC9A-4500-9D64-D881E93BD6F1}" dt="2024-02-11T17:29:41.712" v="93"/>
          <ac:graphicFrameMkLst>
            <pc:docMk/>
            <pc:sldMk cId="1141202898" sldId="281"/>
            <ac:graphicFrameMk id="2" creationId="{84B1D433-9A0D-257E-EA41-9C1D6FA41BE3}"/>
          </ac:graphicFrameMkLst>
        </pc:graphicFrameChg>
      </pc:sldChg>
    </pc:docChg>
  </pc:docChgLst>
  <pc:docChgLst>
    <pc:chgData name="vaishnavi gomathi" userId="8a450eb2baf98a63" providerId="LiveId" clId="{70C5E573-4420-4E68-8DCB-87862E38F570}"/>
    <pc:docChg chg="undo redo custSel addSld delSld modSld sldOrd">
      <pc:chgData name="vaishnavi gomathi" userId="8a450eb2baf98a63" providerId="LiveId" clId="{70C5E573-4420-4E68-8DCB-87862E38F570}" dt="2024-02-11T17:24:37.886" v="894" actId="207"/>
      <pc:docMkLst>
        <pc:docMk/>
      </pc:docMkLst>
      <pc:sldChg chg="modSp mod">
        <pc:chgData name="vaishnavi gomathi" userId="8a450eb2baf98a63" providerId="LiveId" clId="{70C5E573-4420-4E68-8DCB-87862E38F570}" dt="2024-02-11T09:34:16.841" v="54" actId="20577"/>
        <pc:sldMkLst>
          <pc:docMk/>
          <pc:sldMk cId="1822303052" sldId="270"/>
        </pc:sldMkLst>
        <pc:spChg chg="mod">
          <ac:chgData name="vaishnavi gomathi" userId="8a450eb2baf98a63" providerId="LiveId" clId="{70C5E573-4420-4E68-8DCB-87862E38F570}" dt="2024-02-11T09:34:16.841" v="54" actId="20577"/>
          <ac:spMkLst>
            <pc:docMk/>
            <pc:sldMk cId="1822303052" sldId="270"/>
            <ac:spMk id="8" creationId="{B2C57ED2-51A0-7BF3-1210-466B47B055D2}"/>
          </ac:spMkLst>
        </pc:spChg>
      </pc:sldChg>
      <pc:sldChg chg="modSp mod">
        <pc:chgData name="vaishnavi gomathi" userId="8a450eb2baf98a63" providerId="LiveId" clId="{70C5E573-4420-4E68-8DCB-87862E38F570}" dt="2024-02-11T09:36:40.044" v="332" actId="20577"/>
        <pc:sldMkLst>
          <pc:docMk/>
          <pc:sldMk cId="3384299620" sldId="271"/>
        </pc:sldMkLst>
        <pc:spChg chg="mod">
          <ac:chgData name="vaishnavi gomathi" userId="8a450eb2baf98a63" providerId="LiveId" clId="{70C5E573-4420-4E68-8DCB-87862E38F570}" dt="2024-02-11T09:36:40.044" v="332" actId="20577"/>
          <ac:spMkLst>
            <pc:docMk/>
            <pc:sldMk cId="3384299620" sldId="271"/>
            <ac:spMk id="8" creationId="{B2C57ED2-51A0-7BF3-1210-466B47B055D2}"/>
          </ac:spMkLst>
        </pc:spChg>
      </pc:sldChg>
      <pc:sldChg chg="modSp mod">
        <pc:chgData name="vaishnavi gomathi" userId="8a450eb2baf98a63" providerId="LiveId" clId="{70C5E573-4420-4E68-8DCB-87862E38F570}" dt="2024-02-11T09:17:27.915" v="0" actId="2711"/>
        <pc:sldMkLst>
          <pc:docMk/>
          <pc:sldMk cId="3052917016" sldId="272"/>
        </pc:sldMkLst>
        <pc:spChg chg="mod">
          <ac:chgData name="vaishnavi gomathi" userId="8a450eb2baf98a63" providerId="LiveId" clId="{70C5E573-4420-4E68-8DCB-87862E38F570}" dt="2024-02-11T09:17:27.915" v="0" actId="2711"/>
          <ac:spMkLst>
            <pc:docMk/>
            <pc:sldMk cId="3052917016" sldId="272"/>
            <ac:spMk id="8" creationId="{B2C57ED2-51A0-7BF3-1210-466B47B055D2}"/>
          </ac:spMkLst>
        </pc:spChg>
      </pc:sldChg>
      <pc:sldChg chg="delSp modSp mod">
        <pc:chgData name="vaishnavi gomathi" userId="8a450eb2baf98a63" providerId="LiveId" clId="{70C5E573-4420-4E68-8DCB-87862E38F570}" dt="2024-02-11T16:51:27.175" v="489" actId="2165"/>
        <pc:sldMkLst>
          <pc:docMk/>
          <pc:sldMk cId="2029739880" sldId="273"/>
        </pc:sldMkLst>
        <pc:spChg chg="del mod">
          <ac:chgData name="vaishnavi gomathi" userId="8a450eb2baf98a63" providerId="LiveId" clId="{70C5E573-4420-4E68-8DCB-87862E38F570}" dt="2024-02-11T09:51:18.795" v="345" actId="21"/>
          <ac:spMkLst>
            <pc:docMk/>
            <pc:sldMk cId="2029739880" sldId="273"/>
            <ac:spMk id="8" creationId="{B2C57ED2-51A0-7BF3-1210-466B47B055D2}"/>
          </ac:spMkLst>
        </pc:spChg>
        <pc:graphicFrameChg chg="mod modGraphic">
          <ac:chgData name="vaishnavi gomathi" userId="8a450eb2baf98a63" providerId="LiveId" clId="{70C5E573-4420-4E68-8DCB-87862E38F570}" dt="2024-02-11T16:51:27.175" v="489" actId="2165"/>
          <ac:graphicFrameMkLst>
            <pc:docMk/>
            <pc:sldMk cId="2029739880" sldId="273"/>
            <ac:graphicFrameMk id="2" creationId="{4A98556A-244C-2CEB-363A-BD5B1B65A47F}"/>
          </ac:graphicFrameMkLst>
        </pc:graphicFrameChg>
        <pc:graphicFrameChg chg="del mod modGraphic">
          <ac:chgData name="vaishnavi gomathi" userId="8a450eb2baf98a63" providerId="LiveId" clId="{70C5E573-4420-4E68-8DCB-87862E38F570}" dt="2024-02-11T15:51:41.222" v="361" actId="478"/>
          <ac:graphicFrameMkLst>
            <pc:docMk/>
            <pc:sldMk cId="2029739880" sldId="273"/>
            <ac:graphicFrameMk id="9" creationId="{EFF9028A-CCC1-DC5D-8CC5-FF0F7B10CEC2}"/>
          </ac:graphicFrameMkLst>
        </pc:graphicFrameChg>
      </pc:sldChg>
      <pc:sldChg chg="addSp delSp modSp mod">
        <pc:chgData name="vaishnavi gomathi" userId="8a450eb2baf98a63" providerId="LiveId" clId="{70C5E573-4420-4E68-8DCB-87862E38F570}" dt="2024-02-11T17:20:59.600" v="677"/>
        <pc:sldMkLst>
          <pc:docMk/>
          <pc:sldMk cId="1467909558" sldId="276"/>
        </pc:sldMkLst>
        <pc:spChg chg="add">
          <ac:chgData name="vaishnavi gomathi" userId="8a450eb2baf98a63" providerId="LiveId" clId="{70C5E573-4420-4E68-8DCB-87862E38F570}" dt="2024-02-11T17:18:50.611" v="653"/>
          <ac:spMkLst>
            <pc:docMk/>
            <pc:sldMk cId="1467909558" sldId="276"/>
            <ac:spMk id="2" creationId="{65824915-7775-C399-C576-F459B1019C15}"/>
          </ac:spMkLst>
        </pc:spChg>
        <pc:spChg chg="add del mod">
          <ac:chgData name="vaishnavi gomathi" userId="8a450eb2baf98a63" providerId="LiveId" clId="{70C5E573-4420-4E68-8DCB-87862E38F570}" dt="2024-02-11T17:19:13.696" v="660" actId="21"/>
          <ac:spMkLst>
            <pc:docMk/>
            <pc:sldMk cId="1467909558" sldId="276"/>
            <ac:spMk id="4" creationId="{00000000-0000-0000-0000-000000000000}"/>
          </ac:spMkLst>
        </pc:spChg>
        <pc:spChg chg="add">
          <ac:chgData name="vaishnavi gomathi" userId="8a450eb2baf98a63" providerId="LiveId" clId="{70C5E573-4420-4E68-8DCB-87862E38F570}" dt="2024-02-11T17:19:02.062" v="656"/>
          <ac:spMkLst>
            <pc:docMk/>
            <pc:sldMk cId="1467909558" sldId="276"/>
            <ac:spMk id="7" creationId="{16BB5A8C-B25E-3254-DC8E-148CE4289FE0}"/>
          </ac:spMkLst>
        </pc:spChg>
        <pc:spChg chg="mod">
          <ac:chgData name="vaishnavi gomathi" userId="8a450eb2baf98a63" providerId="LiveId" clId="{70C5E573-4420-4E68-8DCB-87862E38F570}" dt="2024-02-11T17:20:56.317" v="675"/>
          <ac:spMkLst>
            <pc:docMk/>
            <pc:sldMk cId="1467909558" sldId="276"/>
            <ac:spMk id="8" creationId="{B2C57ED2-51A0-7BF3-1210-466B47B055D2}"/>
          </ac:spMkLst>
        </pc:spChg>
        <pc:spChg chg="add mod">
          <ac:chgData name="vaishnavi gomathi" userId="8a450eb2baf98a63" providerId="LiveId" clId="{70C5E573-4420-4E68-8DCB-87862E38F570}" dt="2024-02-11T17:19:27.343" v="663" actId="1076"/>
          <ac:spMkLst>
            <pc:docMk/>
            <pc:sldMk cId="1467909558" sldId="276"/>
            <ac:spMk id="9" creationId="{00000000-0000-0000-0000-000000000000}"/>
          </ac:spMkLst>
        </pc:spChg>
        <pc:spChg chg="add mod">
          <ac:chgData name="vaishnavi gomathi" userId="8a450eb2baf98a63" providerId="LiveId" clId="{70C5E573-4420-4E68-8DCB-87862E38F570}" dt="2024-02-11T17:19:30.700" v="664"/>
          <ac:spMkLst>
            <pc:docMk/>
            <pc:sldMk cId="1467909558" sldId="276"/>
            <ac:spMk id="10" creationId="{DEC1F9EF-8274-CD39-7106-DEFAC8344303}"/>
          </ac:spMkLst>
        </pc:spChg>
        <pc:spChg chg="add">
          <ac:chgData name="vaishnavi gomathi" userId="8a450eb2baf98a63" providerId="LiveId" clId="{70C5E573-4420-4E68-8DCB-87862E38F570}" dt="2024-02-11T17:19:57.728" v="665"/>
          <ac:spMkLst>
            <pc:docMk/>
            <pc:sldMk cId="1467909558" sldId="276"/>
            <ac:spMk id="11" creationId="{3622AA00-E312-DA02-54ED-1BA0E8E25BB4}"/>
          </ac:spMkLst>
        </pc:spChg>
        <pc:spChg chg="add del mod">
          <ac:chgData name="vaishnavi gomathi" userId="8a450eb2baf98a63" providerId="LiveId" clId="{70C5E573-4420-4E68-8DCB-87862E38F570}" dt="2024-02-11T17:20:59.600" v="677"/>
          <ac:spMkLst>
            <pc:docMk/>
            <pc:sldMk cId="1467909558" sldId="276"/>
            <ac:spMk id="12" creationId="{68064256-3209-0EC6-B97F-186F57732C77}"/>
          </ac:spMkLst>
        </pc:spChg>
      </pc:sldChg>
      <pc:sldChg chg="new del">
        <pc:chgData name="vaishnavi gomathi" userId="8a450eb2baf98a63" providerId="LiveId" clId="{70C5E573-4420-4E68-8DCB-87862E38F570}" dt="2024-02-11T16:48:02.771" v="469" actId="2696"/>
        <pc:sldMkLst>
          <pc:docMk/>
          <pc:sldMk cId="273201853" sldId="277"/>
        </pc:sldMkLst>
      </pc:sldChg>
      <pc:sldChg chg="modSp add mod">
        <pc:chgData name="vaishnavi gomathi" userId="8a450eb2baf98a63" providerId="LiveId" clId="{70C5E573-4420-4E68-8DCB-87862E38F570}" dt="2024-02-11T17:04:24.245" v="553" actId="2165"/>
        <pc:sldMkLst>
          <pc:docMk/>
          <pc:sldMk cId="2987201854" sldId="277"/>
        </pc:sldMkLst>
        <pc:graphicFrameChg chg="mod modGraphic">
          <ac:chgData name="vaishnavi gomathi" userId="8a450eb2baf98a63" providerId="LiveId" clId="{70C5E573-4420-4E68-8DCB-87862E38F570}" dt="2024-02-11T17:04:24.245" v="553" actId="2165"/>
          <ac:graphicFrameMkLst>
            <pc:docMk/>
            <pc:sldMk cId="2987201854" sldId="277"/>
            <ac:graphicFrameMk id="2" creationId="{43EE87EF-4ADB-869E-3F5A-944A5ABB5570}"/>
          </ac:graphicFrameMkLst>
        </pc:graphicFrameChg>
      </pc:sldChg>
      <pc:sldChg chg="modSp add mod">
        <pc:chgData name="vaishnavi gomathi" userId="8a450eb2baf98a63" providerId="LiveId" clId="{70C5E573-4420-4E68-8DCB-87862E38F570}" dt="2024-02-11T17:03:43.473" v="549" actId="1076"/>
        <pc:sldMkLst>
          <pc:docMk/>
          <pc:sldMk cId="569093002" sldId="278"/>
        </pc:sldMkLst>
        <pc:graphicFrameChg chg="mod modGraphic">
          <ac:chgData name="vaishnavi gomathi" userId="8a450eb2baf98a63" providerId="LiveId" clId="{70C5E573-4420-4E68-8DCB-87862E38F570}" dt="2024-02-11T17:03:43.473" v="549" actId="1076"/>
          <ac:graphicFrameMkLst>
            <pc:docMk/>
            <pc:sldMk cId="569093002" sldId="278"/>
            <ac:graphicFrameMk id="2" creationId="{882E2565-22D1-3F22-23E4-828E7B32F5AE}"/>
          </ac:graphicFrameMkLst>
        </pc:graphicFrameChg>
      </pc:sldChg>
      <pc:sldChg chg="modSp add mod ord">
        <pc:chgData name="vaishnavi gomathi" userId="8a450eb2baf98a63" providerId="LiveId" clId="{70C5E573-4420-4E68-8DCB-87862E38F570}" dt="2024-02-11T17:07:57.955" v="585" actId="1076"/>
        <pc:sldMkLst>
          <pc:docMk/>
          <pc:sldMk cId="2737301503" sldId="279"/>
        </pc:sldMkLst>
        <pc:graphicFrameChg chg="mod modGraphic">
          <ac:chgData name="vaishnavi gomathi" userId="8a450eb2baf98a63" providerId="LiveId" clId="{70C5E573-4420-4E68-8DCB-87862E38F570}" dt="2024-02-11T17:07:57.955" v="585" actId="1076"/>
          <ac:graphicFrameMkLst>
            <pc:docMk/>
            <pc:sldMk cId="2737301503" sldId="279"/>
            <ac:graphicFrameMk id="2" creationId="{10552159-984B-D7EE-DC9C-76A0F680F793}"/>
          </ac:graphicFrameMkLst>
        </pc:graphicFrameChg>
      </pc:sldChg>
      <pc:sldChg chg="add del">
        <pc:chgData name="vaishnavi gomathi" userId="8a450eb2baf98a63" providerId="LiveId" clId="{70C5E573-4420-4E68-8DCB-87862E38F570}" dt="2024-02-11T16:50:32.906" v="480" actId="2890"/>
        <pc:sldMkLst>
          <pc:docMk/>
          <pc:sldMk cId="3418070189" sldId="279"/>
        </pc:sldMkLst>
      </pc:sldChg>
      <pc:sldChg chg="add del">
        <pc:chgData name="vaishnavi gomathi" userId="8a450eb2baf98a63" providerId="LiveId" clId="{70C5E573-4420-4E68-8DCB-87862E38F570}" dt="2024-02-11T16:54:38.630" v="526" actId="2696"/>
        <pc:sldMkLst>
          <pc:docMk/>
          <pc:sldMk cId="3603565998" sldId="279"/>
        </pc:sldMkLst>
      </pc:sldChg>
      <pc:sldChg chg="modSp add mod">
        <pc:chgData name="vaishnavi gomathi" userId="8a450eb2baf98a63" providerId="LiveId" clId="{70C5E573-4420-4E68-8DCB-87862E38F570}" dt="2024-02-11T17:05:58.186" v="562" actId="1076"/>
        <pc:sldMkLst>
          <pc:docMk/>
          <pc:sldMk cId="4112478503" sldId="280"/>
        </pc:sldMkLst>
        <pc:graphicFrameChg chg="mod modGraphic">
          <ac:chgData name="vaishnavi gomathi" userId="8a450eb2baf98a63" providerId="LiveId" clId="{70C5E573-4420-4E68-8DCB-87862E38F570}" dt="2024-02-11T17:05:58.186" v="562" actId="1076"/>
          <ac:graphicFrameMkLst>
            <pc:docMk/>
            <pc:sldMk cId="4112478503" sldId="280"/>
            <ac:graphicFrameMk id="2" creationId="{E78E1DBD-8868-55C5-608C-81C18F1AF49A}"/>
          </ac:graphicFrameMkLst>
        </pc:graphicFrameChg>
      </pc:sldChg>
      <pc:sldChg chg="modSp add mod">
        <pc:chgData name="vaishnavi gomathi" userId="8a450eb2baf98a63" providerId="LiveId" clId="{70C5E573-4420-4E68-8DCB-87862E38F570}" dt="2024-02-11T17:06:44.127" v="570" actId="14734"/>
        <pc:sldMkLst>
          <pc:docMk/>
          <pc:sldMk cId="1141202898" sldId="281"/>
        </pc:sldMkLst>
        <pc:graphicFrameChg chg="modGraphic">
          <ac:chgData name="vaishnavi gomathi" userId="8a450eb2baf98a63" providerId="LiveId" clId="{70C5E573-4420-4E68-8DCB-87862E38F570}" dt="2024-02-11T17:06:44.127" v="570" actId="14734"/>
          <ac:graphicFrameMkLst>
            <pc:docMk/>
            <pc:sldMk cId="1141202898" sldId="281"/>
            <ac:graphicFrameMk id="2" creationId="{84B1D433-9A0D-257E-EA41-9C1D6FA41BE3}"/>
          </ac:graphicFrameMkLst>
        </pc:graphicFrameChg>
      </pc:sldChg>
      <pc:sldChg chg="modSp add mod">
        <pc:chgData name="vaishnavi gomathi" userId="8a450eb2baf98a63" providerId="LiveId" clId="{70C5E573-4420-4E68-8DCB-87862E38F570}" dt="2024-02-11T17:24:37.886" v="894" actId="207"/>
        <pc:sldMkLst>
          <pc:docMk/>
          <pc:sldMk cId="3823235452" sldId="282"/>
        </pc:sldMkLst>
        <pc:spChg chg="mod">
          <ac:chgData name="vaishnavi gomathi" userId="8a450eb2baf98a63" providerId="LiveId" clId="{70C5E573-4420-4E68-8DCB-87862E38F570}" dt="2024-02-11T17:24:37.886" v="894" actId="207"/>
          <ac:spMkLst>
            <pc:docMk/>
            <pc:sldMk cId="3823235452" sldId="282"/>
            <ac:spMk id="8" creationId="{216C2742-7056-D2C8-8FC0-81438B7FFC5A}"/>
          </ac:spMkLst>
        </pc:spChg>
      </pc:sldChg>
    </pc:docChg>
  </pc:docChgLst>
  <pc:docChgLst>
    <pc:chgData name="vaishnavi gomathi" userId="8a450eb2baf98a63" providerId="Windows Live" clId="Web-{774530F3-E80D-4CF3-9FC0-2E95C3115CF3}"/>
    <pc:docChg chg="modSld">
      <pc:chgData name="vaishnavi gomathi" userId="8a450eb2baf98a63" providerId="Windows Live" clId="Web-{774530F3-E80D-4CF3-9FC0-2E95C3115CF3}" dt="2024-02-11T18:00:48.629" v="5" actId="20577"/>
      <pc:docMkLst>
        <pc:docMk/>
      </pc:docMkLst>
      <pc:sldChg chg="modSp">
        <pc:chgData name="vaishnavi gomathi" userId="8a450eb2baf98a63" providerId="Windows Live" clId="Web-{774530F3-E80D-4CF3-9FC0-2E95C3115CF3}" dt="2024-02-11T18:00:48.629" v="5" actId="20577"/>
        <pc:sldMkLst>
          <pc:docMk/>
          <pc:sldMk cId="1822303052" sldId="270"/>
        </pc:sldMkLst>
        <pc:spChg chg="mod">
          <ac:chgData name="vaishnavi gomathi" userId="8a450eb2baf98a63" providerId="Windows Live" clId="Web-{774530F3-E80D-4CF3-9FC0-2E95C3115CF3}" dt="2024-02-11T18:00:48.629" v="5" actId="20577"/>
          <ac:spMkLst>
            <pc:docMk/>
            <pc:sldMk cId="1822303052" sldId="270"/>
            <ac:spMk id="8" creationId="{B2C57ED2-51A0-7BF3-1210-466B47B055D2}"/>
          </ac:spMkLst>
        </pc:spChg>
      </pc:sldChg>
      <pc:sldChg chg="modSp">
        <pc:chgData name="vaishnavi gomathi" userId="8a450eb2baf98a63" providerId="Windows Live" clId="Web-{774530F3-E80D-4CF3-9FC0-2E95C3115CF3}" dt="2024-02-11T17:51:15.868" v="2" actId="20577"/>
        <pc:sldMkLst>
          <pc:docMk/>
          <pc:sldMk cId="3384299620" sldId="271"/>
        </pc:sldMkLst>
        <pc:spChg chg="mod">
          <ac:chgData name="vaishnavi gomathi" userId="8a450eb2baf98a63" providerId="Windows Live" clId="Web-{774530F3-E80D-4CF3-9FC0-2E95C3115CF3}" dt="2024-02-11T17:51:15.868" v="2" actId="20577"/>
          <ac:spMkLst>
            <pc:docMk/>
            <pc:sldMk cId="3384299620" sldId="271"/>
            <ac:spMk id="8" creationId="{B2C57ED2-51A0-7BF3-1210-466B47B055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7426D-B9BE-4BEB-9BE4-209FDF385E3F}" type="datetimeFigureOut">
              <a:rPr lang="en-US" smtClean="0"/>
              <a:pPr/>
              <a:t>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9F71A-1B75-46CF-8FDB-004BB35B7C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516D8431-FEFB-4A1B-A6BD-9CEEA1058CF9}" type="slidenum">
              <a:rPr lang="en-US" smtClean="0"/>
              <a:pPr>
                <a:defRPr/>
              </a:pPr>
              <a:t>1</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63F6F8-0049-4A70-ACF4-3F2C6992FD13}" type="datetime1">
              <a:rPr lang="en-US" smtClean="0"/>
              <a:t>2/12/2024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158AE-FB2F-4DE0-BCCC-8DEE96469AD3}" type="datetime1">
              <a:rPr lang="en-US" smtClean="0"/>
              <a:t>2/12/2024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FAA9BC-2004-4E04-B511-EF1364D65FF8}" type="datetime1">
              <a:rPr lang="en-US" smtClean="0"/>
              <a:t>2/12/2024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5738" cy="369887"/>
          </a:xfrm>
          <a:prstGeom prst="rect">
            <a:avLst/>
          </a:prstGeom>
          <a:no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5" name="Text Box 7"/>
          <p:cNvSpPr txBox="1">
            <a:spLocks noChangeArrowheads="1"/>
          </p:cNvSpPr>
          <p:nvPr/>
        </p:nvSpPr>
        <p:spPr bwMode="auto">
          <a:xfrm>
            <a:off x="1431925" y="265113"/>
            <a:ext cx="185738" cy="369887"/>
          </a:xfrm>
          <a:prstGeom prst="rect">
            <a:avLst/>
          </a:prstGeom>
          <a:no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74F45-22AB-4319-8A40-36F8109F01B7}" type="datetime1">
              <a:rPr lang="en-US" smtClean="0"/>
              <a:t>2/12/2024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3900A9-49C0-40A4-80BC-13A18D2C3B2D}" type="datetime1">
              <a:rPr lang="en-US" smtClean="0"/>
              <a:t>2/12/2024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E4338B-8F77-4E10-9CAA-686ACAF1A3DF}" type="datetime1">
              <a:rPr lang="en-US" smtClean="0"/>
              <a:t>2/12/2024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4FF05-4785-4640-A6C9-EBF1F8968716}" type="datetime1">
              <a:rPr lang="en-US" smtClean="0"/>
              <a:t>2/12/2024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B58CF6-F8A9-4CF7-80C2-946501FA167A}" type="datetime1">
              <a:rPr lang="en-US" smtClean="0"/>
              <a:t>2/12/2024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E8C27-AD71-4BC7-89F3-D9F53D53F1F5}" type="datetime1">
              <a:rPr lang="en-US" smtClean="0"/>
              <a:t>2/12/2024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01C04-452B-49EB-BBD7-C888589E0D69}" type="datetime1">
              <a:rPr lang="en-US" smtClean="0"/>
              <a:t>2/12/2024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BAE1-99FC-4702-8C63-CB5048577C71}" type="datetime1">
              <a:rPr lang="en-US" smtClean="0"/>
              <a:t>2/12/2024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333DD-E2CA-4997-A500-A81AEC093F07}" type="datetime1">
              <a:rPr lang="en-US" smtClean="0"/>
              <a:t>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s11227-023-05369-y"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i.org/10.1007/s11069-023-06394-z"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ijisae.org/index.php/IJISAE/article/view/3705"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i.org/10.1007/978-981-13-5953-8_36"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69"/>
          <p:cNvSpPr>
            <a:spLocks noChangeArrowheads="1"/>
          </p:cNvSpPr>
          <p:nvPr/>
        </p:nvSpPr>
        <p:spPr bwMode="auto">
          <a:xfrm>
            <a:off x="533400" y="5334000"/>
            <a:ext cx="8610600" cy="1219200"/>
          </a:xfrm>
          <a:prstGeom prst="rect">
            <a:avLst/>
          </a:prstGeom>
          <a:noFill/>
          <a:ln w="9525">
            <a:noFill/>
            <a:miter lim="800000"/>
            <a:headEnd/>
            <a:tailEnd/>
          </a:ln>
        </p:spPr>
        <p:txBody>
          <a:bodyPr/>
          <a:lstStyle/>
          <a:p>
            <a:pPr algn="ctr">
              <a:lnSpc>
                <a:spcPct val="80000"/>
              </a:lnSpc>
              <a:spcBef>
                <a:spcPct val="20000"/>
              </a:spcBef>
              <a:defRPr/>
            </a:pPr>
            <a:endParaRPr lang="en-US" sz="4000" b="1">
              <a:solidFill>
                <a:srgbClr val="000099"/>
              </a:solidFill>
              <a:latin typeface="Tahoma" pitchFamily="34" charset="0"/>
              <a:cs typeface="Tahoma" pitchFamily="34" charset="0"/>
            </a:endParaRPr>
          </a:p>
        </p:txBody>
      </p:sp>
      <p:sp>
        <p:nvSpPr>
          <p:cNvPr id="7170" name="AutoShape 2"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5" descr="F:\To CEO Sir\MBU FINAL DOCUMENT-Sept 2021\MBU Logo.jpg">
            <a:extLst>
              <a:ext uri="{FF2B5EF4-FFF2-40B4-BE49-F238E27FC236}">
                <a16:creationId xmlns:a16="http://schemas.microsoft.com/office/drawing/2014/main" id="{7B27B759-5AC9-2B00-5379-09E543B97999}"/>
              </a:ext>
            </a:extLst>
          </p:cNvPr>
          <p:cNvPicPr>
            <a:picLocks noChangeAspect="1" noChangeArrowheads="1"/>
          </p:cNvPicPr>
          <p:nvPr/>
        </p:nvPicPr>
        <p:blipFill>
          <a:blip r:embed="rId3"/>
          <a:srcRect t="24304" b="23544"/>
          <a:stretch>
            <a:fillRect/>
          </a:stretch>
        </p:blipFill>
        <p:spPr bwMode="auto">
          <a:xfrm>
            <a:off x="7696200" y="6172200"/>
            <a:ext cx="990601" cy="609600"/>
          </a:xfrm>
          <a:prstGeom prst="rect">
            <a:avLst/>
          </a:prstGeom>
          <a:noFill/>
          <a:ln w="9525">
            <a:noFill/>
            <a:miter lim="800000"/>
            <a:headEnd/>
            <a:tailEnd/>
          </a:ln>
        </p:spPr>
      </p:pic>
      <p:sp>
        <p:nvSpPr>
          <p:cNvPr id="5" name="Rectangle 4">
            <a:extLst>
              <a:ext uri="{FF2B5EF4-FFF2-40B4-BE49-F238E27FC236}">
                <a16:creationId xmlns:a16="http://schemas.microsoft.com/office/drawing/2014/main" id="{CC2B1024-BA15-70E5-6F01-0BB30E87CACD}"/>
              </a:ext>
            </a:extLst>
          </p:cNvPr>
          <p:cNvSpPr/>
          <p:nvPr/>
        </p:nvSpPr>
        <p:spPr>
          <a:xfrm>
            <a:off x="125095" y="566003"/>
            <a:ext cx="8759824" cy="1752600"/>
          </a:xfrm>
          <a:prstGeom prst="rect">
            <a:avLst/>
          </a:prstGeom>
          <a:solidFill>
            <a:srgbClr val="FF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kern="0">
                <a:solidFill>
                  <a:srgbClr val="374151"/>
                </a:solidFill>
                <a:latin typeface="Segoe UI" panose="020B0502040204020203" pitchFamily="34" charset="0"/>
                <a:ea typeface="Georgia" panose="02040502050405020303" pitchFamily="18" charset="0"/>
                <a:cs typeface="Georgia" panose="02040502050405020303" pitchFamily="18" charset="0"/>
              </a:rPr>
              <a:t>Mini Project Title: IBM-AIML</a:t>
            </a:r>
            <a:r>
              <a:rPr lang="en-US" sz="2400" b="1" kern="0">
                <a:solidFill>
                  <a:srgbClr val="374151"/>
                </a:solidFill>
                <a:effectLst/>
                <a:latin typeface="Segoe UI" panose="020B0502040204020203" pitchFamily="34" charset="0"/>
                <a:ea typeface="Georgia" panose="02040502050405020303" pitchFamily="18" charset="0"/>
                <a:cs typeface="Georgia" panose="02040502050405020303" pitchFamily="18" charset="0"/>
              </a:rPr>
              <a:t> </a:t>
            </a:r>
          </a:p>
          <a:p>
            <a:pPr algn="ctr"/>
            <a:endParaRPr lang="en-IN"/>
          </a:p>
        </p:txBody>
      </p:sp>
      <p:sp>
        <p:nvSpPr>
          <p:cNvPr id="11" name="TextBox 10">
            <a:extLst>
              <a:ext uri="{FF2B5EF4-FFF2-40B4-BE49-F238E27FC236}">
                <a16:creationId xmlns:a16="http://schemas.microsoft.com/office/drawing/2014/main" id="{2095E183-E476-0C6C-E8FE-5DBB241B30F9}"/>
              </a:ext>
            </a:extLst>
          </p:cNvPr>
          <p:cNvSpPr txBox="1"/>
          <p:nvPr/>
        </p:nvSpPr>
        <p:spPr>
          <a:xfrm>
            <a:off x="184478" y="2545728"/>
            <a:ext cx="8729344" cy="2010807"/>
          </a:xfrm>
          <a:prstGeom prst="rect">
            <a:avLst/>
          </a:prstGeom>
          <a:solidFill>
            <a:srgbClr val="B1EBF1"/>
          </a:solidFill>
        </p:spPr>
        <p:txBody>
          <a:bodyPr wrap="square">
            <a:spAutoFit/>
          </a:bodyPr>
          <a:lstStyle/>
          <a:p>
            <a:pPr marL="63500" marR="0">
              <a:spcBef>
                <a:spcPts val="370"/>
              </a:spcBef>
              <a:spcAft>
                <a:spcPts val="0"/>
              </a:spcAft>
            </a:pPr>
            <a:r>
              <a:rPr lang="en-IN" sz="1800" b="1" kern="0">
                <a:effectLst/>
                <a:latin typeface="Georgia" panose="02040502050405020303" pitchFamily="18" charset="0"/>
                <a:ea typeface="Georgia" panose="02040502050405020303" pitchFamily="18" charset="0"/>
                <a:cs typeface="Georgia" panose="02040502050405020303" pitchFamily="18" charset="0"/>
              </a:rPr>
              <a:t>Team Details:</a:t>
            </a:r>
          </a:p>
          <a:p>
            <a:pPr marL="406400" marR="0" indent="-342900">
              <a:spcBef>
                <a:spcPts val="370"/>
              </a:spcBef>
              <a:spcAft>
                <a:spcPts val="0"/>
              </a:spcAft>
              <a:buAutoNum type="arabicPeriod"/>
            </a:pPr>
            <a:r>
              <a:rPr lang="en-IN" b="1" kern="0">
                <a:latin typeface="Georgia" panose="02040502050405020303" pitchFamily="18" charset="0"/>
                <a:ea typeface="Georgia" panose="02040502050405020303" pitchFamily="18" charset="0"/>
                <a:cs typeface="Georgia" panose="02040502050405020303" pitchFamily="18" charset="0"/>
              </a:rPr>
              <a:t>N. Vaishnavi (22101A010522)</a:t>
            </a:r>
          </a:p>
          <a:p>
            <a:pPr marL="406400" marR="0" indent="-342900">
              <a:spcBef>
                <a:spcPts val="370"/>
              </a:spcBef>
              <a:spcAft>
                <a:spcPts val="0"/>
              </a:spcAft>
              <a:buAutoNum type="arabicPeriod"/>
            </a:pPr>
            <a:r>
              <a:rPr lang="en-IN" b="1" kern="0">
                <a:latin typeface="Georgia" panose="02040502050405020303" pitchFamily="18" charset="0"/>
                <a:ea typeface="Georgia" panose="02040502050405020303" pitchFamily="18" charset="0"/>
                <a:cs typeface="Georgia" panose="02040502050405020303" pitchFamily="18" charset="0"/>
              </a:rPr>
              <a:t>K. </a:t>
            </a:r>
            <a:r>
              <a:rPr lang="en-IN" b="1" kern="0" err="1">
                <a:latin typeface="Georgia" panose="02040502050405020303" pitchFamily="18" charset="0"/>
                <a:ea typeface="Georgia" panose="02040502050405020303" pitchFamily="18" charset="0"/>
                <a:cs typeface="Georgia" panose="02040502050405020303" pitchFamily="18" charset="0"/>
              </a:rPr>
              <a:t>Varshitha</a:t>
            </a:r>
            <a:r>
              <a:rPr lang="en-IN" b="1" kern="0">
                <a:latin typeface="Georgia" panose="02040502050405020303" pitchFamily="18" charset="0"/>
                <a:ea typeface="Georgia" panose="02040502050405020303" pitchFamily="18" charset="0"/>
                <a:cs typeface="Georgia" panose="02040502050405020303" pitchFamily="18" charset="0"/>
              </a:rPr>
              <a:t> (22101A010480)</a:t>
            </a:r>
          </a:p>
          <a:p>
            <a:pPr marL="406400" marR="0" indent="-342900">
              <a:spcBef>
                <a:spcPts val="370"/>
              </a:spcBef>
              <a:spcAft>
                <a:spcPts val="0"/>
              </a:spcAft>
              <a:buAutoNum type="arabicPeriod"/>
            </a:pPr>
            <a:r>
              <a:rPr lang="en-IN" b="1" kern="0">
                <a:latin typeface="Georgia" panose="02040502050405020303" pitchFamily="18" charset="0"/>
                <a:ea typeface="Georgia" panose="02040502050405020303" pitchFamily="18" charset="0"/>
                <a:cs typeface="Georgia" panose="02040502050405020303" pitchFamily="18" charset="0"/>
              </a:rPr>
              <a:t>P. Deva Dhanush (22101A010321)</a:t>
            </a:r>
          </a:p>
          <a:p>
            <a:pPr marL="406400" marR="0" indent="-342900">
              <a:spcBef>
                <a:spcPts val="370"/>
              </a:spcBef>
              <a:spcAft>
                <a:spcPts val="0"/>
              </a:spcAft>
              <a:buAutoNum type="arabicPeriod"/>
            </a:pPr>
            <a:endParaRPr lang="en-IN" b="1" kern="0">
              <a:latin typeface="Georgia" panose="02040502050405020303" pitchFamily="18" charset="0"/>
              <a:ea typeface="Georgia" panose="02040502050405020303" pitchFamily="18" charset="0"/>
              <a:cs typeface="Georgia" panose="02040502050405020303" pitchFamily="18" charset="0"/>
            </a:endParaRPr>
          </a:p>
          <a:p>
            <a:pPr marL="63500" marR="0">
              <a:spcBef>
                <a:spcPts val="370"/>
              </a:spcBef>
              <a:spcAft>
                <a:spcPts val="0"/>
              </a:spcAft>
            </a:pPr>
            <a:endParaRPr lang="en-IN" b="1" kern="0">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31ED-1755-F9E1-8950-062F072C5CA4}"/>
            </a:ext>
          </a:extLst>
        </p:cNvPr>
        <p:cNvGrpSpPr/>
        <p:nvPr/>
      </p:nvGrpSpPr>
      <p:grpSpPr>
        <a:xfrm>
          <a:off x="0" y="0"/>
          <a:ext cx="0" cy="0"/>
          <a:chOff x="0" y="0"/>
          <a:chExt cx="0" cy="0"/>
        </a:xfrm>
      </p:grpSpPr>
      <p:sp>
        <p:nvSpPr>
          <p:cNvPr id="4" name="TextBox 11">
            <a:extLst>
              <a:ext uri="{FF2B5EF4-FFF2-40B4-BE49-F238E27FC236}">
                <a16:creationId xmlns:a16="http://schemas.microsoft.com/office/drawing/2014/main" id="{F89D70F2-C28C-2FA6-974E-8DFA7CECF107}"/>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a:extLst>
              <a:ext uri="{FF2B5EF4-FFF2-40B4-BE49-F238E27FC236}">
                <a16:creationId xmlns:a16="http://schemas.microsoft.com/office/drawing/2014/main" id="{939274B0-1E66-FABF-AEF1-904614133752}"/>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547239AB-C5D0-6526-E932-78975E2D8D5B}"/>
              </a:ext>
            </a:extLst>
          </p:cNvPr>
          <p:cNvSpPr>
            <a:spLocks noGrp="1"/>
          </p:cNvSpPr>
          <p:nvPr>
            <p:ph type="dt" sz="half" idx="10"/>
          </p:nvPr>
        </p:nvSpPr>
        <p:spPr/>
        <p:txBody>
          <a:bodyPr/>
          <a:lstStyle/>
          <a:p>
            <a:fld id="{85CE2D40-CD06-4545-8548-B9F0BAD04A4D}" type="datetime1">
              <a:rPr lang="en-US" smtClean="0"/>
              <a:t>2/12/2024</a:t>
            </a:fld>
            <a:endParaRPr lang="en-US"/>
          </a:p>
        </p:txBody>
      </p:sp>
      <p:sp>
        <p:nvSpPr>
          <p:cNvPr id="6" name="Footer Placeholder 5">
            <a:extLst>
              <a:ext uri="{FF2B5EF4-FFF2-40B4-BE49-F238E27FC236}">
                <a16:creationId xmlns:a16="http://schemas.microsoft.com/office/drawing/2014/main" id="{7F70F67F-68BE-EC5B-B42E-C4778EE91D1E}"/>
              </a:ext>
            </a:extLst>
          </p:cNvPr>
          <p:cNvSpPr>
            <a:spLocks noGrp="1"/>
          </p:cNvSpPr>
          <p:nvPr>
            <p:ph type="ftr" sz="quarter" idx="11"/>
          </p:nvPr>
        </p:nvSpPr>
        <p:spPr/>
        <p:txBody>
          <a:bodyPr/>
          <a:lstStyle/>
          <a:p>
            <a:r>
              <a:rPr lang="en-US"/>
              <a:t>School of Computing</a:t>
            </a:r>
          </a:p>
        </p:txBody>
      </p:sp>
      <p:graphicFrame>
        <p:nvGraphicFramePr>
          <p:cNvPr id="2" name="Table 1">
            <a:extLst>
              <a:ext uri="{FF2B5EF4-FFF2-40B4-BE49-F238E27FC236}">
                <a16:creationId xmlns:a16="http://schemas.microsoft.com/office/drawing/2014/main" id="{E78E1DBD-8868-55C5-608C-81C18F1AF49A}"/>
              </a:ext>
            </a:extLst>
          </p:cNvPr>
          <p:cNvGraphicFramePr>
            <a:graphicFrameLocks noGrp="1"/>
          </p:cNvGraphicFramePr>
          <p:nvPr>
            <p:extLst>
              <p:ext uri="{D42A27DB-BD31-4B8C-83A1-F6EECF244321}">
                <p14:modId xmlns:p14="http://schemas.microsoft.com/office/powerpoint/2010/main" val="776961790"/>
              </p:ext>
            </p:extLst>
          </p:nvPr>
        </p:nvGraphicFramePr>
        <p:xfrm>
          <a:off x="152400" y="594360"/>
          <a:ext cx="8763000" cy="566928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021025452"/>
                    </a:ext>
                  </a:extLst>
                </a:gridCol>
                <a:gridCol w="1676400">
                  <a:extLst>
                    <a:ext uri="{9D8B030D-6E8A-4147-A177-3AD203B41FA5}">
                      <a16:colId xmlns:a16="http://schemas.microsoft.com/office/drawing/2014/main" val="3226372940"/>
                    </a:ext>
                  </a:extLst>
                </a:gridCol>
                <a:gridCol w="1447800">
                  <a:extLst>
                    <a:ext uri="{9D8B030D-6E8A-4147-A177-3AD203B41FA5}">
                      <a16:colId xmlns:a16="http://schemas.microsoft.com/office/drawing/2014/main" val="690947195"/>
                    </a:ext>
                  </a:extLst>
                </a:gridCol>
                <a:gridCol w="2286000">
                  <a:extLst>
                    <a:ext uri="{9D8B030D-6E8A-4147-A177-3AD203B41FA5}">
                      <a16:colId xmlns:a16="http://schemas.microsoft.com/office/drawing/2014/main" val="3120837182"/>
                    </a:ext>
                  </a:extLst>
                </a:gridCol>
                <a:gridCol w="1447800">
                  <a:extLst>
                    <a:ext uri="{9D8B030D-6E8A-4147-A177-3AD203B41FA5}">
                      <a16:colId xmlns:a16="http://schemas.microsoft.com/office/drawing/2014/main" val="1237177214"/>
                    </a:ext>
                  </a:extLst>
                </a:gridCol>
                <a:gridCol w="1600200">
                  <a:extLst>
                    <a:ext uri="{9D8B030D-6E8A-4147-A177-3AD203B41FA5}">
                      <a16:colId xmlns:a16="http://schemas.microsoft.com/office/drawing/2014/main" val="1687630620"/>
                    </a:ext>
                  </a:extLst>
                </a:gridCol>
              </a:tblGrid>
              <a:tr h="370840">
                <a:tc>
                  <a:txBody>
                    <a:bodyPr/>
                    <a:lstStyle/>
                    <a:p>
                      <a:endParaRPr lang="en-IN">
                        <a:latin typeface="Times New Roman"/>
                      </a:endParaRPr>
                    </a:p>
                  </a:txBody>
                  <a:tcPr/>
                </a:tc>
                <a:tc>
                  <a:txBody>
                    <a:bodyPr/>
                    <a:lstStyle/>
                    <a:p>
                      <a:r>
                        <a:rPr lang="en-IN">
                          <a:latin typeface="Times New Roman"/>
                        </a:rPr>
                        <a:t>Paper Title</a:t>
                      </a:r>
                    </a:p>
                  </a:txBody>
                  <a:tcPr/>
                </a:tc>
                <a:tc>
                  <a:txBody>
                    <a:bodyPr/>
                    <a:lstStyle/>
                    <a:p>
                      <a:r>
                        <a:rPr lang="en-IN">
                          <a:latin typeface="Times New Roman"/>
                        </a:rPr>
                        <a:t>Journal/ Conference details</a:t>
                      </a:r>
                    </a:p>
                  </a:txBody>
                  <a:tcPr/>
                </a:tc>
                <a:tc>
                  <a:txBody>
                    <a:bodyPr/>
                    <a:lstStyle/>
                    <a:p>
                      <a:r>
                        <a:rPr lang="en-IN">
                          <a:latin typeface="Times New Roman"/>
                        </a:rPr>
                        <a:t>Methods Proposed</a:t>
                      </a:r>
                    </a:p>
                  </a:txBody>
                  <a:tcPr/>
                </a:tc>
                <a:tc>
                  <a:txBody>
                    <a:bodyPr/>
                    <a:lstStyle/>
                    <a:p>
                      <a:r>
                        <a:rPr lang="en-IN">
                          <a:latin typeface="Times New Roman"/>
                        </a:rPr>
                        <a:t>Datasets Used</a:t>
                      </a:r>
                    </a:p>
                  </a:txBody>
                  <a:tcPr/>
                </a:tc>
                <a:tc>
                  <a:txBody>
                    <a:bodyPr/>
                    <a:lstStyle/>
                    <a:p>
                      <a:r>
                        <a:rPr lang="en-IN">
                          <a:latin typeface="Times New Roman"/>
                        </a:rPr>
                        <a:t>Limitations</a:t>
                      </a:r>
                    </a:p>
                  </a:txBody>
                  <a:tcPr/>
                </a:tc>
                <a:extLst>
                  <a:ext uri="{0D108BD9-81ED-4DB2-BD59-A6C34878D82A}">
                    <a16:rowId xmlns:a16="http://schemas.microsoft.com/office/drawing/2014/main" val="1977791981"/>
                  </a:ext>
                </a:extLst>
              </a:tr>
              <a:tr h="370840">
                <a:tc>
                  <a:txBody>
                    <a:bodyPr/>
                    <a:lstStyle/>
                    <a:p>
                      <a:r>
                        <a:rPr lang="en-IN">
                          <a:latin typeface="Times New Roman"/>
                        </a:rPr>
                        <a:t>5.</a:t>
                      </a:r>
                    </a:p>
                  </a:txBody>
                  <a:tcPr/>
                </a:tc>
                <a:tc>
                  <a:txBody>
                    <a:bodyPr/>
                    <a:lstStyle/>
                    <a:p>
                      <a:r>
                        <a:rPr lang="en-IN" err="1">
                          <a:latin typeface="Times New Roman"/>
                        </a:rPr>
                        <a:t>Spatio</a:t>
                      </a:r>
                      <a:r>
                        <a:rPr lang="en-IN">
                          <a:latin typeface="Times New Roman"/>
                        </a:rPr>
                        <a:t>-Temporal Analysis of Hybrid CNN-GRU Model for Prediction of Earthquake for Disaster </a:t>
                      </a:r>
                      <a:r>
                        <a:rPr lang="en-IN" err="1">
                          <a:latin typeface="Times New Roman"/>
                        </a:rPr>
                        <a:t>Manangement</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International Journal of Intelligent Systems and Applications in Engineering</a:t>
                      </a:r>
                      <a:endParaRPr lang="en-IN">
                        <a:latin typeface="Times New Roman"/>
                      </a:endParaRPr>
                    </a:p>
                  </a:txBody>
                  <a:tcPr/>
                </a:tc>
                <a:tc>
                  <a:txBody>
                    <a:bodyPr/>
                    <a:lstStyle/>
                    <a:p>
                      <a:r>
                        <a:rPr lang="en-IN" sz="1800" b="0" i="0" kern="1200">
                          <a:solidFill>
                            <a:schemeClr val="dk1"/>
                          </a:solidFill>
                          <a:effectLst/>
                          <a:latin typeface="Times New Roman"/>
                          <a:ea typeface="+mn-ea"/>
                          <a:cs typeface="+mn-cs"/>
                        </a:rPr>
                        <a:t>The paper presents a novel hybrid records. CNN-GRU model for earthquake prediction </a:t>
                      </a:r>
                      <a:r>
                        <a:rPr lang="en-IN" sz="1800" b="0" i="0" kern="1200" err="1">
                          <a:solidFill>
                            <a:schemeClr val="dk1"/>
                          </a:solidFill>
                          <a:effectLst/>
                          <a:latin typeface="Times New Roman"/>
                          <a:ea typeface="+mn-ea"/>
                          <a:cs typeface="+mn-cs"/>
                        </a:rPr>
                        <a:t>spatio</a:t>
                      </a:r>
                      <a:r>
                        <a:rPr lang="en-IN" sz="1800" b="0" i="0" kern="1200">
                          <a:solidFill>
                            <a:schemeClr val="dk1"/>
                          </a:solidFill>
                          <a:effectLst/>
                          <a:latin typeface="Times New Roman"/>
                          <a:ea typeface="+mn-ea"/>
                          <a:cs typeface="+mn-cs"/>
                        </a:rPr>
                        <a:t>- temporal analysis. It combines CNN's spatial feature extraction with GRU'S temporal pattern recognition, aiming for comprehensive with seismic event </a:t>
                      </a:r>
                      <a:r>
                        <a:rPr lang="en-IN" sz="1800" b="0" i="0" kern="1200" err="1">
                          <a:solidFill>
                            <a:schemeClr val="dk1"/>
                          </a:solidFill>
                          <a:effectLst/>
                          <a:latin typeface="Times New Roman"/>
                          <a:ea typeface="+mn-ea"/>
                          <a:cs typeface="+mn-cs"/>
                        </a:rPr>
                        <a:t>erstanding</a:t>
                      </a:r>
                      <a:r>
                        <a:rPr lang="en-IN" sz="1800" b="0" i="0" kern="1200">
                          <a:solidFill>
                            <a:schemeClr val="dk1"/>
                          </a:solidFill>
                          <a:effectLst/>
                          <a:latin typeface="Times New Roman"/>
                          <a:ea typeface="+mn-ea"/>
                          <a:cs typeface="+mn-cs"/>
                        </a:rPr>
                        <a:t>.</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Seismic data enriched with geographical parameters. Specific datasets not mentioned, likely includes global seismic activity records.</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The complex of seismic da and the </a:t>
                      </a:r>
                      <a:r>
                        <a:rPr lang="en-US" sz="1800" b="0" i="0" kern="1200" err="1">
                          <a:solidFill>
                            <a:schemeClr val="dk1"/>
                          </a:solidFill>
                          <a:effectLst/>
                          <a:latin typeface="Times New Roman"/>
                          <a:ea typeface="+mn-ea"/>
                          <a:cs typeface="+mn-cs"/>
                        </a:rPr>
                        <a:t>unpredictabl</a:t>
                      </a:r>
                      <a:r>
                        <a:rPr lang="en-US" sz="1800" b="0" i="0" kern="1200">
                          <a:solidFill>
                            <a:schemeClr val="dk1"/>
                          </a:solidFill>
                          <a:effectLst/>
                          <a:latin typeface="Times New Roman"/>
                          <a:ea typeface="+mn-ea"/>
                          <a:cs typeface="+mn-cs"/>
                        </a:rPr>
                        <a:t> nature of earthquakes present challenges in model accuracy </a:t>
                      </a:r>
                      <a:r>
                        <a:rPr lang="en-US" sz="1800" b="0" i="0" kern="1200" err="1">
                          <a:solidFill>
                            <a:schemeClr val="dk1"/>
                          </a:solidFill>
                          <a:effectLst/>
                          <a:latin typeface="Times New Roman"/>
                          <a:ea typeface="+mn-ea"/>
                          <a:cs typeface="+mn-cs"/>
                        </a:rPr>
                        <a:t>anc</a:t>
                      </a:r>
                      <a:r>
                        <a:rPr lang="en-US" sz="1800" b="0" i="0" kern="1200">
                          <a:solidFill>
                            <a:schemeClr val="dk1"/>
                          </a:solidFill>
                          <a:effectLst/>
                          <a:latin typeface="Times New Roman"/>
                          <a:ea typeface="+mn-ea"/>
                          <a:cs typeface="+mn-cs"/>
                        </a:rPr>
                        <a:t> </a:t>
                      </a:r>
                      <a:r>
                        <a:rPr lang="en-US" sz="1800" b="0" i="0" kern="1200" err="1">
                          <a:solidFill>
                            <a:schemeClr val="dk1"/>
                          </a:solidFill>
                          <a:effectLst/>
                          <a:latin typeface="Times New Roman"/>
                          <a:ea typeface="+mn-ea"/>
                          <a:cs typeface="+mn-cs"/>
                        </a:rPr>
                        <a:t>generalizabil</a:t>
                      </a:r>
                      <a:r>
                        <a:rPr lang="en-US" sz="1800" b="0" i="0" kern="1200">
                          <a:solidFill>
                            <a:schemeClr val="dk1"/>
                          </a:solidFill>
                          <a:effectLst/>
                          <a:latin typeface="Times New Roman"/>
                          <a:ea typeface="+mn-ea"/>
                          <a:cs typeface="+mn-cs"/>
                        </a:rPr>
                        <a:t> Further validation in diverse geological settings is necessary.</a:t>
                      </a:r>
                      <a:endParaRPr lang="en-IN">
                        <a:latin typeface="Times New Roman"/>
                      </a:endParaRPr>
                    </a:p>
                  </a:txBody>
                  <a:tcPr/>
                </a:tc>
                <a:extLst>
                  <a:ext uri="{0D108BD9-81ED-4DB2-BD59-A6C34878D82A}">
                    <a16:rowId xmlns:a16="http://schemas.microsoft.com/office/drawing/2014/main" val="2120516789"/>
                  </a:ext>
                </a:extLst>
              </a:tr>
            </a:tbl>
          </a:graphicData>
        </a:graphic>
      </p:graphicFrame>
    </p:spTree>
    <p:extLst>
      <p:ext uri="{BB962C8B-B14F-4D97-AF65-F5344CB8AC3E}">
        <p14:creationId xmlns:p14="http://schemas.microsoft.com/office/powerpoint/2010/main" val="411247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0EF97-A217-E143-604D-ECF2E748CBA3}"/>
            </a:ext>
          </a:extLst>
        </p:cNvPr>
        <p:cNvGrpSpPr/>
        <p:nvPr/>
      </p:nvGrpSpPr>
      <p:grpSpPr>
        <a:xfrm>
          <a:off x="0" y="0"/>
          <a:ext cx="0" cy="0"/>
          <a:chOff x="0" y="0"/>
          <a:chExt cx="0" cy="0"/>
        </a:xfrm>
      </p:grpSpPr>
      <p:sp>
        <p:nvSpPr>
          <p:cNvPr id="4" name="TextBox 11">
            <a:extLst>
              <a:ext uri="{FF2B5EF4-FFF2-40B4-BE49-F238E27FC236}">
                <a16:creationId xmlns:a16="http://schemas.microsoft.com/office/drawing/2014/main" id="{79F43E31-D882-B525-0C7B-43DEFE159AAD}"/>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a:extLst>
              <a:ext uri="{FF2B5EF4-FFF2-40B4-BE49-F238E27FC236}">
                <a16:creationId xmlns:a16="http://schemas.microsoft.com/office/drawing/2014/main" id="{546D2010-C07E-A0A7-B5B3-9E8269EF5C40}"/>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59BEB14C-288B-9DF4-EF78-8EF78005CF1C}"/>
              </a:ext>
            </a:extLst>
          </p:cNvPr>
          <p:cNvSpPr>
            <a:spLocks noGrp="1"/>
          </p:cNvSpPr>
          <p:nvPr>
            <p:ph type="dt" sz="half" idx="10"/>
          </p:nvPr>
        </p:nvSpPr>
        <p:spPr/>
        <p:txBody>
          <a:bodyPr/>
          <a:lstStyle/>
          <a:p>
            <a:fld id="{85CE2D40-CD06-4545-8548-B9F0BAD04A4D}" type="datetime1">
              <a:rPr lang="en-US" smtClean="0"/>
              <a:t>2/12/2024</a:t>
            </a:fld>
            <a:endParaRPr lang="en-US"/>
          </a:p>
        </p:txBody>
      </p:sp>
      <p:sp>
        <p:nvSpPr>
          <p:cNvPr id="6" name="Footer Placeholder 5">
            <a:extLst>
              <a:ext uri="{FF2B5EF4-FFF2-40B4-BE49-F238E27FC236}">
                <a16:creationId xmlns:a16="http://schemas.microsoft.com/office/drawing/2014/main" id="{741A762F-40BD-09FA-407A-82909AE371B0}"/>
              </a:ext>
            </a:extLst>
          </p:cNvPr>
          <p:cNvSpPr>
            <a:spLocks noGrp="1"/>
          </p:cNvSpPr>
          <p:nvPr>
            <p:ph type="ftr" sz="quarter" idx="11"/>
          </p:nvPr>
        </p:nvSpPr>
        <p:spPr/>
        <p:txBody>
          <a:bodyPr/>
          <a:lstStyle/>
          <a:p>
            <a:r>
              <a:rPr lang="en-US"/>
              <a:t>School of Computing</a:t>
            </a:r>
          </a:p>
        </p:txBody>
      </p:sp>
      <p:graphicFrame>
        <p:nvGraphicFramePr>
          <p:cNvPr id="2" name="Table 1">
            <a:extLst>
              <a:ext uri="{FF2B5EF4-FFF2-40B4-BE49-F238E27FC236}">
                <a16:creationId xmlns:a16="http://schemas.microsoft.com/office/drawing/2014/main" id="{84B1D433-9A0D-257E-EA41-9C1D6FA41BE3}"/>
              </a:ext>
            </a:extLst>
          </p:cNvPr>
          <p:cNvGraphicFramePr>
            <a:graphicFrameLocks noGrp="1"/>
          </p:cNvGraphicFramePr>
          <p:nvPr>
            <p:extLst>
              <p:ext uri="{D42A27DB-BD31-4B8C-83A1-F6EECF244321}">
                <p14:modId xmlns:p14="http://schemas.microsoft.com/office/powerpoint/2010/main" val="3928439984"/>
              </p:ext>
            </p:extLst>
          </p:nvPr>
        </p:nvGraphicFramePr>
        <p:xfrm>
          <a:off x="152400" y="685800"/>
          <a:ext cx="8763000" cy="48463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21025452"/>
                    </a:ext>
                  </a:extLst>
                </a:gridCol>
                <a:gridCol w="1600200">
                  <a:extLst>
                    <a:ext uri="{9D8B030D-6E8A-4147-A177-3AD203B41FA5}">
                      <a16:colId xmlns:a16="http://schemas.microsoft.com/office/drawing/2014/main" val="3226372940"/>
                    </a:ext>
                  </a:extLst>
                </a:gridCol>
                <a:gridCol w="1828800">
                  <a:extLst>
                    <a:ext uri="{9D8B030D-6E8A-4147-A177-3AD203B41FA5}">
                      <a16:colId xmlns:a16="http://schemas.microsoft.com/office/drawing/2014/main" val="690947195"/>
                    </a:ext>
                  </a:extLst>
                </a:gridCol>
                <a:gridCol w="1905000">
                  <a:extLst>
                    <a:ext uri="{9D8B030D-6E8A-4147-A177-3AD203B41FA5}">
                      <a16:colId xmlns:a16="http://schemas.microsoft.com/office/drawing/2014/main" val="3120837182"/>
                    </a:ext>
                  </a:extLst>
                </a:gridCol>
                <a:gridCol w="1447800">
                  <a:extLst>
                    <a:ext uri="{9D8B030D-6E8A-4147-A177-3AD203B41FA5}">
                      <a16:colId xmlns:a16="http://schemas.microsoft.com/office/drawing/2014/main" val="1237177214"/>
                    </a:ext>
                  </a:extLst>
                </a:gridCol>
                <a:gridCol w="1600200">
                  <a:extLst>
                    <a:ext uri="{9D8B030D-6E8A-4147-A177-3AD203B41FA5}">
                      <a16:colId xmlns:a16="http://schemas.microsoft.com/office/drawing/2014/main" val="1687630620"/>
                    </a:ext>
                  </a:extLst>
                </a:gridCol>
              </a:tblGrid>
              <a:tr h="370840">
                <a:tc>
                  <a:txBody>
                    <a:bodyPr/>
                    <a:lstStyle/>
                    <a:p>
                      <a:endParaRPr lang="en-IN">
                        <a:latin typeface="Times New Roman"/>
                      </a:endParaRPr>
                    </a:p>
                  </a:txBody>
                  <a:tcPr/>
                </a:tc>
                <a:tc>
                  <a:txBody>
                    <a:bodyPr/>
                    <a:lstStyle/>
                    <a:p>
                      <a:r>
                        <a:rPr lang="en-IN">
                          <a:latin typeface="Times New Roman"/>
                        </a:rPr>
                        <a:t>Paper Title</a:t>
                      </a:r>
                    </a:p>
                  </a:txBody>
                  <a:tcPr/>
                </a:tc>
                <a:tc>
                  <a:txBody>
                    <a:bodyPr/>
                    <a:lstStyle/>
                    <a:p>
                      <a:r>
                        <a:rPr lang="en-IN">
                          <a:latin typeface="Times New Roman"/>
                        </a:rPr>
                        <a:t>Journal/ Conference details</a:t>
                      </a:r>
                    </a:p>
                  </a:txBody>
                  <a:tcPr/>
                </a:tc>
                <a:tc>
                  <a:txBody>
                    <a:bodyPr/>
                    <a:lstStyle/>
                    <a:p>
                      <a:r>
                        <a:rPr lang="en-IN">
                          <a:latin typeface="Times New Roman"/>
                        </a:rPr>
                        <a:t>Methods Proposed</a:t>
                      </a:r>
                    </a:p>
                  </a:txBody>
                  <a:tcPr/>
                </a:tc>
                <a:tc>
                  <a:txBody>
                    <a:bodyPr/>
                    <a:lstStyle/>
                    <a:p>
                      <a:r>
                        <a:rPr lang="en-IN">
                          <a:latin typeface="Times New Roman"/>
                        </a:rPr>
                        <a:t>Datasets Used</a:t>
                      </a:r>
                    </a:p>
                  </a:txBody>
                  <a:tcPr/>
                </a:tc>
                <a:tc>
                  <a:txBody>
                    <a:bodyPr/>
                    <a:lstStyle/>
                    <a:p>
                      <a:r>
                        <a:rPr lang="en-IN">
                          <a:latin typeface="Times New Roman"/>
                        </a:rPr>
                        <a:t>Limitations</a:t>
                      </a:r>
                    </a:p>
                  </a:txBody>
                  <a:tcPr/>
                </a:tc>
                <a:extLst>
                  <a:ext uri="{0D108BD9-81ED-4DB2-BD59-A6C34878D82A}">
                    <a16:rowId xmlns:a16="http://schemas.microsoft.com/office/drawing/2014/main" val="1977791981"/>
                  </a:ext>
                </a:extLst>
              </a:tr>
              <a:tr h="370840">
                <a:tc>
                  <a:txBody>
                    <a:bodyPr/>
                    <a:lstStyle/>
                    <a:p>
                      <a:r>
                        <a:rPr lang="en-IN">
                          <a:latin typeface="Times New Roman"/>
                        </a:rPr>
                        <a:t>6.</a:t>
                      </a:r>
                    </a:p>
                  </a:txBody>
                  <a:tcPr/>
                </a:tc>
                <a:tc>
                  <a:txBody>
                    <a:bodyPr/>
                    <a:lstStyle/>
                    <a:p>
                      <a:r>
                        <a:rPr lang="en-IN">
                          <a:latin typeface="Times New Roman"/>
                        </a:rPr>
                        <a:t>A Particle Swarm Optimization-Backpropagation (PSO-BP)Model for the Prediction of Earthquake in Japan</a:t>
                      </a:r>
                    </a:p>
                  </a:txBody>
                  <a:tcPr/>
                </a:tc>
                <a:tc>
                  <a:txBody>
                    <a:bodyPr/>
                    <a:lstStyle/>
                    <a:p>
                      <a:r>
                        <a:rPr lang="en-US" sz="1800" b="0" i="0" kern="1200">
                          <a:solidFill>
                            <a:schemeClr val="dk1"/>
                          </a:solidFill>
                          <a:effectLst/>
                          <a:latin typeface="Times New Roman"/>
                          <a:ea typeface="+mn-ea"/>
                          <a:cs typeface="+mn-cs"/>
                        </a:rPr>
                        <a:t>Emerging Research in Computing, Information, Communication and Applications</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The paper proposes a PSO- BP model for earthquake prediction in Japan, utilizing a combination of particle swarm optimization to optimize input parameters of a backpropagation neural network</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Data from the Japan seismic catalogue provided by USGS, including parameters like latitude, longitude, magnitude, and depth of earthquakes.</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Limitations are not specified but could include the model's dependence on the quality and completeness of the seismic data, as well as its potential limitation to the geographic area of Japan.</a:t>
                      </a:r>
                      <a:endParaRPr lang="en-IN">
                        <a:latin typeface="Times New Roman"/>
                      </a:endParaRPr>
                    </a:p>
                  </a:txBody>
                  <a:tcPr/>
                </a:tc>
                <a:extLst>
                  <a:ext uri="{0D108BD9-81ED-4DB2-BD59-A6C34878D82A}">
                    <a16:rowId xmlns:a16="http://schemas.microsoft.com/office/drawing/2014/main" val="3212514108"/>
                  </a:ext>
                </a:extLst>
              </a:tr>
            </a:tbl>
          </a:graphicData>
        </a:graphic>
      </p:graphicFrame>
    </p:spTree>
    <p:extLst>
      <p:ext uri="{BB962C8B-B14F-4D97-AF65-F5344CB8AC3E}">
        <p14:creationId xmlns:p14="http://schemas.microsoft.com/office/powerpoint/2010/main" val="114120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A71A4-ABB3-F9B4-7847-6D0A5886C433}"/>
            </a:ext>
          </a:extLst>
        </p:cNvPr>
        <p:cNvGrpSpPr/>
        <p:nvPr/>
      </p:nvGrpSpPr>
      <p:grpSpPr>
        <a:xfrm>
          <a:off x="0" y="0"/>
          <a:ext cx="0" cy="0"/>
          <a:chOff x="0" y="0"/>
          <a:chExt cx="0" cy="0"/>
        </a:xfrm>
      </p:grpSpPr>
      <p:sp>
        <p:nvSpPr>
          <p:cNvPr id="4" name="TextBox 11">
            <a:extLst>
              <a:ext uri="{FF2B5EF4-FFF2-40B4-BE49-F238E27FC236}">
                <a16:creationId xmlns:a16="http://schemas.microsoft.com/office/drawing/2014/main" id="{584F8867-74A5-37F5-F91C-78C3B7821116}"/>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a:extLst>
              <a:ext uri="{FF2B5EF4-FFF2-40B4-BE49-F238E27FC236}">
                <a16:creationId xmlns:a16="http://schemas.microsoft.com/office/drawing/2014/main" id="{46603E1A-82E7-F79E-C1BF-F08B4B941D5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D32BEB6B-76AA-2CF4-21F1-668E5A4F31DB}"/>
              </a:ext>
            </a:extLst>
          </p:cNvPr>
          <p:cNvSpPr>
            <a:spLocks noGrp="1"/>
          </p:cNvSpPr>
          <p:nvPr>
            <p:ph type="dt" sz="half" idx="10"/>
          </p:nvPr>
        </p:nvSpPr>
        <p:spPr/>
        <p:txBody>
          <a:bodyPr/>
          <a:lstStyle/>
          <a:p>
            <a:fld id="{85CE2D40-CD06-4545-8548-B9F0BAD04A4D}" type="datetime1">
              <a:rPr lang="en-US" smtClean="0"/>
              <a:t>2/12/2024</a:t>
            </a:fld>
            <a:endParaRPr lang="en-US"/>
          </a:p>
        </p:txBody>
      </p:sp>
      <p:sp>
        <p:nvSpPr>
          <p:cNvPr id="6" name="Footer Placeholder 5">
            <a:extLst>
              <a:ext uri="{FF2B5EF4-FFF2-40B4-BE49-F238E27FC236}">
                <a16:creationId xmlns:a16="http://schemas.microsoft.com/office/drawing/2014/main" id="{38E48FF6-5D2F-C4A4-4277-DF8860433F63}"/>
              </a:ext>
            </a:extLst>
          </p:cNvPr>
          <p:cNvSpPr>
            <a:spLocks noGrp="1"/>
          </p:cNvSpPr>
          <p:nvPr>
            <p:ph type="ftr" sz="quarter" idx="11"/>
          </p:nvPr>
        </p:nvSpPr>
        <p:spPr/>
        <p:txBody>
          <a:bodyPr/>
          <a:lstStyle/>
          <a:p>
            <a:r>
              <a:rPr lang="en-US"/>
              <a:t>School of Computing</a:t>
            </a:r>
          </a:p>
        </p:txBody>
      </p:sp>
      <p:graphicFrame>
        <p:nvGraphicFramePr>
          <p:cNvPr id="2" name="Table 1">
            <a:extLst>
              <a:ext uri="{FF2B5EF4-FFF2-40B4-BE49-F238E27FC236}">
                <a16:creationId xmlns:a16="http://schemas.microsoft.com/office/drawing/2014/main" id="{10552159-984B-D7EE-DC9C-76A0F680F793}"/>
              </a:ext>
            </a:extLst>
          </p:cNvPr>
          <p:cNvGraphicFramePr>
            <a:graphicFrameLocks noGrp="1"/>
          </p:cNvGraphicFramePr>
          <p:nvPr>
            <p:extLst>
              <p:ext uri="{D42A27DB-BD31-4B8C-83A1-F6EECF244321}">
                <p14:modId xmlns:p14="http://schemas.microsoft.com/office/powerpoint/2010/main" val="554136316"/>
              </p:ext>
            </p:extLst>
          </p:nvPr>
        </p:nvGraphicFramePr>
        <p:xfrm>
          <a:off x="76200" y="575556"/>
          <a:ext cx="8915398" cy="6217920"/>
        </p:xfrm>
        <a:graphic>
          <a:graphicData uri="http://schemas.openxmlformats.org/drawingml/2006/table">
            <a:tbl>
              <a:tblPr firstRow="1" bandRow="1">
                <a:tableStyleId>{5C22544A-7EE6-4342-B048-85BDC9FD1C3A}</a:tableStyleId>
              </a:tblPr>
              <a:tblGrid>
                <a:gridCol w="310100">
                  <a:extLst>
                    <a:ext uri="{9D8B030D-6E8A-4147-A177-3AD203B41FA5}">
                      <a16:colId xmlns:a16="http://schemas.microsoft.com/office/drawing/2014/main" val="2021025452"/>
                    </a:ext>
                  </a:extLst>
                </a:gridCol>
                <a:gridCol w="930302">
                  <a:extLst>
                    <a:ext uri="{9D8B030D-6E8A-4147-A177-3AD203B41FA5}">
                      <a16:colId xmlns:a16="http://schemas.microsoft.com/office/drawing/2014/main" val="3226372940"/>
                    </a:ext>
                  </a:extLst>
                </a:gridCol>
                <a:gridCol w="2558332">
                  <a:extLst>
                    <a:ext uri="{9D8B030D-6E8A-4147-A177-3AD203B41FA5}">
                      <a16:colId xmlns:a16="http://schemas.microsoft.com/office/drawing/2014/main" val="690947195"/>
                    </a:ext>
                  </a:extLst>
                </a:gridCol>
                <a:gridCol w="2170706">
                  <a:extLst>
                    <a:ext uri="{9D8B030D-6E8A-4147-A177-3AD203B41FA5}">
                      <a16:colId xmlns:a16="http://schemas.microsoft.com/office/drawing/2014/main" val="3120837182"/>
                    </a:ext>
                  </a:extLst>
                </a:gridCol>
                <a:gridCol w="1317928">
                  <a:extLst>
                    <a:ext uri="{9D8B030D-6E8A-4147-A177-3AD203B41FA5}">
                      <a16:colId xmlns:a16="http://schemas.microsoft.com/office/drawing/2014/main" val="1237177214"/>
                    </a:ext>
                  </a:extLst>
                </a:gridCol>
                <a:gridCol w="1628030">
                  <a:extLst>
                    <a:ext uri="{9D8B030D-6E8A-4147-A177-3AD203B41FA5}">
                      <a16:colId xmlns:a16="http://schemas.microsoft.com/office/drawing/2014/main" val="1687630620"/>
                    </a:ext>
                  </a:extLst>
                </a:gridCol>
              </a:tblGrid>
              <a:tr h="621319">
                <a:tc>
                  <a:txBody>
                    <a:bodyPr/>
                    <a:lstStyle/>
                    <a:p>
                      <a:endParaRPr lang="en-IN">
                        <a:latin typeface="Times New Roman"/>
                      </a:endParaRPr>
                    </a:p>
                  </a:txBody>
                  <a:tcPr/>
                </a:tc>
                <a:tc>
                  <a:txBody>
                    <a:bodyPr/>
                    <a:lstStyle/>
                    <a:p>
                      <a:r>
                        <a:rPr lang="en-IN">
                          <a:latin typeface="Times New Roman"/>
                        </a:rPr>
                        <a:t>Paper Title</a:t>
                      </a:r>
                    </a:p>
                  </a:txBody>
                  <a:tcPr/>
                </a:tc>
                <a:tc>
                  <a:txBody>
                    <a:bodyPr/>
                    <a:lstStyle/>
                    <a:p>
                      <a:r>
                        <a:rPr lang="en-IN">
                          <a:latin typeface="Times New Roman"/>
                        </a:rPr>
                        <a:t>Journal/ Conference details</a:t>
                      </a:r>
                    </a:p>
                  </a:txBody>
                  <a:tcPr/>
                </a:tc>
                <a:tc>
                  <a:txBody>
                    <a:bodyPr/>
                    <a:lstStyle/>
                    <a:p>
                      <a:r>
                        <a:rPr lang="en-IN">
                          <a:latin typeface="Times New Roman"/>
                        </a:rPr>
                        <a:t>Methods Proposed</a:t>
                      </a:r>
                    </a:p>
                  </a:txBody>
                  <a:tcPr/>
                </a:tc>
                <a:tc>
                  <a:txBody>
                    <a:bodyPr/>
                    <a:lstStyle/>
                    <a:p>
                      <a:r>
                        <a:rPr lang="en-IN">
                          <a:latin typeface="Times New Roman"/>
                        </a:rPr>
                        <a:t>Datasets Used</a:t>
                      </a:r>
                    </a:p>
                  </a:txBody>
                  <a:tcPr/>
                </a:tc>
                <a:tc>
                  <a:txBody>
                    <a:bodyPr/>
                    <a:lstStyle/>
                    <a:p>
                      <a:r>
                        <a:rPr lang="en-IN">
                          <a:latin typeface="Times New Roman"/>
                        </a:rPr>
                        <a:t>Limitations</a:t>
                      </a:r>
                    </a:p>
                  </a:txBody>
                  <a:tcPr/>
                </a:tc>
                <a:extLst>
                  <a:ext uri="{0D108BD9-81ED-4DB2-BD59-A6C34878D82A}">
                    <a16:rowId xmlns:a16="http://schemas.microsoft.com/office/drawing/2014/main" val="1977791981"/>
                  </a:ext>
                </a:extLst>
              </a:tr>
              <a:tr h="5414356">
                <a:tc>
                  <a:txBody>
                    <a:bodyPr/>
                    <a:lstStyle/>
                    <a:p>
                      <a:r>
                        <a:rPr lang="en-IN">
                          <a:latin typeface="Times New Roman"/>
                        </a:rPr>
                        <a:t>7.</a:t>
                      </a:r>
                    </a:p>
                  </a:txBody>
                  <a:tcPr/>
                </a:tc>
                <a:tc>
                  <a:txBody>
                    <a:bodyPr/>
                    <a:lstStyle/>
                    <a:p>
                      <a:r>
                        <a:rPr lang="en-IN">
                          <a:latin typeface="Times New Roman"/>
                        </a:rPr>
                        <a:t>DLEP: A Deep Learning Model for Earthquake Prediction</a:t>
                      </a:r>
                    </a:p>
                  </a:txBody>
                  <a:tcPr/>
                </a:tc>
                <a:tc>
                  <a:txBody>
                    <a:bodyPr/>
                    <a:lstStyle/>
                    <a:p>
                      <a:r>
                        <a:rPr lang="en-US" sz="1800" b="0" i="0" kern="1200" dirty="0">
                          <a:solidFill>
                            <a:schemeClr val="dk1"/>
                          </a:solidFill>
                          <a:effectLst/>
                          <a:latin typeface="Times New Roman"/>
                          <a:ea typeface="+mn-ea"/>
                          <a:cs typeface="+mn-cs"/>
                        </a:rPr>
                        <a:t>Authorized licensed use limited to: Auckland University of Technology. Downloaded on October 04, 2020, at 12:26:25 UTC from IEEE Xplore. Restrictions apply. Proposed Used Limitations Eight datasets from different regions including Sichuan, Xinjiang, Qinghai- Tibet, etc. </a:t>
                      </a:r>
                      <a:endParaRPr lang="en-IN" dirty="0">
                        <a:latin typeface="Times New Roman"/>
                      </a:endParaRPr>
                    </a:p>
                  </a:txBody>
                  <a:tcPr/>
                </a:tc>
                <a:tc>
                  <a:txBody>
                    <a:bodyPr/>
                    <a:lstStyle/>
                    <a:p>
                      <a:r>
                        <a:rPr lang="en-US" sz="1800" b="0" i="0" kern="1200">
                          <a:solidFill>
                            <a:schemeClr val="dk1"/>
                          </a:solidFill>
                          <a:effectLst/>
                          <a:latin typeface="Times New Roman"/>
                          <a:ea typeface="+mn-ea"/>
                          <a:cs typeface="+mn-cs"/>
                        </a:rPr>
                        <a:t>proposes the DLEP model which uses a convolutional neural network (CNN) to extract implicit features and  attention-based strategy to fuse explicit and implicit features for earthquake prediction. It also introduces a dynamic loss function to address the category imbalance in seis! </a:t>
                      </a:r>
                      <a:r>
                        <a:rPr lang="en-US" sz="1800" b="0" i="0" kern="1200" err="1">
                          <a:solidFill>
                            <a:schemeClr val="dk1"/>
                          </a:solidFill>
                          <a:effectLst/>
                          <a:latin typeface="Times New Roman"/>
                          <a:ea typeface="+mn-ea"/>
                          <a:cs typeface="+mn-cs"/>
                        </a:rPr>
                        <a:t>lata</a:t>
                      </a:r>
                      <a:r>
                        <a:rPr lang="en-US" sz="1800" b="0" i="0" kern="1200">
                          <a:solidFill>
                            <a:schemeClr val="dk1"/>
                          </a:solidFill>
                          <a:effectLst/>
                          <a:latin typeface="Times New Roman"/>
                          <a:ea typeface="+mn-ea"/>
                          <a:cs typeface="+mn-cs"/>
                        </a:rPr>
                        <a:t>.</a:t>
                      </a:r>
                      <a:endParaRPr lang="en-IN">
                        <a:latin typeface="Times New Roman"/>
                      </a:endParaRPr>
                    </a:p>
                  </a:txBody>
                  <a:tcPr/>
                </a:tc>
                <a:tc>
                  <a:txBody>
                    <a:bodyPr/>
                    <a:lstStyle/>
                    <a:p>
                      <a:r>
                        <a:rPr lang="en-IN" sz="1800" b="0" i="0" kern="1200">
                          <a:solidFill>
                            <a:schemeClr val="dk1"/>
                          </a:solidFill>
                          <a:effectLst/>
                          <a:latin typeface="Times New Roman"/>
                          <a:ea typeface="+mn-ea"/>
                          <a:cs typeface="+mn-cs"/>
                        </a:rPr>
                        <a:t>Eight datasets from different regions including Sichuan, Xinjiang, Qinghai- Tibet, etc</a:t>
                      </a:r>
                      <a:endParaRPr lang="en-IN">
                        <a:latin typeface="Times New Roman"/>
                      </a:endParaRPr>
                    </a:p>
                  </a:txBody>
                  <a:tcPr/>
                </a:tc>
                <a:tc>
                  <a:txBody>
                    <a:bodyPr/>
                    <a:lstStyle/>
                    <a:p>
                      <a:r>
                        <a:rPr lang="en-US" sz="1800" b="0" i="0" kern="1200" dirty="0">
                          <a:solidFill>
                            <a:schemeClr val="dk1"/>
                          </a:solidFill>
                          <a:effectLst/>
                          <a:latin typeface="Times New Roman"/>
                          <a:ea typeface="+mn-ea"/>
                          <a:cs typeface="+mn-cs"/>
                        </a:rPr>
                        <a:t>The limitations include the potential for category imbalance in seismic data and the challenge of generalizing the model to different seismic zones. The interpretability of implicit features extracted by deep learning methods can be weak.</a:t>
                      </a:r>
                      <a:endParaRPr lang="en-IN" dirty="0">
                        <a:latin typeface="Times New Roman"/>
                      </a:endParaRPr>
                    </a:p>
                  </a:txBody>
                  <a:tcPr/>
                </a:tc>
                <a:extLst>
                  <a:ext uri="{0D108BD9-81ED-4DB2-BD59-A6C34878D82A}">
                    <a16:rowId xmlns:a16="http://schemas.microsoft.com/office/drawing/2014/main" val="614201672"/>
                  </a:ext>
                </a:extLst>
              </a:tr>
            </a:tbl>
          </a:graphicData>
        </a:graphic>
      </p:graphicFrame>
    </p:spTree>
    <p:extLst>
      <p:ext uri="{BB962C8B-B14F-4D97-AF65-F5344CB8AC3E}">
        <p14:creationId xmlns:p14="http://schemas.microsoft.com/office/powerpoint/2010/main" val="273730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LIMITATIONS OF EXISTING SYSTEM</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09600"/>
            <a:ext cx="8458200" cy="6186309"/>
          </a:xfrm>
          <a:prstGeom prst="rect">
            <a:avLst/>
          </a:prstGeom>
          <a:noFill/>
        </p:spPr>
        <p:txBody>
          <a:bodyPr wrap="square">
            <a:spAutoFit/>
          </a:bodyPr>
          <a:lstStyle/>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Data Handling and Quality: The current systems might not be able to handle rapidly changing large, noisy datasets that are convoluted, decreasing the prediction accuracies due to poor data quality and insufficient noise reduction procedures</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Feature Extraction and Selection: Classic models usually lack complex feature extraction techniques thus, do not capture key predictive signals within the seismic data.</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Temporal Dynamics: Most of the systems do not capture the complicated time-related patterns in seismic data which are crucial in determining the timing and probability of events.</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Overfitting: Overfitting is one of the most common issues that does hurt. When the model performs strongly on training data but poorly in real-world usage, overfitting often occurs as a result of inadequate regularization or heterogeneous data.</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Imbalanced Data: The scarcity of earthquake events creates models that predict non-events which the existing systems do not have strategies to combat this bias.</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br>
              <a:rPr lang="en-US" b="0" i="0" dirty="0">
                <a:solidFill>
                  <a:srgbClr val="000000"/>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E8AE91C-61A9-B88E-EED8-092148AAC8B6}"/>
              </a:ext>
            </a:extLst>
          </p:cNvPr>
          <p:cNvSpPr>
            <a:spLocks noGrp="1"/>
          </p:cNvSpPr>
          <p:nvPr>
            <p:ph type="dt" sz="half" idx="10"/>
          </p:nvPr>
        </p:nvSpPr>
        <p:spPr/>
        <p:txBody>
          <a:bodyPr/>
          <a:lstStyle/>
          <a:p>
            <a:fld id="{BD89EEC8-25F9-4A18-A55A-8B3C18A227A0}" type="datetime1">
              <a:rPr lang="en-US" smtClean="0"/>
              <a:t>2/12/2024</a:t>
            </a:fld>
            <a:endParaRPr lang="en-US"/>
          </a:p>
        </p:txBody>
      </p:sp>
      <p:sp>
        <p:nvSpPr>
          <p:cNvPr id="6" name="Footer Placeholder 5">
            <a:extLst>
              <a:ext uri="{FF2B5EF4-FFF2-40B4-BE49-F238E27FC236}">
                <a16:creationId xmlns:a16="http://schemas.microsoft.com/office/drawing/2014/main" id="{8C8829EA-1FB0-6289-DB3A-312961FE478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89646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136A8-3A1E-F4C1-3CAD-0EB4D6EB362A}"/>
            </a:ext>
          </a:extLst>
        </p:cNvPr>
        <p:cNvGrpSpPr/>
        <p:nvPr/>
      </p:nvGrpSpPr>
      <p:grpSpPr>
        <a:xfrm>
          <a:off x="0" y="0"/>
          <a:ext cx="0" cy="0"/>
          <a:chOff x="0" y="0"/>
          <a:chExt cx="0" cy="0"/>
        </a:xfrm>
      </p:grpSpPr>
      <p:sp>
        <p:nvSpPr>
          <p:cNvPr id="4" name="TextBox 11">
            <a:extLst>
              <a:ext uri="{FF2B5EF4-FFF2-40B4-BE49-F238E27FC236}">
                <a16:creationId xmlns:a16="http://schemas.microsoft.com/office/drawing/2014/main" id="{3E3B2AD3-CCAD-81D1-4585-9786C2568DAE}"/>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LIMITATIONS OF EXISTING SYSTEM</a:t>
            </a:r>
          </a:p>
        </p:txBody>
      </p:sp>
      <p:pic>
        <p:nvPicPr>
          <p:cNvPr id="3" name="Picture 5" descr="F:\To CEO Sir\MBU FINAL DOCUMENT-Sept 2021\MBU Logo.jpg">
            <a:extLst>
              <a:ext uri="{FF2B5EF4-FFF2-40B4-BE49-F238E27FC236}">
                <a16:creationId xmlns:a16="http://schemas.microsoft.com/office/drawing/2014/main" id="{FE5E4038-4C25-89FA-6A78-268E9D9EE0CC}"/>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0E7D299E-B6BC-787E-035A-F5BD769A6C37}"/>
              </a:ext>
            </a:extLst>
          </p:cNvPr>
          <p:cNvSpPr txBox="1"/>
          <p:nvPr/>
        </p:nvSpPr>
        <p:spPr>
          <a:xfrm>
            <a:off x="342900" y="609600"/>
            <a:ext cx="8458200" cy="5355312"/>
          </a:xfrm>
          <a:prstGeom prst="rect">
            <a:avLst/>
          </a:prstGeom>
          <a:noFill/>
        </p:spPr>
        <p:txBody>
          <a:bodyPr wrap="square">
            <a:spAutoFit/>
          </a:bodyPr>
          <a:lstStyle/>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Generalization Across Regions: Models trained on data from particular regions fail to generalize well when faced with the different geological or socio-economic conditions.</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Computational Efficiency: There are systems with computational inefficiencies that limit the real-time data processing.</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Integration of Multiple Data Sources: The lack of data integration across the different sources hinders reliable prediction with the present models.</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Scalability and Maintenance: With the growth of the seismic networks, current systems have many challenges in scaling and also allow the update of new data.</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Sensitivity to Minor Seismic Events: There are often overlooked small occurrences which may be the early foretellers to enormous earthquakes in the current systems.</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br>
              <a:rPr lang="en-US" b="0" i="0" dirty="0">
                <a:solidFill>
                  <a:srgbClr val="000000"/>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6F49692-36FF-9464-C3A5-B209195EEFA7}"/>
              </a:ext>
            </a:extLst>
          </p:cNvPr>
          <p:cNvSpPr>
            <a:spLocks noGrp="1"/>
          </p:cNvSpPr>
          <p:nvPr>
            <p:ph type="dt" sz="half" idx="10"/>
          </p:nvPr>
        </p:nvSpPr>
        <p:spPr/>
        <p:txBody>
          <a:bodyPr/>
          <a:lstStyle/>
          <a:p>
            <a:fld id="{BD89EEC8-25F9-4A18-A55A-8B3C18A227A0}" type="datetime1">
              <a:rPr lang="en-US" smtClean="0"/>
              <a:t>2/12/2024</a:t>
            </a:fld>
            <a:endParaRPr lang="en-US"/>
          </a:p>
        </p:txBody>
      </p:sp>
      <p:sp>
        <p:nvSpPr>
          <p:cNvPr id="6" name="Footer Placeholder 5">
            <a:extLst>
              <a:ext uri="{FF2B5EF4-FFF2-40B4-BE49-F238E27FC236}">
                <a16:creationId xmlns:a16="http://schemas.microsoft.com/office/drawing/2014/main" id="{13CA7AE6-915D-0EEA-22FA-37822CFC592A}"/>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276801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WORKFLOW OF PROPOSED SYSTEM</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85800"/>
            <a:ext cx="8458200" cy="836126"/>
          </a:xfrm>
          <a:prstGeom prst="rect">
            <a:avLst/>
          </a:prstGeom>
          <a:noFill/>
        </p:spPr>
        <p:txBody>
          <a:bodyPr wrap="square">
            <a:spAutoFit/>
          </a:bodyPr>
          <a:lstStyle/>
          <a:p>
            <a:pPr marL="12700" algn="just">
              <a:lnSpc>
                <a:spcPct val="150000"/>
              </a:lnSpc>
              <a:spcBef>
                <a:spcPts val="425"/>
              </a:spcBef>
              <a:buClr>
                <a:srgbClr val="339933"/>
              </a:buClr>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781CB68E-05FC-1150-DDB1-B6AC620DFD11}"/>
              </a:ext>
            </a:extLst>
          </p:cNvPr>
          <p:cNvSpPr>
            <a:spLocks noGrp="1"/>
          </p:cNvSpPr>
          <p:nvPr>
            <p:ph type="dt" sz="half" idx="10"/>
          </p:nvPr>
        </p:nvSpPr>
        <p:spPr/>
        <p:txBody>
          <a:bodyPr/>
          <a:lstStyle/>
          <a:p>
            <a:fld id="{1DA7F79B-9EC0-4645-9D1B-90D189154EB4}" type="datetime1">
              <a:rPr lang="en-US" smtClean="0"/>
              <a:t>2/12/2024</a:t>
            </a:fld>
            <a:endParaRPr lang="en-US"/>
          </a:p>
        </p:txBody>
      </p:sp>
      <p:sp>
        <p:nvSpPr>
          <p:cNvPr id="6" name="Footer Placeholder 5">
            <a:extLst>
              <a:ext uri="{FF2B5EF4-FFF2-40B4-BE49-F238E27FC236}">
                <a16:creationId xmlns:a16="http://schemas.microsoft.com/office/drawing/2014/main" id="{99757E53-B90F-85B9-04F0-FBE4601833BC}"/>
              </a:ext>
            </a:extLst>
          </p:cNvPr>
          <p:cNvSpPr>
            <a:spLocks noGrp="1"/>
          </p:cNvSpPr>
          <p:nvPr>
            <p:ph type="ftr" sz="quarter" idx="11"/>
          </p:nvPr>
        </p:nvSpPr>
        <p:spPr/>
        <p:txBody>
          <a:bodyPr/>
          <a:lstStyle/>
          <a:p>
            <a:r>
              <a:rPr lang="en-US"/>
              <a:t>School of Computing</a:t>
            </a:r>
          </a:p>
        </p:txBody>
      </p:sp>
      <p:pic>
        <p:nvPicPr>
          <p:cNvPr id="7" name="Picture 6">
            <a:extLst>
              <a:ext uri="{FF2B5EF4-FFF2-40B4-BE49-F238E27FC236}">
                <a16:creationId xmlns:a16="http://schemas.microsoft.com/office/drawing/2014/main" id="{31BAE155-0E4E-2E35-7AC0-082061B60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872" y="1521926"/>
            <a:ext cx="6477918" cy="4283964"/>
          </a:xfrm>
          <a:prstGeom prst="rect">
            <a:avLst/>
          </a:prstGeom>
        </p:spPr>
      </p:pic>
    </p:spTree>
    <p:extLst>
      <p:ext uri="{BB962C8B-B14F-4D97-AF65-F5344CB8AC3E}">
        <p14:creationId xmlns:p14="http://schemas.microsoft.com/office/powerpoint/2010/main" val="410255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REFERENCES</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7253268"/>
          </a:xfrm>
          <a:prstGeom prst="rect">
            <a:avLst/>
          </a:prstGeom>
          <a:noFill/>
        </p:spPr>
        <p:txBody>
          <a:bodyPr wrap="square">
            <a:spAutoFit/>
          </a:bodyPr>
          <a:lstStyle/>
          <a:p>
            <a:pPr marL="12700" algn="just">
              <a:lnSpc>
                <a:spcPct val="100000"/>
              </a:lnSpc>
              <a:spcBef>
                <a:spcPts val="425"/>
              </a:spcBef>
              <a:buClr>
                <a:srgbClr val="339933"/>
              </a:buClr>
              <a:tabLst>
                <a:tab pos="355600" algn="l"/>
              </a:tabLst>
            </a:pPr>
            <a:endParaRPr lang="en-IN" b="1">
              <a:highlight>
                <a:srgbClr val="FFFF00"/>
              </a:highlight>
              <a:latin typeface="Times New Roman" panose="02020603050405020304" pitchFamily="18" charset="0"/>
              <a:cs typeface="Times New Roman" panose="02020603050405020304" pitchFamily="18" charset="0"/>
            </a:endParaRPr>
          </a:p>
          <a:p>
            <a:pPr marL="298450" indent="-285750" algn="just">
              <a:spcBef>
                <a:spcPts val="425"/>
              </a:spcBef>
              <a:buClr>
                <a:srgbClr val="339933"/>
              </a:buClr>
              <a:buFont typeface="Wingdings" panose="05000000000000000000" pitchFamily="2" charset="2"/>
              <a:buChar char="Ø"/>
              <a:tabLst>
                <a:tab pos="355600" algn="l"/>
              </a:tabLst>
            </a:pPr>
            <a:r>
              <a:rPr lang="en-IN" b="0" i="0" err="1">
                <a:effectLst/>
                <a:latin typeface="Times New Roman" panose="02020603050405020304" pitchFamily="18" charset="0"/>
                <a:cs typeface="Times New Roman" panose="02020603050405020304" pitchFamily="18" charset="0"/>
              </a:rPr>
              <a:t>Kavianpour</a:t>
            </a:r>
            <a:r>
              <a:rPr lang="en-IN" b="0" i="0">
                <a:effectLst/>
                <a:latin typeface="Times New Roman" panose="02020603050405020304" pitchFamily="18" charset="0"/>
                <a:cs typeface="Times New Roman" panose="02020603050405020304" pitchFamily="18" charset="0"/>
              </a:rPr>
              <a:t>, P., </a:t>
            </a:r>
            <a:r>
              <a:rPr lang="en-IN" b="0" i="0" err="1">
                <a:effectLst/>
                <a:latin typeface="Times New Roman" panose="02020603050405020304" pitchFamily="18" charset="0"/>
                <a:cs typeface="Times New Roman" panose="02020603050405020304" pitchFamily="18" charset="0"/>
              </a:rPr>
              <a:t>Kavianpour</a:t>
            </a:r>
            <a:r>
              <a:rPr lang="en-IN" b="0" i="0">
                <a:effectLst/>
                <a:latin typeface="Times New Roman" panose="02020603050405020304" pitchFamily="18" charset="0"/>
                <a:cs typeface="Times New Roman" panose="02020603050405020304" pitchFamily="18" charset="0"/>
              </a:rPr>
              <a:t>, M., Jahani, E. </a:t>
            </a:r>
            <a:r>
              <a:rPr lang="en-IN" b="0" i="1">
                <a:effectLst/>
                <a:latin typeface="Times New Roman" panose="02020603050405020304" pitchFamily="18" charset="0"/>
                <a:cs typeface="Times New Roman" panose="02020603050405020304" pitchFamily="18" charset="0"/>
              </a:rPr>
              <a:t>et al.</a:t>
            </a:r>
            <a:r>
              <a:rPr lang="en-IN" b="0" i="0">
                <a:effectLst/>
                <a:latin typeface="Times New Roman" panose="02020603050405020304" pitchFamily="18" charset="0"/>
                <a:cs typeface="Times New Roman" panose="02020603050405020304" pitchFamily="18" charset="0"/>
              </a:rPr>
              <a:t> A CNN-</a:t>
            </a:r>
            <a:r>
              <a:rPr lang="en-IN" b="0" i="0" err="1">
                <a:effectLst/>
                <a:latin typeface="Times New Roman" panose="02020603050405020304" pitchFamily="18" charset="0"/>
                <a:cs typeface="Times New Roman" panose="02020603050405020304" pitchFamily="18" charset="0"/>
              </a:rPr>
              <a:t>BiLSTM</a:t>
            </a:r>
            <a:r>
              <a:rPr lang="en-IN" b="0" i="0">
                <a:effectLst/>
                <a:latin typeface="Times New Roman" panose="02020603050405020304" pitchFamily="18" charset="0"/>
                <a:cs typeface="Times New Roman" panose="02020603050405020304" pitchFamily="18" charset="0"/>
              </a:rPr>
              <a:t> model with attention mechanism for earthquake prediction. </a:t>
            </a:r>
            <a:r>
              <a:rPr lang="en-IN" b="0" i="1">
                <a:effectLst/>
                <a:latin typeface="Times New Roman" panose="02020603050405020304" pitchFamily="18" charset="0"/>
                <a:cs typeface="Times New Roman" panose="02020603050405020304" pitchFamily="18" charset="0"/>
              </a:rPr>
              <a:t>J </a:t>
            </a:r>
            <a:r>
              <a:rPr lang="en-IN" b="0" i="1" err="1">
                <a:effectLst/>
                <a:latin typeface="Times New Roman" panose="02020603050405020304" pitchFamily="18" charset="0"/>
                <a:cs typeface="Times New Roman" panose="02020603050405020304" pitchFamily="18" charset="0"/>
              </a:rPr>
              <a:t>Supercomput</a:t>
            </a:r>
            <a:r>
              <a:rPr lang="en-IN" b="0" i="0">
                <a:effectLst/>
                <a:latin typeface="Times New Roman" panose="02020603050405020304" pitchFamily="18" charset="0"/>
                <a:cs typeface="Times New Roman" panose="02020603050405020304" pitchFamily="18" charset="0"/>
              </a:rPr>
              <a:t> </a:t>
            </a:r>
            <a:r>
              <a:rPr lang="en-IN" b="1" i="0">
                <a:effectLst/>
                <a:latin typeface="Times New Roman" panose="02020603050405020304" pitchFamily="18" charset="0"/>
                <a:cs typeface="Times New Roman" panose="02020603050405020304" pitchFamily="18" charset="0"/>
              </a:rPr>
              <a:t>79</a:t>
            </a:r>
            <a:r>
              <a:rPr lang="en-IN" b="0" i="0">
                <a:effectLst/>
                <a:latin typeface="Times New Roman" panose="02020603050405020304" pitchFamily="18" charset="0"/>
                <a:cs typeface="Times New Roman" panose="02020603050405020304" pitchFamily="18" charset="0"/>
              </a:rPr>
              <a:t>, 19194–19226 (2023). </a:t>
            </a:r>
            <a:r>
              <a:rPr lang="en-IN" b="0" i="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https://doi.org/10.1007/s11227-023-05369-y</a:t>
            </a:r>
            <a:endParaRPr lang="en-IN" b="0" i="0">
              <a:effectLst/>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US" b="0" i="0">
                <a:effectLst/>
                <a:latin typeface="Times New Roman" panose="02020603050405020304" pitchFamily="18" charset="0"/>
                <a:cs typeface="Times New Roman" panose="02020603050405020304" pitchFamily="18" charset="0"/>
              </a:rPr>
              <a:t>Ghimire, S., </a:t>
            </a:r>
            <a:r>
              <a:rPr lang="en-US" b="0" i="0" err="1">
                <a:effectLst/>
                <a:latin typeface="Times New Roman" panose="02020603050405020304" pitchFamily="18" charset="0"/>
                <a:cs typeface="Times New Roman" panose="02020603050405020304" pitchFamily="18" charset="0"/>
              </a:rPr>
              <a:t>Guéguen</a:t>
            </a:r>
            <a:r>
              <a:rPr lang="en-US" b="0" i="0">
                <a:effectLst/>
                <a:latin typeface="Times New Roman" panose="02020603050405020304" pitchFamily="18" charset="0"/>
                <a:cs typeface="Times New Roman" panose="02020603050405020304" pitchFamily="18" charset="0"/>
              </a:rPr>
              <a:t>, P. Host-to-target region testing of machine learning models for seismic damage prediction in buildings. </a:t>
            </a:r>
            <a:r>
              <a:rPr lang="en-US" b="0" i="1">
                <a:effectLst/>
                <a:latin typeface="Times New Roman" panose="02020603050405020304" pitchFamily="18" charset="0"/>
                <a:cs typeface="Times New Roman" panose="02020603050405020304" pitchFamily="18" charset="0"/>
              </a:rPr>
              <a:t>Nat Hazards</a:t>
            </a:r>
            <a:r>
              <a:rPr lang="en-US" b="0" i="0">
                <a:effectLst/>
                <a:latin typeface="Times New Roman" panose="02020603050405020304" pitchFamily="18" charset="0"/>
                <a:cs typeface="Times New Roman" panose="02020603050405020304" pitchFamily="18" charset="0"/>
              </a:rPr>
              <a:t> (2024). </a:t>
            </a:r>
            <a:r>
              <a:rPr lang="en-US" b="0" i="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https://doi.org/10.1007/s11069-023-06394-z</a:t>
            </a:r>
            <a:endParaRPr lang="en-US" b="0" i="0">
              <a:effectLst/>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b="0" i="0">
                <a:effectLst/>
                <a:latin typeface="Times New Roman" panose="02020603050405020304" pitchFamily="18" charset="0"/>
                <a:cs typeface="Times New Roman" panose="02020603050405020304" pitchFamily="18" charset="0"/>
              </a:rPr>
              <a:t>R. Xiong, X. Huang, L. Guo, X. Zou and H. Tian, "Seismic Attribute Extraction and Application Based on the Gabor Wavelet Transform," in </a:t>
            </a:r>
            <a:r>
              <a:rPr lang="en-IN" b="0" i="1">
                <a:effectLst/>
                <a:latin typeface="Times New Roman" panose="02020603050405020304" pitchFamily="18" charset="0"/>
                <a:cs typeface="Times New Roman" panose="02020603050405020304" pitchFamily="18" charset="0"/>
              </a:rPr>
              <a:t>IEEE Access</a:t>
            </a:r>
            <a:r>
              <a:rPr lang="en-IN" b="0" i="0">
                <a:effectLst/>
                <a:latin typeface="Times New Roman" panose="02020603050405020304" pitchFamily="18" charset="0"/>
                <a:cs typeface="Times New Roman" panose="02020603050405020304" pitchFamily="18" charset="0"/>
              </a:rPr>
              <a:t>, vol. 12, pp. 17807-17822, 2024, </a:t>
            </a:r>
            <a:r>
              <a:rPr lang="en-IN" b="0" i="0" err="1">
                <a:effectLst/>
                <a:latin typeface="Times New Roman" panose="02020603050405020304" pitchFamily="18" charset="0"/>
                <a:cs typeface="Times New Roman" panose="02020603050405020304" pitchFamily="18" charset="0"/>
              </a:rPr>
              <a:t>doi</a:t>
            </a:r>
            <a:r>
              <a:rPr lang="en-IN" b="0" i="0">
                <a:effectLst/>
                <a:latin typeface="Times New Roman" panose="02020603050405020304" pitchFamily="18" charset="0"/>
                <a:cs typeface="Times New Roman" panose="02020603050405020304" pitchFamily="18" charset="0"/>
              </a:rPr>
              <a:t>: 10.1109/ACCESS.2024.3359696. keywords: {</a:t>
            </a:r>
            <a:r>
              <a:rPr lang="en-IN" b="0" i="0" err="1">
                <a:effectLst/>
                <a:latin typeface="Times New Roman" panose="02020603050405020304" pitchFamily="18" charset="0"/>
                <a:cs typeface="Times New Roman" panose="02020603050405020304" pitchFamily="18" charset="0"/>
              </a:rPr>
              <a:t>Transforms;Feature</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extraction;Wavelet</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transforms;Spectral</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analysis;Manganese;Time-frequency</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analysis;Data</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mining;Radio</a:t>
            </a:r>
            <a:r>
              <a:rPr lang="en-IN" b="0" i="0">
                <a:effectLst/>
                <a:latin typeface="Times New Roman" panose="02020603050405020304" pitchFamily="18" charset="0"/>
                <a:cs typeface="Times New Roman" panose="02020603050405020304" pitchFamily="18" charset="0"/>
              </a:rPr>
              <a:t> spectrum </a:t>
            </a:r>
            <a:r>
              <a:rPr lang="en-IN" b="0" i="0" err="1">
                <a:effectLst/>
                <a:latin typeface="Times New Roman" panose="02020603050405020304" pitchFamily="18" charset="0"/>
                <a:cs typeface="Times New Roman" panose="02020603050405020304" pitchFamily="18" charset="0"/>
              </a:rPr>
              <a:t>management;Gabor</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filters;Support</a:t>
            </a:r>
            <a:r>
              <a:rPr lang="en-IN" b="0" i="0">
                <a:effectLst/>
                <a:latin typeface="Times New Roman" panose="02020603050405020304" pitchFamily="18" charset="0"/>
                <a:cs typeface="Times New Roman" panose="02020603050405020304" pitchFamily="18" charset="0"/>
              </a:rPr>
              <a:t> vector </a:t>
            </a:r>
            <a:r>
              <a:rPr lang="en-IN" b="0" i="0" err="1">
                <a:effectLst/>
                <a:latin typeface="Times New Roman" panose="02020603050405020304" pitchFamily="18" charset="0"/>
                <a:cs typeface="Times New Roman" panose="02020603050405020304" pitchFamily="18" charset="0"/>
              </a:rPr>
              <a:t>machines;Spectrum</a:t>
            </a:r>
            <a:r>
              <a:rPr lang="en-IN" b="0" i="0">
                <a:effectLst/>
                <a:latin typeface="Times New Roman" panose="02020603050405020304" pitchFamily="18" charset="0"/>
                <a:cs typeface="Times New Roman" panose="02020603050405020304" pitchFamily="18" charset="0"/>
              </a:rPr>
              <a:t> analysis </a:t>
            </a:r>
            <a:r>
              <a:rPr lang="en-IN" b="0" i="0" err="1">
                <a:effectLst/>
                <a:latin typeface="Times New Roman" panose="02020603050405020304" pitchFamily="18" charset="0"/>
                <a:cs typeface="Times New Roman" panose="02020603050405020304" pitchFamily="18" charset="0"/>
              </a:rPr>
              <a:t>view;Gabor</a:t>
            </a:r>
            <a:r>
              <a:rPr lang="en-IN" b="0" i="0">
                <a:effectLst/>
                <a:latin typeface="Times New Roman" panose="02020603050405020304" pitchFamily="18" charset="0"/>
                <a:cs typeface="Times New Roman" panose="02020603050405020304" pitchFamily="18" charset="0"/>
              </a:rPr>
              <a:t> wavelet </a:t>
            </a:r>
            <a:r>
              <a:rPr lang="en-IN" b="0" i="0" err="1">
                <a:effectLst/>
                <a:latin typeface="Times New Roman" panose="02020603050405020304" pitchFamily="18" charset="0"/>
                <a:cs typeface="Times New Roman" panose="02020603050405020304" pitchFamily="18" charset="0"/>
              </a:rPr>
              <a:t>transform;LDA;SVM;RF;XGBoost;DRSN</a:t>
            </a:r>
            <a:r>
              <a:rPr lang="en-IN" b="0" i="0">
                <a:effectLst/>
                <a:latin typeface="Times New Roman" panose="02020603050405020304" pitchFamily="18" charset="0"/>
                <a:cs typeface="Times New Roman" panose="02020603050405020304" pitchFamily="18" charset="0"/>
              </a:rPr>
              <a:t>},</a:t>
            </a:r>
          </a:p>
          <a:p>
            <a:pPr marL="298450" indent="-285750" algn="just">
              <a:spcBef>
                <a:spcPts val="425"/>
              </a:spcBef>
              <a:buClr>
                <a:srgbClr val="339933"/>
              </a:buClr>
              <a:buFont typeface="Wingdings" panose="05000000000000000000" pitchFamily="2" charset="2"/>
              <a:buChar char="Ø"/>
              <a:tabLst>
                <a:tab pos="355600" algn="l"/>
              </a:tabLst>
            </a:pPr>
            <a:r>
              <a:rPr lang="en-US" altLang="en-US">
                <a:latin typeface="Times New Roman" panose="02020603050405020304" pitchFamily="18" charset="0"/>
                <a:cs typeface="Times New Roman" panose="02020603050405020304" pitchFamily="18" charset="0"/>
              </a:rPr>
              <a:t>Mohsen </a:t>
            </a:r>
            <a:r>
              <a:rPr lang="en-US" altLang="en-US" err="1">
                <a:latin typeface="Times New Roman" panose="02020603050405020304" pitchFamily="18" charset="0"/>
                <a:cs typeface="Times New Roman" panose="02020603050405020304" pitchFamily="18" charset="0"/>
              </a:rPr>
              <a:t>Yousefzadeh</a:t>
            </a:r>
            <a:r>
              <a:rPr lang="en-US" altLang="en-US">
                <a:latin typeface="Times New Roman" panose="02020603050405020304" pitchFamily="18" charset="0"/>
                <a:cs typeface="Times New Roman" panose="02020603050405020304" pitchFamily="18" charset="0"/>
              </a:rPr>
              <a:t>, Seyyed Ahmad Hosseini, Mahdi </a:t>
            </a:r>
            <a:r>
              <a:rPr lang="en-US" altLang="en-US" err="1">
                <a:latin typeface="Times New Roman" panose="02020603050405020304" pitchFamily="18" charset="0"/>
                <a:cs typeface="Times New Roman" panose="02020603050405020304" pitchFamily="18" charset="0"/>
              </a:rPr>
              <a:t>Farnaghi</a:t>
            </a:r>
            <a:r>
              <a:rPr lang="en-US" altLang="en-US">
                <a:latin typeface="Times New Roman" panose="02020603050405020304" pitchFamily="18" charset="0"/>
                <a:cs typeface="Times New Roman" panose="02020603050405020304" pitchFamily="18" charset="0"/>
              </a:rPr>
              <a:t>, Spatiotemporally explicit earthquake prediction using deep neural network, Soil Dynamics and Earthquake Engineering, Volume 144, 2021, 106663, ISSN 0267-7261, https://doi.org/10.1016/j.soildyn.2021.106663.</a:t>
            </a:r>
            <a:r>
              <a:rPr lang="en-US" altLang="en-US" sz="800">
                <a:latin typeface="Times New Roman" panose="02020603050405020304" pitchFamily="18" charset="0"/>
                <a:cs typeface="Times New Roman" panose="02020603050405020304" pitchFamily="18" charset="0"/>
              </a:rPr>
              <a:t> </a:t>
            </a:r>
            <a:endParaRPr lang="en-US" altLang="en-US" sz="4000">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b="0" i="0">
              <a:effectLst/>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b="0" i="0">
              <a:effectLst/>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US">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b="0" i="0">
              <a:effectLst/>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b="1">
              <a:highlight>
                <a:srgbClr val="FFFF00"/>
              </a:highligh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2/12/2024</a:t>
            </a:fld>
            <a:endParaRPr lang="en-US"/>
          </a:p>
        </p:txBody>
      </p:sp>
      <p:sp>
        <p:nvSpPr>
          <p:cNvPr id="6" name="Footer Placeholder 5">
            <a:extLst>
              <a:ext uri="{FF2B5EF4-FFF2-40B4-BE49-F238E27FC236}">
                <a16:creationId xmlns:a16="http://schemas.microsoft.com/office/drawing/2014/main" id="{5BA22C91-CFE4-4EB5-83D7-B7FBC598BD02}"/>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1467909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E6825-6343-3B75-6123-0C154FCF739C}"/>
            </a:ext>
          </a:extLst>
        </p:cNvPr>
        <p:cNvGrpSpPr/>
        <p:nvPr/>
      </p:nvGrpSpPr>
      <p:grpSpPr>
        <a:xfrm>
          <a:off x="0" y="0"/>
          <a:ext cx="0" cy="0"/>
          <a:chOff x="0" y="0"/>
          <a:chExt cx="0" cy="0"/>
        </a:xfrm>
      </p:grpSpPr>
      <p:sp>
        <p:nvSpPr>
          <p:cNvPr id="4" name="TextBox 11">
            <a:extLst>
              <a:ext uri="{FF2B5EF4-FFF2-40B4-BE49-F238E27FC236}">
                <a16:creationId xmlns:a16="http://schemas.microsoft.com/office/drawing/2014/main" id="{A4E3F725-8E4E-56B1-C594-6C3B3B95C47C}"/>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REFERENCES</a:t>
            </a:r>
          </a:p>
        </p:txBody>
      </p:sp>
      <p:pic>
        <p:nvPicPr>
          <p:cNvPr id="3" name="Picture 5" descr="F:\To CEO Sir\MBU FINAL DOCUMENT-Sept 2021\MBU Logo.jpg">
            <a:extLst>
              <a:ext uri="{FF2B5EF4-FFF2-40B4-BE49-F238E27FC236}">
                <a16:creationId xmlns:a16="http://schemas.microsoft.com/office/drawing/2014/main" id="{B16592EB-FFA4-3763-1320-FFCE3A88B3A6}"/>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216C2742-7056-D2C8-8FC0-81438B7FFC5A}"/>
              </a:ext>
            </a:extLst>
          </p:cNvPr>
          <p:cNvSpPr txBox="1"/>
          <p:nvPr/>
        </p:nvSpPr>
        <p:spPr>
          <a:xfrm>
            <a:off x="342900" y="666433"/>
            <a:ext cx="8458200" cy="6596678"/>
          </a:xfrm>
          <a:prstGeom prst="rect">
            <a:avLst/>
          </a:prstGeom>
          <a:noFill/>
        </p:spPr>
        <p:txBody>
          <a:bodyPr wrap="square">
            <a:spAutoFit/>
          </a:bodyPr>
          <a:lstStyle/>
          <a:p>
            <a:pPr marL="12700" algn="just">
              <a:lnSpc>
                <a:spcPct val="100000"/>
              </a:lnSpc>
              <a:spcBef>
                <a:spcPts val="425"/>
              </a:spcBef>
              <a:buClr>
                <a:srgbClr val="339933"/>
              </a:buClr>
              <a:tabLst>
                <a:tab pos="355600" algn="l"/>
              </a:tabLst>
            </a:pPr>
            <a:endParaRPr lang="en-IN" b="1">
              <a:highlight>
                <a:srgbClr val="FFFF00"/>
              </a:highlight>
              <a:latin typeface="Times New Roman" panose="02020603050405020304" pitchFamily="18" charset="0"/>
              <a:cs typeface="Times New Roman" panose="02020603050405020304" pitchFamily="18" charset="0"/>
            </a:endParaRPr>
          </a:p>
          <a:p>
            <a:pPr marL="298450" indent="-285750" algn="just">
              <a:spcBef>
                <a:spcPts val="425"/>
              </a:spcBef>
              <a:buClr>
                <a:srgbClr val="339933"/>
              </a:buClr>
              <a:buFont typeface="Wingdings" panose="05000000000000000000" pitchFamily="2" charset="2"/>
              <a:buChar char="Ø"/>
              <a:tabLst>
                <a:tab pos="355600" algn="l"/>
              </a:tabLst>
            </a:pPr>
            <a:r>
              <a:rPr lang="en-US" b="0" i="0" err="1">
                <a:effectLst/>
                <a:latin typeface="Times New Roman" panose="02020603050405020304" pitchFamily="18" charset="0"/>
                <a:cs typeface="Times New Roman" panose="02020603050405020304" pitchFamily="18" charset="0"/>
              </a:rPr>
              <a:t>Puthran</a:t>
            </a:r>
            <a:r>
              <a:rPr lang="en-US" b="0" i="0">
                <a:effectLst/>
                <a:latin typeface="Times New Roman" panose="02020603050405020304" pitchFamily="18" charset="0"/>
                <a:cs typeface="Times New Roman" panose="02020603050405020304" pitchFamily="18" charset="0"/>
              </a:rPr>
              <a:t>, R. . (2023). </a:t>
            </a:r>
            <a:r>
              <a:rPr lang="en-US" b="0" i="0" err="1">
                <a:effectLst/>
                <a:latin typeface="Times New Roman" panose="02020603050405020304" pitchFamily="18" charset="0"/>
                <a:cs typeface="Times New Roman" panose="02020603050405020304" pitchFamily="18" charset="0"/>
              </a:rPr>
              <a:t>Spatio</a:t>
            </a:r>
            <a:r>
              <a:rPr lang="en-US" b="0" i="0">
                <a:effectLst/>
                <a:latin typeface="Times New Roman" panose="02020603050405020304" pitchFamily="18" charset="0"/>
                <a:cs typeface="Times New Roman" panose="02020603050405020304" pitchFamily="18" charset="0"/>
              </a:rPr>
              <a:t>-Temporal Analysis of Hybrid CNN-GRU Model for Prediction of Earthquake for Disaster Management. </a:t>
            </a:r>
            <a:r>
              <a:rPr lang="en-US" b="0" i="1">
                <a:effectLst/>
                <a:latin typeface="Times New Roman" panose="02020603050405020304" pitchFamily="18" charset="0"/>
                <a:cs typeface="Times New Roman" panose="02020603050405020304" pitchFamily="18" charset="0"/>
              </a:rPr>
              <a:t>International Journal of Intelligent Systems and Applications in Engineering</a:t>
            </a:r>
            <a:r>
              <a:rPr lang="en-US" b="0" i="0">
                <a:effectLst/>
                <a:latin typeface="Times New Roman" panose="02020603050405020304" pitchFamily="18" charset="0"/>
                <a:cs typeface="Times New Roman" panose="02020603050405020304" pitchFamily="18" charset="0"/>
              </a:rPr>
              <a:t>, </a:t>
            </a:r>
            <a:r>
              <a:rPr lang="en-US" b="0" i="1">
                <a:effectLst/>
                <a:latin typeface="Times New Roman" panose="02020603050405020304" pitchFamily="18" charset="0"/>
                <a:cs typeface="Times New Roman" panose="02020603050405020304" pitchFamily="18" charset="0"/>
              </a:rPr>
              <a:t>12</a:t>
            </a:r>
            <a:r>
              <a:rPr lang="en-US" b="0" i="0">
                <a:effectLst/>
                <a:latin typeface="Times New Roman" panose="02020603050405020304" pitchFamily="18" charset="0"/>
                <a:cs typeface="Times New Roman" panose="02020603050405020304" pitchFamily="18" charset="0"/>
              </a:rPr>
              <a:t>(3s), 270–281. Retrieved from </a:t>
            </a:r>
            <a:r>
              <a:rPr lang="en-US" b="0" i="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https://ijisae.org/index.php/IJISAE/article/view/3705</a:t>
            </a:r>
            <a:endParaRPr lang="en-US" b="0" i="0">
              <a:effectLst/>
              <a:latin typeface="Times New Roman" panose="02020603050405020304" pitchFamily="18" charset="0"/>
              <a:cs typeface="Times New Roman" panose="02020603050405020304" pitchFamily="18" charset="0"/>
            </a:endParaRPr>
          </a:p>
          <a:p>
            <a:pPr marL="298450" indent="-285750" algn="just">
              <a:spcBef>
                <a:spcPts val="425"/>
              </a:spcBef>
              <a:buClr>
                <a:srgbClr val="339933"/>
              </a:buClr>
              <a:buFont typeface="Wingdings" panose="05000000000000000000" pitchFamily="2" charset="2"/>
              <a:buChar char="Ø"/>
              <a:tabLst>
                <a:tab pos="355600" algn="l"/>
              </a:tabLst>
            </a:pPr>
            <a:r>
              <a:rPr lang="en-IN" b="0" i="0">
                <a:effectLst/>
                <a:latin typeface="Times New Roman" panose="02020603050405020304" pitchFamily="18" charset="0"/>
                <a:cs typeface="Times New Roman" panose="02020603050405020304" pitchFamily="18" charset="0"/>
              </a:rPr>
              <a:t>Abraham, A., Rohini, V. (2019). A Particle Swarm Optimization-Backpropagation (PSO-BP) Model for the Prediction of Earthquake in Japan. In: Shetty, N., Patnaik, L., Nagaraj, H., </a:t>
            </a:r>
            <a:r>
              <a:rPr lang="en-IN" b="0" i="0" err="1">
                <a:effectLst/>
                <a:latin typeface="Times New Roman" panose="02020603050405020304" pitchFamily="18" charset="0"/>
                <a:cs typeface="Times New Roman" panose="02020603050405020304" pitchFamily="18" charset="0"/>
              </a:rPr>
              <a:t>Hamsavath</a:t>
            </a:r>
            <a:r>
              <a:rPr lang="en-IN" b="0" i="0">
                <a:effectLst/>
                <a:latin typeface="Times New Roman" panose="02020603050405020304" pitchFamily="18" charset="0"/>
                <a:cs typeface="Times New Roman" panose="02020603050405020304" pitchFamily="18" charset="0"/>
              </a:rPr>
              <a:t>, P., Nalini, N. (eds) Emerging Research in Computing, Information, Communication and Applications. Advances in Intelligent Systems and Computing, vol 882. Springer, Singapore. </a:t>
            </a:r>
            <a:r>
              <a:rPr lang="en-IN" b="0" i="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https://doi.org/10.1007/978-981-13-5953-8_36</a:t>
            </a:r>
            <a:endParaRPr lang="en-US">
              <a:latin typeface="Times New Roman" panose="02020603050405020304" pitchFamily="18" charset="0"/>
              <a:cs typeface="Times New Roman" panose="02020603050405020304" pitchFamily="18" charset="0"/>
            </a:endParaRPr>
          </a:p>
          <a:p>
            <a:pPr marL="298450" indent="-285750" algn="just">
              <a:spcBef>
                <a:spcPts val="425"/>
              </a:spcBef>
              <a:buClr>
                <a:srgbClr val="339933"/>
              </a:buClr>
              <a:buFont typeface="Wingdings" panose="05000000000000000000" pitchFamily="2" charset="2"/>
              <a:buChar char="Ø"/>
              <a:tabLst>
                <a:tab pos="355600" algn="l"/>
              </a:tabLst>
            </a:pPr>
            <a:r>
              <a:rPr lang="en-IN" b="0" i="0">
                <a:effectLst/>
                <a:latin typeface="Times New Roman" panose="02020603050405020304" pitchFamily="18" charset="0"/>
                <a:cs typeface="Times New Roman" panose="02020603050405020304" pitchFamily="18" charset="0"/>
              </a:rPr>
              <a:t>R. Li, X. Lu, S. Li, H. Yang, J. Qiu and L. Zhang, "DLEP: A Deep Learning Model for Earthquake Prediction," </a:t>
            </a:r>
            <a:r>
              <a:rPr lang="en-IN" b="0" i="1">
                <a:effectLst/>
                <a:latin typeface="Times New Roman" panose="02020603050405020304" pitchFamily="18" charset="0"/>
                <a:cs typeface="Times New Roman" panose="02020603050405020304" pitchFamily="18" charset="0"/>
              </a:rPr>
              <a:t>2020 International Joint Conference on Neural Networks (IJCNN)</a:t>
            </a:r>
            <a:r>
              <a:rPr lang="en-IN" b="0" i="0">
                <a:effectLst/>
                <a:latin typeface="Times New Roman" panose="02020603050405020304" pitchFamily="18" charset="0"/>
                <a:cs typeface="Times New Roman" panose="02020603050405020304" pitchFamily="18" charset="0"/>
              </a:rPr>
              <a:t>, Glasgow, UK, 2020, pp. 1-8, </a:t>
            </a:r>
            <a:r>
              <a:rPr lang="en-IN" b="0" i="0" err="1">
                <a:effectLst/>
                <a:latin typeface="Times New Roman" panose="02020603050405020304" pitchFamily="18" charset="0"/>
                <a:cs typeface="Times New Roman" panose="02020603050405020304" pitchFamily="18" charset="0"/>
              </a:rPr>
              <a:t>doi</a:t>
            </a:r>
            <a:r>
              <a:rPr lang="en-IN" b="0" i="0">
                <a:effectLst/>
                <a:latin typeface="Times New Roman" panose="02020603050405020304" pitchFamily="18" charset="0"/>
                <a:cs typeface="Times New Roman" panose="02020603050405020304" pitchFamily="18" charset="0"/>
              </a:rPr>
              <a:t>: 10.1109/IJCNN48605.2020.9207621.</a:t>
            </a:r>
            <a:br>
              <a:rPr lang="en-IN">
                <a:latin typeface="Times New Roman" panose="02020603050405020304" pitchFamily="18" charset="0"/>
                <a:cs typeface="Times New Roman" panose="02020603050405020304" pitchFamily="18" charset="0"/>
              </a:rPr>
            </a:br>
            <a:r>
              <a:rPr lang="en-IN" b="0" i="0">
                <a:effectLst/>
                <a:latin typeface="Times New Roman" panose="02020603050405020304" pitchFamily="18" charset="0"/>
                <a:cs typeface="Times New Roman" panose="02020603050405020304" pitchFamily="18" charset="0"/>
              </a:rPr>
              <a:t>keywords: {</a:t>
            </a:r>
            <a:r>
              <a:rPr lang="en-IN" b="0" i="0" err="1">
                <a:effectLst/>
                <a:latin typeface="Times New Roman" panose="02020603050405020304" pitchFamily="18" charset="0"/>
                <a:cs typeface="Times New Roman" panose="02020603050405020304" pitchFamily="18" charset="0"/>
              </a:rPr>
              <a:t>Earthquakes;Feature</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extraction;Machine</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learning;Predictive</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models;Electric</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shock;Geology;Convolution;Earthquake</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prediction;Feature</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extraction;Explicit</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feature;Implicit</a:t>
            </a:r>
            <a:r>
              <a:rPr lang="en-IN" b="0" i="0">
                <a:effectLst/>
                <a:latin typeface="Times New Roman" panose="02020603050405020304" pitchFamily="18" charset="0"/>
                <a:cs typeface="Times New Roman" panose="02020603050405020304" pitchFamily="18" charset="0"/>
              </a:rPr>
              <a:t> </a:t>
            </a:r>
            <a:r>
              <a:rPr lang="en-IN" b="0" i="0" err="1">
                <a:effectLst/>
                <a:latin typeface="Times New Roman" panose="02020603050405020304" pitchFamily="18" charset="0"/>
                <a:cs typeface="Times New Roman" panose="02020603050405020304" pitchFamily="18" charset="0"/>
              </a:rPr>
              <a:t>feature;Deep</a:t>
            </a:r>
            <a:r>
              <a:rPr lang="en-IN" b="0" i="0">
                <a:effectLst/>
                <a:latin typeface="Times New Roman" panose="02020603050405020304" pitchFamily="18" charset="0"/>
                <a:cs typeface="Times New Roman" panose="02020603050405020304" pitchFamily="18" charset="0"/>
              </a:rPr>
              <a:t> learning method},</a:t>
            </a:r>
            <a:endParaRPr lang="en-US" b="0" i="0">
              <a:effectLst/>
              <a:latin typeface="Times New Roman" panose="02020603050405020304" pitchFamily="18" charset="0"/>
              <a:cs typeface="Times New Roman" panose="02020603050405020304" pitchFamily="18" charset="0"/>
            </a:endParaRPr>
          </a:p>
          <a:p>
            <a:pPr marL="298450" indent="-285750" algn="just">
              <a:spcBef>
                <a:spcPts val="425"/>
              </a:spcBef>
              <a:buClr>
                <a:srgbClr val="339933"/>
              </a:buClr>
              <a:buFont typeface="Wingdings" panose="05000000000000000000" pitchFamily="2" charset="2"/>
              <a:buChar char="Ø"/>
              <a:tabLst>
                <a:tab pos="355600" algn="l"/>
              </a:tabLst>
            </a:pPr>
            <a:endParaRPr lang="en-IN" b="0" i="0">
              <a:effectLst/>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US">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b="0" i="0">
              <a:effectLst/>
              <a:latin typeface="Times New Roman" panose="02020603050405020304" pitchFamily="18" charset="0"/>
              <a:cs typeface="Times New Roman" panose="02020603050405020304" pitchFamily="18"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b="1">
              <a:highlight>
                <a:srgbClr val="FFFF00"/>
              </a:highligh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7B3B26C-8BAE-A1A7-833E-DBA535FCF0EA}"/>
              </a:ext>
            </a:extLst>
          </p:cNvPr>
          <p:cNvSpPr>
            <a:spLocks noGrp="1"/>
          </p:cNvSpPr>
          <p:nvPr>
            <p:ph type="dt" sz="half" idx="10"/>
          </p:nvPr>
        </p:nvSpPr>
        <p:spPr/>
        <p:txBody>
          <a:bodyPr/>
          <a:lstStyle/>
          <a:p>
            <a:fld id="{327E2ED7-B805-4A94-8355-26318B1C7741}" type="datetime1">
              <a:rPr lang="en-US" smtClean="0"/>
              <a:t>2/12/2024</a:t>
            </a:fld>
            <a:endParaRPr lang="en-US"/>
          </a:p>
        </p:txBody>
      </p:sp>
      <p:sp>
        <p:nvSpPr>
          <p:cNvPr id="6" name="Footer Placeholder 5">
            <a:extLst>
              <a:ext uri="{FF2B5EF4-FFF2-40B4-BE49-F238E27FC236}">
                <a16:creationId xmlns:a16="http://schemas.microsoft.com/office/drawing/2014/main" id="{9386F187-76E2-92C5-9973-F367B72C00B8}"/>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823235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p:cNvPicPr>
          <p:nvPr/>
        </p:nvPicPr>
        <p:blipFill>
          <a:blip r:embed="rId2"/>
          <a:srcRect/>
          <a:stretch>
            <a:fillRect/>
          </a:stretch>
        </p:blipFill>
        <p:spPr bwMode="auto">
          <a:xfrm>
            <a:off x="742950" y="1196975"/>
            <a:ext cx="8020050" cy="451802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F1820240-0FE9-A3E2-ACB8-73C4E9BD3C25}"/>
              </a:ext>
            </a:extLst>
          </p:cNvPr>
          <p:cNvSpPr>
            <a:spLocks noGrp="1"/>
          </p:cNvSpPr>
          <p:nvPr>
            <p:ph type="dt" sz="half" idx="10"/>
          </p:nvPr>
        </p:nvSpPr>
        <p:spPr/>
        <p:txBody>
          <a:bodyPr/>
          <a:lstStyle/>
          <a:p>
            <a:fld id="{C186D303-E7A5-4E7F-82EE-9A1CB80E64AD}" type="datetime1">
              <a:rPr lang="en-US" smtClean="0"/>
              <a:t>2/12/2024</a:t>
            </a:fld>
            <a:endParaRPr lang="en-US"/>
          </a:p>
        </p:txBody>
      </p:sp>
      <p:sp>
        <p:nvSpPr>
          <p:cNvPr id="4" name="Footer Placeholder 3">
            <a:extLst>
              <a:ext uri="{FF2B5EF4-FFF2-40B4-BE49-F238E27FC236}">
                <a16:creationId xmlns:a16="http://schemas.microsoft.com/office/drawing/2014/main" id="{7BA12372-33C2-DE30-BBA5-40DC664142DD}"/>
              </a:ext>
            </a:extLst>
          </p:cNvPr>
          <p:cNvSpPr>
            <a:spLocks noGrp="1"/>
          </p:cNvSpPr>
          <p:nvPr>
            <p:ph type="ftr" sz="quarter" idx="11"/>
          </p:nvPr>
        </p:nvSpPr>
        <p:spPr/>
        <p:txBody>
          <a:bodyPr/>
          <a:lstStyle/>
          <a:p>
            <a:r>
              <a:rPr lang="en-US"/>
              <a:t>School of Computing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AGENDA-REVIEW 1 (12.02.2024)</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4570482"/>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a:effectLst/>
                <a:latin typeface="Times New Roman" panose="02020603050405020304" pitchFamily="18" charset="0"/>
                <a:ea typeface="Arial" panose="020B0604020202020204" pitchFamily="34" charset="0"/>
              </a:rPr>
              <a:t>Abstract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a:latin typeface="Times New Roman" panose="02020603050405020304" pitchFamily="18" charset="0"/>
                <a:ea typeface="Arial" panose="020B0604020202020204" pitchFamily="34" charset="0"/>
              </a:rPr>
              <a:t>Introduction</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a:effectLst/>
                <a:latin typeface="Times New Roman" panose="02020603050405020304" pitchFamily="18" charset="0"/>
                <a:ea typeface="Arial" panose="020B0604020202020204" pitchFamily="34" charset="0"/>
              </a:rPr>
              <a:t>Problem Statement</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a:latin typeface="Times New Roman" panose="02020603050405020304" pitchFamily="18" charset="0"/>
                <a:ea typeface="Arial" panose="020B0604020202020204" pitchFamily="34" charset="0"/>
              </a:rPr>
              <a:t>Objectives</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a:effectLst/>
                <a:latin typeface="Times New Roman" panose="02020603050405020304" pitchFamily="18" charset="0"/>
                <a:ea typeface="Arial" panose="020B0604020202020204" pitchFamily="34" charset="0"/>
              </a:rPr>
              <a:t>Literature Survey</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a:latin typeface="Times New Roman" panose="02020603050405020304" pitchFamily="18" charset="0"/>
                <a:ea typeface="Arial" panose="020B0604020202020204" pitchFamily="34" charset="0"/>
              </a:rPr>
              <a:t>Limitations of Existing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a:effectLst/>
                <a:latin typeface="Times New Roman" panose="02020603050405020304" pitchFamily="18" charset="0"/>
                <a:ea typeface="Arial" panose="020B0604020202020204" pitchFamily="34" charset="0"/>
              </a:rPr>
              <a:t>Workflow of the Proposed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a:latin typeface="Times New Roman" panose="02020603050405020304" pitchFamily="18" charset="0"/>
                <a:ea typeface="Arial" panose="020B0604020202020204" pitchFamily="34" charset="0"/>
              </a:rPr>
              <a:t>References</a:t>
            </a:r>
            <a:endParaRPr lang="en-US" sz="1800">
              <a:effectLst/>
              <a:latin typeface="Times New Roman" panose="02020603050405020304" pitchFamily="18" charset="0"/>
              <a:ea typeface="Arial" panose="020B0604020202020204" pitchFamily="34" charset="0"/>
            </a:endParaRPr>
          </a:p>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a:p>
        </p:txBody>
      </p:sp>
      <p:sp>
        <p:nvSpPr>
          <p:cNvPr id="5" name="Date Placeholder 4">
            <a:extLst>
              <a:ext uri="{FF2B5EF4-FFF2-40B4-BE49-F238E27FC236}">
                <a16:creationId xmlns:a16="http://schemas.microsoft.com/office/drawing/2014/main" id="{3F8BA2CF-2F45-7814-0E96-F21067EF5BB3}"/>
              </a:ext>
            </a:extLst>
          </p:cNvPr>
          <p:cNvSpPr>
            <a:spLocks noGrp="1"/>
          </p:cNvSpPr>
          <p:nvPr>
            <p:ph type="dt" sz="half" idx="10"/>
          </p:nvPr>
        </p:nvSpPr>
        <p:spPr/>
        <p:txBody>
          <a:bodyPr/>
          <a:lstStyle/>
          <a:p>
            <a:fld id="{9E538314-4196-4499-83A2-1F45C9AAC61A}" type="datetime1">
              <a:rPr lang="en-US" smtClean="0"/>
              <a:t>2/12/2024</a:t>
            </a:fld>
            <a:endParaRPr lang="en-US"/>
          </a:p>
        </p:txBody>
      </p:sp>
      <p:sp>
        <p:nvSpPr>
          <p:cNvPr id="6" name="Footer Placeholder 5">
            <a:extLst>
              <a:ext uri="{FF2B5EF4-FFF2-40B4-BE49-F238E27FC236}">
                <a16:creationId xmlns:a16="http://schemas.microsoft.com/office/drawing/2014/main" id="{9525DA27-0E97-D80F-3239-813CA777B47F}"/>
              </a:ext>
            </a:extLst>
          </p:cNvPr>
          <p:cNvSpPr>
            <a:spLocks noGrp="1"/>
          </p:cNvSpPr>
          <p:nvPr>
            <p:ph type="ftr" sz="quarter" idx="11"/>
          </p:nvPr>
        </p:nvSpPr>
        <p:spPr/>
        <p:txBody>
          <a:bodyPr/>
          <a:lstStyle/>
          <a:p>
            <a:r>
              <a:rPr lang="en-US"/>
              <a:t>School of Computing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ABSTRACT</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1214582" y="1185978"/>
            <a:ext cx="10210800" cy="3970318"/>
          </a:xfrm>
          <a:prstGeom prst="rect">
            <a:avLst/>
          </a:prstGeom>
          <a:noFill/>
        </p:spPr>
        <p:txBody>
          <a:bodyPr wrap="square">
            <a:spAutoFit/>
          </a:bodyPr>
          <a:lstStyle/>
          <a:p>
            <a:pPr marL="1371600" marR="806450" algn="just">
              <a:spcBef>
                <a:spcPts val="0"/>
              </a:spcBef>
              <a:spcAft>
                <a:spcPts val="0"/>
              </a:spcAft>
            </a:pPr>
            <a:r>
              <a:rPr lang="en-US" b="0" i="0">
                <a:solidFill>
                  <a:srgbClr val="374151"/>
                </a:solidFill>
                <a:effectLst/>
                <a:latin typeface="Times New Roman" panose="02020603050405020304" pitchFamily="18" charset="0"/>
                <a:cs typeface="Times New Roman" panose="02020603050405020304" pitchFamily="18" charset="0"/>
              </a:rPr>
              <a:t>Earthquake prediction remains an essential task in disaster manipulation, necessitating current techniques to mitigate its devastating consequences. This project addresses this assignment via the software of system mastering techniques for earthquake prediction. The purpose is to expand a predictive model capable of forecasting earthquake occurrences with prolonged accuracy and reliability. Leveraging ancient seismic statistics and numerous geospatial functions, inclusive of fault lines, geological systems, and seismic pastime styles, our method employs a mixture of supervised and unsupervised device reading algorithms. </a:t>
            </a:r>
          </a:p>
          <a:p>
            <a:pPr marL="1371600" marR="806450" algn="just">
              <a:spcBef>
                <a:spcPts val="0"/>
              </a:spcBef>
              <a:spcAft>
                <a:spcPts val="0"/>
              </a:spcAft>
            </a:pPr>
            <a:r>
              <a:rPr lang="en-US" b="0" i="0">
                <a:solidFill>
                  <a:srgbClr val="374151"/>
                </a:solidFill>
                <a:effectLst/>
                <a:latin typeface="Times New Roman" panose="02020603050405020304" pitchFamily="18" charset="0"/>
                <a:cs typeface="Times New Roman" panose="02020603050405020304" pitchFamily="18" charset="0"/>
              </a:rPr>
              <a:t>Supervised algorithms with Random Forest and Support Vector Machines are applied for class obligations, while unsupervised strategies like clustering resources in figuring out underlying patterns and anomalies in seismic statistics. By integrating the methodologies, our assignment objectives are to contribute to the development of earthquake prediction methodologies, thereby improving early warning structures and facilitating proactive disaster preparedness and response techniques.</a:t>
            </a:r>
            <a:endParaRPr lang="en-IN" sz="1800">
              <a:effectLst/>
              <a:highlight>
                <a:srgbClr val="FFFF00"/>
              </a:highlight>
              <a:latin typeface="Times New Roman" panose="02020603050405020304" pitchFamily="18" charset="0"/>
              <a:ea typeface="Arial" panose="020B060402020202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1BA425C-8A81-076C-4EFE-2C422A9807CA}"/>
              </a:ext>
            </a:extLst>
          </p:cNvPr>
          <p:cNvSpPr>
            <a:spLocks noGrp="1"/>
          </p:cNvSpPr>
          <p:nvPr>
            <p:ph type="dt" sz="half" idx="10"/>
          </p:nvPr>
        </p:nvSpPr>
        <p:spPr/>
        <p:txBody>
          <a:bodyPr/>
          <a:lstStyle/>
          <a:p>
            <a:fld id="{4EBD132E-3FD4-4A54-AA88-DD6BBE63C42C}" type="datetime1">
              <a:rPr lang="en-US" smtClean="0"/>
              <a:t>2/12/2024</a:t>
            </a:fld>
            <a:endParaRPr lang="en-US"/>
          </a:p>
        </p:txBody>
      </p:sp>
      <p:sp>
        <p:nvSpPr>
          <p:cNvPr id="6" name="Footer Placeholder 5">
            <a:extLst>
              <a:ext uri="{FF2B5EF4-FFF2-40B4-BE49-F238E27FC236}">
                <a16:creationId xmlns:a16="http://schemas.microsoft.com/office/drawing/2014/main" id="{0D0FE259-5364-1CD5-51CE-41085204C693}"/>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4661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INTRODUCTION</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5028556"/>
          </a:xfrm>
          <a:prstGeom prst="rect">
            <a:avLst/>
          </a:prstGeom>
          <a:noFill/>
        </p:spPr>
        <p:txBody>
          <a:bodyPr wrap="square" lIns="91440" tIns="45720" rIns="91440" bIns="45720" anchor="t">
            <a:spAutoFit/>
          </a:bodyPr>
          <a:lstStyle/>
          <a:p>
            <a:pPr marL="12700" algn="just">
              <a:lnSpc>
                <a:spcPct val="150000"/>
              </a:lnSpc>
              <a:spcBef>
                <a:spcPts val="425"/>
              </a:spcBef>
              <a:buClr>
                <a:srgbClr val="339933"/>
              </a:buClr>
              <a:tabLst>
                <a:tab pos="355600" algn="l"/>
              </a:tabLst>
            </a:pPr>
            <a:r>
              <a:rPr lang="en-US" b="0" i="0" dirty="0">
                <a:solidFill>
                  <a:srgbClr val="374151"/>
                </a:solidFill>
                <a:effectLst/>
                <a:latin typeface="Times New Roman"/>
                <a:ea typeface="Roboto"/>
                <a:cs typeface="Roboto"/>
              </a:rPr>
              <a:t>Earthquakes threaten human lifestyles, infrastructure, and societal stability, </a:t>
            </a:r>
            <a:r>
              <a:rPr lang="en-US" b="0" i="0" dirty="0">
                <a:solidFill>
                  <a:srgbClr val="374151"/>
                </a:solidFill>
                <a:effectLst/>
                <a:latin typeface="Times New Roman"/>
                <a:cs typeface="Times New Roman"/>
              </a:rPr>
              <a:t>making</a:t>
            </a:r>
            <a:r>
              <a:rPr lang="en-US" b="0" i="0" dirty="0">
                <a:solidFill>
                  <a:srgbClr val="374151"/>
                </a:solidFill>
                <a:effectLst/>
                <a:latin typeface="Times New Roman"/>
                <a:ea typeface="Roboto"/>
                <a:cs typeface="Roboto"/>
              </a:rPr>
              <a:t> correct predictions and early warning structures essential for disaster preparedness and mitigation efforts. Despite advancements in seismic tracking technology, the capacity to predict earthquakes with precision remains an outstanding undertaking. In response to this task, this challenge makes a specialty of leveraging machine studying strategies to improve earthquake prediction accuracy. We aim to increase a predictive version of forecasting earthquake occurrences with improved reliability by harnessing historical seismic facts and geospatial features. This introduction outlines the inducement inside the lower back of the task, highlighting the significance of revolutionary strategies in disaster control and the ability effect of the device to gain knowledge of methodologies for improving early warning structures and proactive catastrophe response techniques. </a:t>
            </a:r>
            <a:br>
              <a:rPr lang="en-US" dirty="0">
                <a:latin typeface="Times New Roman"/>
              </a:rPr>
            </a:br>
            <a:endParaRPr lang="en-IN">
              <a:latin typeface="Times New Roman"/>
              <a:cs typeface="Times New Roman"/>
            </a:endParaRPr>
          </a:p>
        </p:txBody>
      </p:sp>
      <p:sp>
        <p:nvSpPr>
          <p:cNvPr id="5" name="Date Placeholder 4">
            <a:extLst>
              <a:ext uri="{FF2B5EF4-FFF2-40B4-BE49-F238E27FC236}">
                <a16:creationId xmlns:a16="http://schemas.microsoft.com/office/drawing/2014/main" id="{7FC0B5C2-D7A6-B518-3833-D1D299584350}"/>
              </a:ext>
            </a:extLst>
          </p:cNvPr>
          <p:cNvSpPr>
            <a:spLocks noGrp="1"/>
          </p:cNvSpPr>
          <p:nvPr>
            <p:ph type="dt" sz="half" idx="10"/>
          </p:nvPr>
        </p:nvSpPr>
        <p:spPr/>
        <p:txBody>
          <a:bodyPr/>
          <a:lstStyle/>
          <a:p>
            <a:fld id="{8D7F1BCB-5AB8-4BC2-ACB3-F6800F007033}" type="datetime1">
              <a:rPr lang="en-US" smtClean="0"/>
              <a:t>2/12/2024</a:t>
            </a:fld>
            <a:endParaRPr lang="en-US"/>
          </a:p>
        </p:txBody>
      </p:sp>
      <p:sp>
        <p:nvSpPr>
          <p:cNvPr id="6" name="Footer Placeholder 5">
            <a:extLst>
              <a:ext uri="{FF2B5EF4-FFF2-40B4-BE49-F238E27FC236}">
                <a16:creationId xmlns:a16="http://schemas.microsoft.com/office/drawing/2014/main" id="{857B32B1-D587-4006-6CFC-D3826964CCFA}"/>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182230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PROBLEM STATEMENT</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1718419"/>
          </a:xfrm>
          <a:prstGeom prst="rect">
            <a:avLst/>
          </a:prstGeom>
          <a:noFill/>
        </p:spPr>
        <p:txBody>
          <a:bodyPr wrap="square" lIns="91440" tIns="45720" rIns="91440" bIns="45720" anchor="t">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1" dirty="0">
                <a:solidFill>
                  <a:srgbClr val="FF0066"/>
                </a:solidFill>
                <a:latin typeface="Times New Roman"/>
                <a:ea typeface="Arial" panose="020B0604020202020204" pitchFamily="34" charset="0"/>
                <a:cs typeface="Times New Roman"/>
              </a:rPr>
              <a:t>26. Natural Disaster Prediction</a:t>
            </a:r>
          </a:p>
          <a:p>
            <a:pPr marL="12700" algn="just">
              <a:lnSpc>
                <a:spcPct val="150000"/>
              </a:lnSpc>
              <a:spcBef>
                <a:spcPts val="425"/>
              </a:spcBef>
              <a:buClr>
                <a:srgbClr val="339933"/>
              </a:buClr>
              <a:tabLst>
                <a:tab pos="355600" algn="l"/>
              </a:tabLst>
            </a:pPr>
            <a:r>
              <a:rPr lang="en-US" sz="1800" b="1" dirty="0">
                <a:effectLst/>
                <a:latin typeface="Times New Roman"/>
                <a:ea typeface="Arial" panose="020B0604020202020204" pitchFamily="34" charset="0"/>
                <a:cs typeface="Times New Roman"/>
              </a:rPr>
              <a:t>Use sensor data and historical patterns </a:t>
            </a:r>
            <a:r>
              <a:rPr lang="en-US" b="1" dirty="0">
                <a:latin typeface="Times New Roman"/>
                <a:ea typeface="Arial" panose="020B0604020202020204" pitchFamily="34" charset="0"/>
                <a:cs typeface="Times New Roman"/>
              </a:rPr>
              <a:t>to predict natural disasters like earthquakes, floods, enabling early warning systems and disaster preparedness</a:t>
            </a:r>
            <a:endParaRPr lang="en-US" sz="1800" b="1" dirty="0">
              <a:effectLst/>
              <a:latin typeface="Times New Roman"/>
              <a:ea typeface="Arial" panose="020B0604020202020204" pitchFamily="34" charset="0"/>
              <a:cs typeface="Times New Roman"/>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a:latin typeface="Times New Roman"/>
              <a:cs typeface="Times New Roman"/>
            </a:endParaRPr>
          </a:p>
        </p:txBody>
      </p:sp>
      <p:sp>
        <p:nvSpPr>
          <p:cNvPr id="5" name="Date Placeholder 4">
            <a:extLst>
              <a:ext uri="{FF2B5EF4-FFF2-40B4-BE49-F238E27FC236}">
                <a16:creationId xmlns:a16="http://schemas.microsoft.com/office/drawing/2014/main" id="{CBEF4683-B6FA-7AC7-DFAE-5A4D7E009352}"/>
              </a:ext>
            </a:extLst>
          </p:cNvPr>
          <p:cNvSpPr>
            <a:spLocks noGrp="1"/>
          </p:cNvSpPr>
          <p:nvPr>
            <p:ph type="dt" sz="half" idx="10"/>
          </p:nvPr>
        </p:nvSpPr>
        <p:spPr/>
        <p:txBody>
          <a:bodyPr/>
          <a:lstStyle/>
          <a:p>
            <a:fld id="{8DB97203-8CEB-4B0A-B4A7-E31E6FC339CE}" type="datetime1">
              <a:rPr lang="en-US" smtClean="0"/>
              <a:t>2/12/2024</a:t>
            </a:fld>
            <a:endParaRPr lang="en-US"/>
          </a:p>
        </p:txBody>
      </p:sp>
      <p:sp>
        <p:nvSpPr>
          <p:cNvPr id="6" name="Footer Placeholder 5">
            <a:extLst>
              <a:ext uri="{FF2B5EF4-FFF2-40B4-BE49-F238E27FC236}">
                <a16:creationId xmlns:a16="http://schemas.microsoft.com/office/drawing/2014/main" id="{E38F6F03-C2A0-81B8-CCF6-119C77DA6C9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38429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OBJECTIVES</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6116033"/>
          </a:xfrm>
          <a:prstGeom prst="rect">
            <a:avLst/>
          </a:prstGeom>
          <a:noFill/>
        </p:spPr>
        <p:txBody>
          <a:bodyPr wrap="square">
            <a:spAutoFit/>
          </a:bodyPr>
          <a:lstStyle/>
          <a:p>
            <a:pPr marL="12700" algn="just">
              <a:lnSpc>
                <a:spcPct val="150000"/>
              </a:lnSpc>
              <a:spcBef>
                <a:spcPts val="425"/>
              </a:spcBef>
              <a:buClr>
                <a:srgbClr val="339933"/>
              </a:buClr>
              <a:tabLst>
                <a:tab pos="355600" algn="l"/>
              </a:tabLst>
            </a:pPr>
            <a:r>
              <a:rPr lang="en-US" b="0" i="0">
                <a:solidFill>
                  <a:srgbClr val="374151"/>
                </a:solidFill>
                <a:effectLst/>
                <a:latin typeface="Times New Roman" panose="02020603050405020304" pitchFamily="18" charset="0"/>
                <a:cs typeface="Times New Roman" panose="02020603050405020304" pitchFamily="18" charset="0"/>
              </a:rPr>
              <a:t>Earthquake prediction remains a critical assignment in catastrophe management, necessitating innovative approaches to mitigate its devastating outcomes. This project goals to address this venture thru the software of gadget getting to know techniques for earthquake prediction, with the following precise objectives: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0" i="0">
                <a:solidFill>
                  <a:srgbClr val="374151"/>
                </a:solidFill>
                <a:effectLst/>
                <a:latin typeface="Times New Roman" panose="02020603050405020304" pitchFamily="18" charset="0"/>
                <a:cs typeface="Times New Roman" panose="02020603050405020304" pitchFamily="18" charset="0"/>
              </a:rPr>
              <a:t>Develop a predictive version leveraging historical seismic facts and geospatial capabilities.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0" i="0">
                <a:solidFill>
                  <a:srgbClr val="374151"/>
                </a:solidFill>
                <a:effectLst/>
                <a:latin typeface="Times New Roman" panose="02020603050405020304" pitchFamily="18" charset="0"/>
                <a:cs typeface="Times New Roman" panose="02020603050405020304" pitchFamily="18" charset="0"/>
              </a:rPr>
              <a:t>Improve the accuracy and reliability of earthquake forecasts the use of system mastering algorithms.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0" i="0">
                <a:solidFill>
                  <a:srgbClr val="374151"/>
                </a:solidFill>
                <a:effectLst/>
                <a:latin typeface="Times New Roman" panose="02020603050405020304" pitchFamily="18" charset="0"/>
                <a:cs typeface="Times New Roman" panose="02020603050405020304" pitchFamily="18" charset="0"/>
              </a:rPr>
              <a:t>Implement supervised studying algorithms including Random Forest and Support Vector Machines for classification tasks.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0" i="0">
                <a:solidFill>
                  <a:srgbClr val="374151"/>
                </a:solidFill>
                <a:effectLst/>
                <a:latin typeface="Times New Roman" panose="02020603050405020304" pitchFamily="18" charset="0"/>
                <a:cs typeface="Times New Roman" panose="02020603050405020304" pitchFamily="18" charset="0"/>
              </a:rPr>
              <a:t>Utilize unsupervised learning strategies like clustering to identify underlying styles and anomalies in seismic facts.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0" i="0">
                <a:solidFill>
                  <a:srgbClr val="374151"/>
                </a:solidFill>
                <a:effectLst/>
                <a:latin typeface="Times New Roman" panose="02020603050405020304" pitchFamily="18" charset="0"/>
                <a:cs typeface="Times New Roman" panose="02020603050405020304" pitchFamily="18" charset="0"/>
              </a:rPr>
              <a:t>Contribute to the advancement of earthquake prediction methodologies to decorate early caution systems and proactive disaster preparedness and response techniques.</a:t>
            </a:r>
            <a:endParaRPr lang="en-IN">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F90B2BE-4D7E-AC02-5306-00435FA8F593}"/>
              </a:ext>
            </a:extLst>
          </p:cNvPr>
          <p:cNvSpPr>
            <a:spLocks noGrp="1"/>
          </p:cNvSpPr>
          <p:nvPr>
            <p:ph type="dt" sz="half" idx="10"/>
          </p:nvPr>
        </p:nvSpPr>
        <p:spPr/>
        <p:txBody>
          <a:bodyPr/>
          <a:lstStyle/>
          <a:p>
            <a:fld id="{1A263B89-FC14-4914-B86E-C9D147DA4C63}" type="datetime1">
              <a:rPr lang="en-US" smtClean="0"/>
              <a:t>2/12/2024</a:t>
            </a:fld>
            <a:endParaRPr lang="en-US"/>
          </a:p>
        </p:txBody>
      </p:sp>
      <p:sp>
        <p:nvSpPr>
          <p:cNvPr id="6" name="Footer Placeholder 5">
            <a:extLst>
              <a:ext uri="{FF2B5EF4-FFF2-40B4-BE49-F238E27FC236}">
                <a16:creationId xmlns:a16="http://schemas.microsoft.com/office/drawing/2014/main" id="{8EFB74AD-86DD-D9B6-336E-B519994EC1D2}"/>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05291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7E08B86B-7B3A-5B98-4C10-BCE59528921F}"/>
              </a:ext>
            </a:extLst>
          </p:cNvPr>
          <p:cNvSpPr>
            <a:spLocks noGrp="1"/>
          </p:cNvSpPr>
          <p:nvPr>
            <p:ph type="dt" sz="half" idx="10"/>
          </p:nvPr>
        </p:nvSpPr>
        <p:spPr/>
        <p:txBody>
          <a:bodyPr/>
          <a:lstStyle/>
          <a:p>
            <a:fld id="{85CE2D40-CD06-4545-8548-B9F0BAD04A4D}" type="datetime1">
              <a:rPr lang="en-US" smtClean="0"/>
              <a:t>2/12/2024</a:t>
            </a:fld>
            <a:endParaRPr lang="en-US"/>
          </a:p>
        </p:txBody>
      </p:sp>
      <p:sp>
        <p:nvSpPr>
          <p:cNvPr id="6" name="Footer Placeholder 5">
            <a:extLst>
              <a:ext uri="{FF2B5EF4-FFF2-40B4-BE49-F238E27FC236}">
                <a16:creationId xmlns:a16="http://schemas.microsoft.com/office/drawing/2014/main" id="{32FE6DFD-0667-5870-F60C-10A0A8075CE0}"/>
              </a:ext>
            </a:extLst>
          </p:cNvPr>
          <p:cNvSpPr>
            <a:spLocks noGrp="1"/>
          </p:cNvSpPr>
          <p:nvPr>
            <p:ph type="ftr" sz="quarter" idx="11"/>
          </p:nvPr>
        </p:nvSpPr>
        <p:spPr/>
        <p:txBody>
          <a:bodyPr/>
          <a:lstStyle/>
          <a:p>
            <a:r>
              <a:rPr lang="en-US"/>
              <a:t>School of Computing</a:t>
            </a:r>
          </a:p>
        </p:txBody>
      </p:sp>
      <p:graphicFrame>
        <p:nvGraphicFramePr>
          <p:cNvPr id="2" name="Table 1">
            <a:extLst>
              <a:ext uri="{FF2B5EF4-FFF2-40B4-BE49-F238E27FC236}">
                <a16:creationId xmlns:a16="http://schemas.microsoft.com/office/drawing/2014/main" id="{4A98556A-244C-2CEB-363A-BD5B1B65A47F}"/>
              </a:ext>
            </a:extLst>
          </p:cNvPr>
          <p:cNvGraphicFramePr>
            <a:graphicFrameLocks noGrp="1"/>
          </p:cNvGraphicFramePr>
          <p:nvPr>
            <p:extLst>
              <p:ext uri="{D42A27DB-BD31-4B8C-83A1-F6EECF244321}">
                <p14:modId xmlns:p14="http://schemas.microsoft.com/office/powerpoint/2010/main" val="3661814185"/>
              </p:ext>
            </p:extLst>
          </p:nvPr>
        </p:nvGraphicFramePr>
        <p:xfrm>
          <a:off x="152400" y="685800"/>
          <a:ext cx="8763000" cy="42976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21025452"/>
                    </a:ext>
                  </a:extLst>
                </a:gridCol>
                <a:gridCol w="2133600">
                  <a:extLst>
                    <a:ext uri="{9D8B030D-6E8A-4147-A177-3AD203B41FA5}">
                      <a16:colId xmlns:a16="http://schemas.microsoft.com/office/drawing/2014/main" val="3226372940"/>
                    </a:ext>
                  </a:extLst>
                </a:gridCol>
                <a:gridCol w="1524000">
                  <a:extLst>
                    <a:ext uri="{9D8B030D-6E8A-4147-A177-3AD203B41FA5}">
                      <a16:colId xmlns:a16="http://schemas.microsoft.com/office/drawing/2014/main" val="690947195"/>
                    </a:ext>
                  </a:extLst>
                </a:gridCol>
                <a:gridCol w="1524000">
                  <a:extLst>
                    <a:ext uri="{9D8B030D-6E8A-4147-A177-3AD203B41FA5}">
                      <a16:colId xmlns:a16="http://schemas.microsoft.com/office/drawing/2014/main" val="3120837182"/>
                    </a:ext>
                  </a:extLst>
                </a:gridCol>
                <a:gridCol w="1447800">
                  <a:extLst>
                    <a:ext uri="{9D8B030D-6E8A-4147-A177-3AD203B41FA5}">
                      <a16:colId xmlns:a16="http://schemas.microsoft.com/office/drawing/2014/main" val="1237177214"/>
                    </a:ext>
                  </a:extLst>
                </a:gridCol>
                <a:gridCol w="1600200">
                  <a:extLst>
                    <a:ext uri="{9D8B030D-6E8A-4147-A177-3AD203B41FA5}">
                      <a16:colId xmlns:a16="http://schemas.microsoft.com/office/drawing/2014/main" val="1687630620"/>
                    </a:ext>
                  </a:extLst>
                </a:gridCol>
              </a:tblGrid>
              <a:tr h="670560">
                <a:tc>
                  <a:txBody>
                    <a:bodyPr/>
                    <a:lstStyle/>
                    <a:p>
                      <a:endParaRPr lang="en-IN">
                        <a:latin typeface="Times New Roman"/>
                      </a:endParaRPr>
                    </a:p>
                  </a:txBody>
                  <a:tcPr/>
                </a:tc>
                <a:tc>
                  <a:txBody>
                    <a:bodyPr/>
                    <a:lstStyle/>
                    <a:p>
                      <a:r>
                        <a:rPr lang="en-IN">
                          <a:latin typeface="Times New Roman"/>
                        </a:rPr>
                        <a:t>Paper Title</a:t>
                      </a:r>
                    </a:p>
                  </a:txBody>
                  <a:tcPr/>
                </a:tc>
                <a:tc>
                  <a:txBody>
                    <a:bodyPr/>
                    <a:lstStyle/>
                    <a:p>
                      <a:r>
                        <a:rPr lang="en-IN">
                          <a:latin typeface="Times New Roman"/>
                        </a:rPr>
                        <a:t>Journal/ Conference details</a:t>
                      </a:r>
                    </a:p>
                  </a:txBody>
                  <a:tcPr/>
                </a:tc>
                <a:tc>
                  <a:txBody>
                    <a:bodyPr/>
                    <a:lstStyle/>
                    <a:p>
                      <a:r>
                        <a:rPr lang="en-IN">
                          <a:latin typeface="Times New Roman"/>
                        </a:rPr>
                        <a:t>Methods Proposed</a:t>
                      </a:r>
                    </a:p>
                  </a:txBody>
                  <a:tcPr/>
                </a:tc>
                <a:tc>
                  <a:txBody>
                    <a:bodyPr/>
                    <a:lstStyle/>
                    <a:p>
                      <a:r>
                        <a:rPr lang="en-IN">
                          <a:latin typeface="Times New Roman"/>
                        </a:rPr>
                        <a:t>Datasets Used</a:t>
                      </a:r>
                    </a:p>
                  </a:txBody>
                  <a:tcPr/>
                </a:tc>
                <a:tc>
                  <a:txBody>
                    <a:bodyPr/>
                    <a:lstStyle/>
                    <a:p>
                      <a:r>
                        <a:rPr lang="en-IN">
                          <a:latin typeface="Times New Roman"/>
                        </a:rPr>
                        <a:t>Limitations</a:t>
                      </a:r>
                    </a:p>
                  </a:txBody>
                  <a:tcPr/>
                </a:tc>
                <a:extLst>
                  <a:ext uri="{0D108BD9-81ED-4DB2-BD59-A6C34878D82A}">
                    <a16:rowId xmlns:a16="http://schemas.microsoft.com/office/drawing/2014/main" val="2757569448"/>
                  </a:ext>
                </a:extLst>
              </a:tr>
              <a:tr h="1353312">
                <a:tc>
                  <a:txBody>
                    <a:bodyPr/>
                    <a:lstStyle/>
                    <a:p>
                      <a:r>
                        <a:rPr lang="en-IN">
                          <a:latin typeface="Times New Roman"/>
                        </a:rPr>
                        <a:t>1.</a:t>
                      </a:r>
                    </a:p>
                  </a:txBody>
                  <a:tcPr/>
                </a:tc>
                <a:tc>
                  <a:txBody>
                    <a:bodyPr/>
                    <a:lstStyle/>
                    <a:p>
                      <a:r>
                        <a:rPr lang="en-IN">
                          <a:latin typeface="Times New Roman"/>
                        </a:rPr>
                        <a:t>A CNN-</a:t>
                      </a:r>
                      <a:r>
                        <a:rPr lang="en-IN" err="1">
                          <a:latin typeface="Times New Roman"/>
                        </a:rPr>
                        <a:t>BiLSTM</a:t>
                      </a:r>
                      <a:r>
                        <a:rPr lang="en-IN">
                          <a:latin typeface="Times New Roman"/>
                        </a:rPr>
                        <a:t> Model with Attention Mechanism for Earthquake Prediction</a:t>
                      </a:r>
                    </a:p>
                  </a:txBody>
                  <a:tcPr/>
                </a:tc>
                <a:tc>
                  <a:txBody>
                    <a:bodyPr/>
                    <a:lstStyle/>
                    <a:p>
                      <a:r>
                        <a:rPr lang="en-IN" sz="1800" b="0" i="0" kern="1200">
                          <a:solidFill>
                            <a:schemeClr val="dk1"/>
                          </a:solidFill>
                          <a:effectLst/>
                          <a:latin typeface="Times New Roman"/>
                          <a:ea typeface="+mn-ea"/>
                          <a:cs typeface="+mn-cs"/>
                        </a:rPr>
                        <a:t>arXiv:2112.13444v1</a:t>
                      </a:r>
                    </a:p>
                    <a:p>
                      <a:r>
                        <a:rPr lang="en-IN" sz="1800" b="0" i="0" kern="1200">
                          <a:solidFill>
                            <a:schemeClr val="dk1"/>
                          </a:solidFill>
                          <a:effectLst/>
                          <a:latin typeface="Times New Roman"/>
                          <a:ea typeface="+mn-ea"/>
                          <a:cs typeface="+mn-cs"/>
                        </a:rPr>
                        <a:t>[</a:t>
                      </a:r>
                      <a:r>
                        <a:rPr lang="en-IN" sz="1800" b="0" i="0" kern="1200" err="1">
                          <a:solidFill>
                            <a:schemeClr val="dk1"/>
                          </a:solidFill>
                          <a:effectLst/>
                          <a:latin typeface="Times New Roman"/>
                          <a:ea typeface="+mn-ea"/>
                          <a:cs typeface="+mn-cs"/>
                        </a:rPr>
                        <a:t>cs.LG</a:t>
                      </a:r>
                      <a:r>
                        <a:rPr lang="en-IN" sz="1800" b="0" i="0" kern="1200">
                          <a:solidFill>
                            <a:schemeClr val="dk1"/>
                          </a:solidFill>
                          <a:effectLst/>
                          <a:latin typeface="Times New Roman"/>
                          <a:ea typeface="+mn-ea"/>
                          <a:cs typeface="+mn-cs"/>
                        </a:rPr>
                        <a:t>], 26 Dec 2021</a:t>
                      </a:r>
                      <a:endParaRPr lang="en-IN">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atin typeface="Times New Roman"/>
                        </a:rPr>
                        <a:t>Hybrid CNN-</a:t>
                      </a:r>
                      <a:r>
                        <a:rPr lang="en-IN" err="1">
                          <a:latin typeface="Times New Roman"/>
                        </a:rPr>
                        <a:t>BiLSTM</a:t>
                      </a:r>
                      <a:r>
                        <a:rPr lang="en-IN">
                          <a:latin typeface="Times New Roman"/>
                        </a:rPr>
                        <a:t> model with an attention </a:t>
                      </a:r>
                      <a:r>
                        <a:rPr lang="en-US" sz="1800" b="0" i="0" kern="1200">
                          <a:solidFill>
                            <a:schemeClr val="dk1"/>
                          </a:solidFill>
                          <a:effectLst/>
                          <a:latin typeface="Times New Roman"/>
                          <a:ea typeface="+mn-ea"/>
                          <a:cs typeface="+mn-cs"/>
                        </a:rPr>
                        <a:t>mechanism for earthquake magnitude and occurrence prediction.</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Earthquake catalog data from mainland China.</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The model may not generalize to other regions without retraining and the unpredictability of earthquakes could affect the accuracy.</a:t>
                      </a:r>
                      <a:endParaRPr lang="en-IN">
                        <a:latin typeface="Times New Roman"/>
                      </a:endParaRPr>
                    </a:p>
                  </a:txBody>
                  <a:tcPr/>
                </a:tc>
                <a:extLst>
                  <a:ext uri="{0D108BD9-81ED-4DB2-BD59-A6C34878D82A}">
                    <a16:rowId xmlns:a16="http://schemas.microsoft.com/office/drawing/2014/main" val="3004742561"/>
                  </a:ext>
                </a:extLst>
              </a:tr>
            </a:tbl>
          </a:graphicData>
        </a:graphic>
      </p:graphicFrame>
    </p:spTree>
    <p:extLst>
      <p:ext uri="{BB962C8B-B14F-4D97-AF65-F5344CB8AC3E}">
        <p14:creationId xmlns:p14="http://schemas.microsoft.com/office/powerpoint/2010/main" val="202973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12922-7143-AA75-F532-19C6430F1523}"/>
            </a:ext>
          </a:extLst>
        </p:cNvPr>
        <p:cNvGrpSpPr/>
        <p:nvPr/>
      </p:nvGrpSpPr>
      <p:grpSpPr>
        <a:xfrm>
          <a:off x="0" y="0"/>
          <a:ext cx="0" cy="0"/>
          <a:chOff x="0" y="0"/>
          <a:chExt cx="0" cy="0"/>
        </a:xfrm>
      </p:grpSpPr>
      <p:sp>
        <p:nvSpPr>
          <p:cNvPr id="4" name="TextBox 11">
            <a:extLst>
              <a:ext uri="{FF2B5EF4-FFF2-40B4-BE49-F238E27FC236}">
                <a16:creationId xmlns:a16="http://schemas.microsoft.com/office/drawing/2014/main" id="{2EF90FE6-2A1F-7C7B-CC74-A197A308D73D}"/>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a:extLst>
              <a:ext uri="{FF2B5EF4-FFF2-40B4-BE49-F238E27FC236}">
                <a16:creationId xmlns:a16="http://schemas.microsoft.com/office/drawing/2014/main" id="{CA766932-49B4-F6D9-2DD5-AB9ACC96F773}"/>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EB2322B6-07D6-535C-1461-4EAC2210A81A}"/>
              </a:ext>
            </a:extLst>
          </p:cNvPr>
          <p:cNvSpPr>
            <a:spLocks noGrp="1"/>
          </p:cNvSpPr>
          <p:nvPr>
            <p:ph type="dt" sz="half" idx="10"/>
          </p:nvPr>
        </p:nvSpPr>
        <p:spPr/>
        <p:txBody>
          <a:bodyPr/>
          <a:lstStyle/>
          <a:p>
            <a:fld id="{85CE2D40-CD06-4545-8548-B9F0BAD04A4D}" type="datetime1">
              <a:rPr lang="en-US" smtClean="0"/>
              <a:t>2/12/2024</a:t>
            </a:fld>
            <a:endParaRPr lang="en-US"/>
          </a:p>
        </p:txBody>
      </p:sp>
      <p:sp>
        <p:nvSpPr>
          <p:cNvPr id="6" name="Footer Placeholder 5">
            <a:extLst>
              <a:ext uri="{FF2B5EF4-FFF2-40B4-BE49-F238E27FC236}">
                <a16:creationId xmlns:a16="http://schemas.microsoft.com/office/drawing/2014/main" id="{5A7314FC-5973-9E99-1C4C-9340C7FD42B9}"/>
              </a:ext>
            </a:extLst>
          </p:cNvPr>
          <p:cNvSpPr>
            <a:spLocks noGrp="1"/>
          </p:cNvSpPr>
          <p:nvPr>
            <p:ph type="ftr" sz="quarter" idx="11"/>
          </p:nvPr>
        </p:nvSpPr>
        <p:spPr/>
        <p:txBody>
          <a:bodyPr/>
          <a:lstStyle/>
          <a:p>
            <a:r>
              <a:rPr lang="en-US"/>
              <a:t>School of Computing</a:t>
            </a:r>
          </a:p>
        </p:txBody>
      </p:sp>
      <p:graphicFrame>
        <p:nvGraphicFramePr>
          <p:cNvPr id="2" name="Table 1">
            <a:extLst>
              <a:ext uri="{FF2B5EF4-FFF2-40B4-BE49-F238E27FC236}">
                <a16:creationId xmlns:a16="http://schemas.microsoft.com/office/drawing/2014/main" id="{882E2565-22D1-3F22-23E4-828E7B32F5AE}"/>
              </a:ext>
            </a:extLst>
          </p:cNvPr>
          <p:cNvGraphicFramePr>
            <a:graphicFrameLocks noGrp="1"/>
          </p:cNvGraphicFramePr>
          <p:nvPr>
            <p:extLst>
              <p:ext uri="{D42A27DB-BD31-4B8C-83A1-F6EECF244321}">
                <p14:modId xmlns:p14="http://schemas.microsoft.com/office/powerpoint/2010/main" val="457378303"/>
              </p:ext>
            </p:extLst>
          </p:nvPr>
        </p:nvGraphicFramePr>
        <p:xfrm>
          <a:off x="152400" y="548640"/>
          <a:ext cx="8839199" cy="6309360"/>
        </p:xfrm>
        <a:graphic>
          <a:graphicData uri="http://schemas.openxmlformats.org/drawingml/2006/table">
            <a:tbl>
              <a:tblPr firstRow="1" bandRow="1">
                <a:tableStyleId>{5C22544A-7EE6-4342-B048-85BDC9FD1C3A}</a:tableStyleId>
              </a:tblPr>
              <a:tblGrid>
                <a:gridCol w="307450">
                  <a:extLst>
                    <a:ext uri="{9D8B030D-6E8A-4147-A177-3AD203B41FA5}">
                      <a16:colId xmlns:a16="http://schemas.microsoft.com/office/drawing/2014/main" val="2021025452"/>
                    </a:ext>
                  </a:extLst>
                </a:gridCol>
                <a:gridCol w="2075290">
                  <a:extLst>
                    <a:ext uri="{9D8B030D-6E8A-4147-A177-3AD203B41FA5}">
                      <a16:colId xmlns:a16="http://schemas.microsoft.com/office/drawing/2014/main" val="3226372940"/>
                    </a:ext>
                  </a:extLst>
                </a:gridCol>
                <a:gridCol w="1229802">
                  <a:extLst>
                    <a:ext uri="{9D8B030D-6E8A-4147-A177-3AD203B41FA5}">
                      <a16:colId xmlns:a16="http://schemas.microsoft.com/office/drawing/2014/main" val="690947195"/>
                    </a:ext>
                  </a:extLst>
                </a:gridCol>
                <a:gridCol w="1921565">
                  <a:extLst>
                    <a:ext uri="{9D8B030D-6E8A-4147-A177-3AD203B41FA5}">
                      <a16:colId xmlns:a16="http://schemas.microsoft.com/office/drawing/2014/main" val="3120837182"/>
                    </a:ext>
                  </a:extLst>
                </a:gridCol>
                <a:gridCol w="1537252">
                  <a:extLst>
                    <a:ext uri="{9D8B030D-6E8A-4147-A177-3AD203B41FA5}">
                      <a16:colId xmlns:a16="http://schemas.microsoft.com/office/drawing/2014/main" val="1237177214"/>
                    </a:ext>
                  </a:extLst>
                </a:gridCol>
                <a:gridCol w="1767840">
                  <a:extLst>
                    <a:ext uri="{9D8B030D-6E8A-4147-A177-3AD203B41FA5}">
                      <a16:colId xmlns:a16="http://schemas.microsoft.com/office/drawing/2014/main" val="1687630620"/>
                    </a:ext>
                  </a:extLst>
                </a:gridCol>
              </a:tblGrid>
              <a:tr h="370840">
                <a:tc>
                  <a:txBody>
                    <a:bodyPr/>
                    <a:lstStyle/>
                    <a:p>
                      <a:endParaRPr lang="en-IN">
                        <a:latin typeface="Times New Roman"/>
                      </a:endParaRPr>
                    </a:p>
                  </a:txBody>
                  <a:tcPr/>
                </a:tc>
                <a:tc>
                  <a:txBody>
                    <a:bodyPr/>
                    <a:lstStyle/>
                    <a:p>
                      <a:r>
                        <a:rPr lang="en-IN">
                          <a:latin typeface="Times New Roman"/>
                        </a:rPr>
                        <a:t>Paper Title</a:t>
                      </a:r>
                    </a:p>
                  </a:txBody>
                  <a:tcPr/>
                </a:tc>
                <a:tc>
                  <a:txBody>
                    <a:bodyPr/>
                    <a:lstStyle/>
                    <a:p>
                      <a:r>
                        <a:rPr lang="en-IN">
                          <a:latin typeface="Times New Roman"/>
                        </a:rPr>
                        <a:t>Journal/ Conference details</a:t>
                      </a:r>
                    </a:p>
                  </a:txBody>
                  <a:tcPr/>
                </a:tc>
                <a:tc>
                  <a:txBody>
                    <a:bodyPr/>
                    <a:lstStyle/>
                    <a:p>
                      <a:r>
                        <a:rPr lang="en-IN">
                          <a:latin typeface="Times New Roman"/>
                        </a:rPr>
                        <a:t>Methods Proposed</a:t>
                      </a:r>
                    </a:p>
                  </a:txBody>
                  <a:tcPr/>
                </a:tc>
                <a:tc>
                  <a:txBody>
                    <a:bodyPr/>
                    <a:lstStyle/>
                    <a:p>
                      <a:r>
                        <a:rPr lang="en-IN">
                          <a:latin typeface="Times New Roman"/>
                        </a:rPr>
                        <a:t>Datasets Used</a:t>
                      </a:r>
                    </a:p>
                  </a:txBody>
                  <a:tcPr/>
                </a:tc>
                <a:tc>
                  <a:txBody>
                    <a:bodyPr/>
                    <a:lstStyle/>
                    <a:p>
                      <a:r>
                        <a:rPr lang="en-IN">
                          <a:latin typeface="Times New Roman"/>
                        </a:rPr>
                        <a:t>Limitations</a:t>
                      </a:r>
                    </a:p>
                  </a:txBody>
                  <a:tcPr/>
                </a:tc>
                <a:extLst>
                  <a:ext uri="{0D108BD9-81ED-4DB2-BD59-A6C34878D82A}">
                    <a16:rowId xmlns:a16="http://schemas.microsoft.com/office/drawing/2014/main" val="2757569448"/>
                  </a:ext>
                </a:extLst>
              </a:tr>
              <a:tr h="370840">
                <a:tc>
                  <a:txBody>
                    <a:bodyPr/>
                    <a:lstStyle/>
                    <a:p>
                      <a:r>
                        <a:rPr lang="en-IN">
                          <a:latin typeface="Times New Roman"/>
                        </a:rPr>
                        <a:t>2.</a:t>
                      </a:r>
                    </a:p>
                  </a:txBody>
                  <a:tcPr/>
                </a:tc>
                <a:tc>
                  <a:txBody>
                    <a:bodyPr/>
                    <a:lstStyle/>
                    <a:p>
                      <a:r>
                        <a:rPr lang="en-IN">
                          <a:latin typeface="Times New Roman"/>
                        </a:rPr>
                        <a:t>Host-to-target region testing of machine learning models for seismic damage prediction in buildings</a:t>
                      </a:r>
                    </a:p>
                  </a:txBody>
                  <a:tcPr/>
                </a:tc>
                <a:tc>
                  <a:txBody>
                    <a:bodyPr/>
                    <a:lstStyle/>
                    <a:p>
                      <a:r>
                        <a:rPr lang="en-IN" sz="1800" b="0" i="0" kern="1200">
                          <a:solidFill>
                            <a:schemeClr val="dk1"/>
                          </a:solidFill>
                          <a:effectLst/>
                          <a:latin typeface="Times New Roman"/>
                          <a:ea typeface="+mn-ea"/>
                          <a:cs typeface="+mn-cs"/>
                        </a:rPr>
                        <a:t>Natural Hazards, 2023</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Extreme Gradient Boosting (XGBC) with oversampling for seismic damage pre↓ on in buildings.</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Post- seismic surveys from earthquakes in Nepal, Haiti, Serbia, and Italy. </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Reliance on simplified building features could overlook other critical variables influencing damage</a:t>
                      </a:r>
                      <a:endParaRPr lang="en-IN">
                        <a:latin typeface="Times New Roman"/>
                      </a:endParaRPr>
                    </a:p>
                  </a:txBody>
                  <a:tcPr/>
                </a:tc>
                <a:extLst>
                  <a:ext uri="{0D108BD9-81ED-4DB2-BD59-A6C34878D82A}">
                    <a16:rowId xmlns:a16="http://schemas.microsoft.com/office/drawing/2014/main" val="2181138824"/>
                  </a:ext>
                </a:extLst>
              </a:tr>
              <a:tr h="370840">
                <a:tc>
                  <a:txBody>
                    <a:bodyPr/>
                    <a:lstStyle/>
                    <a:p>
                      <a:r>
                        <a:rPr lang="en-IN">
                          <a:latin typeface="Times New Roman"/>
                        </a:rPr>
                        <a:t>3.</a:t>
                      </a:r>
                    </a:p>
                  </a:txBody>
                  <a:tcPr/>
                </a:tc>
                <a:tc>
                  <a:txBody>
                    <a:bodyPr/>
                    <a:lstStyle/>
                    <a:p>
                      <a:r>
                        <a:rPr lang="en-IN">
                          <a:latin typeface="Times New Roman"/>
                        </a:rPr>
                        <a:t>Seismic Attribute Extraction and Application Bases on the Gabor Wavelet Transform</a:t>
                      </a:r>
                    </a:p>
                  </a:txBody>
                  <a:tcPr/>
                </a:tc>
                <a:tc>
                  <a:txBody>
                    <a:bodyPr/>
                    <a:lstStyle/>
                    <a:p>
                      <a:r>
                        <a:rPr lang="en-IN" sz="1800" b="0" i="0" kern="1200">
                          <a:solidFill>
                            <a:schemeClr val="dk1"/>
                          </a:solidFill>
                          <a:effectLst/>
                          <a:latin typeface="Times New Roman"/>
                          <a:ea typeface="+mn-ea"/>
                          <a:cs typeface="+mn-cs"/>
                        </a:rPr>
                        <a:t>IEEE Access, January 2024</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A method based on the Gabor wavelet transform and linear dimensionality reduction for seismic attribute extraction</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Field data to Italy. validate extracted seismic attributes for SVM, RF, </a:t>
                      </a:r>
                      <a:r>
                        <a:rPr lang="en-US" sz="1800" b="0" i="0" kern="1200" err="1">
                          <a:solidFill>
                            <a:schemeClr val="dk1"/>
                          </a:solidFill>
                          <a:effectLst/>
                          <a:latin typeface="Times New Roman"/>
                          <a:ea typeface="+mn-ea"/>
                          <a:cs typeface="+mn-cs"/>
                        </a:rPr>
                        <a:t>XGBoost</a:t>
                      </a:r>
                      <a:r>
                        <a:rPr lang="en-US" sz="1800" b="0" i="0" kern="1200">
                          <a:solidFill>
                            <a:schemeClr val="dk1"/>
                          </a:solidFill>
                          <a:effectLst/>
                          <a:latin typeface="Times New Roman"/>
                          <a:ea typeface="+mn-ea"/>
                          <a:cs typeface="+mn-cs"/>
                        </a:rPr>
                        <a:t> models, and deep residual shrinkage network.</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Challenges include the complexity of seismic data and the potential for overfitting to specific geologies.</a:t>
                      </a:r>
                      <a:endParaRPr lang="en-IN">
                        <a:latin typeface="Times New Roman"/>
                      </a:endParaRPr>
                    </a:p>
                  </a:txBody>
                  <a:tcPr/>
                </a:tc>
                <a:extLst>
                  <a:ext uri="{0D108BD9-81ED-4DB2-BD59-A6C34878D82A}">
                    <a16:rowId xmlns:a16="http://schemas.microsoft.com/office/drawing/2014/main" val="898403753"/>
                  </a:ext>
                </a:extLst>
              </a:tr>
            </a:tbl>
          </a:graphicData>
        </a:graphic>
      </p:graphicFrame>
    </p:spTree>
    <p:extLst>
      <p:ext uri="{BB962C8B-B14F-4D97-AF65-F5344CB8AC3E}">
        <p14:creationId xmlns:p14="http://schemas.microsoft.com/office/powerpoint/2010/main" val="56909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C7BA3-5F76-8799-F100-DAB0991AA921}"/>
            </a:ext>
          </a:extLst>
        </p:cNvPr>
        <p:cNvGrpSpPr/>
        <p:nvPr/>
      </p:nvGrpSpPr>
      <p:grpSpPr>
        <a:xfrm>
          <a:off x="0" y="0"/>
          <a:ext cx="0" cy="0"/>
          <a:chOff x="0" y="0"/>
          <a:chExt cx="0" cy="0"/>
        </a:xfrm>
      </p:grpSpPr>
      <p:sp>
        <p:nvSpPr>
          <p:cNvPr id="4" name="TextBox 11">
            <a:extLst>
              <a:ext uri="{FF2B5EF4-FFF2-40B4-BE49-F238E27FC236}">
                <a16:creationId xmlns:a16="http://schemas.microsoft.com/office/drawing/2014/main" id="{6BDE1B00-A58D-D992-D9DE-1E4AEDEF2383}"/>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a:extLst>
              <a:ext uri="{FF2B5EF4-FFF2-40B4-BE49-F238E27FC236}">
                <a16:creationId xmlns:a16="http://schemas.microsoft.com/office/drawing/2014/main" id="{796A93D8-DEDB-15DA-31B0-DB8EEDD96F0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67F95ADE-0930-0F66-E602-CB32FF465251}"/>
              </a:ext>
            </a:extLst>
          </p:cNvPr>
          <p:cNvSpPr>
            <a:spLocks noGrp="1"/>
          </p:cNvSpPr>
          <p:nvPr>
            <p:ph type="dt" sz="half" idx="10"/>
          </p:nvPr>
        </p:nvSpPr>
        <p:spPr/>
        <p:txBody>
          <a:bodyPr/>
          <a:lstStyle/>
          <a:p>
            <a:fld id="{85CE2D40-CD06-4545-8548-B9F0BAD04A4D}" type="datetime1">
              <a:rPr lang="en-US" smtClean="0"/>
              <a:t>2/12/2024</a:t>
            </a:fld>
            <a:endParaRPr lang="en-US"/>
          </a:p>
        </p:txBody>
      </p:sp>
      <p:sp>
        <p:nvSpPr>
          <p:cNvPr id="6" name="Footer Placeholder 5">
            <a:extLst>
              <a:ext uri="{FF2B5EF4-FFF2-40B4-BE49-F238E27FC236}">
                <a16:creationId xmlns:a16="http://schemas.microsoft.com/office/drawing/2014/main" id="{957679D7-C8A8-7284-FFFC-ABBA094BFB97}"/>
              </a:ext>
            </a:extLst>
          </p:cNvPr>
          <p:cNvSpPr>
            <a:spLocks noGrp="1"/>
          </p:cNvSpPr>
          <p:nvPr>
            <p:ph type="ftr" sz="quarter" idx="11"/>
          </p:nvPr>
        </p:nvSpPr>
        <p:spPr/>
        <p:txBody>
          <a:bodyPr/>
          <a:lstStyle/>
          <a:p>
            <a:r>
              <a:rPr lang="en-US"/>
              <a:t>School of Computing</a:t>
            </a:r>
          </a:p>
        </p:txBody>
      </p:sp>
      <p:graphicFrame>
        <p:nvGraphicFramePr>
          <p:cNvPr id="2" name="Table 1">
            <a:extLst>
              <a:ext uri="{FF2B5EF4-FFF2-40B4-BE49-F238E27FC236}">
                <a16:creationId xmlns:a16="http://schemas.microsoft.com/office/drawing/2014/main" id="{43EE87EF-4ADB-869E-3F5A-944A5ABB5570}"/>
              </a:ext>
            </a:extLst>
          </p:cNvPr>
          <p:cNvGraphicFramePr>
            <a:graphicFrameLocks noGrp="1"/>
          </p:cNvGraphicFramePr>
          <p:nvPr>
            <p:extLst>
              <p:ext uri="{D42A27DB-BD31-4B8C-83A1-F6EECF244321}">
                <p14:modId xmlns:p14="http://schemas.microsoft.com/office/powerpoint/2010/main" val="2103105362"/>
              </p:ext>
            </p:extLst>
          </p:nvPr>
        </p:nvGraphicFramePr>
        <p:xfrm>
          <a:off x="152400" y="685800"/>
          <a:ext cx="8763000" cy="3749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21025452"/>
                    </a:ext>
                  </a:extLst>
                </a:gridCol>
                <a:gridCol w="2133600">
                  <a:extLst>
                    <a:ext uri="{9D8B030D-6E8A-4147-A177-3AD203B41FA5}">
                      <a16:colId xmlns:a16="http://schemas.microsoft.com/office/drawing/2014/main" val="3226372940"/>
                    </a:ext>
                  </a:extLst>
                </a:gridCol>
                <a:gridCol w="1524000">
                  <a:extLst>
                    <a:ext uri="{9D8B030D-6E8A-4147-A177-3AD203B41FA5}">
                      <a16:colId xmlns:a16="http://schemas.microsoft.com/office/drawing/2014/main" val="690947195"/>
                    </a:ext>
                  </a:extLst>
                </a:gridCol>
                <a:gridCol w="1524000">
                  <a:extLst>
                    <a:ext uri="{9D8B030D-6E8A-4147-A177-3AD203B41FA5}">
                      <a16:colId xmlns:a16="http://schemas.microsoft.com/office/drawing/2014/main" val="3120837182"/>
                    </a:ext>
                  </a:extLst>
                </a:gridCol>
                <a:gridCol w="1447800">
                  <a:extLst>
                    <a:ext uri="{9D8B030D-6E8A-4147-A177-3AD203B41FA5}">
                      <a16:colId xmlns:a16="http://schemas.microsoft.com/office/drawing/2014/main" val="1237177214"/>
                    </a:ext>
                  </a:extLst>
                </a:gridCol>
                <a:gridCol w="1600200">
                  <a:extLst>
                    <a:ext uri="{9D8B030D-6E8A-4147-A177-3AD203B41FA5}">
                      <a16:colId xmlns:a16="http://schemas.microsoft.com/office/drawing/2014/main" val="1687630620"/>
                    </a:ext>
                  </a:extLst>
                </a:gridCol>
              </a:tblGrid>
              <a:tr h="370840">
                <a:tc>
                  <a:txBody>
                    <a:bodyPr/>
                    <a:lstStyle/>
                    <a:p>
                      <a:endParaRPr lang="en-IN">
                        <a:latin typeface="Times New Roman"/>
                      </a:endParaRPr>
                    </a:p>
                  </a:txBody>
                  <a:tcPr/>
                </a:tc>
                <a:tc>
                  <a:txBody>
                    <a:bodyPr/>
                    <a:lstStyle/>
                    <a:p>
                      <a:r>
                        <a:rPr lang="en-IN">
                          <a:latin typeface="Times New Roman"/>
                        </a:rPr>
                        <a:t>Paper Title</a:t>
                      </a:r>
                    </a:p>
                  </a:txBody>
                  <a:tcPr/>
                </a:tc>
                <a:tc>
                  <a:txBody>
                    <a:bodyPr/>
                    <a:lstStyle/>
                    <a:p>
                      <a:r>
                        <a:rPr lang="en-IN">
                          <a:latin typeface="Times New Roman"/>
                        </a:rPr>
                        <a:t>Journal/ Conference details</a:t>
                      </a:r>
                    </a:p>
                  </a:txBody>
                  <a:tcPr/>
                </a:tc>
                <a:tc>
                  <a:txBody>
                    <a:bodyPr/>
                    <a:lstStyle/>
                    <a:p>
                      <a:r>
                        <a:rPr lang="en-IN">
                          <a:latin typeface="Times New Roman"/>
                        </a:rPr>
                        <a:t>Methods Proposed</a:t>
                      </a:r>
                    </a:p>
                  </a:txBody>
                  <a:tcPr/>
                </a:tc>
                <a:tc>
                  <a:txBody>
                    <a:bodyPr/>
                    <a:lstStyle/>
                    <a:p>
                      <a:r>
                        <a:rPr lang="en-IN">
                          <a:latin typeface="Times New Roman"/>
                        </a:rPr>
                        <a:t>Datasets Used</a:t>
                      </a:r>
                    </a:p>
                  </a:txBody>
                  <a:tcPr/>
                </a:tc>
                <a:tc>
                  <a:txBody>
                    <a:bodyPr/>
                    <a:lstStyle/>
                    <a:p>
                      <a:r>
                        <a:rPr lang="en-IN">
                          <a:latin typeface="Times New Roman"/>
                        </a:rPr>
                        <a:t>Limitations</a:t>
                      </a:r>
                    </a:p>
                  </a:txBody>
                  <a:tcPr/>
                </a:tc>
                <a:extLst>
                  <a:ext uri="{0D108BD9-81ED-4DB2-BD59-A6C34878D82A}">
                    <a16:rowId xmlns:a16="http://schemas.microsoft.com/office/drawing/2014/main" val="1977791981"/>
                  </a:ext>
                </a:extLst>
              </a:tr>
              <a:tr h="370840">
                <a:tc>
                  <a:txBody>
                    <a:bodyPr/>
                    <a:lstStyle/>
                    <a:p>
                      <a:r>
                        <a:rPr lang="en-IN" b="0">
                          <a:solidFill>
                            <a:schemeClr val="tx1"/>
                          </a:solidFill>
                          <a:latin typeface="Times New Roman"/>
                        </a:rPr>
                        <a:t>4.</a:t>
                      </a:r>
                    </a:p>
                  </a:txBody>
                  <a:tcPr/>
                </a:tc>
                <a:tc>
                  <a:txBody>
                    <a:bodyPr/>
                    <a:lstStyle/>
                    <a:p>
                      <a:r>
                        <a:rPr lang="en-IN" b="0">
                          <a:solidFill>
                            <a:schemeClr val="tx1"/>
                          </a:solidFill>
                          <a:latin typeface="Times New Roman"/>
                        </a:rPr>
                        <a:t>Spatiotemporally explicit earthquake prediction using deep neural network</a:t>
                      </a:r>
                    </a:p>
                  </a:txBody>
                  <a:tcPr/>
                </a:tc>
                <a:tc>
                  <a:txBody>
                    <a:bodyPr/>
                    <a:lstStyle/>
                    <a:p>
                      <a:r>
                        <a:rPr lang="en-US" sz="1800" b="0" i="0" kern="1200">
                          <a:solidFill>
                            <a:schemeClr val="dk1"/>
                          </a:solidFill>
                          <a:effectLst/>
                          <a:latin typeface="Times New Roman"/>
                          <a:ea typeface="+mn-ea"/>
                          <a:cs typeface="+mn-cs"/>
                        </a:rPr>
                        <a:t>Soil Dynamics and Earthquake Engineering, 2021</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A deep neural network approach for spatiotemporal earthquake prediction, emphasizing the role of spatial parameters</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Earthquake data from Iran provided by USGS and IIEES, covering 1973 to 2019.</a:t>
                      </a:r>
                      <a:endParaRPr lang="en-IN">
                        <a:latin typeface="Times New Roman"/>
                      </a:endParaRPr>
                    </a:p>
                  </a:txBody>
                  <a:tcPr/>
                </a:tc>
                <a:tc>
                  <a:txBody>
                    <a:bodyPr/>
                    <a:lstStyle/>
                    <a:p>
                      <a:r>
                        <a:rPr lang="en-US" sz="1800" b="0" i="0" kern="1200">
                          <a:solidFill>
                            <a:schemeClr val="dk1"/>
                          </a:solidFill>
                          <a:effectLst/>
                          <a:latin typeface="Times New Roman"/>
                          <a:ea typeface="+mn-ea"/>
                          <a:cs typeface="+mn-cs"/>
                        </a:rPr>
                        <a:t>The complexity of earthquake prediction and the model's potential overfitting to the data used.</a:t>
                      </a:r>
                      <a:endParaRPr lang="en-IN">
                        <a:latin typeface="Times New Roman"/>
                      </a:endParaRPr>
                    </a:p>
                  </a:txBody>
                  <a:tcPr/>
                </a:tc>
                <a:extLst>
                  <a:ext uri="{0D108BD9-81ED-4DB2-BD59-A6C34878D82A}">
                    <a16:rowId xmlns:a16="http://schemas.microsoft.com/office/drawing/2014/main" val="2008458083"/>
                  </a:ext>
                </a:extLst>
              </a:tr>
            </a:tbl>
          </a:graphicData>
        </a:graphic>
      </p:graphicFrame>
    </p:spTree>
    <p:extLst>
      <p:ext uri="{BB962C8B-B14F-4D97-AF65-F5344CB8AC3E}">
        <p14:creationId xmlns:p14="http://schemas.microsoft.com/office/powerpoint/2010/main" val="2987201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2057</Words>
  <Application>Microsoft Office PowerPoint</Application>
  <PresentationFormat>On-screen Show (4:3)</PresentationFormat>
  <Paragraphs>176</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Berlin Sans FB</vt:lpstr>
      <vt:lpstr>Calibri</vt:lpstr>
      <vt:lpstr>Georgia</vt:lpstr>
      <vt:lpstr>Segoe UI</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SVECIT</dc:creator>
  <cp:lastModifiedBy>vaishnavi gomathi</cp:lastModifiedBy>
  <cp:revision>7</cp:revision>
  <dcterms:created xsi:type="dcterms:W3CDTF">2006-08-16T00:00:00Z</dcterms:created>
  <dcterms:modified xsi:type="dcterms:W3CDTF">2024-02-12T05:37:46Z</dcterms:modified>
</cp:coreProperties>
</file>