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62" r:id="rId2"/>
    <p:sldId id="266" r:id="rId3"/>
    <p:sldId id="269" r:id="rId4"/>
    <p:sldId id="270" r:id="rId5"/>
    <p:sldId id="271" r:id="rId6"/>
    <p:sldId id="272" r:id="rId7"/>
    <p:sldId id="273" r:id="rId8"/>
    <p:sldId id="274" r:id="rId9"/>
    <p:sldId id="275" r:id="rId10"/>
    <p:sldId id="276"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FF0066"/>
    <a:srgbClr val="FF99CC"/>
    <a:srgbClr val="FF66FF"/>
    <a:srgbClr val="00CC66"/>
    <a:srgbClr val="B1EBF1"/>
    <a:srgbClr val="6699FF"/>
    <a:srgbClr val="B1F1BD"/>
    <a:srgbClr val="99CC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7" d="100"/>
          <a:sy n="47" d="100"/>
        </p:scale>
        <p:origin x="1840" y="3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B7426D-B9BE-4BEB-9BE4-209FDF385E3F}" type="datetimeFigureOut">
              <a:rPr lang="en-US" smtClean="0"/>
              <a:pPr/>
              <a:t>2/11/2024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9F71A-1B75-46CF-8FDB-004BB35B7C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pPr>
              <a:defRPr/>
            </a:pPr>
            <a:fld id="{516D8431-FEFB-4A1B-A6BD-9CEEA1058CF9}" type="slidenum">
              <a:rPr lang="en-US" smtClean="0"/>
              <a:pPr>
                <a:defRPr/>
              </a:pPr>
              <a:t>1</a:t>
            </a:fld>
            <a:endParaRPr lang="en-US"/>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663F6F8-0049-4A70-ACF4-3F2C6992FD13}" type="datetime1">
              <a:rPr lang="en-US" smtClean="0"/>
              <a:t>2/11/2024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158AE-FB2F-4DE0-BCCC-8DEE96469AD3}" type="datetime1">
              <a:rPr lang="en-US" smtClean="0"/>
              <a:t>2/11/2024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FAA9BC-2004-4E04-B511-EF1364D65FF8}" type="datetime1">
              <a:rPr lang="en-US" smtClean="0"/>
              <a:t>2/11/2024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431925" y="36513"/>
            <a:ext cx="185738" cy="369887"/>
          </a:xfrm>
          <a:prstGeom prst="rect">
            <a:avLst/>
          </a:prstGeom>
          <a:noFill/>
          <a:ln>
            <a:noFill/>
          </a:ln>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en-US">
              <a:latin typeface="Berlin Sans FB" pitchFamily="34" charset="0"/>
            </a:endParaRPr>
          </a:p>
        </p:txBody>
      </p:sp>
      <p:sp>
        <p:nvSpPr>
          <p:cNvPr id="3" name="Text Box 5"/>
          <p:cNvSpPr txBox="1">
            <a:spLocks noChangeArrowheads="1"/>
          </p:cNvSpPr>
          <p:nvPr/>
        </p:nvSpPr>
        <p:spPr bwMode="auto">
          <a:xfrm>
            <a:off x="1584325" y="265113"/>
            <a:ext cx="6950075" cy="366712"/>
          </a:xfrm>
          <a:prstGeom prst="rect">
            <a:avLst/>
          </a:prstGeom>
          <a:no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en-US">
              <a:latin typeface="Berlin Sans FB" pitchFamily="34" charset="0"/>
            </a:endParaRPr>
          </a:p>
        </p:txBody>
      </p:sp>
      <p:sp>
        <p:nvSpPr>
          <p:cNvPr id="4" name="Text Box 6"/>
          <p:cNvSpPr txBox="1">
            <a:spLocks noChangeArrowheads="1"/>
          </p:cNvSpPr>
          <p:nvPr/>
        </p:nvSpPr>
        <p:spPr bwMode="auto">
          <a:xfrm>
            <a:off x="152400" y="0"/>
            <a:ext cx="8778875" cy="366713"/>
          </a:xfrm>
          <a:prstGeom prst="rect">
            <a:avLst/>
          </a:prstGeom>
          <a:no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en-US">
              <a:latin typeface="Berlin Sans FB" pitchFamily="34" charset="0"/>
            </a:endParaRPr>
          </a:p>
        </p:txBody>
      </p:sp>
      <p:sp>
        <p:nvSpPr>
          <p:cNvPr id="5" name="Text Box 7"/>
          <p:cNvSpPr txBox="1">
            <a:spLocks noChangeArrowheads="1"/>
          </p:cNvSpPr>
          <p:nvPr/>
        </p:nvSpPr>
        <p:spPr bwMode="auto">
          <a:xfrm>
            <a:off x="1431925" y="265113"/>
            <a:ext cx="185738" cy="369887"/>
          </a:xfrm>
          <a:prstGeom prst="rect">
            <a:avLst/>
          </a:prstGeom>
          <a:noFill/>
          <a:ln>
            <a:noFill/>
          </a:ln>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en-US">
              <a:latin typeface="Berlin Sans FB" pitchFamily="34"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274F45-22AB-4319-8A40-36F8109F01B7}" type="datetime1">
              <a:rPr lang="en-US" smtClean="0"/>
              <a:t>2/11/2024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3900A9-49C0-40A4-80BC-13A18D2C3B2D}" type="datetime1">
              <a:rPr lang="en-US" smtClean="0"/>
              <a:t>2/11/2024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E4338B-8F77-4E10-9CAA-686ACAF1A3DF}" type="datetime1">
              <a:rPr lang="en-US" smtClean="0"/>
              <a:t>2/11/2024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D4FF05-4785-4640-A6C9-EBF1F8968716}" type="datetime1">
              <a:rPr lang="en-US" smtClean="0"/>
              <a:t>2/11/2024</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B58CF6-F8A9-4CF7-80C2-946501FA167A}" type="datetime1">
              <a:rPr lang="en-US" smtClean="0"/>
              <a:t>2/11/2024</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E8C27-AD71-4BC7-89F3-D9F53D53F1F5}" type="datetime1">
              <a:rPr lang="en-US" smtClean="0"/>
              <a:t>2/11/2024</a:t>
            </a:fld>
            <a:endParaRPr lang="en-US"/>
          </a:p>
        </p:txBody>
      </p:sp>
      <p:sp>
        <p:nvSpPr>
          <p:cNvPr id="3" name="Footer Placeholder 2"/>
          <p:cNvSpPr>
            <a:spLocks noGrp="1"/>
          </p:cNvSpPr>
          <p:nvPr>
            <p:ph type="ftr" sz="quarter" idx="11"/>
          </p:nvPr>
        </p:nvSpPr>
        <p:spPr/>
        <p:txBody>
          <a:bodyPr/>
          <a:lstStyle/>
          <a:p>
            <a:r>
              <a:rPr lang="en-US"/>
              <a:t>School of Computing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F01C04-452B-49EB-BBD7-C888589E0D69}" type="datetime1">
              <a:rPr lang="en-US" smtClean="0"/>
              <a:t>2/11/2024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7BAE1-99FC-4702-8C63-CB5048577C71}" type="datetime1">
              <a:rPr lang="en-US" smtClean="0"/>
              <a:t>2/11/2024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333DD-E2CA-4997-A500-A81AEC093F07}" type="datetime1">
              <a:rPr lang="en-US" smtClean="0"/>
              <a:t>2/11/2024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69"/>
          <p:cNvSpPr>
            <a:spLocks noChangeArrowheads="1"/>
          </p:cNvSpPr>
          <p:nvPr/>
        </p:nvSpPr>
        <p:spPr bwMode="auto">
          <a:xfrm>
            <a:off x="533400" y="5334000"/>
            <a:ext cx="8610600" cy="1219200"/>
          </a:xfrm>
          <a:prstGeom prst="rect">
            <a:avLst/>
          </a:prstGeom>
          <a:noFill/>
          <a:ln w="9525">
            <a:noFill/>
            <a:miter lim="800000"/>
            <a:headEnd/>
            <a:tailEnd/>
          </a:ln>
        </p:spPr>
        <p:txBody>
          <a:bodyPr/>
          <a:lstStyle/>
          <a:p>
            <a:pPr algn="ctr">
              <a:lnSpc>
                <a:spcPct val="80000"/>
              </a:lnSpc>
              <a:spcBef>
                <a:spcPct val="20000"/>
              </a:spcBef>
              <a:defRPr/>
            </a:pPr>
            <a:endParaRPr lang="en-US" sz="4000" b="1" dirty="0">
              <a:solidFill>
                <a:srgbClr val="000099"/>
              </a:solidFill>
              <a:latin typeface="Tahoma" pitchFamily="34" charset="0"/>
              <a:cs typeface="Tahoma" pitchFamily="34" charset="0"/>
            </a:endParaRPr>
          </a:p>
        </p:txBody>
      </p:sp>
      <p:sp>
        <p:nvSpPr>
          <p:cNvPr id="7170" name="AutoShape 2" descr="Actor Mohan Babu's Sree Vidyanikethan is Now a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2" name="AutoShape 4" descr="Actor Mohan Babu's Sree Vidyanikethan is Now a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4" name="AutoShape 6" descr="Actor Mohan Babu's Sree Vidyanikethan is Now a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5" descr="F:\To CEO Sir\MBU FINAL DOCUMENT-Sept 2021\MBU Logo.jpg">
            <a:extLst>
              <a:ext uri="{FF2B5EF4-FFF2-40B4-BE49-F238E27FC236}">
                <a16:creationId xmlns:a16="http://schemas.microsoft.com/office/drawing/2014/main" id="{7B27B759-5AC9-2B00-5379-09E543B97999}"/>
              </a:ext>
            </a:extLst>
          </p:cNvPr>
          <p:cNvPicPr>
            <a:picLocks noChangeAspect="1" noChangeArrowheads="1"/>
          </p:cNvPicPr>
          <p:nvPr/>
        </p:nvPicPr>
        <p:blipFill>
          <a:blip r:embed="rId3"/>
          <a:srcRect t="24304" b="23544"/>
          <a:stretch>
            <a:fillRect/>
          </a:stretch>
        </p:blipFill>
        <p:spPr bwMode="auto">
          <a:xfrm>
            <a:off x="7696200" y="6172200"/>
            <a:ext cx="990601" cy="609600"/>
          </a:xfrm>
          <a:prstGeom prst="rect">
            <a:avLst/>
          </a:prstGeom>
          <a:noFill/>
          <a:ln w="9525">
            <a:noFill/>
            <a:miter lim="800000"/>
            <a:headEnd/>
            <a:tailEnd/>
          </a:ln>
        </p:spPr>
      </p:pic>
      <p:sp>
        <p:nvSpPr>
          <p:cNvPr id="5" name="Rectangle 4">
            <a:extLst>
              <a:ext uri="{FF2B5EF4-FFF2-40B4-BE49-F238E27FC236}">
                <a16:creationId xmlns:a16="http://schemas.microsoft.com/office/drawing/2014/main" id="{CC2B1024-BA15-70E5-6F01-0BB30E87CACD}"/>
              </a:ext>
            </a:extLst>
          </p:cNvPr>
          <p:cNvSpPr/>
          <p:nvPr/>
        </p:nvSpPr>
        <p:spPr>
          <a:xfrm>
            <a:off x="125095" y="566003"/>
            <a:ext cx="8759824" cy="1752600"/>
          </a:xfrm>
          <a:prstGeom prst="rect">
            <a:avLst/>
          </a:prstGeom>
          <a:solidFill>
            <a:srgbClr val="FFCC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kern="0" dirty="0">
                <a:solidFill>
                  <a:srgbClr val="374151"/>
                </a:solidFill>
                <a:latin typeface="Segoe UI" panose="020B0502040204020203" pitchFamily="34" charset="0"/>
                <a:ea typeface="Georgia" panose="02040502050405020303" pitchFamily="18" charset="0"/>
                <a:cs typeface="Georgia" panose="02040502050405020303" pitchFamily="18" charset="0"/>
              </a:rPr>
              <a:t>Mini Project Title: IBM-AIML</a:t>
            </a:r>
            <a:r>
              <a:rPr lang="en-US" sz="2400" b="1" kern="0" dirty="0">
                <a:solidFill>
                  <a:srgbClr val="374151"/>
                </a:solidFill>
                <a:effectLst/>
                <a:latin typeface="Segoe UI" panose="020B0502040204020203" pitchFamily="34" charset="0"/>
                <a:ea typeface="Georgia" panose="02040502050405020303" pitchFamily="18" charset="0"/>
                <a:cs typeface="Georgia" panose="02040502050405020303" pitchFamily="18" charset="0"/>
              </a:rPr>
              <a:t> </a:t>
            </a:r>
          </a:p>
          <a:p>
            <a:pPr algn="ctr"/>
            <a:endParaRPr lang="en-IN" dirty="0"/>
          </a:p>
        </p:txBody>
      </p:sp>
      <p:sp>
        <p:nvSpPr>
          <p:cNvPr id="11" name="TextBox 10">
            <a:extLst>
              <a:ext uri="{FF2B5EF4-FFF2-40B4-BE49-F238E27FC236}">
                <a16:creationId xmlns:a16="http://schemas.microsoft.com/office/drawing/2014/main" id="{2095E183-E476-0C6C-E8FE-5DBB241B30F9}"/>
              </a:ext>
            </a:extLst>
          </p:cNvPr>
          <p:cNvSpPr txBox="1"/>
          <p:nvPr/>
        </p:nvSpPr>
        <p:spPr>
          <a:xfrm>
            <a:off x="184478" y="2545728"/>
            <a:ext cx="8729344" cy="2010807"/>
          </a:xfrm>
          <a:prstGeom prst="rect">
            <a:avLst/>
          </a:prstGeom>
          <a:solidFill>
            <a:srgbClr val="B1EBF1"/>
          </a:solidFill>
        </p:spPr>
        <p:txBody>
          <a:bodyPr wrap="square">
            <a:spAutoFit/>
          </a:bodyPr>
          <a:lstStyle/>
          <a:p>
            <a:pPr marL="63500" marR="0">
              <a:spcBef>
                <a:spcPts val="370"/>
              </a:spcBef>
              <a:spcAft>
                <a:spcPts val="0"/>
              </a:spcAft>
            </a:pPr>
            <a:r>
              <a:rPr lang="en-IN" sz="1800" b="1" kern="0" dirty="0">
                <a:effectLst/>
                <a:latin typeface="Georgia" panose="02040502050405020303" pitchFamily="18" charset="0"/>
                <a:ea typeface="Georgia" panose="02040502050405020303" pitchFamily="18" charset="0"/>
                <a:cs typeface="Georgia" panose="02040502050405020303" pitchFamily="18" charset="0"/>
              </a:rPr>
              <a:t>Team Details:</a:t>
            </a:r>
          </a:p>
          <a:p>
            <a:pPr marL="406400" marR="0" indent="-342900">
              <a:spcBef>
                <a:spcPts val="370"/>
              </a:spcBef>
              <a:spcAft>
                <a:spcPts val="0"/>
              </a:spcAft>
              <a:buAutoNum type="arabicPeriod"/>
            </a:pPr>
            <a:r>
              <a:rPr lang="en-IN" b="1" kern="0" dirty="0">
                <a:latin typeface="Georgia" panose="02040502050405020303" pitchFamily="18" charset="0"/>
                <a:ea typeface="Georgia" panose="02040502050405020303" pitchFamily="18" charset="0"/>
                <a:cs typeface="Georgia" panose="02040502050405020303" pitchFamily="18" charset="0"/>
              </a:rPr>
              <a:t>N. Vaishnavi (22101A010522)</a:t>
            </a:r>
          </a:p>
          <a:p>
            <a:pPr marL="406400" marR="0" indent="-342900">
              <a:spcBef>
                <a:spcPts val="370"/>
              </a:spcBef>
              <a:spcAft>
                <a:spcPts val="0"/>
              </a:spcAft>
              <a:buAutoNum type="arabicPeriod"/>
            </a:pPr>
            <a:r>
              <a:rPr lang="en-IN" b="1" kern="0" dirty="0">
                <a:latin typeface="Georgia" panose="02040502050405020303" pitchFamily="18" charset="0"/>
                <a:ea typeface="Georgia" panose="02040502050405020303" pitchFamily="18" charset="0"/>
                <a:cs typeface="Georgia" panose="02040502050405020303" pitchFamily="18" charset="0"/>
              </a:rPr>
              <a:t>K. </a:t>
            </a:r>
            <a:r>
              <a:rPr lang="en-IN" b="1" kern="0" dirty="0" err="1">
                <a:latin typeface="Georgia" panose="02040502050405020303" pitchFamily="18" charset="0"/>
                <a:ea typeface="Georgia" panose="02040502050405020303" pitchFamily="18" charset="0"/>
                <a:cs typeface="Georgia" panose="02040502050405020303" pitchFamily="18" charset="0"/>
              </a:rPr>
              <a:t>Varshitha</a:t>
            </a:r>
            <a:r>
              <a:rPr lang="en-IN" b="1" kern="0" dirty="0">
                <a:latin typeface="Georgia" panose="02040502050405020303" pitchFamily="18" charset="0"/>
                <a:ea typeface="Georgia" panose="02040502050405020303" pitchFamily="18" charset="0"/>
                <a:cs typeface="Georgia" panose="02040502050405020303" pitchFamily="18" charset="0"/>
              </a:rPr>
              <a:t> (22101A010480)</a:t>
            </a:r>
          </a:p>
          <a:p>
            <a:pPr marL="406400" marR="0" indent="-342900">
              <a:spcBef>
                <a:spcPts val="370"/>
              </a:spcBef>
              <a:spcAft>
                <a:spcPts val="0"/>
              </a:spcAft>
              <a:buAutoNum type="arabicPeriod"/>
            </a:pPr>
            <a:r>
              <a:rPr lang="en-IN" b="1" kern="0">
                <a:latin typeface="Georgia" panose="02040502050405020303" pitchFamily="18" charset="0"/>
                <a:ea typeface="Georgia" panose="02040502050405020303" pitchFamily="18" charset="0"/>
                <a:cs typeface="Georgia" panose="02040502050405020303" pitchFamily="18" charset="0"/>
              </a:rPr>
              <a:t>P. Deva </a:t>
            </a:r>
            <a:r>
              <a:rPr lang="en-IN" b="1" kern="0" dirty="0">
                <a:latin typeface="Georgia" panose="02040502050405020303" pitchFamily="18" charset="0"/>
                <a:ea typeface="Georgia" panose="02040502050405020303" pitchFamily="18" charset="0"/>
                <a:cs typeface="Georgia" panose="02040502050405020303" pitchFamily="18" charset="0"/>
              </a:rPr>
              <a:t>Dhanush (22101A010321)</a:t>
            </a:r>
          </a:p>
          <a:p>
            <a:pPr marL="406400" marR="0" indent="-342900">
              <a:spcBef>
                <a:spcPts val="370"/>
              </a:spcBef>
              <a:spcAft>
                <a:spcPts val="0"/>
              </a:spcAft>
              <a:buAutoNum type="arabicPeriod"/>
            </a:pPr>
            <a:endParaRPr lang="en-IN" b="1" kern="0" dirty="0">
              <a:latin typeface="Georgia" panose="02040502050405020303" pitchFamily="18" charset="0"/>
              <a:ea typeface="Georgia" panose="02040502050405020303" pitchFamily="18" charset="0"/>
              <a:cs typeface="Georgia" panose="02040502050405020303" pitchFamily="18" charset="0"/>
            </a:endParaRPr>
          </a:p>
          <a:p>
            <a:pPr marL="63500" marR="0">
              <a:spcBef>
                <a:spcPts val="370"/>
              </a:spcBef>
              <a:spcAft>
                <a:spcPts val="0"/>
              </a:spcAft>
            </a:pPr>
            <a:endParaRPr lang="en-IN" b="1" kern="0" dirty="0">
              <a:latin typeface="Georgia" panose="02040502050405020303" pitchFamily="18" charset="0"/>
              <a:ea typeface="Georgia" panose="02040502050405020303" pitchFamily="18" charset="0"/>
              <a:cs typeface="Georgia" panose="02040502050405020303"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REFERENCES</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836126"/>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r>
              <a:rPr lang="en-IN" b="1" dirty="0">
                <a:highlight>
                  <a:srgbClr val="FFFF00"/>
                </a:highlight>
                <a:latin typeface="Times New Roman" panose="02020603050405020304" pitchFamily="18" charset="0"/>
                <a:cs typeface="Times New Roman" panose="02020603050405020304" pitchFamily="18" charset="0"/>
              </a:rPr>
              <a:t>Use APA style for references and number the references.</a:t>
            </a:r>
          </a:p>
        </p:txBody>
      </p:sp>
      <p:sp>
        <p:nvSpPr>
          <p:cNvPr id="5" name="Date Placeholder 4">
            <a:extLst>
              <a:ext uri="{FF2B5EF4-FFF2-40B4-BE49-F238E27FC236}">
                <a16:creationId xmlns:a16="http://schemas.microsoft.com/office/drawing/2014/main" id="{A4C16736-CEDE-066F-9A72-EF75144796DF}"/>
              </a:ext>
            </a:extLst>
          </p:cNvPr>
          <p:cNvSpPr>
            <a:spLocks noGrp="1"/>
          </p:cNvSpPr>
          <p:nvPr>
            <p:ph type="dt" sz="half" idx="10"/>
          </p:nvPr>
        </p:nvSpPr>
        <p:spPr/>
        <p:txBody>
          <a:bodyPr/>
          <a:lstStyle/>
          <a:p>
            <a:fld id="{327E2ED7-B805-4A94-8355-26318B1C7741}" type="datetime1">
              <a:rPr lang="en-US" smtClean="0"/>
              <a:t>2/11/2024</a:t>
            </a:fld>
            <a:endParaRPr lang="en-US"/>
          </a:p>
        </p:txBody>
      </p:sp>
      <p:sp>
        <p:nvSpPr>
          <p:cNvPr id="6" name="Footer Placeholder 5">
            <a:extLst>
              <a:ext uri="{FF2B5EF4-FFF2-40B4-BE49-F238E27FC236}">
                <a16:creationId xmlns:a16="http://schemas.microsoft.com/office/drawing/2014/main" id="{5BA22C91-CFE4-4EB5-83D7-B7FBC598BD02}"/>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146790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p:cNvPicPr>
            <a:picLocks noChangeAspect="1"/>
          </p:cNvPicPr>
          <p:nvPr/>
        </p:nvPicPr>
        <p:blipFill>
          <a:blip r:embed="rId2"/>
          <a:srcRect/>
          <a:stretch>
            <a:fillRect/>
          </a:stretch>
        </p:blipFill>
        <p:spPr bwMode="auto">
          <a:xfrm>
            <a:off x="742950" y="1196975"/>
            <a:ext cx="8020050" cy="4518025"/>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F1820240-0FE9-A3E2-ACB8-73C4E9BD3C25}"/>
              </a:ext>
            </a:extLst>
          </p:cNvPr>
          <p:cNvSpPr>
            <a:spLocks noGrp="1"/>
          </p:cNvSpPr>
          <p:nvPr>
            <p:ph type="dt" sz="half" idx="10"/>
          </p:nvPr>
        </p:nvSpPr>
        <p:spPr/>
        <p:txBody>
          <a:bodyPr/>
          <a:lstStyle/>
          <a:p>
            <a:fld id="{C186D303-E7A5-4E7F-82EE-9A1CB80E64AD}" type="datetime1">
              <a:rPr lang="en-US" smtClean="0"/>
              <a:t>2/11/2024</a:t>
            </a:fld>
            <a:endParaRPr lang="en-US"/>
          </a:p>
        </p:txBody>
      </p:sp>
      <p:sp>
        <p:nvSpPr>
          <p:cNvPr id="4" name="Footer Placeholder 3">
            <a:extLst>
              <a:ext uri="{FF2B5EF4-FFF2-40B4-BE49-F238E27FC236}">
                <a16:creationId xmlns:a16="http://schemas.microsoft.com/office/drawing/2014/main" id="{7BA12372-33C2-DE30-BBA5-40DC664142DD}"/>
              </a:ext>
            </a:extLst>
          </p:cNvPr>
          <p:cNvSpPr>
            <a:spLocks noGrp="1"/>
          </p:cNvSpPr>
          <p:nvPr>
            <p:ph type="ftr" sz="quarter" idx="11"/>
          </p:nvPr>
        </p:nvSpPr>
        <p:spPr/>
        <p:txBody>
          <a:bodyPr/>
          <a:lstStyle/>
          <a:p>
            <a:r>
              <a:rPr lang="en-US"/>
              <a:t>School of Computing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AGENDA-REVIEW 1 (12.02.2024)</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4570482"/>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Abstract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Introduction</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Problem Statement</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Objectives</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Literature Survey</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Limitations of Existing System</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Workflow of the Proposed System</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References</a:t>
            </a:r>
            <a:endParaRPr lang="en-US" sz="1800" dirty="0">
              <a:effectLst/>
              <a:latin typeface="Times New Roman" panose="02020603050405020304" pitchFamily="18" charset="0"/>
              <a:ea typeface="Arial" panose="020B0604020202020204" pitchFamily="34" charset="0"/>
            </a:endParaRPr>
          </a:p>
          <a:p>
            <a:pPr marL="298450" indent="-285750" algn="just">
              <a:lnSpc>
                <a:spcPct val="150000"/>
              </a:lnSpc>
              <a:spcBef>
                <a:spcPts val="425"/>
              </a:spcBef>
              <a:buClr>
                <a:srgbClr val="339933"/>
              </a:buClr>
              <a:buFont typeface="Wingdings" panose="05000000000000000000" pitchFamily="2" charset="2"/>
              <a:buChar char="Ø"/>
              <a:tabLst>
                <a:tab pos="355600" algn="l"/>
              </a:tabLst>
            </a:pP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a:extLst>
              <a:ext uri="{FF2B5EF4-FFF2-40B4-BE49-F238E27FC236}">
                <a16:creationId xmlns:a16="http://schemas.microsoft.com/office/drawing/2014/main" id="{3F8BA2CF-2F45-7814-0E96-F21067EF5BB3}"/>
              </a:ext>
            </a:extLst>
          </p:cNvPr>
          <p:cNvSpPr>
            <a:spLocks noGrp="1"/>
          </p:cNvSpPr>
          <p:nvPr>
            <p:ph type="dt" sz="half" idx="10"/>
          </p:nvPr>
        </p:nvSpPr>
        <p:spPr/>
        <p:txBody>
          <a:bodyPr/>
          <a:lstStyle/>
          <a:p>
            <a:fld id="{9E538314-4196-4499-83A2-1F45C9AAC61A}" type="datetime1">
              <a:rPr lang="en-US" smtClean="0"/>
              <a:t>2/11/2024</a:t>
            </a:fld>
            <a:endParaRPr lang="en-US"/>
          </a:p>
        </p:txBody>
      </p:sp>
      <p:sp>
        <p:nvSpPr>
          <p:cNvPr id="6" name="Footer Placeholder 5">
            <a:extLst>
              <a:ext uri="{FF2B5EF4-FFF2-40B4-BE49-F238E27FC236}">
                <a16:creationId xmlns:a16="http://schemas.microsoft.com/office/drawing/2014/main" id="{9525DA27-0E97-D80F-3239-813CA777B47F}"/>
              </a:ext>
            </a:extLst>
          </p:cNvPr>
          <p:cNvSpPr>
            <a:spLocks noGrp="1"/>
          </p:cNvSpPr>
          <p:nvPr>
            <p:ph type="ftr" sz="quarter" idx="11"/>
          </p:nvPr>
        </p:nvSpPr>
        <p:spPr/>
        <p:txBody>
          <a:bodyPr/>
          <a:lstStyle/>
          <a:p>
            <a:r>
              <a:rPr lang="en-US" dirty="0"/>
              <a:t>School of Computing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ABSTRACT</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914400" y="666433"/>
            <a:ext cx="10210800" cy="3970318"/>
          </a:xfrm>
          <a:prstGeom prst="rect">
            <a:avLst/>
          </a:prstGeom>
          <a:noFill/>
        </p:spPr>
        <p:txBody>
          <a:bodyPr wrap="square">
            <a:spAutoFit/>
          </a:bodyPr>
          <a:lstStyle/>
          <a:p>
            <a:pPr marL="1371600" marR="806450" algn="just">
              <a:spcBef>
                <a:spcPts val="0"/>
              </a:spcBef>
              <a:spcAft>
                <a:spcPts val="0"/>
              </a:spcAft>
            </a:pPr>
            <a:r>
              <a:rPr lang="en-US" b="0" i="0" dirty="0">
                <a:solidFill>
                  <a:srgbClr val="374151"/>
                </a:solidFill>
                <a:effectLst/>
                <a:latin typeface="Times New Roman" panose="02020603050405020304" pitchFamily="18" charset="0"/>
                <a:cs typeface="Times New Roman" panose="02020603050405020304" pitchFamily="18" charset="0"/>
              </a:rPr>
              <a:t>Earthquake prediction remains an essential task in disaster manipulation, necessitating current techniques to mitigate its devastating consequences. This project addresses this assignment via the software of system mastering techniques for earthquake prediction. The purpose is to expand a predictive model capable of forecasting earthquake occurrences with prolonged accuracy and reliability. Leveraging ancient seismic statistics and numerous geospatial functions, inclusive of fault lines, geological systems, and seismic pastime styles, our method employs a mixture of supervised and unsupervised device reading algorithms. </a:t>
            </a:r>
          </a:p>
          <a:p>
            <a:pPr marL="1371600" marR="806450" algn="just">
              <a:spcBef>
                <a:spcPts val="0"/>
              </a:spcBef>
              <a:spcAft>
                <a:spcPts val="0"/>
              </a:spcAft>
            </a:pPr>
            <a:r>
              <a:rPr lang="en-US" b="0" i="0" dirty="0">
                <a:solidFill>
                  <a:srgbClr val="374151"/>
                </a:solidFill>
                <a:effectLst/>
                <a:latin typeface="Times New Roman" panose="02020603050405020304" pitchFamily="18" charset="0"/>
                <a:cs typeface="Times New Roman" panose="02020603050405020304" pitchFamily="18" charset="0"/>
              </a:rPr>
              <a:t>Supervised algorithms with Random Forest and Support Vector Machines are applied for class obligations, while unsupervised strategies like clustering resources in figuring out underlying patterns and anomalies in seismic statistics. By integrating the methodologies, our assignment objectives are to contribute to the development of earthquake prediction methodologies, thereby improving early warning structures and facilitating proactive disaster preparedness and response techniques.</a:t>
            </a:r>
            <a:endParaRPr lang="en-IN" sz="1800" dirty="0">
              <a:effectLst/>
              <a:highlight>
                <a:srgbClr val="FFFF00"/>
              </a:highlight>
              <a:latin typeface="Times New Roman" panose="02020603050405020304" pitchFamily="18" charset="0"/>
              <a:ea typeface="Arial" panose="020B0604020202020204" pitchFamily="34" charset="0"/>
              <a:cs typeface="Times New Roman" panose="02020603050405020304" pitchFamily="18" charset="0"/>
            </a:endParaRPr>
          </a:p>
        </p:txBody>
      </p:sp>
      <p:sp>
        <p:nvSpPr>
          <p:cNvPr id="5" name="Date Placeholder 4">
            <a:extLst>
              <a:ext uri="{FF2B5EF4-FFF2-40B4-BE49-F238E27FC236}">
                <a16:creationId xmlns:a16="http://schemas.microsoft.com/office/drawing/2014/main" id="{11BA425C-8A81-076C-4EFE-2C422A9807CA}"/>
              </a:ext>
            </a:extLst>
          </p:cNvPr>
          <p:cNvSpPr>
            <a:spLocks noGrp="1"/>
          </p:cNvSpPr>
          <p:nvPr>
            <p:ph type="dt" sz="half" idx="10"/>
          </p:nvPr>
        </p:nvSpPr>
        <p:spPr/>
        <p:txBody>
          <a:bodyPr/>
          <a:lstStyle/>
          <a:p>
            <a:fld id="{4EBD132E-3FD4-4A54-AA88-DD6BBE63C42C}" type="datetime1">
              <a:rPr lang="en-US" smtClean="0"/>
              <a:t>2/11/2024</a:t>
            </a:fld>
            <a:endParaRPr lang="en-US"/>
          </a:p>
        </p:txBody>
      </p:sp>
      <p:sp>
        <p:nvSpPr>
          <p:cNvPr id="6" name="Footer Placeholder 5">
            <a:extLst>
              <a:ext uri="{FF2B5EF4-FFF2-40B4-BE49-F238E27FC236}">
                <a16:creationId xmlns:a16="http://schemas.microsoft.com/office/drawing/2014/main" id="{0D0FE259-5364-1CD5-51CE-41085204C693}"/>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34661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INTRODUCTION</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836126"/>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a:extLst>
              <a:ext uri="{FF2B5EF4-FFF2-40B4-BE49-F238E27FC236}">
                <a16:creationId xmlns:a16="http://schemas.microsoft.com/office/drawing/2014/main" id="{7FC0B5C2-D7A6-B518-3833-D1D299584350}"/>
              </a:ext>
            </a:extLst>
          </p:cNvPr>
          <p:cNvSpPr>
            <a:spLocks noGrp="1"/>
          </p:cNvSpPr>
          <p:nvPr>
            <p:ph type="dt" sz="half" idx="10"/>
          </p:nvPr>
        </p:nvSpPr>
        <p:spPr/>
        <p:txBody>
          <a:bodyPr/>
          <a:lstStyle/>
          <a:p>
            <a:fld id="{8D7F1BCB-5AB8-4BC2-ACB3-F6800F007033}" type="datetime1">
              <a:rPr lang="en-US" smtClean="0"/>
              <a:t>2/11/2024</a:t>
            </a:fld>
            <a:endParaRPr lang="en-US"/>
          </a:p>
        </p:txBody>
      </p:sp>
      <p:sp>
        <p:nvSpPr>
          <p:cNvPr id="6" name="Footer Placeholder 5">
            <a:extLst>
              <a:ext uri="{FF2B5EF4-FFF2-40B4-BE49-F238E27FC236}">
                <a16:creationId xmlns:a16="http://schemas.microsoft.com/office/drawing/2014/main" id="{857B32B1-D587-4006-6CFC-D3826964CCFA}"/>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182230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PROBLEM STATEMENT</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1769715"/>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b="1" dirty="0">
                <a:solidFill>
                  <a:srgbClr val="FF0066"/>
                </a:solidFill>
                <a:effectLst/>
                <a:latin typeface="Times New Roman" panose="02020603050405020304" pitchFamily="18" charset="0"/>
                <a:ea typeface="Arial" panose="020B0604020202020204" pitchFamily="34" charset="0"/>
              </a:rPr>
              <a:t>Specify problem number given by IBM</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b="1" dirty="0">
                <a:solidFill>
                  <a:srgbClr val="FF0066"/>
                </a:solidFill>
                <a:latin typeface="Times New Roman" panose="02020603050405020304" pitchFamily="18" charset="0"/>
                <a:ea typeface="Arial" panose="020B0604020202020204" pitchFamily="34" charset="0"/>
              </a:rPr>
              <a:t>Specify problem statement stating the method you are utilizing to find solution</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b="1" dirty="0">
                <a:solidFill>
                  <a:srgbClr val="FF0066"/>
                </a:solidFill>
                <a:effectLst/>
                <a:latin typeface="Times New Roman" panose="02020603050405020304" pitchFamily="18" charset="0"/>
                <a:ea typeface="Arial" panose="020B0604020202020204" pitchFamily="34" charset="0"/>
              </a:rPr>
              <a:t>2 to 3 lines </a:t>
            </a:r>
            <a:r>
              <a:rPr lang="en-US" sz="1800" b="1" dirty="0" err="1">
                <a:solidFill>
                  <a:srgbClr val="FF0066"/>
                </a:solidFill>
                <a:effectLst/>
                <a:latin typeface="Times New Roman" panose="02020603050405020304" pitchFamily="18" charset="0"/>
                <a:ea typeface="Arial" panose="020B0604020202020204" pitchFamily="34" charset="0"/>
              </a:rPr>
              <a:t>MAx</a:t>
            </a: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a:extLst>
              <a:ext uri="{FF2B5EF4-FFF2-40B4-BE49-F238E27FC236}">
                <a16:creationId xmlns:a16="http://schemas.microsoft.com/office/drawing/2014/main" id="{CBEF4683-B6FA-7AC7-DFAE-5A4D7E009352}"/>
              </a:ext>
            </a:extLst>
          </p:cNvPr>
          <p:cNvSpPr>
            <a:spLocks noGrp="1"/>
          </p:cNvSpPr>
          <p:nvPr>
            <p:ph type="dt" sz="half" idx="10"/>
          </p:nvPr>
        </p:nvSpPr>
        <p:spPr/>
        <p:txBody>
          <a:bodyPr/>
          <a:lstStyle/>
          <a:p>
            <a:fld id="{8DB97203-8CEB-4B0A-B4A7-E31E6FC339CE}" type="datetime1">
              <a:rPr lang="en-US" smtClean="0"/>
              <a:t>2/11/2024</a:t>
            </a:fld>
            <a:endParaRPr lang="en-US" dirty="0"/>
          </a:p>
        </p:txBody>
      </p:sp>
      <p:sp>
        <p:nvSpPr>
          <p:cNvPr id="6" name="Footer Placeholder 5">
            <a:extLst>
              <a:ext uri="{FF2B5EF4-FFF2-40B4-BE49-F238E27FC236}">
                <a16:creationId xmlns:a16="http://schemas.microsoft.com/office/drawing/2014/main" id="{E38F6F03-C2A0-81B8-CCF6-119C77DA6C97}"/>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338429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OBJECTIVES</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6537624"/>
          </a:xfrm>
          <a:prstGeom prst="rect">
            <a:avLst/>
          </a:prstGeom>
          <a:noFill/>
        </p:spPr>
        <p:txBody>
          <a:bodyPr wrap="square">
            <a:spAutoFit/>
          </a:bodyPr>
          <a:lstStyle/>
          <a:p>
            <a:pPr marL="12700" algn="just">
              <a:lnSpc>
                <a:spcPct val="150000"/>
              </a:lnSpc>
              <a:spcBef>
                <a:spcPts val="425"/>
              </a:spcBef>
              <a:buClr>
                <a:srgbClr val="339933"/>
              </a:buClr>
              <a:tabLst>
                <a:tab pos="355600" algn="l"/>
              </a:tabLst>
            </a:pPr>
            <a:r>
              <a:rPr lang="en-US" b="0" i="0" dirty="0">
                <a:solidFill>
                  <a:srgbClr val="374151"/>
                </a:solidFill>
                <a:effectLst/>
                <a:latin typeface="Roboto" panose="02000000000000000000" pitchFamily="2" charset="0"/>
              </a:rPr>
              <a:t>Earthquake prediction remains a critical assignment in catastrophe management, necessitating innovative approaches to mitigate its devastating outcomes. This project goals to address this venture thru the software of gadget getting to know techniques for earthquake prediction, with the following precise objectives: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b="0" i="0" dirty="0">
                <a:solidFill>
                  <a:srgbClr val="374151"/>
                </a:solidFill>
                <a:effectLst/>
                <a:latin typeface="Roboto" panose="02000000000000000000" pitchFamily="2" charset="0"/>
              </a:rPr>
              <a:t>Develop a predictive version leveraging historical seismic facts and geospatial capabilities.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b="0" i="0" dirty="0">
                <a:solidFill>
                  <a:srgbClr val="374151"/>
                </a:solidFill>
                <a:effectLst/>
                <a:latin typeface="Roboto" panose="02000000000000000000" pitchFamily="2" charset="0"/>
              </a:rPr>
              <a:t>Improve the accuracy and reliability of earthquake forecasts the use of system mastering algorithms.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b="0" i="0" dirty="0">
                <a:solidFill>
                  <a:srgbClr val="374151"/>
                </a:solidFill>
                <a:effectLst/>
                <a:latin typeface="Roboto" panose="02000000000000000000" pitchFamily="2" charset="0"/>
              </a:rPr>
              <a:t>Implement supervised studying algorithms including Random Forest and Support Vector Machines for classification tasks.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b="0" i="0" dirty="0">
                <a:solidFill>
                  <a:srgbClr val="374151"/>
                </a:solidFill>
                <a:effectLst/>
                <a:latin typeface="Roboto" panose="02000000000000000000" pitchFamily="2" charset="0"/>
              </a:rPr>
              <a:t>Utilize unsupervised learning strategies like clustering to identify underlying styles and anomalies in seismic facts.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b="0" i="0" dirty="0">
                <a:solidFill>
                  <a:srgbClr val="374151"/>
                </a:solidFill>
                <a:effectLst/>
                <a:latin typeface="Roboto" panose="02000000000000000000" pitchFamily="2" charset="0"/>
              </a:rPr>
              <a:t>Contribute to the advancement of earthquake prediction methodologies to decorate early caution systems and proactive disaster preparedness and response techniques.</a:t>
            </a:r>
            <a:endParaRPr lang="en-IN" dirty="0"/>
          </a:p>
        </p:txBody>
      </p:sp>
      <p:sp>
        <p:nvSpPr>
          <p:cNvPr id="5" name="Date Placeholder 4">
            <a:extLst>
              <a:ext uri="{FF2B5EF4-FFF2-40B4-BE49-F238E27FC236}">
                <a16:creationId xmlns:a16="http://schemas.microsoft.com/office/drawing/2014/main" id="{FF90B2BE-4D7E-AC02-5306-00435FA8F593}"/>
              </a:ext>
            </a:extLst>
          </p:cNvPr>
          <p:cNvSpPr>
            <a:spLocks noGrp="1"/>
          </p:cNvSpPr>
          <p:nvPr>
            <p:ph type="dt" sz="half" idx="10"/>
          </p:nvPr>
        </p:nvSpPr>
        <p:spPr/>
        <p:txBody>
          <a:bodyPr/>
          <a:lstStyle/>
          <a:p>
            <a:fld id="{1A263B89-FC14-4914-B86E-C9D147DA4C63}" type="datetime1">
              <a:rPr lang="en-US" smtClean="0"/>
              <a:t>2/11/2024</a:t>
            </a:fld>
            <a:endParaRPr lang="en-US"/>
          </a:p>
        </p:txBody>
      </p:sp>
      <p:sp>
        <p:nvSpPr>
          <p:cNvPr id="6" name="Footer Placeholder 5">
            <a:extLst>
              <a:ext uri="{FF2B5EF4-FFF2-40B4-BE49-F238E27FC236}">
                <a16:creationId xmlns:a16="http://schemas.microsoft.com/office/drawing/2014/main" id="{8EFB74AD-86DD-D9B6-336E-B519994EC1D2}"/>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305291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LITERATURE SURVEY</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1908215"/>
          </a:xfrm>
          <a:prstGeom prst="rect">
            <a:avLst/>
          </a:prstGeom>
          <a:noFill/>
        </p:spPr>
        <p:txBody>
          <a:bodyPr wrap="square">
            <a:spAutoFit/>
          </a:bodyPr>
          <a:lstStyle/>
          <a:p>
            <a:pPr marL="298450" indent="-285750" algn="just">
              <a:lnSpc>
                <a:spcPct val="100000"/>
              </a:lnSpc>
              <a:spcBef>
                <a:spcPts val="425"/>
              </a:spcBef>
              <a:buClr>
                <a:srgbClr val="339933"/>
              </a:buClr>
              <a:buFont typeface="Wingdings" panose="05000000000000000000" pitchFamily="2" charset="2"/>
              <a:buChar char="Ø"/>
              <a:tabLst>
                <a:tab pos="355600" algn="l"/>
              </a:tabLst>
            </a:pPr>
            <a:r>
              <a:rPr lang="en-IN" dirty="0">
                <a:highlight>
                  <a:srgbClr val="FFFF00"/>
                </a:highlight>
              </a:rPr>
              <a:t>Note: Specify links for datasets if available. Mention </a:t>
            </a:r>
            <a:r>
              <a:rPr lang="en-IN" dirty="0" err="1">
                <a:highlight>
                  <a:srgbClr val="FFFF00"/>
                </a:highlight>
              </a:rPr>
              <a:t>atleast</a:t>
            </a:r>
            <a:r>
              <a:rPr lang="en-IN" dirty="0">
                <a:highlight>
                  <a:srgbClr val="FFFF00"/>
                </a:highlight>
              </a:rPr>
              <a:t> 10 references. First reference should be your base paper. You can include more than 1 base paper as reference)</a:t>
            </a: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a:extLst>
              <a:ext uri="{FF2B5EF4-FFF2-40B4-BE49-F238E27FC236}">
                <a16:creationId xmlns:a16="http://schemas.microsoft.com/office/drawing/2014/main" id="{7E08B86B-7B3A-5B98-4C10-BCE59528921F}"/>
              </a:ext>
            </a:extLst>
          </p:cNvPr>
          <p:cNvSpPr>
            <a:spLocks noGrp="1"/>
          </p:cNvSpPr>
          <p:nvPr>
            <p:ph type="dt" sz="half" idx="10"/>
          </p:nvPr>
        </p:nvSpPr>
        <p:spPr/>
        <p:txBody>
          <a:bodyPr/>
          <a:lstStyle/>
          <a:p>
            <a:fld id="{85CE2D40-CD06-4545-8548-B9F0BAD04A4D}" type="datetime1">
              <a:rPr lang="en-US" smtClean="0"/>
              <a:t>2/11/2024</a:t>
            </a:fld>
            <a:endParaRPr lang="en-US"/>
          </a:p>
        </p:txBody>
      </p:sp>
      <p:graphicFrame>
        <p:nvGraphicFramePr>
          <p:cNvPr id="9" name="Table 8">
            <a:extLst>
              <a:ext uri="{FF2B5EF4-FFF2-40B4-BE49-F238E27FC236}">
                <a16:creationId xmlns:a16="http://schemas.microsoft.com/office/drawing/2014/main" id="{EFF9028A-CCC1-DC5D-8CC5-FF0F7B10CEC2}"/>
              </a:ext>
            </a:extLst>
          </p:cNvPr>
          <p:cNvGraphicFramePr>
            <a:graphicFrameLocks noGrp="1"/>
          </p:cNvGraphicFramePr>
          <p:nvPr>
            <p:extLst>
              <p:ext uri="{D42A27DB-BD31-4B8C-83A1-F6EECF244321}">
                <p14:modId xmlns:p14="http://schemas.microsoft.com/office/powerpoint/2010/main" val="3019105535"/>
              </p:ext>
            </p:extLst>
          </p:nvPr>
        </p:nvGraphicFramePr>
        <p:xfrm>
          <a:off x="457200" y="1600200"/>
          <a:ext cx="7772400" cy="29260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313179281"/>
                    </a:ext>
                  </a:extLst>
                </a:gridCol>
                <a:gridCol w="1828800">
                  <a:extLst>
                    <a:ext uri="{9D8B030D-6E8A-4147-A177-3AD203B41FA5}">
                      <a16:colId xmlns:a16="http://schemas.microsoft.com/office/drawing/2014/main" val="1436082925"/>
                    </a:ext>
                  </a:extLst>
                </a:gridCol>
                <a:gridCol w="1295400">
                  <a:extLst>
                    <a:ext uri="{9D8B030D-6E8A-4147-A177-3AD203B41FA5}">
                      <a16:colId xmlns:a16="http://schemas.microsoft.com/office/drawing/2014/main" val="2390430231"/>
                    </a:ext>
                  </a:extLst>
                </a:gridCol>
                <a:gridCol w="1295400">
                  <a:extLst>
                    <a:ext uri="{9D8B030D-6E8A-4147-A177-3AD203B41FA5}">
                      <a16:colId xmlns:a16="http://schemas.microsoft.com/office/drawing/2014/main" val="2154887773"/>
                    </a:ext>
                  </a:extLst>
                </a:gridCol>
                <a:gridCol w="1295400">
                  <a:extLst>
                    <a:ext uri="{9D8B030D-6E8A-4147-A177-3AD203B41FA5}">
                      <a16:colId xmlns:a16="http://schemas.microsoft.com/office/drawing/2014/main" val="2188188010"/>
                    </a:ext>
                  </a:extLst>
                </a:gridCol>
                <a:gridCol w="1295400">
                  <a:extLst>
                    <a:ext uri="{9D8B030D-6E8A-4147-A177-3AD203B41FA5}">
                      <a16:colId xmlns:a16="http://schemas.microsoft.com/office/drawing/2014/main" val="2556736435"/>
                    </a:ext>
                  </a:extLst>
                </a:gridCol>
              </a:tblGrid>
              <a:tr h="370840">
                <a:tc>
                  <a:txBody>
                    <a:bodyPr/>
                    <a:lstStyle/>
                    <a:p>
                      <a:endParaRPr lang="en-IN" dirty="0" err="1"/>
                    </a:p>
                  </a:txBody>
                  <a:tcPr/>
                </a:tc>
                <a:tc>
                  <a:txBody>
                    <a:bodyPr/>
                    <a:lstStyle/>
                    <a:p>
                      <a:r>
                        <a:rPr lang="en-IN" dirty="0"/>
                        <a:t>Paper Title</a:t>
                      </a:r>
                    </a:p>
                  </a:txBody>
                  <a:tcPr/>
                </a:tc>
                <a:tc>
                  <a:txBody>
                    <a:bodyPr/>
                    <a:lstStyle/>
                    <a:p>
                      <a:r>
                        <a:rPr lang="en-IN"/>
                        <a:t>Journal / Conference details</a:t>
                      </a:r>
                      <a:endParaRPr lang="en-IN" dirty="0"/>
                    </a:p>
                  </a:txBody>
                  <a:tcPr/>
                </a:tc>
                <a:tc>
                  <a:txBody>
                    <a:bodyPr/>
                    <a:lstStyle/>
                    <a:p>
                      <a:r>
                        <a:rPr lang="en-IN"/>
                        <a:t>Methods Proposed</a:t>
                      </a:r>
                      <a:endParaRPr lang="en-IN" dirty="0"/>
                    </a:p>
                  </a:txBody>
                  <a:tcPr/>
                </a:tc>
                <a:tc>
                  <a:txBody>
                    <a:bodyPr/>
                    <a:lstStyle/>
                    <a:p>
                      <a:r>
                        <a:rPr lang="en-IN"/>
                        <a:t>Datasets Used</a:t>
                      </a:r>
                      <a:endParaRPr lang="en-IN" dirty="0"/>
                    </a:p>
                  </a:txBody>
                  <a:tcPr/>
                </a:tc>
                <a:tc>
                  <a:txBody>
                    <a:bodyPr/>
                    <a:lstStyle/>
                    <a:p>
                      <a:r>
                        <a:rPr lang="en-IN"/>
                        <a:t>Limitations</a:t>
                      </a:r>
                      <a:endParaRPr lang="en-IN" dirty="0"/>
                    </a:p>
                  </a:txBody>
                  <a:tcPr/>
                </a:tc>
                <a:extLst>
                  <a:ext uri="{0D108BD9-81ED-4DB2-BD59-A6C34878D82A}">
                    <a16:rowId xmlns:a16="http://schemas.microsoft.com/office/drawing/2014/main" val="1896093890"/>
                  </a:ext>
                </a:extLst>
              </a:tr>
              <a:tr h="370840">
                <a:tc>
                  <a:txBody>
                    <a:bodyPr/>
                    <a:lstStyle/>
                    <a:p>
                      <a:r>
                        <a:rPr lang="en-IN" dirty="0">
                          <a:highlight>
                            <a:srgbClr val="FFFF00"/>
                          </a:highlight>
                        </a:rPr>
                        <a:t>1.</a:t>
                      </a:r>
                    </a:p>
                  </a:txBody>
                  <a:tcPr/>
                </a:tc>
                <a:tc>
                  <a:txBody>
                    <a:bodyPr/>
                    <a:lstStyle/>
                    <a:p>
                      <a:r>
                        <a:rPr lang="en-US" sz="1800" kern="1200" dirty="0">
                          <a:solidFill>
                            <a:schemeClr val="dk1"/>
                          </a:solidFill>
                          <a:effectLst/>
                          <a:highlight>
                            <a:srgbClr val="FFFF00"/>
                          </a:highlight>
                          <a:latin typeface="+mn-lt"/>
                          <a:ea typeface="+mn-ea"/>
                          <a:cs typeface="+mn-cs"/>
                        </a:rPr>
                        <a:t>An improved multi-output gaussian process </a:t>
                      </a:r>
                      <a:r>
                        <a:rPr lang="en-US" sz="1800" kern="1200" dirty="0" err="1">
                          <a:solidFill>
                            <a:schemeClr val="dk1"/>
                          </a:solidFill>
                          <a:effectLst/>
                          <a:highlight>
                            <a:srgbClr val="FFFF00"/>
                          </a:highlight>
                          <a:latin typeface="+mn-lt"/>
                          <a:ea typeface="+mn-ea"/>
                          <a:cs typeface="+mn-cs"/>
                        </a:rPr>
                        <a:t>rnn</a:t>
                      </a:r>
                      <a:r>
                        <a:rPr lang="en-US" sz="1800" kern="1200" dirty="0">
                          <a:solidFill>
                            <a:schemeClr val="dk1"/>
                          </a:solidFill>
                          <a:effectLst/>
                          <a:highlight>
                            <a:srgbClr val="FFFF00"/>
                          </a:highlight>
                          <a:latin typeface="+mn-lt"/>
                          <a:ea typeface="+mn-ea"/>
                          <a:cs typeface="+mn-cs"/>
                        </a:rPr>
                        <a:t> with real-time validation for early sepsis detection</a:t>
                      </a:r>
                    </a:p>
                  </a:txBody>
                  <a:tcPr/>
                </a:tc>
                <a:tc>
                  <a:txBody>
                    <a:bodyPr/>
                    <a:lstStyle/>
                    <a:p>
                      <a:r>
                        <a:rPr lang="en-US" sz="1800" kern="1200" dirty="0">
                          <a:solidFill>
                            <a:schemeClr val="dk1"/>
                          </a:solidFill>
                          <a:effectLst/>
                          <a:highlight>
                            <a:srgbClr val="FFFF00"/>
                          </a:highlight>
                          <a:latin typeface="+mn-lt"/>
                          <a:ea typeface="+mn-ea"/>
                          <a:cs typeface="+mn-cs"/>
                        </a:rPr>
                        <a:t>In Machine Learning for Healthcare Conference </a:t>
                      </a:r>
                      <a:endParaRPr lang="en-IN" dirty="0">
                        <a:highlight>
                          <a:srgbClr val="FFFF00"/>
                        </a:highlight>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822171308"/>
                  </a:ext>
                </a:extLst>
              </a:tr>
            </a:tbl>
          </a:graphicData>
        </a:graphic>
      </p:graphicFrame>
      <p:sp>
        <p:nvSpPr>
          <p:cNvPr id="6" name="Footer Placeholder 5">
            <a:extLst>
              <a:ext uri="{FF2B5EF4-FFF2-40B4-BE49-F238E27FC236}">
                <a16:creationId xmlns:a16="http://schemas.microsoft.com/office/drawing/2014/main" id="{32FE6DFD-0667-5870-F60C-10A0A8075CE0}"/>
              </a:ext>
            </a:extLst>
          </p:cNvPr>
          <p:cNvSpPr>
            <a:spLocks noGrp="1"/>
          </p:cNvSpPr>
          <p:nvPr>
            <p:ph type="ftr" sz="quarter" idx="11"/>
          </p:nvPr>
        </p:nvSpPr>
        <p:spPr/>
        <p:txBody>
          <a:bodyPr/>
          <a:lstStyle/>
          <a:p>
            <a:r>
              <a:rPr lang="en-US"/>
              <a:t>School of Computing</a:t>
            </a:r>
          </a:p>
        </p:txBody>
      </p:sp>
      <p:graphicFrame>
        <p:nvGraphicFramePr>
          <p:cNvPr id="2" name="Table 1">
            <a:extLst>
              <a:ext uri="{FF2B5EF4-FFF2-40B4-BE49-F238E27FC236}">
                <a16:creationId xmlns:a16="http://schemas.microsoft.com/office/drawing/2014/main" id="{4A98556A-244C-2CEB-363A-BD5B1B65A47F}"/>
              </a:ext>
            </a:extLst>
          </p:cNvPr>
          <p:cNvGraphicFramePr>
            <a:graphicFrameLocks noGrp="1"/>
          </p:cNvGraphicFramePr>
          <p:nvPr>
            <p:extLst>
              <p:ext uri="{D42A27DB-BD31-4B8C-83A1-F6EECF244321}">
                <p14:modId xmlns:p14="http://schemas.microsoft.com/office/powerpoint/2010/main" val="4093772248"/>
              </p:ext>
            </p:extLst>
          </p:nvPr>
        </p:nvGraphicFramePr>
        <p:xfrm>
          <a:off x="1485900" y="3530879"/>
          <a:ext cx="6096000" cy="267919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21025452"/>
                    </a:ext>
                  </a:extLst>
                </a:gridCol>
                <a:gridCol w="1016000">
                  <a:extLst>
                    <a:ext uri="{9D8B030D-6E8A-4147-A177-3AD203B41FA5}">
                      <a16:colId xmlns:a16="http://schemas.microsoft.com/office/drawing/2014/main" val="3226372940"/>
                    </a:ext>
                  </a:extLst>
                </a:gridCol>
                <a:gridCol w="1016000">
                  <a:extLst>
                    <a:ext uri="{9D8B030D-6E8A-4147-A177-3AD203B41FA5}">
                      <a16:colId xmlns:a16="http://schemas.microsoft.com/office/drawing/2014/main" val="690947195"/>
                    </a:ext>
                  </a:extLst>
                </a:gridCol>
                <a:gridCol w="1016000">
                  <a:extLst>
                    <a:ext uri="{9D8B030D-6E8A-4147-A177-3AD203B41FA5}">
                      <a16:colId xmlns:a16="http://schemas.microsoft.com/office/drawing/2014/main" val="3120837182"/>
                    </a:ext>
                  </a:extLst>
                </a:gridCol>
                <a:gridCol w="1016000">
                  <a:extLst>
                    <a:ext uri="{9D8B030D-6E8A-4147-A177-3AD203B41FA5}">
                      <a16:colId xmlns:a16="http://schemas.microsoft.com/office/drawing/2014/main" val="1237177214"/>
                    </a:ext>
                  </a:extLst>
                </a:gridCol>
                <a:gridCol w="1016000">
                  <a:extLst>
                    <a:ext uri="{9D8B030D-6E8A-4147-A177-3AD203B41FA5}">
                      <a16:colId xmlns:a16="http://schemas.microsoft.com/office/drawing/2014/main" val="1687630620"/>
                    </a:ext>
                  </a:extLst>
                </a:gridCol>
              </a:tblGrid>
              <a:tr h="370840">
                <a:tc>
                  <a:txBody>
                    <a:bodyPr/>
                    <a:lstStyle/>
                    <a:p>
                      <a:endParaRPr lang="en-IN" dirty="0"/>
                    </a:p>
                  </a:txBody>
                  <a:tcPr/>
                </a:tc>
                <a:tc>
                  <a:txBody>
                    <a:bodyPr/>
                    <a:lstStyle/>
                    <a:p>
                      <a:r>
                        <a:rPr lang="en-IN" dirty="0"/>
                        <a:t>Paper Title</a:t>
                      </a:r>
                    </a:p>
                  </a:txBody>
                  <a:tcPr/>
                </a:tc>
                <a:tc>
                  <a:txBody>
                    <a:bodyPr/>
                    <a:lstStyle/>
                    <a:p>
                      <a:r>
                        <a:rPr lang="en-IN" dirty="0"/>
                        <a:t>Journal/ Conference details</a:t>
                      </a:r>
                    </a:p>
                  </a:txBody>
                  <a:tcPr/>
                </a:tc>
                <a:tc>
                  <a:txBody>
                    <a:bodyPr/>
                    <a:lstStyle/>
                    <a:p>
                      <a:r>
                        <a:rPr lang="en-IN" dirty="0"/>
                        <a:t>Methods Proposed</a:t>
                      </a:r>
                    </a:p>
                  </a:txBody>
                  <a:tcPr/>
                </a:tc>
                <a:tc>
                  <a:txBody>
                    <a:bodyPr/>
                    <a:lstStyle/>
                    <a:p>
                      <a:r>
                        <a:rPr lang="en-IN" dirty="0"/>
                        <a:t>Datasets Used</a:t>
                      </a:r>
                    </a:p>
                  </a:txBody>
                  <a:tcPr/>
                </a:tc>
                <a:tc>
                  <a:txBody>
                    <a:bodyPr/>
                    <a:lstStyle/>
                    <a:p>
                      <a:r>
                        <a:rPr lang="en-IN" dirty="0"/>
                        <a:t>Limitations</a:t>
                      </a:r>
                    </a:p>
                  </a:txBody>
                  <a:tcPr/>
                </a:tc>
                <a:extLst>
                  <a:ext uri="{0D108BD9-81ED-4DB2-BD59-A6C34878D82A}">
                    <a16:rowId xmlns:a16="http://schemas.microsoft.com/office/drawing/2014/main" val="2757569448"/>
                  </a:ext>
                </a:extLst>
              </a:tr>
              <a:tr h="370840">
                <a:tc>
                  <a:txBody>
                    <a:bodyPr/>
                    <a:lstStyle/>
                    <a:p>
                      <a:r>
                        <a:rPr lang="en-IN" dirty="0"/>
                        <a:t>1.</a:t>
                      </a:r>
                    </a:p>
                  </a:txBody>
                  <a:tcPr/>
                </a:tc>
                <a:tc>
                  <a:txBody>
                    <a:bodyPr/>
                    <a:lstStyle/>
                    <a:p>
                      <a:r>
                        <a:rPr lang="en-IN" dirty="0"/>
                        <a:t>A CNN-</a:t>
                      </a:r>
                      <a:r>
                        <a:rPr lang="en-IN" dirty="0" err="1"/>
                        <a:t>BiLSTM</a:t>
                      </a:r>
                      <a:r>
                        <a:rPr lang="en-IN" dirty="0"/>
                        <a:t> Model with Attention Mechanism for Earthquake Prediction</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004742561"/>
                  </a:ext>
                </a:extLst>
              </a:tr>
              <a:tr h="370840">
                <a:tc>
                  <a:txBody>
                    <a:bodyPr/>
                    <a:lstStyle/>
                    <a:p>
                      <a:r>
                        <a:rPr lang="en-IN" dirty="0"/>
                        <a:t>2.</a:t>
                      </a:r>
                    </a:p>
                  </a:txBody>
                  <a:tcPr/>
                </a:tc>
                <a:tc>
                  <a:txBody>
                    <a:bodyPr/>
                    <a:lstStyle/>
                    <a:p>
                      <a:r>
                        <a:rPr lang="en-IN" dirty="0"/>
                        <a:t>Host-to-target region testing of machine learning models for seismic damage prediction in buildings</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181138824"/>
                  </a:ext>
                </a:extLst>
              </a:tr>
              <a:tr h="370840">
                <a:tc>
                  <a:txBody>
                    <a:bodyPr/>
                    <a:lstStyle/>
                    <a:p>
                      <a:r>
                        <a:rPr lang="en-IN" dirty="0"/>
                        <a:t>3.</a:t>
                      </a:r>
                    </a:p>
                  </a:txBody>
                  <a:tcPr/>
                </a:tc>
                <a:tc>
                  <a:txBody>
                    <a:bodyPr/>
                    <a:lstStyle/>
                    <a:p>
                      <a:r>
                        <a:rPr lang="en-IN" dirty="0"/>
                        <a:t>Seismic Attribute Extraction and Application Bases on the Gabor Wavelet Transform</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898403753"/>
                  </a:ext>
                </a:extLst>
              </a:tr>
              <a:tr h="370840">
                <a:tc>
                  <a:txBody>
                    <a:bodyPr/>
                    <a:lstStyle/>
                    <a:p>
                      <a:r>
                        <a:rPr lang="en-IN" dirty="0"/>
                        <a:t>4.</a:t>
                      </a:r>
                    </a:p>
                  </a:txBody>
                  <a:tcPr/>
                </a:tc>
                <a:tc>
                  <a:txBody>
                    <a:bodyPr/>
                    <a:lstStyle/>
                    <a:p>
                      <a:r>
                        <a:rPr lang="en-IN" dirty="0"/>
                        <a:t>Spatiotemporally explicit earthquake prediction using deep neural network</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912262240"/>
                  </a:ext>
                </a:extLst>
              </a:tr>
              <a:tr h="370840">
                <a:tc>
                  <a:txBody>
                    <a:bodyPr/>
                    <a:lstStyle/>
                    <a:p>
                      <a:r>
                        <a:rPr lang="en-IN" dirty="0"/>
                        <a:t>5.</a:t>
                      </a:r>
                    </a:p>
                  </a:txBody>
                  <a:tcPr/>
                </a:tc>
                <a:tc>
                  <a:txBody>
                    <a:bodyPr/>
                    <a:lstStyle/>
                    <a:p>
                      <a:r>
                        <a:rPr lang="en-IN" dirty="0" err="1"/>
                        <a:t>Spatio</a:t>
                      </a:r>
                      <a:r>
                        <a:rPr lang="en-IN" dirty="0"/>
                        <a:t>-Temporal Analysis of Hybrid CNN-GRU Model for Prediction of Earthquake for Disaster </a:t>
                      </a:r>
                      <a:r>
                        <a:rPr lang="en-IN" dirty="0" err="1"/>
                        <a:t>Manangement</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120516789"/>
                  </a:ext>
                </a:extLst>
              </a:tr>
              <a:tr h="370840">
                <a:tc>
                  <a:txBody>
                    <a:bodyPr/>
                    <a:lstStyle/>
                    <a:p>
                      <a:r>
                        <a:rPr lang="en-IN" dirty="0"/>
                        <a:t>6.</a:t>
                      </a:r>
                    </a:p>
                  </a:txBody>
                  <a:tcPr/>
                </a:tc>
                <a:tc>
                  <a:txBody>
                    <a:bodyPr/>
                    <a:lstStyle/>
                    <a:p>
                      <a:r>
                        <a:rPr lang="en-IN" dirty="0"/>
                        <a:t>A Particle Swarm Optimization-Backpropagation (PSO-BP)Model for the Prediction of Earthquake in Japan</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12514108"/>
                  </a:ext>
                </a:extLst>
              </a:tr>
              <a:tr h="370840">
                <a:tc>
                  <a:txBody>
                    <a:bodyPr/>
                    <a:lstStyle/>
                    <a:p>
                      <a:r>
                        <a:rPr lang="en-IN" dirty="0"/>
                        <a:t>7.</a:t>
                      </a:r>
                    </a:p>
                  </a:txBody>
                  <a:tcPr/>
                </a:tc>
                <a:tc>
                  <a:txBody>
                    <a:bodyPr/>
                    <a:lstStyle/>
                    <a:p>
                      <a:r>
                        <a:rPr lang="en-IN" dirty="0"/>
                        <a:t>DLEP: A Deep Learning Model for Earthquake Prediction</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614201672"/>
                  </a:ext>
                </a:extLst>
              </a:tr>
            </a:tbl>
          </a:graphicData>
        </a:graphic>
      </p:graphicFrame>
    </p:spTree>
    <p:extLst>
      <p:ext uri="{BB962C8B-B14F-4D97-AF65-F5344CB8AC3E}">
        <p14:creationId xmlns:p14="http://schemas.microsoft.com/office/powerpoint/2010/main" val="2029739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LIMITATIONS OF EXISTING SYSTEM</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09600"/>
            <a:ext cx="8458200" cy="836126"/>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r>
              <a:rPr lang="en-IN" b="1" dirty="0">
                <a:highlight>
                  <a:srgbClr val="FFFF00"/>
                </a:highlight>
                <a:latin typeface="Times New Roman" panose="02020603050405020304" pitchFamily="18" charset="0"/>
                <a:cs typeface="Times New Roman" panose="02020603050405020304" pitchFamily="18" charset="0"/>
              </a:rPr>
              <a:t>Specify limitations of existing system identified from literature survey as points</a:t>
            </a:r>
          </a:p>
        </p:txBody>
      </p:sp>
      <p:sp>
        <p:nvSpPr>
          <p:cNvPr id="5" name="Date Placeholder 4">
            <a:extLst>
              <a:ext uri="{FF2B5EF4-FFF2-40B4-BE49-F238E27FC236}">
                <a16:creationId xmlns:a16="http://schemas.microsoft.com/office/drawing/2014/main" id="{5E8AE91C-61A9-B88E-EED8-092148AAC8B6}"/>
              </a:ext>
            </a:extLst>
          </p:cNvPr>
          <p:cNvSpPr>
            <a:spLocks noGrp="1"/>
          </p:cNvSpPr>
          <p:nvPr>
            <p:ph type="dt" sz="half" idx="10"/>
          </p:nvPr>
        </p:nvSpPr>
        <p:spPr/>
        <p:txBody>
          <a:bodyPr/>
          <a:lstStyle/>
          <a:p>
            <a:fld id="{BD89EEC8-25F9-4A18-A55A-8B3C18A227A0}" type="datetime1">
              <a:rPr lang="en-US" smtClean="0"/>
              <a:t>2/11/2024</a:t>
            </a:fld>
            <a:endParaRPr lang="en-US"/>
          </a:p>
        </p:txBody>
      </p:sp>
      <p:sp>
        <p:nvSpPr>
          <p:cNvPr id="6" name="Footer Placeholder 5">
            <a:extLst>
              <a:ext uri="{FF2B5EF4-FFF2-40B4-BE49-F238E27FC236}">
                <a16:creationId xmlns:a16="http://schemas.microsoft.com/office/drawing/2014/main" id="{8C8829EA-1FB0-6289-DB3A-312961FE4787}"/>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896461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WORKFLOW OF PROPOSED SYSTEM</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85800"/>
            <a:ext cx="8458200" cy="1302921"/>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b="1" dirty="0">
                <a:solidFill>
                  <a:srgbClr val="FF0066"/>
                </a:solidFill>
                <a:effectLst/>
                <a:latin typeface="Times New Roman" panose="02020603050405020304" pitchFamily="18" charset="0"/>
                <a:ea typeface="Arial" panose="020B0604020202020204" pitchFamily="34" charset="0"/>
              </a:rPr>
              <a:t>Include workflow diagram.</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b="1" dirty="0">
                <a:solidFill>
                  <a:srgbClr val="FF0066"/>
                </a:solidFill>
                <a:latin typeface="Times New Roman" panose="02020603050405020304" pitchFamily="18" charset="0"/>
                <a:ea typeface="Arial" panose="020B0604020202020204" pitchFamily="34" charset="0"/>
              </a:rPr>
              <a:t>Use draw.io</a:t>
            </a: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a:extLst>
              <a:ext uri="{FF2B5EF4-FFF2-40B4-BE49-F238E27FC236}">
                <a16:creationId xmlns:a16="http://schemas.microsoft.com/office/drawing/2014/main" id="{781CB68E-05FC-1150-DDB1-B6AC620DFD11}"/>
              </a:ext>
            </a:extLst>
          </p:cNvPr>
          <p:cNvSpPr>
            <a:spLocks noGrp="1"/>
          </p:cNvSpPr>
          <p:nvPr>
            <p:ph type="dt" sz="half" idx="10"/>
          </p:nvPr>
        </p:nvSpPr>
        <p:spPr/>
        <p:txBody>
          <a:bodyPr/>
          <a:lstStyle/>
          <a:p>
            <a:fld id="{1DA7F79B-9EC0-4645-9D1B-90D189154EB4}" type="datetime1">
              <a:rPr lang="en-US" smtClean="0"/>
              <a:t>2/11/2024</a:t>
            </a:fld>
            <a:endParaRPr lang="en-US"/>
          </a:p>
        </p:txBody>
      </p:sp>
      <p:sp>
        <p:nvSpPr>
          <p:cNvPr id="6" name="Footer Placeholder 5">
            <a:extLst>
              <a:ext uri="{FF2B5EF4-FFF2-40B4-BE49-F238E27FC236}">
                <a16:creationId xmlns:a16="http://schemas.microsoft.com/office/drawing/2014/main" id="{99757E53-B90F-85B9-04F0-FBE4601833BC}"/>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4102551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2287</TotalTime>
  <Words>604</Words>
  <Application>Microsoft Office PowerPoint</Application>
  <PresentationFormat>On-screen Show (4:3)</PresentationFormat>
  <Paragraphs>89</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Berlin Sans FB</vt:lpstr>
      <vt:lpstr>Calibri</vt:lpstr>
      <vt:lpstr>Georgia</vt:lpstr>
      <vt:lpstr>Roboto</vt:lpstr>
      <vt:lpstr>Segoe UI</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SVECIT</dc:creator>
  <cp:lastModifiedBy>vaishnavi gomathi</cp:lastModifiedBy>
  <cp:revision>64</cp:revision>
  <dcterms:created xsi:type="dcterms:W3CDTF">2006-08-16T00:00:00Z</dcterms:created>
  <dcterms:modified xsi:type="dcterms:W3CDTF">2024-02-11T08:28:40Z</dcterms:modified>
</cp:coreProperties>
</file>