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74" r:id="rId2"/>
    <p:sldId id="265" r:id="rId3"/>
    <p:sldId id="279" r:id="rId4"/>
    <p:sldId id="297" r:id="rId5"/>
    <p:sldId id="272" r:id="rId6"/>
    <p:sldId id="275" r:id="rId7"/>
    <p:sldId id="281" r:id="rId8"/>
    <p:sldId id="293" r:id="rId9"/>
    <p:sldId id="289" r:id="rId10"/>
    <p:sldId id="286" r:id="rId11"/>
    <p:sldId id="294" r:id="rId12"/>
    <p:sldId id="287" r:id="rId13"/>
    <p:sldId id="295" r:id="rId14"/>
    <p:sldId id="290" r:id="rId15"/>
    <p:sldId id="291" r:id="rId16"/>
    <p:sldId id="296" r:id="rId17"/>
    <p:sldId id="277" r:id="rId18"/>
    <p:sldId id="292" r:id="rId19"/>
    <p:sldId id="285" r:id="rId20"/>
    <p:sldId id="258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nstantia" panose="02030602050306030303" pitchFamily="18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4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%20Project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44203849518811"/>
          <c:y val="2.5428331875182269E-2"/>
          <c:w val="0.89655796150481193"/>
          <c:h val="0.61498432487605714"/>
        </c:manualLayout>
      </c:layout>
      <c:lineChart>
        <c:grouping val="standard"/>
        <c:varyColors val="0"/>
        <c:ser>
          <c:idx val="1"/>
          <c:order val="0"/>
          <c:tx>
            <c:v>Rectangle</c:v>
          </c:tx>
          <c:spPr>
            <a:ln w="22225" cap="rnd">
              <a:solidFill>
                <a:schemeClr val="accent3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Sheet1!$A$3:$A$15</c:f>
              <c:numCache>
                <c:formatCode>General</c:formatCode>
                <c:ptCount val="1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</c:numCache>
            </c:numRef>
          </c:cat>
          <c:val>
            <c:numRef>
              <c:f>Sheet1!$B$3:$B$15</c:f>
              <c:numCache>
                <c:formatCode>General</c:formatCode>
                <c:ptCount val="13"/>
                <c:pt idx="0">
                  <c:v>2.16</c:v>
                </c:pt>
                <c:pt idx="1">
                  <c:v>0.85</c:v>
                </c:pt>
                <c:pt idx="2">
                  <c:v>0.7</c:v>
                </c:pt>
                <c:pt idx="3">
                  <c:v>0.59</c:v>
                </c:pt>
                <c:pt idx="4">
                  <c:v>0.48</c:v>
                </c:pt>
                <c:pt idx="5">
                  <c:v>0.43</c:v>
                </c:pt>
                <c:pt idx="6">
                  <c:v>0.38</c:v>
                </c:pt>
                <c:pt idx="7">
                  <c:v>0.35</c:v>
                </c:pt>
                <c:pt idx="8">
                  <c:v>0.33</c:v>
                </c:pt>
                <c:pt idx="9">
                  <c:v>0.32</c:v>
                </c:pt>
                <c:pt idx="10">
                  <c:v>0.31</c:v>
                </c:pt>
                <c:pt idx="11">
                  <c:v>0.3</c:v>
                </c:pt>
                <c:pt idx="12">
                  <c:v>0.3</c:v>
                </c:pt>
              </c:numCache>
            </c:numRef>
          </c:val>
          <c:smooth val="0"/>
        </c:ser>
        <c:ser>
          <c:idx val="2"/>
          <c:order val="1"/>
          <c:tx>
            <c:v>Square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Sheet1!$A$3:$A$15</c:f>
              <c:numCache>
                <c:formatCode>General</c:formatCode>
                <c:ptCount val="1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</c:numCache>
            </c:numRef>
          </c:cat>
          <c:val>
            <c:numRef>
              <c:f>Sheet1!$C$3:$C$15</c:f>
              <c:numCache>
                <c:formatCode>General</c:formatCode>
                <c:ptCount val="13"/>
                <c:pt idx="0">
                  <c:v>2.16</c:v>
                </c:pt>
                <c:pt idx="1">
                  <c:v>0.37</c:v>
                </c:pt>
                <c:pt idx="2">
                  <c:v>0.32</c:v>
                </c:pt>
                <c:pt idx="3">
                  <c:v>0.28999999999999998</c:v>
                </c:pt>
                <c:pt idx="4">
                  <c:v>0.28000000000000003</c:v>
                </c:pt>
                <c:pt idx="5">
                  <c:v>0.26</c:v>
                </c:pt>
                <c:pt idx="6">
                  <c:v>0.25</c:v>
                </c:pt>
                <c:pt idx="7">
                  <c:v>0.24</c:v>
                </c:pt>
                <c:pt idx="8">
                  <c:v>0.23</c:v>
                </c:pt>
                <c:pt idx="9">
                  <c:v>0.22</c:v>
                </c:pt>
                <c:pt idx="10">
                  <c:v>0.21</c:v>
                </c:pt>
                <c:pt idx="11">
                  <c:v>0.21</c:v>
                </c:pt>
                <c:pt idx="12">
                  <c:v>0.2</c:v>
                </c:pt>
              </c:numCache>
            </c:numRef>
          </c:val>
          <c:smooth val="0"/>
        </c:ser>
        <c:ser>
          <c:idx val="3"/>
          <c:order val="2"/>
          <c:tx>
            <c:v>Triangle</c:v>
          </c:tx>
          <c:spPr>
            <a:ln w="22225" cap="rnd">
              <a:solidFill>
                <a:schemeClr val="accent3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Sheet1!$A$3:$A$15</c:f>
              <c:numCache>
                <c:formatCode>General</c:formatCode>
                <c:ptCount val="1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</c:numCache>
            </c:numRef>
          </c:cat>
          <c:val>
            <c:numRef>
              <c:f>Sheet1!$D$3:$D$15</c:f>
              <c:numCache>
                <c:formatCode>General</c:formatCode>
                <c:ptCount val="13"/>
                <c:pt idx="0">
                  <c:v>2.15</c:v>
                </c:pt>
                <c:pt idx="1">
                  <c:v>0.7</c:v>
                </c:pt>
                <c:pt idx="2">
                  <c:v>0.5</c:v>
                </c:pt>
                <c:pt idx="3">
                  <c:v>0.41</c:v>
                </c:pt>
                <c:pt idx="4">
                  <c:v>0.36</c:v>
                </c:pt>
                <c:pt idx="5">
                  <c:v>0.33</c:v>
                </c:pt>
                <c:pt idx="6">
                  <c:v>0.3</c:v>
                </c:pt>
                <c:pt idx="7">
                  <c:v>0.28000000000000003</c:v>
                </c:pt>
                <c:pt idx="8">
                  <c:v>0.27</c:v>
                </c:pt>
                <c:pt idx="9">
                  <c:v>0.22600000000000001</c:v>
                </c:pt>
                <c:pt idx="10">
                  <c:v>0.25</c:v>
                </c:pt>
                <c:pt idx="11">
                  <c:v>0.24</c:v>
                </c:pt>
                <c:pt idx="12">
                  <c:v>0.23</c:v>
                </c:pt>
              </c:numCache>
            </c:numRef>
          </c:val>
          <c:smooth val="0"/>
        </c:ser>
        <c:ser>
          <c:idx val="4"/>
          <c:order val="3"/>
          <c:tx>
            <c:v>Semi circle</c:v>
          </c:tx>
          <c:spPr>
            <a:ln w="22225" cap="rnd">
              <a:solidFill>
                <a:schemeClr val="accent3">
                  <a:tint val="54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Sheet1!$A$3:$A$15</c:f>
              <c:numCache>
                <c:formatCode>General</c:formatCode>
                <c:ptCount val="1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</c:numCache>
            </c:numRef>
          </c:cat>
          <c:val>
            <c:numRef>
              <c:f>Sheet1!$E$3:$E$15</c:f>
              <c:numCache>
                <c:formatCode>General</c:formatCode>
                <c:ptCount val="13"/>
                <c:pt idx="0">
                  <c:v>2.17</c:v>
                </c:pt>
                <c:pt idx="1">
                  <c:v>0.31</c:v>
                </c:pt>
                <c:pt idx="2">
                  <c:v>0.26</c:v>
                </c:pt>
                <c:pt idx="3">
                  <c:v>0.23</c:v>
                </c:pt>
                <c:pt idx="4">
                  <c:v>0.22</c:v>
                </c:pt>
                <c:pt idx="5">
                  <c:v>0.21</c:v>
                </c:pt>
                <c:pt idx="6">
                  <c:v>0.2</c:v>
                </c:pt>
                <c:pt idx="7">
                  <c:v>0.19</c:v>
                </c:pt>
                <c:pt idx="8">
                  <c:v>0.18</c:v>
                </c:pt>
                <c:pt idx="9">
                  <c:v>0.18</c:v>
                </c:pt>
                <c:pt idx="10">
                  <c:v>0.17</c:v>
                </c:pt>
                <c:pt idx="11">
                  <c:v>0.17</c:v>
                </c:pt>
                <c:pt idx="12">
                  <c:v>0.16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4751360"/>
        <c:axId val="884751904"/>
      </c:lineChart>
      <c:catAx>
        <c:axId val="884751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</a:t>
                </a:r>
                <a:r>
                  <a:rPr lang="en-IN" baseline="0"/>
                  <a:t> in seconds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751904"/>
        <c:crosses val="autoZero"/>
        <c:auto val="1"/>
        <c:lblAlgn val="ctr"/>
        <c:lblOffset val="100"/>
        <c:noMultiLvlLbl val="0"/>
      </c:catAx>
      <c:valAx>
        <c:axId val="88475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 VOltage</a:t>
                </a:r>
                <a:r>
                  <a:rPr lang="en-IN" baseline="0"/>
                  <a:t> in volts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75136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8760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Design and fabrication</a:t>
            </a:r>
            <a:r>
              <a:rPr lang="en-IN" baseline="0" dirty="0" smtClean="0"/>
              <a:t> of </a:t>
            </a:r>
            <a:r>
              <a:rPr lang="en-IN" baseline="0" dirty="0" err="1" smtClean="0"/>
              <a:t>supercapacitor</a:t>
            </a:r>
            <a:r>
              <a:rPr lang="en-IN" baseline="0" dirty="0" smtClean="0"/>
              <a:t> for generalized application of the load.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9258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231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PES's MCOE Department of Electrical Engineering                                                                                                                             AY:2021-22</a:t>
            </a: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PES's MCOE Department of Electrical Engineering                                                                                                                             AY:2021-22</a:t>
            </a: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sz="5600" b="1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PES's MCOE Department of Electrical Engineering                                                                                                                             AY:2021-22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PES's MCOE Department of Electrical Engineering                                                                                                                             AY:2021-22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PES's MCOE Department of Electrical Engineering                                                                                                                             AY:2021-22</a:t>
            </a: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sz="26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PES's MCOE Department of Electrical Engineering                                                                                                                             AY:2021-22</a:t>
            </a: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2" name="Google Shape;72;p10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PES's MCOE Department of Electrical Engineering                                                                                                                             AY:2021-22</a:t>
            </a: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0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0" name="Google Shape;80;p10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PES's MCOE Department of Electrical Engineering                                                                                                                             AY:2021-22</a:t>
            </a:r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PES's MCOE Department of Electrical Engineering                                                                                                                             AY:2021-22</a:t>
            </a: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381500" y="-7144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r>
              <a:rPr lang="en-US" smtClean="0"/>
              <a:t>PES's MCOE Department of Electrical Engineering                                                                                                                             AY:2021-22</a:t>
            </a:r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1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8" name="Google Shape;18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Rectangle 4"/>
          <p:cNvSpPr/>
          <p:nvPr/>
        </p:nvSpPr>
        <p:spPr>
          <a:xfrm>
            <a:off x="2286000" y="792032"/>
            <a:ext cx="601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PES’s Modern College of Engineering 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Shivajinagar, Pune -5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Department of Electrical Engineering </a:t>
            </a:r>
          </a:p>
        </p:txBody>
      </p:sp>
      <p:sp>
        <p:nvSpPr>
          <p:cNvPr id="1048593" name="Rectangle 5"/>
          <p:cNvSpPr/>
          <p:nvPr/>
        </p:nvSpPr>
        <p:spPr>
          <a:xfrm>
            <a:off x="664464" y="1718389"/>
            <a:ext cx="7924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Year: 2022-2023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/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Study and analysis of shape of electrode implemented in 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super capacitor 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with focus on design and fabrication for application in load</a:t>
            </a:r>
            <a:endParaRPr lang="en-US" sz="28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2" name="Picture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696674"/>
            <a:ext cx="810895" cy="1021715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97476"/>
              </p:ext>
            </p:extLst>
          </p:nvPr>
        </p:nvGraphicFramePr>
        <p:xfrm>
          <a:off x="925880" y="4063359"/>
          <a:ext cx="7562799" cy="2099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91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727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209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982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Name of 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Seat</a:t>
                      </a:r>
                      <a:r>
                        <a:rPr lang="en-US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Number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r>
                        <a:rPr lang="en-US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project guide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8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Vaishnavi Jitendra Chirmade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B190312525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Prof. M. P. Bhajekar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8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Sohan Sanjay Dalvi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B190312527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8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Sanket Sanjay Mahajan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B190312587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98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Ojesh Vijaykumar Patil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B190312617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25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3824" y="118872"/>
            <a:ext cx="3008376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57515" y="2810431"/>
            <a:ext cx="1255059" cy="79785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source (2v dc source)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86629" y="2810431"/>
            <a:ext cx="1255059" cy="79785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Charging circuit 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61966" y="2810433"/>
            <a:ext cx="1465728" cy="79785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Supercapacitor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97270" y="2788022"/>
            <a:ext cx="1255059" cy="79785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Discharging circuit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012575" y="3119717"/>
            <a:ext cx="869576" cy="2510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4123758" y="3119717"/>
            <a:ext cx="820278" cy="2510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6427694" y="3119717"/>
            <a:ext cx="844927" cy="2510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41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012"/>
            <a:ext cx="9143999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4"/>
          <a:stretch/>
        </p:blipFill>
        <p:spPr>
          <a:xfrm>
            <a:off x="2000249" y="1281951"/>
            <a:ext cx="5530103" cy="543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3824" y="118872"/>
            <a:ext cx="3008376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4" y="2016125"/>
            <a:ext cx="4150996" cy="2738756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405" y="2016125"/>
            <a:ext cx="4181475" cy="2738756"/>
          </a:xfrm>
          <a:prstGeom prst="rect">
            <a:avLst/>
          </a:prstGeom>
        </p:spPr>
      </p:pic>
      <p:sp>
        <p:nvSpPr>
          <p:cNvPr id="14" name="Text Box 5"/>
          <p:cNvSpPr txBox="1"/>
          <p:nvPr/>
        </p:nvSpPr>
        <p:spPr>
          <a:xfrm>
            <a:off x="1134364" y="4842193"/>
            <a:ext cx="2086356" cy="4857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Charging Condition</a:t>
            </a:r>
          </a:p>
        </p:txBody>
      </p:sp>
      <p:sp>
        <p:nvSpPr>
          <p:cNvPr id="15" name="Text Box 5"/>
          <p:cNvSpPr txBox="1"/>
          <p:nvPr/>
        </p:nvSpPr>
        <p:spPr>
          <a:xfrm>
            <a:off x="5767324" y="4826953"/>
            <a:ext cx="2086356" cy="4857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IN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Disc</a:t>
            </a:r>
            <a:r>
              <a:rPr lang="en-IN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harging 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15201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3824" y="118872"/>
            <a:ext cx="3008376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05986" y="2032000"/>
          <a:ext cx="780288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02880"/>
              </a:tblGrid>
              <a:tr h="213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Capable of storing large amount of energy.</a:t>
                      </a:r>
                      <a:endParaRPr lang="en-IN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Bridge the gap between conventional capacitors and rechargeable batteries.</a:t>
                      </a:r>
                      <a:endParaRPr lang="en-IN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Handle very high current rates.</a:t>
                      </a:r>
                      <a:endParaRPr lang="en-IN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Charge time of device is about 1-10 sec</a:t>
                      </a:r>
                      <a:r>
                        <a:rPr lang="en-US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 Used for energy storage undergoing frequent charge and discharge cycles at high current and short duration</a:t>
                      </a:r>
                      <a:endParaRPr lang="en-IN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noFill/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3625464"/>
            <a:ext cx="24878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3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872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results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3625464"/>
            <a:ext cx="24878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3685"/>
              </p:ext>
            </p:extLst>
          </p:nvPr>
        </p:nvGraphicFramePr>
        <p:xfrm>
          <a:off x="1485900" y="1481560"/>
          <a:ext cx="6113781" cy="447528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867264"/>
                <a:gridCol w="1228780"/>
                <a:gridCol w="831233"/>
                <a:gridCol w="921583"/>
                <a:gridCol w="1264921"/>
              </a:tblGrid>
              <a:tr h="2895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Time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Voltage (in volts)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276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seconds</a:t>
                      </a:r>
                      <a:endParaRPr lang="en-IN" sz="1600" b="0" i="0" u="none" strike="noStrike" dirty="0">
                        <a:solidFill>
                          <a:srgbClr val="C6591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Rectangle </a:t>
                      </a:r>
                      <a:endParaRPr lang="en-IN" sz="1600" b="0" i="0" u="none" strike="noStrike">
                        <a:solidFill>
                          <a:srgbClr val="C6591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Square</a:t>
                      </a:r>
                      <a:endParaRPr lang="en-IN" sz="1600" b="0" i="0" u="none" strike="noStrike">
                        <a:solidFill>
                          <a:srgbClr val="C6591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Triangle</a:t>
                      </a:r>
                      <a:endParaRPr lang="en-IN" sz="1600" b="0" i="0" u="none" strike="noStrike">
                        <a:solidFill>
                          <a:srgbClr val="C6591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 circle</a:t>
                      </a:r>
                      <a:endParaRPr lang="en-IN" sz="1600" b="0" i="0" u="none" strike="noStrike">
                        <a:solidFill>
                          <a:srgbClr val="C6591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</a:tr>
              <a:tr h="2813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2.16</a:t>
                      </a:r>
                      <a:endParaRPr lang="en-IN" sz="16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2.16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2.15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2.17</a:t>
                      </a:r>
                      <a:endParaRPr lang="en-IN" sz="16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</a:tr>
              <a:tr h="2813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30303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IN" sz="16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IN" sz="16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</a:tr>
              <a:tr h="2813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IN" sz="16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en-IN" sz="16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</a:tr>
              <a:tr h="2813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</a:t>
                      </a:r>
                      <a:endParaRPr lang="en-IN" sz="16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</a:t>
                      </a:r>
                      <a:endParaRPr lang="en-IN" sz="16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</a:tr>
              <a:tr h="2813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en-IN" sz="16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en-IN" sz="16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</a:tr>
              <a:tr h="2813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en-IN" sz="16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IN" sz="16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en-IN" sz="16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</a:tr>
              <a:tr h="2813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  <a:endParaRPr lang="en-IN" sz="16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IN" sz="16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16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</a:tr>
              <a:tr h="2813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en-IN" sz="16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</a:t>
                      </a:r>
                      <a:endParaRPr lang="en-IN" sz="16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en-IN" sz="16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</a:tr>
              <a:tr h="2813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IN" sz="16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en-IN" sz="16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</a:tr>
              <a:tr h="2813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en-IN" sz="16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0.226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en-IN" sz="16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</a:tr>
              <a:tr h="2813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IN" sz="16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en-IN" sz="16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</a:tr>
              <a:tr h="2813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IN" sz="16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</a:tr>
              <a:tr h="2813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IN" sz="16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</a:t>
                      </a:r>
                      <a:endParaRPr lang="en-IN" sz="1600" b="0" i="0" u="none" strike="noStrike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en-IN" sz="1600" b="0" i="0" u="none" strike="noStrike" dirty="0">
                        <a:solidFill>
                          <a:srgbClr val="3030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07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872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3625464"/>
            <a:ext cx="24878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0936095"/>
              </p:ext>
            </p:extLst>
          </p:nvPr>
        </p:nvGraphicFramePr>
        <p:xfrm>
          <a:off x="1463040" y="1444155"/>
          <a:ext cx="6583680" cy="4225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729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872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&amp; Applications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3625464"/>
            <a:ext cx="24878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882" y="1380565"/>
            <a:ext cx="80234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vehicles: Supercapacitors can be used to store energy in electric vehicles, which can help to improve the performance and range of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vehicles: Supercapacitors can be used in hybrid vehicles to store energy that is generated during braking. This energy can then be used to power the vehicle's electric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 Supercapacitors can be used to store energy in the power grid. This can help to improve the reliability and efficiency of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devices: Supercapacitors can be used to power electronic devices, such as laptops and cell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Wearable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devices: Supercapacitors can be used to power wearable devices, such as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watches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fitness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 Supercapacitors can be used in a variety of industrial applications, such as manufacturing, robotics, and automation.</a:t>
            </a:r>
          </a:p>
        </p:txBody>
      </p:sp>
    </p:spTree>
    <p:extLst>
      <p:ext uri="{BB962C8B-B14F-4D97-AF65-F5344CB8AC3E}">
        <p14:creationId xmlns:p14="http://schemas.microsoft.com/office/powerpoint/2010/main" val="32436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9264" y="1252728"/>
            <a:ext cx="7424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electrode shapes, including rectangular, square, semi-circular, and triangular, were explored in the project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rectangular-shaped electrode demonstrated valuable characteristics in terms of performance and efficiency in supercapacitors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rectangular electrode had the ability to store large charges, resulting in a high energy storage capacity.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produced the largest amount of capacitance among the tested electrode shapes due to its slow discharge rate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rectangular electrode had a capacitance value of 4.60 microfarads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rectangular design of the electrode allowed for faster execution compared to other shapes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90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1654" y="0"/>
            <a:ext cx="2843784" cy="841248"/>
          </a:xfrm>
        </p:spPr>
        <p:txBody>
          <a:bodyPr>
            <a:normAutofit/>
          </a:bodyPr>
          <a:lstStyle/>
          <a:p>
            <a:pPr algn="ctr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067289"/>
              </p:ext>
            </p:extLst>
          </p:nvPr>
        </p:nvGraphicFramePr>
        <p:xfrm>
          <a:off x="210767" y="881515"/>
          <a:ext cx="8845001" cy="568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714"/>
                <a:gridCol w="625047"/>
                <a:gridCol w="751840"/>
                <a:gridCol w="670560"/>
                <a:gridCol w="548640"/>
                <a:gridCol w="528320"/>
                <a:gridCol w="579120"/>
                <a:gridCol w="548640"/>
                <a:gridCol w="528320"/>
                <a:gridCol w="640080"/>
                <a:gridCol w="599440"/>
                <a:gridCol w="589280"/>
              </a:tblGrid>
              <a:tr h="74685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Month/</a:t>
                      </a:r>
                      <a:r>
                        <a:rPr lang="en-IN" sz="1200" baseline="0" dirty="0" smtClean="0"/>
                        <a:t> activity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July 2022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August</a:t>
                      </a:r>
                      <a:r>
                        <a:rPr lang="en-IN" sz="1200" baseline="0" dirty="0" smtClean="0"/>
                        <a:t> 2022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Sep</a:t>
                      </a:r>
                      <a:r>
                        <a:rPr lang="en-IN" sz="1200" baseline="0" dirty="0" smtClean="0"/>
                        <a:t> 2022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Oct 2022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Nov 2022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Dec</a:t>
                      </a:r>
                      <a:r>
                        <a:rPr lang="en-IN" sz="1200" baseline="0" dirty="0" smtClean="0"/>
                        <a:t> 2022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Jan</a:t>
                      </a:r>
                      <a:r>
                        <a:rPr lang="en-IN" sz="1200" baseline="0" dirty="0" smtClean="0"/>
                        <a:t> 2023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Feb 2023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March 2023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April 2023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May 2023</a:t>
                      </a:r>
                      <a:endParaRPr lang="en-IN" sz="1200" dirty="0"/>
                    </a:p>
                  </a:txBody>
                  <a:tcPr/>
                </a:tc>
              </a:tr>
              <a:tr h="359594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Title fixation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✔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</a:tr>
              <a:tr h="525561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Literature survey</a:t>
                      </a:r>
                      <a:r>
                        <a:rPr lang="en-IN" sz="1200" baseline="0" dirty="0" smtClean="0"/>
                        <a:t> and review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2000" dirty="0" smtClean="0"/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000" dirty="0" smtClean="0"/>
                        <a:t>✔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000" dirty="0" smtClean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</a:tr>
              <a:tr h="359594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Study of super capacitor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000" dirty="0" smtClean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000" dirty="0" smtClean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</a:tr>
              <a:tr h="424821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Simulation on </a:t>
                      </a:r>
                      <a:r>
                        <a:rPr lang="en-IN" sz="1200" dirty="0" err="1" smtClean="0"/>
                        <a:t>comsol</a:t>
                      </a:r>
                      <a:r>
                        <a:rPr lang="en-IN" sz="1200" dirty="0" smtClean="0"/>
                        <a:t> multiphysics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000" dirty="0" smtClean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000" dirty="0" smtClean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</a:tr>
              <a:tr h="636206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Material</a:t>
                      </a:r>
                      <a:r>
                        <a:rPr lang="en-IN" sz="1200" baseline="0" dirty="0" smtClean="0"/>
                        <a:t> Purchase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000" dirty="0" smtClean="0"/>
                        <a:t>✔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</a:tr>
              <a:tr h="9128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dirty="0" smtClean="0"/>
                        <a:t>Different shapes</a:t>
                      </a:r>
                      <a:r>
                        <a:rPr lang="en-IN" sz="1200" baseline="0" dirty="0" smtClean="0"/>
                        <a:t> of super capacitor (Hardware)</a:t>
                      </a:r>
                      <a:endParaRPr lang="en-I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000" dirty="0" smtClean="0"/>
                        <a:t>✔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2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000" dirty="0" smtClean="0"/>
                        <a:t>✔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</a:tr>
              <a:tr h="497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dirty="0" smtClean="0"/>
                        <a:t>Conference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000" dirty="0" smtClean="0"/>
                        <a:t>✔</a:t>
                      </a:r>
                    </a:p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000" dirty="0" smtClean="0"/>
                        <a:t>✔</a:t>
                      </a:r>
                    </a:p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</a:tr>
              <a:tr h="636206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Report</a:t>
                      </a:r>
                      <a:r>
                        <a:rPr lang="en-IN" sz="1200" baseline="0" dirty="0" smtClean="0"/>
                        <a:t>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000" dirty="0" smtClean="0"/>
                        <a:t>✔</a:t>
                      </a:r>
                    </a:p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000" dirty="0" smtClean="0"/>
                        <a:t>✔</a:t>
                      </a:r>
                    </a:p>
                    <a:p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42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3096"/>
            <a:ext cx="8229600" cy="4389120"/>
          </a:xfrm>
        </p:spPr>
        <p:txBody>
          <a:bodyPr>
            <a:normAutofit/>
          </a:bodyPr>
          <a:lstStyle/>
          <a:p>
            <a:pPr marL="120015" indent="0">
              <a:buNone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Adarsh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Pal Singh, P. B.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Karandikar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Nitesh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Tiwari,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Arnan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Dubey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“SUSTAINABLE MATERIALS FOR SOLID FLEXIBLE SUPERCAPACITORS”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H.Y. Jin, Y. Liu, H.T. Huang, W.M. Tang* and H.L.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 “FLEXIBLE SOLID-STATE FIBRE-SHAPED SUPER CAPACITORS BASED ON ORGANIC-INORGANIC HYBRID ELECTRODES FOR WEARABLE ENERGY STORAGE”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 Yu, W.M. Tang* and J.Y. Dai “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FLEXIBLE SOLID-STATE SUPER CAPACITORS USING PAPER-BASED ELECTRODES FOR ENERGY STORAGE”</a:t>
            </a:r>
          </a:p>
          <a:p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Keryn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Lian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Haoran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Wu , Matthew Genovese, Alvin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Virya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Kevin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Ton “SUSTAINABLE MATERIALS FOR SOLID FLEXIBLE SUPERCAPACITORS”</a:t>
            </a: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Sudarshan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Chavan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Dhananjay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 </a:t>
            </a:r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Talange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MODELING AND SIMULATION OF EFFECT OF DOUBLE LAYER CAPACITANCE ON PEM FUEL CELL PERFORMANCE”</a:t>
            </a:r>
          </a:p>
          <a:p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Yukito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Fukushima, Masumi </a:t>
            </a:r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Fukuma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Satoru </a:t>
            </a:r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Kishida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Sang-</a:t>
            </a:r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Seok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Lee and Katsumi Yoshino “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ENVIRONMENTALLY FRIENDLY ELECTROLYTE TYPE ELECTRIC DOUBLE LAYER SUPERCAPACITOR FOR WIRELESS SENSOR NETWORK SYSTEM”</a:t>
            </a:r>
          </a:p>
          <a:p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41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38822"/>
            <a:ext cx="8229600" cy="438912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 &amp;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imulation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and applications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6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5" descr="C:\Users\Dell\Desktop\6359749212265071701171552202_Dollarphotoclub_77959340-1024x57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38" y="0"/>
            <a:ext cx="913526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9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 &amp; Objective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51131"/>
            <a:ext cx="8229600" cy="4389120"/>
          </a:xfrm>
        </p:spPr>
        <p:txBody>
          <a:bodyPr>
            <a:normAutofit/>
          </a:bodyPr>
          <a:lstStyle/>
          <a:p>
            <a:pPr marL="120015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and analysis of shape of electrode implemented in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 capacitor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focus on design and fabrication for application in load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the super capacitors of different shapes and of different materials.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Obtaining highest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shapes of Super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9668"/>
            <a:ext cx="8229600" cy="4389120"/>
          </a:xfrm>
        </p:spPr>
        <p:txBody>
          <a:bodyPr>
            <a:no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charge is stored electrostatically at the surface of two electrodes that are separated by an electrolyte in supercapacitors, which are electrochemical energy storage devices. They are perfect for a range of applications, including electric vehicles, hybrid vehicles, and grid storage, because to their high power density and long cycle life.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categories of supercapacitors: symmetric and asymmetric. Asymmetric supercapacitors feature two electrodes with differing characteristics as opposed to symmetric supercapacitors' two identical electrodes. Asymmetric supercapacitors are more expensive than symmetric ones but have a higher energy density.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Activated carbon, carbon nanotubes, or graphene are common examples of carbon-based materials used to make the electrodes in supercapacitors. These substances can store more charge because of their large surface areas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015" indent="0" algn="just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Supercapacitor technology is developing quickly, and new uses for them are always being created. Supercapacitors are anticipated to be used more frequently as technology progresses.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2801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09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01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08362"/>
              </p:ext>
            </p:extLst>
          </p:nvPr>
        </p:nvGraphicFramePr>
        <p:xfrm>
          <a:off x="521208" y="1332992"/>
          <a:ext cx="8028432" cy="457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256"/>
                <a:gridCol w="3323771"/>
                <a:gridCol w="3785405"/>
              </a:tblGrid>
              <a:tr h="44743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paper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419974">
                <a:tc>
                  <a:txBody>
                    <a:bodyPr/>
                    <a:lstStyle/>
                    <a:p>
                      <a:pPr algn="just"/>
                      <a:r>
                        <a:rPr lang="en-IN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 of Electrode Shape on the Parameters of Super capacitor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Adarsh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Pal Singh, P. B.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Karandikar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Nitesh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Kumar Tiwari,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Arnan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Dubey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Circular, strip and rectangular shaped electrodes can have more application where high power density is required.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333808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Flexible Solid-State Fibre-shaped Super capacitors Based on Organic-inorganic Hybrid Electrodes for Wearable Energy Storage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(H.Y. Jin, Y. Liu, H.T. Huang, W.M. Tang* and H.L. Chan)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The as-prepared FSC(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Fibre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shaped capacitors)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device revealed excellent performance such as high volumetric capacitance, good rate capability and excellent mechanical stability in both electrochemical test and bending test.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333808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Flexible solid-state super capacitors using paper-based electrodes for energy storage</a:t>
                      </a:r>
                      <a:endParaRPr lang="en-IN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just"/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Kun Yu, W.M. Tang* and J.Y. Dai)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The as-prepared Paper-CNTs-NCS electrode shows excellent electrochemical performance such as high areal capacitance and good rate capability.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972354"/>
              </p:ext>
            </p:extLst>
          </p:nvPr>
        </p:nvGraphicFramePr>
        <p:xfrm>
          <a:off x="246889" y="1171550"/>
          <a:ext cx="8631935" cy="4403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475"/>
                <a:gridCol w="3671568"/>
                <a:gridCol w="4098892"/>
              </a:tblGrid>
              <a:tr h="291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</a:t>
                      </a:r>
                    </a:p>
                  </a:txBody>
                  <a:tcPr/>
                </a:tc>
              </a:tr>
              <a:tr h="1363713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Sustainable Materials for Solid Flexible </a:t>
                      </a:r>
                      <a:r>
                        <a:rPr lang="en-I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Supercapacitors</a:t>
                      </a:r>
                      <a:endParaRPr lang="en-IN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(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Keryn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Lian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Haoran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Wu ,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Matthew Genovese,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Alvin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Virya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Jak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Li,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Kevin Ton</a:t>
                      </a:r>
                      <a:r>
                        <a:rPr lang="en-IN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The performance of these solid flexible devices was systematically compared to commercial activated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carbon (AC) and liquid electrolyte baseline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363713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Modeling and Simulation of Effect of Double Layer Capacitance on PEM Fuel Cell Performance.</a:t>
                      </a:r>
                    </a:p>
                    <a:p>
                      <a:pPr algn="just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(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Sudarshan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L.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Chavan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Dhananjay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B.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Talange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)</a:t>
                      </a:r>
                    </a:p>
                    <a:p>
                      <a:pPr algn="just"/>
                      <a:endParaRPr lang="en-IN" sz="1400" b="1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Fuel cell technology is one of the most promising, emissions free, environment friendly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conversion technology popularly used for various commercial applications like electrical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vehicles, building cogeneration and standby power supply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363713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Environmentally Friendly Electrolyte Type Electric Double Layer </a:t>
                      </a:r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Supercapacitor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Wireless Sensor Network System</a:t>
                      </a:r>
                    </a:p>
                    <a:p>
                      <a:pPr algn="just"/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(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Yukito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Fukushima, Masumi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Fukuma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Satoru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Kishida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Sang-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Seok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Lee and Katsumi Yoshino</a:t>
                      </a: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)</a:t>
                      </a:r>
                      <a:endParaRPr lang="en-IN" sz="1400" b="1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Environmentally friendly charcoal EDLC is one of solutions for a reliable and safe power supply for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WSN system.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6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3824" y="118872"/>
            <a:ext cx="3008376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" y="1609344"/>
            <a:ext cx="7580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super capacitor using various shapes of electrode viz. rectangular strip, rectangular, circular, semi-circular, rhombus, triangular, square.</a:t>
            </a:r>
          </a:p>
          <a:p>
            <a:pPr algn="just"/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selection of electrode to obtain maximum specific capacitance. </a:t>
            </a:r>
          </a:p>
          <a:p>
            <a:pPr lvl="1" algn="just"/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Fabrication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super capacitor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selected shapes of electrode to calculate maximum specific capacitance. </a:t>
            </a:r>
          </a:p>
          <a:p>
            <a:pPr algn="just"/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out specific capacitance through experimental setup.</a:t>
            </a:r>
          </a:p>
          <a:p>
            <a:pPr algn="just"/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4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30936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en-IN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464" y="1312271"/>
            <a:ext cx="4123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Simulation: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used: Comsol multiphysics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294" y="1209347"/>
            <a:ext cx="1950396" cy="11291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3464" y="2235601"/>
            <a:ext cx="4608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of multiple shape of super capacitor: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Rectangular shaped super capacitor 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94" y="3113387"/>
            <a:ext cx="5448772" cy="3337849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15" idx="1"/>
          </p:cNvCxnSpPr>
          <p:nvPr/>
        </p:nvCxnSpPr>
        <p:spPr>
          <a:xfrm flipH="1">
            <a:off x="5861304" y="3800368"/>
            <a:ext cx="1216152" cy="360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77456" y="3538758"/>
            <a:ext cx="1872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Activated charcoal/ carbon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205728" y="4572000"/>
            <a:ext cx="871728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77456" y="4340423"/>
            <a:ext cx="238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density polyethylene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022848" y="5346535"/>
            <a:ext cx="935736" cy="17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2884" y="5158222"/>
            <a:ext cx="1872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Manganese dioxide (MnO2)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7712" y="6486783"/>
            <a:ext cx="4608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ectangular shaped super capacitor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8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872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 Super capacitor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1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76" r="4979"/>
          <a:stretch/>
        </p:blipFill>
        <p:spPr>
          <a:xfrm>
            <a:off x="504830" y="1562100"/>
            <a:ext cx="4478650" cy="4953952"/>
          </a:xfrm>
          <a:prstGeom prst="rect">
            <a:avLst/>
          </a:prstGeom>
        </p:spPr>
      </p:pic>
      <p:sp>
        <p:nvSpPr>
          <p:cNvPr id="14" name="Text Box 29"/>
          <p:cNvSpPr txBox="1"/>
          <p:nvPr/>
        </p:nvSpPr>
        <p:spPr>
          <a:xfrm>
            <a:off x="5426075" y="3545396"/>
            <a:ext cx="1973580" cy="123602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Rectangular shaped electrode</a:t>
            </a:r>
          </a:p>
        </p:txBody>
      </p:sp>
      <p:sp>
        <p:nvSpPr>
          <p:cNvPr id="15" name="Text Box 27"/>
          <p:cNvSpPr txBox="1"/>
          <p:nvPr/>
        </p:nvSpPr>
        <p:spPr>
          <a:xfrm>
            <a:off x="5426075" y="4781423"/>
            <a:ext cx="1012825" cy="3556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Seperator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Text Box 35"/>
          <p:cNvSpPr txBox="1"/>
          <p:nvPr/>
        </p:nvSpPr>
        <p:spPr>
          <a:xfrm>
            <a:off x="2376094" y="5934754"/>
            <a:ext cx="5184141" cy="7239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IN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Fig. Internal structure of a supercapacitor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2876874" y="3755390"/>
            <a:ext cx="2312346" cy="4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1"/>
          </p:cNvCxnSpPr>
          <p:nvPr/>
        </p:nvCxnSpPr>
        <p:spPr>
          <a:xfrm flipH="1" flipV="1">
            <a:off x="3957637" y="4856480"/>
            <a:ext cx="1468438" cy="10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 rot="1891025">
            <a:off x="2781300" y="1584960"/>
            <a:ext cx="99060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095627" y="2056416"/>
            <a:ext cx="19411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470788" y="2569376"/>
            <a:ext cx="2566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29"/>
          <p:cNvSpPr txBox="1"/>
          <p:nvPr/>
        </p:nvSpPr>
        <p:spPr>
          <a:xfrm>
            <a:off x="5037456" y="1913814"/>
            <a:ext cx="3032124" cy="123602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IN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Positive electrode</a:t>
            </a:r>
          </a:p>
          <a:p>
            <a:pPr>
              <a:spcAft>
                <a:spcPts val="0"/>
              </a:spcAft>
            </a:pP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Negative electrode</a:t>
            </a:r>
          </a:p>
        </p:txBody>
      </p:sp>
    </p:spTree>
    <p:extLst>
      <p:ext uri="{BB962C8B-B14F-4D97-AF65-F5344CB8AC3E}">
        <p14:creationId xmlns:p14="http://schemas.microsoft.com/office/powerpoint/2010/main" val="343702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3337</TotalTime>
  <Words>1297</Words>
  <Application>Microsoft Office PowerPoint</Application>
  <PresentationFormat>On-screen Show (4:3)</PresentationFormat>
  <Paragraphs>298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Times New Roman</vt:lpstr>
      <vt:lpstr>Wingdings</vt:lpstr>
      <vt:lpstr>Arial</vt:lpstr>
      <vt:lpstr>Noto Sans Symbols</vt:lpstr>
      <vt:lpstr>Calibri</vt:lpstr>
      <vt:lpstr>Constantia</vt:lpstr>
      <vt:lpstr>Flow</vt:lpstr>
      <vt:lpstr>PowerPoint Presentation</vt:lpstr>
      <vt:lpstr>CONTENT</vt:lpstr>
      <vt:lpstr>Aim &amp; Objective</vt:lpstr>
      <vt:lpstr>PowerPoint Presentation</vt:lpstr>
      <vt:lpstr>Literature survey</vt:lpstr>
      <vt:lpstr>PowerPoint Presentation</vt:lpstr>
      <vt:lpstr>Methodology</vt:lpstr>
      <vt:lpstr>PowerPoint Presentation</vt:lpstr>
      <vt:lpstr>Actual Super capacitor</vt:lpstr>
      <vt:lpstr>Block Diagram</vt:lpstr>
      <vt:lpstr>Experimental setup</vt:lpstr>
      <vt:lpstr>Circuit Diagram</vt:lpstr>
      <vt:lpstr>Specifications</vt:lpstr>
      <vt:lpstr>Comparative results</vt:lpstr>
      <vt:lpstr>Graph</vt:lpstr>
      <vt:lpstr>Future scope &amp; Applications</vt:lpstr>
      <vt:lpstr>Conclusion</vt:lpstr>
      <vt:lpstr>Project planner</vt:lpstr>
      <vt:lpstr>Reference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</dc:creator>
  <cp:lastModifiedBy>Microsoft account</cp:lastModifiedBy>
  <cp:revision>175</cp:revision>
  <dcterms:modified xsi:type="dcterms:W3CDTF">2023-06-01T19:59:04Z</dcterms:modified>
</cp:coreProperties>
</file>