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7" r:id="rId3"/>
    <p:sldId id="278" r:id="rId4"/>
    <p:sldId id="257" r:id="rId5"/>
    <p:sldId id="258" r:id="rId6"/>
    <p:sldId id="259" r:id="rId7"/>
    <p:sldId id="260" r:id="rId8"/>
    <p:sldId id="261" r:id="rId9"/>
    <p:sldId id="262" r:id="rId10"/>
    <p:sldId id="263" r:id="rId11"/>
    <p:sldId id="264" r:id="rId12"/>
    <p:sldId id="265" r:id="rId13"/>
    <p:sldId id="266" r:id="rId14"/>
    <p:sldId id="276" r:id="rId15"/>
    <p:sldId id="267" r:id="rId16"/>
    <p:sldId id="268" r:id="rId17"/>
    <p:sldId id="270" r:id="rId18"/>
    <p:sldId id="271" r:id="rId19"/>
    <p:sldId id="272" r:id="rId20"/>
    <p:sldId id="273"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7AD2-386E-40D7-B95D-9FB359D4DA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981493-7A2D-48BD-AEC0-6C0115542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20AA5B-B994-40F8-8B0D-90A8340AFC53}"/>
              </a:ext>
            </a:extLst>
          </p:cNvPr>
          <p:cNvSpPr>
            <a:spLocks noGrp="1"/>
          </p:cNvSpPr>
          <p:nvPr>
            <p:ph type="dt" sz="half" idx="10"/>
          </p:nvPr>
        </p:nvSpPr>
        <p:spPr/>
        <p:txBody>
          <a:bodyPr/>
          <a:lstStyle/>
          <a:p>
            <a:fld id="{4F7A7A1D-E046-41ED-BDC6-EC8D8FB29583}" type="datetimeFigureOut">
              <a:rPr lang="en-IN" smtClean="0"/>
              <a:t>09-02-2024</a:t>
            </a:fld>
            <a:endParaRPr lang="en-IN"/>
          </a:p>
        </p:txBody>
      </p:sp>
      <p:sp>
        <p:nvSpPr>
          <p:cNvPr id="5" name="Footer Placeholder 4">
            <a:extLst>
              <a:ext uri="{FF2B5EF4-FFF2-40B4-BE49-F238E27FC236}">
                <a16:creationId xmlns:a16="http://schemas.microsoft.com/office/drawing/2014/main" id="{66437515-1F3F-4BB1-8919-F8A246A97B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5829DF-2A56-438E-88EF-09A437E701C6}"/>
              </a:ext>
            </a:extLst>
          </p:cNvPr>
          <p:cNvSpPr>
            <a:spLocks noGrp="1"/>
          </p:cNvSpPr>
          <p:nvPr>
            <p:ph type="sldNum" sz="quarter" idx="12"/>
          </p:nvPr>
        </p:nvSpPr>
        <p:spPr/>
        <p:txBody>
          <a:bodyPr/>
          <a:lstStyle/>
          <a:p>
            <a:fld id="{E5C1708A-B096-48D1-97C6-AD88E67F97E0}" type="slidenum">
              <a:rPr lang="en-IN" smtClean="0"/>
              <a:t>‹#›</a:t>
            </a:fld>
            <a:endParaRPr lang="en-IN"/>
          </a:p>
        </p:txBody>
      </p:sp>
    </p:spTree>
    <p:extLst>
      <p:ext uri="{BB962C8B-B14F-4D97-AF65-F5344CB8AC3E}">
        <p14:creationId xmlns:p14="http://schemas.microsoft.com/office/powerpoint/2010/main" val="778391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15E9-9E72-459F-8930-C7134B876F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FA1E21-099C-48F2-8B0E-39EE4EFB4D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0E017F-479B-4179-A2DC-C1BAB37C14F8}"/>
              </a:ext>
            </a:extLst>
          </p:cNvPr>
          <p:cNvSpPr>
            <a:spLocks noGrp="1"/>
          </p:cNvSpPr>
          <p:nvPr>
            <p:ph type="dt" sz="half" idx="10"/>
          </p:nvPr>
        </p:nvSpPr>
        <p:spPr/>
        <p:txBody>
          <a:bodyPr/>
          <a:lstStyle/>
          <a:p>
            <a:fld id="{4F7A7A1D-E046-41ED-BDC6-EC8D8FB29583}" type="datetimeFigureOut">
              <a:rPr lang="en-IN" smtClean="0"/>
              <a:t>09-02-2024</a:t>
            </a:fld>
            <a:endParaRPr lang="en-IN"/>
          </a:p>
        </p:txBody>
      </p:sp>
      <p:sp>
        <p:nvSpPr>
          <p:cNvPr id="5" name="Footer Placeholder 4">
            <a:extLst>
              <a:ext uri="{FF2B5EF4-FFF2-40B4-BE49-F238E27FC236}">
                <a16:creationId xmlns:a16="http://schemas.microsoft.com/office/drawing/2014/main" id="{C9EFA92E-A7AC-4FB8-A62B-8A941E76B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7377E4-B96D-4056-B61C-F5F0CBE0343E}"/>
              </a:ext>
            </a:extLst>
          </p:cNvPr>
          <p:cNvSpPr>
            <a:spLocks noGrp="1"/>
          </p:cNvSpPr>
          <p:nvPr>
            <p:ph type="sldNum" sz="quarter" idx="12"/>
          </p:nvPr>
        </p:nvSpPr>
        <p:spPr/>
        <p:txBody>
          <a:bodyPr/>
          <a:lstStyle/>
          <a:p>
            <a:fld id="{E5C1708A-B096-48D1-97C6-AD88E67F97E0}" type="slidenum">
              <a:rPr lang="en-IN" smtClean="0"/>
              <a:t>‹#›</a:t>
            </a:fld>
            <a:endParaRPr lang="en-IN"/>
          </a:p>
        </p:txBody>
      </p:sp>
    </p:spTree>
    <p:extLst>
      <p:ext uri="{BB962C8B-B14F-4D97-AF65-F5344CB8AC3E}">
        <p14:creationId xmlns:p14="http://schemas.microsoft.com/office/powerpoint/2010/main" val="197245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DA95CA-6DE8-4FF6-AF07-E28CF89CCC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146F10-FF8C-4210-87AE-E4F59FD3BB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4194D7-F670-4BA2-A080-8D0099D2A089}"/>
              </a:ext>
            </a:extLst>
          </p:cNvPr>
          <p:cNvSpPr>
            <a:spLocks noGrp="1"/>
          </p:cNvSpPr>
          <p:nvPr>
            <p:ph type="dt" sz="half" idx="10"/>
          </p:nvPr>
        </p:nvSpPr>
        <p:spPr/>
        <p:txBody>
          <a:bodyPr/>
          <a:lstStyle/>
          <a:p>
            <a:fld id="{4F7A7A1D-E046-41ED-BDC6-EC8D8FB29583}" type="datetimeFigureOut">
              <a:rPr lang="en-IN" smtClean="0"/>
              <a:t>09-02-2024</a:t>
            </a:fld>
            <a:endParaRPr lang="en-IN"/>
          </a:p>
        </p:txBody>
      </p:sp>
      <p:sp>
        <p:nvSpPr>
          <p:cNvPr id="5" name="Footer Placeholder 4">
            <a:extLst>
              <a:ext uri="{FF2B5EF4-FFF2-40B4-BE49-F238E27FC236}">
                <a16:creationId xmlns:a16="http://schemas.microsoft.com/office/drawing/2014/main" id="{E20D3D20-8E34-4F58-B04B-0DC1C32138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508D1F-F2D0-4479-89FE-DA4EC6D16C56}"/>
              </a:ext>
            </a:extLst>
          </p:cNvPr>
          <p:cNvSpPr>
            <a:spLocks noGrp="1"/>
          </p:cNvSpPr>
          <p:nvPr>
            <p:ph type="sldNum" sz="quarter" idx="12"/>
          </p:nvPr>
        </p:nvSpPr>
        <p:spPr/>
        <p:txBody>
          <a:bodyPr/>
          <a:lstStyle/>
          <a:p>
            <a:fld id="{E5C1708A-B096-48D1-97C6-AD88E67F97E0}" type="slidenum">
              <a:rPr lang="en-IN" smtClean="0"/>
              <a:t>‹#›</a:t>
            </a:fld>
            <a:endParaRPr lang="en-IN"/>
          </a:p>
        </p:txBody>
      </p:sp>
    </p:spTree>
    <p:extLst>
      <p:ext uri="{BB962C8B-B14F-4D97-AF65-F5344CB8AC3E}">
        <p14:creationId xmlns:p14="http://schemas.microsoft.com/office/powerpoint/2010/main" val="167694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AB3A-F541-4287-A700-269C1430F8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ED79E4-42E4-4E02-A182-BA86867F3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8C09A4-D77B-495A-B6F0-FD11811A0AFE}"/>
              </a:ext>
            </a:extLst>
          </p:cNvPr>
          <p:cNvSpPr>
            <a:spLocks noGrp="1"/>
          </p:cNvSpPr>
          <p:nvPr>
            <p:ph type="dt" sz="half" idx="10"/>
          </p:nvPr>
        </p:nvSpPr>
        <p:spPr/>
        <p:txBody>
          <a:bodyPr/>
          <a:lstStyle/>
          <a:p>
            <a:fld id="{4F7A7A1D-E046-41ED-BDC6-EC8D8FB29583}" type="datetimeFigureOut">
              <a:rPr lang="en-IN" smtClean="0"/>
              <a:t>09-02-2024</a:t>
            </a:fld>
            <a:endParaRPr lang="en-IN"/>
          </a:p>
        </p:txBody>
      </p:sp>
      <p:sp>
        <p:nvSpPr>
          <p:cNvPr id="5" name="Footer Placeholder 4">
            <a:extLst>
              <a:ext uri="{FF2B5EF4-FFF2-40B4-BE49-F238E27FC236}">
                <a16:creationId xmlns:a16="http://schemas.microsoft.com/office/drawing/2014/main" id="{0F343058-8814-42EA-B9D7-D0D456C644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73E7A-D996-4727-8152-70C34AB6CAC9}"/>
              </a:ext>
            </a:extLst>
          </p:cNvPr>
          <p:cNvSpPr>
            <a:spLocks noGrp="1"/>
          </p:cNvSpPr>
          <p:nvPr>
            <p:ph type="sldNum" sz="quarter" idx="12"/>
          </p:nvPr>
        </p:nvSpPr>
        <p:spPr/>
        <p:txBody>
          <a:bodyPr/>
          <a:lstStyle/>
          <a:p>
            <a:fld id="{E5C1708A-B096-48D1-97C6-AD88E67F97E0}" type="slidenum">
              <a:rPr lang="en-IN" smtClean="0"/>
              <a:t>‹#›</a:t>
            </a:fld>
            <a:endParaRPr lang="en-IN"/>
          </a:p>
        </p:txBody>
      </p:sp>
    </p:spTree>
    <p:extLst>
      <p:ext uri="{BB962C8B-B14F-4D97-AF65-F5344CB8AC3E}">
        <p14:creationId xmlns:p14="http://schemas.microsoft.com/office/powerpoint/2010/main" val="179419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4D26-28DC-4788-A921-F9BE152E9F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F76F18-B3FD-436A-BDCB-E4F0F8BAE9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B7F496-D0B9-4F78-8064-75CEA6EB6A30}"/>
              </a:ext>
            </a:extLst>
          </p:cNvPr>
          <p:cNvSpPr>
            <a:spLocks noGrp="1"/>
          </p:cNvSpPr>
          <p:nvPr>
            <p:ph type="dt" sz="half" idx="10"/>
          </p:nvPr>
        </p:nvSpPr>
        <p:spPr/>
        <p:txBody>
          <a:bodyPr/>
          <a:lstStyle/>
          <a:p>
            <a:fld id="{4F7A7A1D-E046-41ED-BDC6-EC8D8FB29583}" type="datetimeFigureOut">
              <a:rPr lang="en-IN" smtClean="0"/>
              <a:t>09-02-2024</a:t>
            </a:fld>
            <a:endParaRPr lang="en-IN"/>
          </a:p>
        </p:txBody>
      </p:sp>
      <p:sp>
        <p:nvSpPr>
          <p:cNvPr id="5" name="Footer Placeholder 4">
            <a:extLst>
              <a:ext uri="{FF2B5EF4-FFF2-40B4-BE49-F238E27FC236}">
                <a16:creationId xmlns:a16="http://schemas.microsoft.com/office/drawing/2014/main" id="{D10B8C23-37B4-4147-97E0-30F509E30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AF835C-5128-481D-A7CD-B7E311DFA337}"/>
              </a:ext>
            </a:extLst>
          </p:cNvPr>
          <p:cNvSpPr>
            <a:spLocks noGrp="1"/>
          </p:cNvSpPr>
          <p:nvPr>
            <p:ph type="sldNum" sz="quarter" idx="12"/>
          </p:nvPr>
        </p:nvSpPr>
        <p:spPr/>
        <p:txBody>
          <a:bodyPr/>
          <a:lstStyle/>
          <a:p>
            <a:fld id="{E5C1708A-B096-48D1-97C6-AD88E67F97E0}" type="slidenum">
              <a:rPr lang="en-IN" smtClean="0"/>
              <a:t>‹#›</a:t>
            </a:fld>
            <a:endParaRPr lang="en-IN"/>
          </a:p>
        </p:txBody>
      </p:sp>
    </p:spTree>
    <p:extLst>
      <p:ext uri="{BB962C8B-B14F-4D97-AF65-F5344CB8AC3E}">
        <p14:creationId xmlns:p14="http://schemas.microsoft.com/office/powerpoint/2010/main" val="49147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E985-B1B3-49AA-A666-5DD1106A12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B9C8A3-B8A5-4CA6-A148-AD57A8348D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EE4DE1-4C74-4B17-8CA3-7FC209713A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760D74-CD97-45BE-A7A2-EFCFC5C64AC0}"/>
              </a:ext>
            </a:extLst>
          </p:cNvPr>
          <p:cNvSpPr>
            <a:spLocks noGrp="1"/>
          </p:cNvSpPr>
          <p:nvPr>
            <p:ph type="dt" sz="half" idx="10"/>
          </p:nvPr>
        </p:nvSpPr>
        <p:spPr/>
        <p:txBody>
          <a:bodyPr/>
          <a:lstStyle/>
          <a:p>
            <a:fld id="{4F7A7A1D-E046-41ED-BDC6-EC8D8FB29583}" type="datetimeFigureOut">
              <a:rPr lang="en-IN" smtClean="0"/>
              <a:t>09-02-2024</a:t>
            </a:fld>
            <a:endParaRPr lang="en-IN"/>
          </a:p>
        </p:txBody>
      </p:sp>
      <p:sp>
        <p:nvSpPr>
          <p:cNvPr id="6" name="Footer Placeholder 5">
            <a:extLst>
              <a:ext uri="{FF2B5EF4-FFF2-40B4-BE49-F238E27FC236}">
                <a16:creationId xmlns:a16="http://schemas.microsoft.com/office/drawing/2014/main" id="{BD5C467C-3F17-4215-BB91-D638B0EDEB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7DCAC0-3BF5-48B3-A5F4-0B2DC5A1DAC2}"/>
              </a:ext>
            </a:extLst>
          </p:cNvPr>
          <p:cNvSpPr>
            <a:spLocks noGrp="1"/>
          </p:cNvSpPr>
          <p:nvPr>
            <p:ph type="sldNum" sz="quarter" idx="12"/>
          </p:nvPr>
        </p:nvSpPr>
        <p:spPr/>
        <p:txBody>
          <a:bodyPr/>
          <a:lstStyle/>
          <a:p>
            <a:fld id="{E5C1708A-B096-48D1-97C6-AD88E67F97E0}" type="slidenum">
              <a:rPr lang="en-IN" smtClean="0"/>
              <a:t>‹#›</a:t>
            </a:fld>
            <a:endParaRPr lang="en-IN"/>
          </a:p>
        </p:txBody>
      </p:sp>
    </p:spTree>
    <p:extLst>
      <p:ext uri="{BB962C8B-B14F-4D97-AF65-F5344CB8AC3E}">
        <p14:creationId xmlns:p14="http://schemas.microsoft.com/office/powerpoint/2010/main" val="369291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3D38-81B4-45EC-85D2-3A1ED695A5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5E68CF-CB5A-494F-B646-8560B67F9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F086D3-E0A1-4511-AC2F-EE1802BCC3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F26279-4969-4B2F-9619-8641445694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F9DDDD-1CFD-4E4C-A1A6-EF049E0665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493B6D-0255-4D60-921B-79F1D8901011}"/>
              </a:ext>
            </a:extLst>
          </p:cNvPr>
          <p:cNvSpPr>
            <a:spLocks noGrp="1"/>
          </p:cNvSpPr>
          <p:nvPr>
            <p:ph type="dt" sz="half" idx="10"/>
          </p:nvPr>
        </p:nvSpPr>
        <p:spPr/>
        <p:txBody>
          <a:bodyPr/>
          <a:lstStyle/>
          <a:p>
            <a:fld id="{4F7A7A1D-E046-41ED-BDC6-EC8D8FB29583}" type="datetimeFigureOut">
              <a:rPr lang="en-IN" smtClean="0"/>
              <a:t>09-02-2024</a:t>
            </a:fld>
            <a:endParaRPr lang="en-IN"/>
          </a:p>
        </p:txBody>
      </p:sp>
      <p:sp>
        <p:nvSpPr>
          <p:cNvPr id="8" name="Footer Placeholder 7">
            <a:extLst>
              <a:ext uri="{FF2B5EF4-FFF2-40B4-BE49-F238E27FC236}">
                <a16:creationId xmlns:a16="http://schemas.microsoft.com/office/drawing/2014/main" id="{3BFABD6B-94FA-4B3A-9E02-45C036EC4F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D3CE99-D227-42BA-9C71-F597521DAFD5}"/>
              </a:ext>
            </a:extLst>
          </p:cNvPr>
          <p:cNvSpPr>
            <a:spLocks noGrp="1"/>
          </p:cNvSpPr>
          <p:nvPr>
            <p:ph type="sldNum" sz="quarter" idx="12"/>
          </p:nvPr>
        </p:nvSpPr>
        <p:spPr/>
        <p:txBody>
          <a:bodyPr/>
          <a:lstStyle/>
          <a:p>
            <a:fld id="{E5C1708A-B096-48D1-97C6-AD88E67F97E0}" type="slidenum">
              <a:rPr lang="en-IN" smtClean="0"/>
              <a:t>‹#›</a:t>
            </a:fld>
            <a:endParaRPr lang="en-IN"/>
          </a:p>
        </p:txBody>
      </p:sp>
    </p:spTree>
    <p:extLst>
      <p:ext uri="{BB962C8B-B14F-4D97-AF65-F5344CB8AC3E}">
        <p14:creationId xmlns:p14="http://schemas.microsoft.com/office/powerpoint/2010/main" val="1884450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DF59-E516-415E-BD2F-4237F1476C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382F9D-CF1A-4408-91AC-6934609D6AE2}"/>
              </a:ext>
            </a:extLst>
          </p:cNvPr>
          <p:cNvSpPr>
            <a:spLocks noGrp="1"/>
          </p:cNvSpPr>
          <p:nvPr>
            <p:ph type="dt" sz="half" idx="10"/>
          </p:nvPr>
        </p:nvSpPr>
        <p:spPr/>
        <p:txBody>
          <a:bodyPr/>
          <a:lstStyle/>
          <a:p>
            <a:fld id="{4F7A7A1D-E046-41ED-BDC6-EC8D8FB29583}" type="datetimeFigureOut">
              <a:rPr lang="en-IN" smtClean="0"/>
              <a:t>09-02-2024</a:t>
            </a:fld>
            <a:endParaRPr lang="en-IN"/>
          </a:p>
        </p:txBody>
      </p:sp>
      <p:sp>
        <p:nvSpPr>
          <p:cNvPr id="4" name="Footer Placeholder 3">
            <a:extLst>
              <a:ext uri="{FF2B5EF4-FFF2-40B4-BE49-F238E27FC236}">
                <a16:creationId xmlns:a16="http://schemas.microsoft.com/office/drawing/2014/main" id="{BAF40D8A-E040-4380-820E-3910F87A73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E2C99E-AD65-4B39-B644-F3CCF731CD07}"/>
              </a:ext>
            </a:extLst>
          </p:cNvPr>
          <p:cNvSpPr>
            <a:spLocks noGrp="1"/>
          </p:cNvSpPr>
          <p:nvPr>
            <p:ph type="sldNum" sz="quarter" idx="12"/>
          </p:nvPr>
        </p:nvSpPr>
        <p:spPr/>
        <p:txBody>
          <a:bodyPr/>
          <a:lstStyle/>
          <a:p>
            <a:fld id="{E5C1708A-B096-48D1-97C6-AD88E67F97E0}" type="slidenum">
              <a:rPr lang="en-IN" smtClean="0"/>
              <a:t>‹#›</a:t>
            </a:fld>
            <a:endParaRPr lang="en-IN"/>
          </a:p>
        </p:txBody>
      </p:sp>
    </p:spTree>
    <p:extLst>
      <p:ext uri="{BB962C8B-B14F-4D97-AF65-F5344CB8AC3E}">
        <p14:creationId xmlns:p14="http://schemas.microsoft.com/office/powerpoint/2010/main" val="159467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9DAC47-15EF-4372-922A-5B72DE42625C}"/>
              </a:ext>
            </a:extLst>
          </p:cNvPr>
          <p:cNvSpPr>
            <a:spLocks noGrp="1"/>
          </p:cNvSpPr>
          <p:nvPr>
            <p:ph type="dt" sz="half" idx="10"/>
          </p:nvPr>
        </p:nvSpPr>
        <p:spPr/>
        <p:txBody>
          <a:bodyPr/>
          <a:lstStyle/>
          <a:p>
            <a:fld id="{4F7A7A1D-E046-41ED-BDC6-EC8D8FB29583}" type="datetimeFigureOut">
              <a:rPr lang="en-IN" smtClean="0"/>
              <a:t>09-02-2024</a:t>
            </a:fld>
            <a:endParaRPr lang="en-IN"/>
          </a:p>
        </p:txBody>
      </p:sp>
      <p:sp>
        <p:nvSpPr>
          <p:cNvPr id="3" name="Footer Placeholder 2">
            <a:extLst>
              <a:ext uri="{FF2B5EF4-FFF2-40B4-BE49-F238E27FC236}">
                <a16:creationId xmlns:a16="http://schemas.microsoft.com/office/drawing/2014/main" id="{E61398E1-B668-43A0-B9A0-B66B71E526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FEC6D-0704-4FEF-96C1-DC84017C1AC8}"/>
              </a:ext>
            </a:extLst>
          </p:cNvPr>
          <p:cNvSpPr>
            <a:spLocks noGrp="1"/>
          </p:cNvSpPr>
          <p:nvPr>
            <p:ph type="sldNum" sz="quarter" idx="12"/>
          </p:nvPr>
        </p:nvSpPr>
        <p:spPr/>
        <p:txBody>
          <a:bodyPr/>
          <a:lstStyle/>
          <a:p>
            <a:fld id="{E5C1708A-B096-48D1-97C6-AD88E67F97E0}" type="slidenum">
              <a:rPr lang="en-IN" smtClean="0"/>
              <a:t>‹#›</a:t>
            </a:fld>
            <a:endParaRPr lang="en-IN"/>
          </a:p>
        </p:txBody>
      </p:sp>
    </p:spTree>
    <p:extLst>
      <p:ext uri="{BB962C8B-B14F-4D97-AF65-F5344CB8AC3E}">
        <p14:creationId xmlns:p14="http://schemas.microsoft.com/office/powerpoint/2010/main" val="157753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09A6-6271-496B-9A61-2C1A4767D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D50157-CEAD-4394-8F02-3221EF1949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475D7B-A36A-4A36-A0D2-0B207D016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F240E-F153-4472-A05B-CE190F964D2A}"/>
              </a:ext>
            </a:extLst>
          </p:cNvPr>
          <p:cNvSpPr>
            <a:spLocks noGrp="1"/>
          </p:cNvSpPr>
          <p:nvPr>
            <p:ph type="dt" sz="half" idx="10"/>
          </p:nvPr>
        </p:nvSpPr>
        <p:spPr/>
        <p:txBody>
          <a:bodyPr/>
          <a:lstStyle/>
          <a:p>
            <a:fld id="{4F7A7A1D-E046-41ED-BDC6-EC8D8FB29583}" type="datetimeFigureOut">
              <a:rPr lang="en-IN" smtClean="0"/>
              <a:t>09-02-2024</a:t>
            </a:fld>
            <a:endParaRPr lang="en-IN"/>
          </a:p>
        </p:txBody>
      </p:sp>
      <p:sp>
        <p:nvSpPr>
          <p:cNvPr id="6" name="Footer Placeholder 5">
            <a:extLst>
              <a:ext uri="{FF2B5EF4-FFF2-40B4-BE49-F238E27FC236}">
                <a16:creationId xmlns:a16="http://schemas.microsoft.com/office/drawing/2014/main" id="{80AE1DCA-7C14-40AA-9ACF-632FE9EE3B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D1E180-F227-4A10-8290-4D608A0E72C8}"/>
              </a:ext>
            </a:extLst>
          </p:cNvPr>
          <p:cNvSpPr>
            <a:spLocks noGrp="1"/>
          </p:cNvSpPr>
          <p:nvPr>
            <p:ph type="sldNum" sz="quarter" idx="12"/>
          </p:nvPr>
        </p:nvSpPr>
        <p:spPr/>
        <p:txBody>
          <a:bodyPr/>
          <a:lstStyle/>
          <a:p>
            <a:fld id="{E5C1708A-B096-48D1-97C6-AD88E67F97E0}" type="slidenum">
              <a:rPr lang="en-IN" smtClean="0"/>
              <a:t>‹#›</a:t>
            </a:fld>
            <a:endParaRPr lang="en-IN"/>
          </a:p>
        </p:txBody>
      </p:sp>
    </p:spTree>
    <p:extLst>
      <p:ext uri="{BB962C8B-B14F-4D97-AF65-F5344CB8AC3E}">
        <p14:creationId xmlns:p14="http://schemas.microsoft.com/office/powerpoint/2010/main" val="2276210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85F0-3625-4F28-B1F0-FC88EC470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106C05-29D1-44C9-8FA8-DA4D276885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25907F-E40A-4381-A422-07D5A8F25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B8B56-4616-4066-A3C3-9F4CE3DDAB0A}"/>
              </a:ext>
            </a:extLst>
          </p:cNvPr>
          <p:cNvSpPr>
            <a:spLocks noGrp="1"/>
          </p:cNvSpPr>
          <p:nvPr>
            <p:ph type="dt" sz="half" idx="10"/>
          </p:nvPr>
        </p:nvSpPr>
        <p:spPr/>
        <p:txBody>
          <a:bodyPr/>
          <a:lstStyle/>
          <a:p>
            <a:fld id="{4F7A7A1D-E046-41ED-BDC6-EC8D8FB29583}" type="datetimeFigureOut">
              <a:rPr lang="en-IN" smtClean="0"/>
              <a:t>09-02-2024</a:t>
            </a:fld>
            <a:endParaRPr lang="en-IN"/>
          </a:p>
        </p:txBody>
      </p:sp>
      <p:sp>
        <p:nvSpPr>
          <p:cNvPr id="6" name="Footer Placeholder 5">
            <a:extLst>
              <a:ext uri="{FF2B5EF4-FFF2-40B4-BE49-F238E27FC236}">
                <a16:creationId xmlns:a16="http://schemas.microsoft.com/office/drawing/2014/main" id="{07EFE24F-6079-46DB-ABE4-3C4072F49C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6EE174-CB14-49DE-9718-C4740140C765}"/>
              </a:ext>
            </a:extLst>
          </p:cNvPr>
          <p:cNvSpPr>
            <a:spLocks noGrp="1"/>
          </p:cNvSpPr>
          <p:nvPr>
            <p:ph type="sldNum" sz="quarter" idx="12"/>
          </p:nvPr>
        </p:nvSpPr>
        <p:spPr/>
        <p:txBody>
          <a:bodyPr/>
          <a:lstStyle/>
          <a:p>
            <a:fld id="{E5C1708A-B096-48D1-97C6-AD88E67F97E0}" type="slidenum">
              <a:rPr lang="en-IN" smtClean="0"/>
              <a:t>‹#›</a:t>
            </a:fld>
            <a:endParaRPr lang="en-IN"/>
          </a:p>
        </p:txBody>
      </p:sp>
    </p:spTree>
    <p:extLst>
      <p:ext uri="{BB962C8B-B14F-4D97-AF65-F5344CB8AC3E}">
        <p14:creationId xmlns:p14="http://schemas.microsoft.com/office/powerpoint/2010/main" val="3237486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6D7F91-4D97-481F-BCC5-AD908A63C0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ADE633-D237-4F87-8B9D-B3316B9058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F8405-382B-470C-83D4-EFCC14EA3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A7A1D-E046-41ED-BDC6-EC8D8FB29583}" type="datetimeFigureOut">
              <a:rPr lang="en-IN" smtClean="0"/>
              <a:t>09-02-2024</a:t>
            </a:fld>
            <a:endParaRPr lang="en-IN"/>
          </a:p>
        </p:txBody>
      </p:sp>
      <p:sp>
        <p:nvSpPr>
          <p:cNvPr id="5" name="Footer Placeholder 4">
            <a:extLst>
              <a:ext uri="{FF2B5EF4-FFF2-40B4-BE49-F238E27FC236}">
                <a16:creationId xmlns:a16="http://schemas.microsoft.com/office/drawing/2014/main" id="{7A08E380-A281-4DAB-8CF0-FB6494D83A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9111AD-C2DF-4918-BF58-27573C401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1708A-B096-48D1-97C6-AD88E67F97E0}" type="slidenum">
              <a:rPr lang="en-IN" smtClean="0"/>
              <a:t>‹#›</a:t>
            </a:fld>
            <a:endParaRPr lang="en-IN"/>
          </a:p>
        </p:txBody>
      </p:sp>
    </p:spTree>
    <p:extLst>
      <p:ext uri="{BB962C8B-B14F-4D97-AF65-F5344CB8AC3E}">
        <p14:creationId xmlns:p14="http://schemas.microsoft.com/office/powerpoint/2010/main" val="3707079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AD7FDF-B7AB-4185-A985-9EFA00A89167}"/>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ECBF630-F20A-458B-A05B-7B18475AB99B}"/>
              </a:ext>
            </a:extLst>
          </p:cNvPr>
          <p:cNvSpPr/>
          <p:nvPr/>
        </p:nvSpPr>
        <p:spPr>
          <a:xfrm>
            <a:off x="2692922" y="593888"/>
            <a:ext cx="6806153" cy="5670223"/>
          </a:xfrm>
          <a:prstGeom prst="ellipse">
            <a:avLst/>
          </a:prstGeom>
          <a:solidFill>
            <a:schemeClr val="accent4">
              <a:lumMod val="60000"/>
              <a:lumOff val="40000"/>
            </a:schemeClr>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FF25453B-9AE7-4D99-8FA7-B8C8322D9977}"/>
              </a:ext>
            </a:extLst>
          </p:cNvPr>
          <p:cNvSpPr txBox="1"/>
          <p:nvPr/>
        </p:nvSpPr>
        <p:spPr>
          <a:xfrm>
            <a:off x="3563334" y="2679520"/>
            <a:ext cx="5533532" cy="769441"/>
          </a:xfrm>
          <a:prstGeom prst="rect">
            <a:avLst/>
          </a:prstGeom>
          <a:noFill/>
        </p:spPr>
        <p:txBody>
          <a:bodyPr wrap="square" rtlCol="0">
            <a:spAutoFit/>
          </a:bodyPr>
          <a:lstStyle/>
          <a:p>
            <a:r>
              <a:rPr lang="en-GB" sz="4400" b="1" dirty="0">
                <a:effectLst>
                  <a:outerShdw blurRad="38100" dist="38100" dir="2700000" algn="tl">
                    <a:srgbClr val="000000">
                      <a:alpha val="43137"/>
                    </a:srgbClr>
                  </a:outerShdw>
                </a:effectLst>
                <a:latin typeface="Algerian" panose="04020705040A02060702" pitchFamily="82" charset="0"/>
              </a:rPr>
              <a:t>HR Data Analysis</a:t>
            </a:r>
            <a:endParaRPr lang="en-IN" sz="4400" b="1" dirty="0">
              <a:effectLst>
                <a:outerShdw blurRad="38100" dist="38100" dir="2700000" algn="tl">
                  <a:srgbClr val="000000">
                    <a:alpha val="43137"/>
                  </a:srgbClr>
                </a:outerShdw>
              </a:effectLst>
              <a:latin typeface="Algerian" panose="04020705040A02060702" pitchFamily="82" charset="0"/>
            </a:endParaRPr>
          </a:p>
        </p:txBody>
      </p:sp>
      <p:sp>
        <p:nvSpPr>
          <p:cNvPr id="12" name="TextBox 11">
            <a:extLst>
              <a:ext uri="{FF2B5EF4-FFF2-40B4-BE49-F238E27FC236}">
                <a16:creationId xmlns:a16="http://schemas.microsoft.com/office/drawing/2014/main" id="{B5F6B02F-0EFB-47DE-9914-CB2102247251}"/>
              </a:ext>
            </a:extLst>
          </p:cNvPr>
          <p:cNvSpPr txBox="1"/>
          <p:nvPr/>
        </p:nvSpPr>
        <p:spPr>
          <a:xfrm>
            <a:off x="4305057" y="3428418"/>
            <a:ext cx="3689806" cy="369332"/>
          </a:xfrm>
          <a:prstGeom prst="rect">
            <a:avLst/>
          </a:prstGeom>
          <a:noFill/>
        </p:spPr>
        <p:txBody>
          <a:bodyPr wrap="square">
            <a:spAutoFit/>
          </a:bodyPr>
          <a:lstStyle/>
          <a:p>
            <a:r>
              <a:rPr lang="en-GB" b="1" dirty="0">
                <a:solidFill>
                  <a:schemeClr val="accent4">
                    <a:lumMod val="50000"/>
                  </a:schemeClr>
                </a:solidFill>
                <a:effectLst>
                  <a:outerShdw blurRad="38100" dist="38100" dir="2700000" algn="tl">
                    <a:srgbClr val="000000">
                      <a:alpha val="43137"/>
                    </a:srgbClr>
                  </a:outerShdw>
                </a:effectLst>
                <a:latin typeface="Algerian" panose="04020705040A02060702" pitchFamily="82" charset="0"/>
              </a:rPr>
              <a:t>using MS-Excel and Power BI</a:t>
            </a:r>
            <a:endParaRPr lang="en-IN" b="1" dirty="0">
              <a:solidFill>
                <a:schemeClr val="accent4">
                  <a:lumMod val="50000"/>
                </a:schemeClr>
              </a:solidFill>
              <a:effectLst>
                <a:outerShdw blurRad="38100" dist="38100" dir="2700000" algn="tl">
                  <a:srgbClr val="000000">
                    <a:alpha val="43137"/>
                  </a:srgbClr>
                </a:outerShdw>
              </a:effectLst>
              <a:latin typeface="Algerian" panose="04020705040A02060702" pitchFamily="82" charset="0"/>
            </a:endParaRPr>
          </a:p>
        </p:txBody>
      </p:sp>
      <p:sp>
        <p:nvSpPr>
          <p:cNvPr id="14" name="TextBox 13">
            <a:extLst>
              <a:ext uri="{FF2B5EF4-FFF2-40B4-BE49-F238E27FC236}">
                <a16:creationId xmlns:a16="http://schemas.microsoft.com/office/drawing/2014/main" id="{E20EEE00-75F0-480E-9A18-CB5206316C2F}"/>
              </a:ext>
            </a:extLst>
          </p:cNvPr>
          <p:cNvSpPr txBox="1"/>
          <p:nvPr/>
        </p:nvSpPr>
        <p:spPr>
          <a:xfrm>
            <a:off x="4739623" y="1731876"/>
            <a:ext cx="2820674" cy="523220"/>
          </a:xfrm>
          <a:prstGeom prst="rect">
            <a:avLst/>
          </a:prstGeom>
          <a:noFill/>
        </p:spPr>
        <p:txBody>
          <a:bodyPr wrap="square">
            <a:spAutoFit/>
          </a:bodyPr>
          <a:lstStyle/>
          <a:p>
            <a:r>
              <a:rPr lang="en-GB" sz="2800" b="1" dirty="0">
                <a:solidFill>
                  <a:schemeClr val="accent2">
                    <a:lumMod val="75000"/>
                  </a:schemeClr>
                </a:solidFill>
                <a:effectLst>
                  <a:outerShdw blurRad="38100" dist="38100" dir="2700000" algn="tl">
                    <a:srgbClr val="000000">
                      <a:alpha val="43137"/>
                    </a:srgbClr>
                  </a:outerShdw>
                </a:effectLst>
                <a:latin typeface="Agency FB" panose="020B0503020202020204" pitchFamily="34" charset="0"/>
              </a:rPr>
              <a:t>V</a:t>
            </a:r>
            <a:r>
              <a:rPr lang="en-IN" sz="2800" b="1" dirty="0">
                <a:solidFill>
                  <a:schemeClr val="accent2">
                    <a:lumMod val="75000"/>
                  </a:schemeClr>
                </a:solidFill>
                <a:effectLst>
                  <a:outerShdw blurRad="38100" dist="38100" dir="2700000" algn="tl">
                    <a:srgbClr val="000000">
                      <a:alpha val="43137"/>
                    </a:srgbClr>
                  </a:outerShdw>
                </a:effectLst>
                <a:latin typeface="Agency FB" panose="020B0503020202020204" pitchFamily="34" charset="0"/>
              </a:rPr>
              <a:t>aishnavi C. Badgujar</a:t>
            </a:r>
          </a:p>
        </p:txBody>
      </p:sp>
      <p:sp>
        <p:nvSpPr>
          <p:cNvPr id="16" name="TextBox 15">
            <a:extLst>
              <a:ext uri="{FF2B5EF4-FFF2-40B4-BE49-F238E27FC236}">
                <a16:creationId xmlns:a16="http://schemas.microsoft.com/office/drawing/2014/main" id="{3F575FE6-EA51-4B82-8A3C-0099025730BE}"/>
              </a:ext>
            </a:extLst>
          </p:cNvPr>
          <p:cNvSpPr txBox="1"/>
          <p:nvPr/>
        </p:nvSpPr>
        <p:spPr>
          <a:xfrm>
            <a:off x="4897373" y="4705222"/>
            <a:ext cx="3043528" cy="400110"/>
          </a:xfrm>
          <a:prstGeom prst="rect">
            <a:avLst/>
          </a:prstGeom>
          <a:noFill/>
        </p:spPr>
        <p:txBody>
          <a:bodyPr wrap="square">
            <a:spAutoFit/>
          </a:bodyPr>
          <a:lstStyle/>
          <a:p>
            <a:r>
              <a:rPr lang="en-IN" sz="2000" b="1" dirty="0">
                <a:effectLst>
                  <a:outerShdw blurRad="38100" dist="38100" dir="2700000" algn="tl">
                    <a:srgbClr val="000000">
                      <a:alpha val="43137"/>
                    </a:srgbClr>
                  </a:outerShdw>
                </a:effectLst>
              </a:rPr>
              <a:t>Pysliq Internship Project</a:t>
            </a:r>
          </a:p>
        </p:txBody>
      </p:sp>
      <p:cxnSp>
        <p:nvCxnSpPr>
          <p:cNvPr id="19" name="Straight Connector 18">
            <a:extLst>
              <a:ext uri="{FF2B5EF4-FFF2-40B4-BE49-F238E27FC236}">
                <a16:creationId xmlns:a16="http://schemas.microsoft.com/office/drawing/2014/main" id="{8A14E0E6-1C98-4A46-BBCF-3A74E30B8B81}"/>
              </a:ext>
            </a:extLst>
          </p:cNvPr>
          <p:cNvCxnSpPr>
            <a:cxnSpLocks/>
          </p:cNvCxnSpPr>
          <p:nvPr/>
        </p:nvCxnSpPr>
        <p:spPr>
          <a:xfrm>
            <a:off x="3864989" y="4383464"/>
            <a:ext cx="477939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9DCEF0C6-60F2-41BC-BAFC-05576A08D900}"/>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882585" y="624930"/>
            <a:ext cx="836226" cy="836226"/>
          </a:xfrm>
          <a:prstGeom prst="rect">
            <a:avLst/>
          </a:prstGeom>
        </p:spPr>
      </p:pic>
    </p:spTree>
    <p:extLst>
      <p:ext uri="{BB962C8B-B14F-4D97-AF65-F5344CB8AC3E}">
        <p14:creationId xmlns:p14="http://schemas.microsoft.com/office/powerpoint/2010/main" val="2396349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B8264F-9D62-439F-96FD-4EDC38DCE984}"/>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31B84BC-BC93-435C-B1D7-F41F0FDD2F55}"/>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912F2E8-14CA-4CC7-A073-D7C1B5A0D794}"/>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C144417-B889-4492-AD49-BF5A34CE0047}"/>
              </a:ext>
            </a:extLst>
          </p:cNvPr>
          <p:cNvSpPr txBox="1"/>
          <p:nvPr/>
        </p:nvSpPr>
        <p:spPr>
          <a:xfrm>
            <a:off x="1967845" y="810706"/>
            <a:ext cx="8490408" cy="707886"/>
          </a:xfrm>
          <a:prstGeom prst="rect">
            <a:avLst/>
          </a:prstGeom>
          <a:noFill/>
        </p:spPr>
        <p:txBody>
          <a:bodyPr wrap="square">
            <a:spAutoFit/>
          </a:bodyPr>
          <a:lstStyle/>
          <a:p>
            <a:r>
              <a:rPr lang="en-GB" sz="2000" b="1" dirty="0">
                <a:effectLst>
                  <a:outerShdw blurRad="38100" dist="38100" dir="2700000" algn="tl">
                    <a:srgbClr val="000000">
                      <a:alpha val="43137"/>
                    </a:srgbClr>
                  </a:outerShdw>
                </a:effectLst>
              </a:rPr>
              <a:t>7. Using DAX, create a calculated column that calculates the average years an employee has spent with their current manager.</a:t>
            </a:r>
            <a:endParaRPr lang="en-IN" sz="2000" b="1" dirty="0">
              <a:effectLst>
                <a:outerShdw blurRad="38100" dist="38100" dir="2700000" algn="tl">
                  <a:srgbClr val="000000">
                    <a:alpha val="43137"/>
                  </a:srgbClr>
                </a:outerShdw>
              </a:effectLst>
            </a:endParaRPr>
          </a:p>
        </p:txBody>
      </p:sp>
      <p:pic>
        <p:nvPicPr>
          <p:cNvPr id="11" name="Picture 10">
            <a:extLst>
              <a:ext uri="{FF2B5EF4-FFF2-40B4-BE49-F238E27FC236}">
                <a16:creationId xmlns:a16="http://schemas.microsoft.com/office/drawing/2014/main" id="{4F072ED5-3EB5-4458-B143-EC678494EC28}"/>
              </a:ext>
            </a:extLst>
          </p:cNvPr>
          <p:cNvPicPr>
            <a:picLocks noChangeAspect="1"/>
          </p:cNvPicPr>
          <p:nvPr/>
        </p:nvPicPr>
        <p:blipFill rotWithShape="1">
          <a:blip r:embed="rId2">
            <a:extLst>
              <a:ext uri="{28A0092B-C50C-407E-A947-70E740481C1C}">
                <a14:useLocalDpi xmlns:a14="http://schemas.microsoft.com/office/drawing/2010/main" val="0"/>
              </a:ext>
            </a:extLst>
          </a:blip>
          <a:srcRect r="28557" b="30172"/>
          <a:stretch/>
        </p:blipFill>
        <p:spPr>
          <a:xfrm>
            <a:off x="2625756" y="1969937"/>
            <a:ext cx="6940485" cy="3815764"/>
          </a:xfrm>
          <a:prstGeom prst="rect">
            <a:avLst/>
          </a:prstGeom>
          <a:ln w="28575">
            <a:solidFill>
              <a:schemeClr val="tx1"/>
            </a:solidFill>
          </a:ln>
        </p:spPr>
      </p:pic>
    </p:spTree>
    <p:extLst>
      <p:ext uri="{BB962C8B-B14F-4D97-AF65-F5344CB8AC3E}">
        <p14:creationId xmlns:p14="http://schemas.microsoft.com/office/powerpoint/2010/main" val="897848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E7592A-2C1A-4E7F-8485-2746BCEE0BC3}"/>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4FCA2E3-AFDA-47C3-9316-8C31B2894D3F}"/>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9C34DD5-14B4-497D-8292-5B2C384E3A68}"/>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752EE1F-FED0-4A8C-ACCE-EC4DC0F8CA65}"/>
              </a:ext>
            </a:extLst>
          </p:cNvPr>
          <p:cNvSpPr txBox="1"/>
          <p:nvPr/>
        </p:nvSpPr>
        <p:spPr>
          <a:xfrm>
            <a:off x="2091179" y="1049721"/>
            <a:ext cx="8243740" cy="707886"/>
          </a:xfrm>
          <a:prstGeom prst="rect">
            <a:avLst/>
          </a:prstGeom>
          <a:noFill/>
        </p:spPr>
        <p:txBody>
          <a:bodyPr wrap="square">
            <a:spAutoFit/>
          </a:bodyPr>
          <a:lstStyle/>
          <a:p>
            <a:r>
              <a:rPr lang="en-IN" sz="2000" b="1" dirty="0">
                <a:effectLst>
                  <a:outerShdw blurRad="38100" dist="38100" dir="2700000" algn="tl">
                    <a:srgbClr val="000000">
                      <a:alpha val="43137"/>
                    </a:srgbClr>
                  </a:outerShdw>
                </a:effectLst>
              </a:rPr>
              <a:t>8. Using Excel, create a pivot table that displays the count of employees in each Marital Status category, segmented by Department.</a:t>
            </a:r>
          </a:p>
        </p:txBody>
      </p:sp>
      <p:pic>
        <p:nvPicPr>
          <p:cNvPr id="15" name="Picture 14">
            <a:extLst>
              <a:ext uri="{FF2B5EF4-FFF2-40B4-BE49-F238E27FC236}">
                <a16:creationId xmlns:a16="http://schemas.microsoft.com/office/drawing/2014/main" id="{11172395-0FCD-4A78-9F49-E715455A3D2D}"/>
              </a:ext>
            </a:extLst>
          </p:cNvPr>
          <p:cNvPicPr>
            <a:picLocks noChangeAspect="1"/>
          </p:cNvPicPr>
          <p:nvPr/>
        </p:nvPicPr>
        <p:blipFill rotWithShape="1">
          <a:blip r:embed="rId2">
            <a:extLst>
              <a:ext uri="{28A0092B-C50C-407E-A947-70E740481C1C}">
                <a14:useLocalDpi xmlns:a14="http://schemas.microsoft.com/office/drawing/2010/main" val="0"/>
              </a:ext>
            </a:extLst>
          </a:blip>
          <a:srcRect r="31727" b="32371"/>
          <a:stretch/>
        </p:blipFill>
        <p:spPr>
          <a:xfrm>
            <a:off x="2579303" y="2019201"/>
            <a:ext cx="7033391" cy="3918945"/>
          </a:xfrm>
          <a:prstGeom prst="rect">
            <a:avLst/>
          </a:prstGeom>
          <a:ln w="28575">
            <a:solidFill>
              <a:schemeClr val="tx1"/>
            </a:solidFill>
          </a:ln>
        </p:spPr>
      </p:pic>
    </p:spTree>
    <p:extLst>
      <p:ext uri="{BB962C8B-B14F-4D97-AF65-F5344CB8AC3E}">
        <p14:creationId xmlns:p14="http://schemas.microsoft.com/office/powerpoint/2010/main" val="314374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100C01-8F7D-4BB3-AD2D-76B98462DB54}"/>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EE12B77-FC0C-4CF9-A38B-7B2B88D536AC}"/>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7B23926-DDE9-4A4B-AD59-7DBEFBC55494}"/>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CD7F46B-511E-433A-8C0B-D90C86C12518}"/>
              </a:ext>
            </a:extLst>
          </p:cNvPr>
          <p:cNvSpPr txBox="1"/>
          <p:nvPr/>
        </p:nvSpPr>
        <p:spPr>
          <a:xfrm>
            <a:off x="2137920" y="985349"/>
            <a:ext cx="7916158" cy="707886"/>
          </a:xfrm>
          <a:prstGeom prst="rect">
            <a:avLst/>
          </a:prstGeom>
          <a:noFill/>
        </p:spPr>
        <p:txBody>
          <a:bodyPr wrap="square">
            <a:spAutoFit/>
          </a:bodyPr>
          <a:lstStyle/>
          <a:p>
            <a:r>
              <a:rPr lang="en-IN" sz="2000" b="1" dirty="0">
                <a:effectLst>
                  <a:outerShdw blurRad="38100" dist="38100" dir="2700000" algn="tl">
                    <a:srgbClr val="000000">
                      <a:alpha val="43137"/>
                    </a:srgbClr>
                  </a:outerShdw>
                </a:effectLst>
              </a:rPr>
              <a:t>9. Apply conditional formatting to highlight employees with both above-average Monthly Income and above-average Job Satisfaction.</a:t>
            </a:r>
          </a:p>
        </p:txBody>
      </p:sp>
      <p:pic>
        <p:nvPicPr>
          <p:cNvPr id="11" name="Picture 10">
            <a:extLst>
              <a:ext uri="{FF2B5EF4-FFF2-40B4-BE49-F238E27FC236}">
                <a16:creationId xmlns:a16="http://schemas.microsoft.com/office/drawing/2014/main" id="{F6C1F29C-2C94-4CC6-8207-AD43D9C3AE55}"/>
              </a:ext>
            </a:extLst>
          </p:cNvPr>
          <p:cNvPicPr>
            <a:picLocks noChangeAspect="1"/>
          </p:cNvPicPr>
          <p:nvPr/>
        </p:nvPicPr>
        <p:blipFill rotWithShape="1">
          <a:blip r:embed="rId2">
            <a:extLst>
              <a:ext uri="{28A0092B-C50C-407E-A947-70E740481C1C}">
                <a14:useLocalDpi xmlns:a14="http://schemas.microsoft.com/office/drawing/2010/main" val="0"/>
              </a:ext>
            </a:extLst>
          </a:blip>
          <a:srcRect l="1" r="35389" b="18070"/>
          <a:stretch/>
        </p:blipFill>
        <p:spPr>
          <a:xfrm>
            <a:off x="3071074" y="2029709"/>
            <a:ext cx="6049850" cy="3643405"/>
          </a:xfrm>
          <a:prstGeom prst="rect">
            <a:avLst/>
          </a:prstGeom>
          <a:ln w="28575">
            <a:solidFill>
              <a:schemeClr val="tx1"/>
            </a:solidFill>
          </a:ln>
        </p:spPr>
      </p:pic>
    </p:spTree>
    <p:extLst>
      <p:ext uri="{BB962C8B-B14F-4D97-AF65-F5344CB8AC3E}">
        <p14:creationId xmlns:p14="http://schemas.microsoft.com/office/powerpoint/2010/main" val="369965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C9ADD7-6AFE-4354-B85F-38A2D9C17F06}"/>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8F04FD3-8B16-4C75-B666-254865231E53}"/>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34CE5E2-05FB-4734-B1F6-F78F7F17D438}"/>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DA25FBF-3D07-4235-A3BF-CEA80B1B401D}"/>
              </a:ext>
            </a:extLst>
          </p:cNvPr>
          <p:cNvSpPr txBox="1"/>
          <p:nvPr/>
        </p:nvSpPr>
        <p:spPr>
          <a:xfrm>
            <a:off x="2688210" y="909388"/>
            <a:ext cx="7049678" cy="707886"/>
          </a:xfrm>
          <a:prstGeom prst="rect">
            <a:avLst/>
          </a:prstGeom>
          <a:noFill/>
        </p:spPr>
        <p:txBody>
          <a:bodyPr wrap="square">
            <a:spAutoFit/>
          </a:bodyPr>
          <a:lstStyle/>
          <a:p>
            <a:r>
              <a:rPr lang="en-GB" sz="2000" b="1" dirty="0">
                <a:effectLst>
                  <a:outerShdw blurRad="38100" dist="38100" dir="2700000" algn="tl">
                    <a:srgbClr val="000000">
                      <a:alpha val="43137"/>
                    </a:srgbClr>
                  </a:outerShdw>
                </a:effectLst>
              </a:rPr>
              <a:t>10.In Power BI, create a line chart that visualizes the trend of Employee Attrition over the years.</a:t>
            </a:r>
            <a:endParaRPr lang="en-IN" sz="2000" b="1"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3BEF806C-7FA7-4075-AB7A-C4D0652105DB}"/>
              </a:ext>
            </a:extLst>
          </p:cNvPr>
          <p:cNvPicPr>
            <a:picLocks noChangeAspect="1"/>
          </p:cNvPicPr>
          <p:nvPr/>
        </p:nvPicPr>
        <p:blipFill rotWithShape="1">
          <a:blip r:embed="rId2">
            <a:extLst>
              <a:ext uri="{28A0092B-C50C-407E-A947-70E740481C1C}">
                <a14:useLocalDpi xmlns:a14="http://schemas.microsoft.com/office/drawing/2010/main" val="0"/>
              </a:ext>
            </a:extLst>
          </a:blip>
          <a:srcRect r="18892"/>
          <a:stretch/>
        </p:blipFill>
        <p:spPr>
          <a:xfrm>
            <a:off x="3316540" y="2003474"/>
            <a:ext cx="5558917" cy="3855207"/>
          </a:xfrm>
          <a:prstGeom prst="rect">
            <a:avLst/>
          </a:prstGeom>
          <a:ln w="28575">
            <a:solidFill>
              <a:schemeClr val="tx1"/>
            </a:solidFill>
          </a:ln>
        </p:spPr>
      </p:pic>
    </p:spTree>
    <p:extLst>
      <p:ext uri="{BB962C8B-B14F-4D97-AF65-F5344CB8AC3E}">
        <p14:creationId xmlns:p14="http://schemas.microsoft.com/office/powerpoint/2010/main" val="3436799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B73343-9DDA-43CE-BCAC-0063100FC456}"/>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3D30F25-E9BB-4611-8F1A-6AFF2B542F55}"/>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B3485F0-4EA4-496D-91F3-C03FD36D72AF}"/>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87574C7A-ADA3-48DD-AAAC-A1F9059F1C80}"/>
              </a:ext>
            </a:extLst>
          </p:cNvPr>
          <p:cNvSpPr txBox="1"/>
          <p:nvPr/>
        </p:nvSpPr>
        <p:spPr>
          <a:xfrm>
            <a:off x="2636363" y="914400"/>
            <a:ext cx="7153373" cy="707886"/>
          </a:xfrm>
          <a:prstGeom prst="rect">
            <a:avLst/>
          </a:prstGeom>
          <a:noFill/>
        </p:spPr>
        <p:txBody>
          <a:bodyPr wrap="square">
            <a:spAutoFit/>
          </a:bodyPr>
          <a:lstStyle/>
          <a:p>
            <a:r>
              <a:rPr lang="en-GB" sz="2000" b="1" dirty="0">
                <a:effectLst>
                  <a:outerShdw blurRad="38100" dist="38100" dir="2700000" algn="tl">
                    <a:srgbClr val="000000">
                      <a:alpha val="43137"/>
                    </a:srgbClr>
                  </a:outerShdw>
                </a:effectLst>
              </a:rPr>
              <a:t>11. Describe how you would create a star schema for this dataset, explaining the benefits of doing so. </a:t>
            </a:r>
            <a:endParaRPr lang="en-IN" sz="2000" b="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1298DC44-6176-472E-9986-B47421AF148C}"/>
              </a:ext>
            </a:extLst>
          </p:cNvPr>
          <p:cNvSpPr txBox="1"/>
          <p:nvPr/>
        </p:nvSpPr>
        <p:spPr>
          <a:xfrm>
            <a:off x="1358244" y="1619051"/>
            <a:ext cx="9709609" cy="1477328"/>
          </a:xfrm>
          <a:prstGeom prst="rect">
            <a:avLst/>
          </a:prstGeom>
          <a:noFill/>
        </p:spPr>
        <p:txBody>
          <a:bodyPr wrap="square">
            <a:spAutoFit/>
          </a:bodyPr>
          <a:lstStyle/>
          <a:p>
            <a:r>
              <a:rPr lang="en-GB" dirty="0"/>
              <a:t>We can use Power BI data modelling to create star schema. It involves structuring it into a central fact table and related dimension tables. </a:t>
            </a:r>
          </a:p>
          <a:p>
            <a:endParaRPr lang="en-GB" dirty="0"/>
          </a:p>
          <a:p>
            <a:pPr marL="342900" indent="-342900">
              <a:buAutoNum type="arabicPeriod"/>
            </a:pPr>
            <a:r>
              <a:rPr lang="en-GB" dirty="0"/>
              <a:t>Fact Table : The central fact table is general_data.</a:t>
            </a:r>
          </a:p>
          <a:p>
            <a:pPr marL="342900" indent="-342900">
              <a:buAutoNum type="arabicPeriod"/>
            </a:pPr>
            <a:r>
              <a:rPr lang="en-GB" dirty="0"/>
              <a:t> 2. Dimension Tables : Employee_survey_data, </a:t>
            </a:r>
            <a:r>
              <a:rPr lang="en-GB" dirty="0" err="1"/>
              <a:t>manager_survey_data</a:t>
            </a:r>
            <a:r>
              <a:rPr lang="en-GB" dirty="0"/>
              <a:t>, </a:t>
            </a:r>
            <a:r>
              <a:rPr lang="en-GB" dirty="0" err="1"/>
              <a:t>in_time</a:t>
            </a:r>
            <a:r>
              <a:rPr lang="en-GB" dirty="0"/>
              <a:t>, </a:t>
            </a:r>
            <a:r>
              <a:rPr lang="en-GB" dirty="0" err="1"/>
              <a:t>out_time</a:t>
            </a:r>
            <a:r>
              <a:rPr lang="en-GB" dirty="0"/>
              <a:t>. </a:t>
            </a:r>
            <a:endParaRPr lang="en-IN" dirty="0"/>
          </a:p>
        </p:txBody>
      </p:sp>
      <p:sp>
        <p:nvSpPr>
          <p:cNvPr id="10" name="TextBox 9">
            <a:extLst>
              <a:ext uri="{FF2B5EF4-FFF2-40B4-BE49-F238E27FC236}">
                <a16:creationId xmlns:a16="http://schemas.microsoft.com/office/drawing/2014/main" id="{79423183-63CB-4996-9AE9-C41F9C990144}"/>
              </a:ext>
            </a:extLst>
          </p:cNvPr>
          <p:cNvSpPr txBox="1"/>
          <p:nvPr/>
        </p:nvSpPr>
        <p:spPr>
          <a:xfrm>
            <a:off x="2551128" y="3200074"/>
            <a:ext cx="7089742" cy="2616101"/>
          </a:xfrm>
          <a:prstGeom prst="rect">
            <a:avLst/>
          </a:prstGeom>
          <a:noFill/>
        </p:spPr>
        <p:txBody>
          <a:bodyPr wrap="square">
            <a:spAutoFit/>
          </a:bodyPr>
          <a:lstStyle/>
          <a:p>
            <a:r>
              <a:rPr lang="en-GB" sz="2000" b="1" dirty="0"/>
              <a:t>▪ Benefits of Star Schema:</a:t>
            </a:r>
          </a:p>
          <a:p>
            <a:r>
              <a:rPr lang="en-GB" dirty="0"/>
              <a:t> </a:t>
            </a:r>
            <a:r>
              <a:rPr lang="en-GB" b="1" dirty="0"/>
              <a:t>• Performance Improvement </a:t>
            </a:r>
            <a:r>
              <a:rPr lang="en-GB" dirty="0"/>
              <a:t>: Optimizes query performance by minimizing redundant data. </a:t>
            </a:r>
          </a:p>
          <a:p>
            <a:r>
              <a:rPr lang="en-GB" b="1" dirty="0"/>
              <a:t>• Ease of Maintenance </a:t>
            </a:r>
            <a:r>
              <a:rPr lang="en-GB" dirty="0"/>
              <a:t>: Simplifies updates as changes are confined to dimension tables.</a:t>
            </a:r>
          </a:p>
          <a:p>
            <a:r>
              <a:rPr lang="en-GB" b="1" dirty="0"/>
              <a:t>• Enhanced Query Clarity </a:t>
            </a:r>
            <a:r>
              <a:rPr lang="en-GB" dirty="0"/>
              <a:t>: Facilitates clearer, more straightforward queries due to well-defined relationships. </a:t>
            </a:r>
          </a:p>
          <a:p>
            <a:r>
              <a:rPr lang="en-GB" dirty="0"/>
              <a:t>• </a:t>
            </a:r>
            <a:r>
              <a:rPr lang="en-GB" b="1" dirty="0"/>
              <a:t>Scalability </a:t>
            </a:r>
            <a:r>
              <a:rPr lang="en-GB" dirty="0"/>
              <a:t>: Provides scalability as additional dimensions can be easily incorporated. </a:t>
            </a:r>
            <a:endParaRPr lang="en-IN" dirty="0"/>
          </a:p>
        </p:txBody>
      </p:sp>
    </p:spTree>
    <p:extLst>
      <p:ext uri="{BB962C8B-B14F-4D97-AF65-F5344CB8AC3E}">
        <p14:creationId xmlns:p14="http://schemas.microsoft.com/office/powerpoint/2010/main" val="2283668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1D0822-464B-4DE2-803F-2F7ECCDA98E3}"/>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D199230-1F36-4B24-9F7D-6B914298CCF2}"/>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A6041B-D95A-4D6E-BB5A-121546A1D84D}"/>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9E2F7BC3-D108-4C18-94B8-3226C8A14395}"/>
              </a:ext>
            </a:extLst>
          </p:cNvPr>
          <p:cNvSpPr txBox="1"/>
          <p:nvPr/>
        </p:nvSpPr>
        <p:spPr>
          <a:xfrm>
            <a:off x="2646183" y="1020154"/>
            <a:ext cx="7133733" cy="707886"/>
          </a:xfrm>
          <a:prstGeom prst="rect">
            <a:avLst/>
          </a:prstGeom>
          <a:noFill/>
        </p:spPr>
        <p:txBody>
          <a:bodyPr wrap="square">
            <a:spAutoFit/>
          </a:bodyPr>
          <a:lstStyle/>
          <a:p>
            <a:r>
              <a:rPr lang="en-GB" sz="2000" b="1" dirty="0">
                <a:effectLst>
                  <a:outerShdw blurRad="38100" dist="38100" dir="2700000" algn="tl">
                    <a:srgbClr val="000000">
                      <a:alpha val="43137"/>
                    </a:srgbClr>
                  </a:outerShdw>
                </a:effectLst>
              </a:rPr>
              <a:t>12. Using DAX, calculate the rolling 3-month average of Monthly Income for each employee.</a:t>
            </a:r>
            <a:endParaRPr lang="en-IN" sz="2000" b="1" dirty="0">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id="{7F298E39-C88C-41D6-87A2-B34939C46C4A}"/>
              </a:ext>
            </a:extLst>
          </p:cNvPr>
          <p:cNvSpPr/>
          <p:nvPr/>
        </p:nvSpPr>
        <p:spPr>
          <a:xfrm>
            <a:off x="1036948" y="2441542"/>
            <a:ext cx="10388339" cy="28280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8334CB7-D268-46CE-88C0-CF1D8A704EBD}"/>
              </a:ext>
            </a:extLst>
          </p:cNvPr>
          <p:cNvSpPr txBox="1"/>
          <p:nvPr/>
        </p:nvSpPr>
        <p:spPr>
          <a:xfrm>
            <a:off x="1018095" y="2430904"/>
            <a:ext cx="10435472" cy="2862322"/>
          </a:xfrm>
          <a:prstGeom prst="rect">
            <a:avLst/>
          </a:prstGeom>
          <a:noFill/>
        </p:spPr>
        <p:txBody>
          <a:bodyPr wrap="square">
            <a:spAutoFit/>
          </a:bodyPr>
          <a:lstStyle/>
          <a:p>
            <a:r>
              <a:rPr lang="en-IN" b="1" dirty="0"/>
              <a:t>RollingAvgMonthlyIncome = </a:t>
            </a:r>
          </a:p>
          <a:p>
            <a:r>
              <a:rPr lang="en-IN" b="1" dirty="0"/>
              <a:t>CALCULATE( </a:t>
            </a:r>
          </a:p>
          <a:p>
            <a:r>
              <a:rPr lang="en-IN" b="1" dirty="0"/>
              <a:t>           	AVERAGE(EmployeeTable[MonthlyIncome]), </a:t>
            </a:r>
          </a:p>
          <a:p>
            <a:r>
              <a:rPr lang="en-IN" b="1" dirty="0"/>
              <a:t>           	FILTER(</a:t>
            </a:r>
          </a:p>
          <a:p>
            <a:r>
              <a:rPr lang="en-IN" b="1" dirty="0"/>
              <a:t>                		ALL(EmployeeTable), </a:t>
            </a:r>
          </a:p>
          <a:p>
            <a:r>
              <a:rPr lang="en-IN" b="1" dirty="0"/>
              <a:t>                		EmployeeTable[EmployeeID] = EARLIER(EmployeeTable[EmployeeID]) &amp;&amp;    			EmployeeTable[DateColumn] &lt;= EARLIER(EmployeeTable[DateColumn]) &amp;&amp; 			EmployeeTable[DateColumn] &gt; DATEADD(EARLIER(EmployeeTable[DateColumn]), -3, MONTH) </a:t>
            </a:r>
          </a:p>
          <a:p>
            <a:r>
              <a:rPr lang="en-IN" b="1" dirty="0"/>
              <a:t>           ) </a:t>
            </a:r>
          </a:p>
          <a:p>
            <a:r>
              <a:rPr lang="en-IN" b="1" dirty="0"/>
              <a:t>)</a:t>
            </a:r>
          </a:p>
        </p:txBody>
      </p:sp>
    </p:spTree>
    <p:extLst>
      <p:ext uri="{BB962C8B-B14F-4D97-AF65-F5344CB8AC3E}">
        <p14:creationId xmlns:p14="http://schemas.microsoft.com/office/powerpoint/2010/main" val="2188670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3D1567-4247-43F9-B018-373BD16F471C}"/>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9DD802B-6177-4CAE-807B-11ADE773431F}"/>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4BCF437-C051-4220-9AF2-8D9BF264797B}"/>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B9EA059-AE43-4B23-85C1-396DAA4BADBA}"/>
              </a:ext>
            </a:extLst>
          </p:cNvPr>
          <p:cNvSpPr txBox="1"/>
          <p:nvPr/>
        </p:nvSpPr>
        <p:spPr>
          <a:xfrm>
            <a:off x="1220771" y="890082"/>
            <a:ext cx="7502949" cy="707886"/>
          </a:xfrm>
          <a:prstGeom prst="rect">
            <a:avLst/>
          </a:prstGeom>
          <a:noFill/>
        </p:spPr>
        <p:txBody>
          <a:bodyPr wrap="square">
            <a:spAutoFit/>
          </a:bodyPr>
          <a:lstStyle/>
          <a:p>
            <a:r>
              <a:rPr lang="en-GB" sz="2000" b="1" dirty="0">
                <a:effectLst>
                  <a:outerShdw blurRad="38100" dist="38100" dir="2700000" algn="tl">
                    <a:srgbClr val="000000">
                      <a:alpha val="43137"/>
                    </a:srgbClr>
                  </a:outerShdw>
                </a:effectLst>
              </a:rPr>
              <a:t>13. Create a hierarchy in Power BI that allows users to drill down from Department to Job Role to further narrow their analysis.</a:t>
            </a:r>
            <a:endParaRPr lang="en-IN" sz="2000" b="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2C0BC346-9587-43EB-A927-18E4B3940B24}"/>
              </a:ext>
            </a:extLst>
          </p:cNvPr>
          <p:cNvSpPr txBox="1"/>
          <p:nvPr/>
        </p:nvSpPr>
        <p:spPr>
          <a:xfrm>
            <a:off x="2531096" y="2121156"/>
            <a:ext cx="3615180" cy="2723823"/>
          </a:xfrm>
          <a:prstGeom prst="rect">
            <a:avLst/>
          </a:prstGeom>
          <a:noFill/>
        </p:spPr>
        <p:txBody>
          <a:bodyPr wrap="square">
            <a:spAutoFit/>
          </a:bodyPr>
          <a:lstStyle/>
          <a:p>
            <a:r>
              <a:rPr lang="en-GB" sz="1900" b="1" dirty="0"/>
              <a:t>Step 1 : </a:t>
            </a:r>
            <a:r>
              <a:rPr lang="en-GB" sz="1900" dirty="0"/>
              <a:t>We use hierarchy in Power BI using MATRIX. First Select a Matrix. </a:t>
            </a:r>
          </a:p>
          <a:p>
            <a:r>
              <a:rPr lang="en-GB" sz="1900" b="1" dirty="0"/>
              <a:t>Step 2 : </a:t>
            </a:r>
            <a:r>
              <a:rPr lang="en-GB" sz="1900" dirty="0"/>
              <a:t>Dragged and dropped Department and JobRole into rows section and MonthlyIncome in values section. </a:t>
            </a:r>
          </a:p>
          <a:p>
            <a:r>
              <a:rPr lang="en-GB" sz="1900" b="1" dirty="0"/>
              <a:t>Step 3 : </a:t>
            </a:r>
            <a:r>
              <a:rPr lang="en-GB" sz="1900" dirty="0"/>
              <a:t>Use the + icon in the matrix view to see the hierarchy.</a:t>
            </a:r>
            <a:endParaRPr lang="en-IN" sz="1900" dirty="0"/>
          </a:p>
        </p:txBody>
      </p:sp>
      <p:pic>
        <p:nvPicPr>
          <p:cNvPr id="10" name="Picture 9">
            <a:extLst>
              <a:ext uri="{FF2B5EF4-FFF2-40B4-BE49-F238E27FC236}">
                <a16:creationId xmlns:a16="http://schemas.microsoft.com/office/drawing/2014/main" id="{9C8FCB16-4D70-4B51-ABC9-433D55948D49}"/>
              </a:ext>
            </a:extLst>
          </p:cNvPr>
          <p:cNvPicPr>
            <a:picLocks noChangeAspect="1"/>
          </p:cNvPicPr>
          <p:nvPr/>
        </p:nvPicPr>
        <p:blipFill rotWithShape="1">
          <a:blip r:embed="rId2">
            <a:extLst>
              <a:ext uri="{28A0092B-C50C-407E-A947-70E740481C1C}">
                <a14:useLocalDpi xmlns:a14="http://schemas.microsoft.com/office/drawing/2010/main" val="0"/>
              </a:ext>
            </a:extLst>
          </a:blip>
          <a:srcRect l="12133" t="13960" r="65498" b="16635"/>
          <a:stretch/>
        </p:blipFill>
        <p:spPr>
          <a:xfrm>
            <a:off x="8279876" y="1140330"/>
            <a:ext cx="2719633" cy="4746710"/>
          </a:xfrm>
          <a:prstGeom prst="rect">
            <a:avLst/>
          </a:prstGeom>
          <a:ln w="28575">
            <a:solidFill>
              <a:schemeClr val="tx1"/>
            </a:solidFill>
          </a:ln>
        </p:spPr>
      </p:pic>
    </p:spTree>
    <p:extLst>
      <p:ext uri="{BB962C8B-B14F-4D97-AF65-F5344CB8AC3E}">
        <p14:creationId xmlns:p14="http://schemas.microsoft.com/office/powerpoint/2010/main" val="3522697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89EC9D-F561-48C2-9977-90A421F93F3D}"/>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F01AD55-4A72-4909-9672-3AB7283A034E}"/>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6E3C001C-547E-4EB3-A1C2-94AA87B238CA}"/>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86C3DE6-EC6E-4A5A-9B9B-836109FD17E6}"/>
              </a:ext>
            </a:extLst>
          </p:cNvPr>
          <p:cNvSpPr txBox="1"/>
          <p:nvPr/>
        </p:nvSpPr>
        <p:spPr>
          <a:xfrm>
            <a:off x="2368091" y="627108"/>
            <a:ext cx="7689915" cy="707886"/>
          </a:xfrm>
          <a:prstGeom prst="rect">
            <a:avLst/>
          </a:prstGeom>
          <a:noFill/>
        </p:spPr>
        <p:txBody>
          <a:bodyPr wrap="square">
            <a:spAutoFit/>
          </a:bodyPr>
          <a:lstStyle/>
          <a:p>
            <a:r>
              <a:rPr lang="en-GB" sz="2000" b="1" dirty="0">
                <a:effectLst>
                  <a:outerShdw blurRad="38100" dist="38100" dir="2700000" algn="tl">
                    <a:srgbClr val="000000">
                      <a:alpha val="43137"/>
                    </a:srgbClr>
                  </a:outerShdw>
                </a:effectLst>
              </a:rPr>
              <a:t>14. How can you set up parameterized queries in Power BI to allow users to filter data based 2 of 2 on the Distance from Home column?</a:t>
            </a:r>
            <a:endParaRPr lang="en-IN" sz="2000" b="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86B366BC-8B0C-40A7-97C9-C1E61DD128EB}"/>
              </a:ext>
            </a:extLst>
          </p:cNvPr>
          <p:cNvSpPr txBox="1"/>
          <p:nvPr/>
        </p:nvSpPr>
        <p:spPr>
          <a:xfrm>
            <a:off x="1425018" y="1567486"/>
            <a:ext cx="9576063" cy="4247317"/>
          </a:xfrm>
          <a:prstGeom prst="rect">
            <a:avLst/>
          </a:prstGeom>
          <a:noFill/>
        </p:spPr>
        <p:txBody>
          <a:bodyPr wrap="square">
            <a:spAutoFit/>
          </a:bodyPr>
          <a:lstStyle/>
          <a:p>
            <a:pPr marL="342900" indent="-342900">
              <a:buAutoNum type="arabicPeriod"/>
            </a:pPr>
            <a:r>
              <a:rPr lang="en-GB" b="1" dirty="0"/>
              <a:t>Create a Parameter: </a:t>
            </a:r>
          </a:p>
          <a:p>
            <a:r>
              <a:rPr lang="en-GB" dirty="0"/>
              <a:t>● Go to the Data pane and click the dropdown arrow in the upper right corner. </a:t>
            </a:r>
          </a:p>
          <a:p>
            <a:r>
              <a:rPr lang="en-GB" dirty="0"/>
              <a:t>● Select "Create Parameter." </a:t>
            </a:r>
          </a:p>
          <a:p>
            <a:r>
              <a:rPr lang="en-GB" dirty="0"/>
              <a:t>● In the Create Parameter dialog box, enter a descriptive name like "</a:t>
            </a:r>
            <a:r>
              <a:rPr lang="en-GB" dirty="0" err="1"/>
              <a:t>DistanceFromHomeFilter</a:t>
            </a:r>
            <a:r>
              <a:rPr lang="en-GB" dirty="0"/>
              <a:t>." </a:t>
            </a:r>
          </a:p>
          <a:p>
            <a:r>
              <a:rPr lang="en-GB" dirty="0"/>
              <a:t>● Choose the appropriate data type (likely Number or Integer). </a:t>
            </a:r>
          </a:p>
          <a:p>
            <a:r>
              <a:rPr lang="en-GB" dirty="0"/>
              <a:t>● Specify allowable values (e.g., a list of distances or a range). </a:t>
            </a:r>
          </a:p>
          <a:p>
            <a:r>
              <a:rPr lang="en-GB" b="1" dirty="0"/>
              <a:t>2. Apply the parameter to a filter: </a:t>
            </a:r>
          </a:p>
          <a:p>
            <a:r>
              <a:rPr lang="en-GB" dirty="0"/>
              <a:t>● Drag the "Distance from Home" field (or the calculated field) to the Filters shelf. </a:t>
            </a:r>
          </a:p>
          <a:p>
            <a:r>
              <a:rPr lang="en-GB" dirty="0"/>
              <a:t>● In the Edit Filter dialog box, select "Condition." </a:t>
            </a:r>
          </a:p>
          <a:p>
            <a:r>
              <a:rPr lang="en-GB" dirty="0"/>
              <a:t>● Choose a comparison operator (</a:t>
            </a:r>
            <a:r>
              <a:rPr lang="en-GB" dirty="0" err="1"/>
              <a:t>e.g.,"is</a:t>
            </a:r>
            <a:r>
              <a:rPr lang="en-GB" dirty="0"/>
              <a:t> less than or equal to"). </a:t>
            </a:r>
          </a:p>
          <a:p>
            <a:r>
              <a:rPr lang="en-GB" dirty="0"/>
              <a:t>● In the value field, type the parameter name enclosed in square brackets:[</a:t>
            </a:r>
            <a:r>
              <a:rPr lang="en-GB" dirty="0" err="1"/>
              <a:t>DistanceFromHomeFilter</a:t>
            </a:r>
            <a:r>
              <a:rPr lang="en-GB" dirty="0"/>
              <a:t>] </a:t>
            </a:r>
          </a:p>
          <a:p>
            <a:r>
              <a:rPr lang="en-GB" b="1" dirty="0"/>
              <a:t>3. Display the Parameter Control: </a:t>
            </a:r>
          </a:p>
          <a:p>
            <a:r>
              <a:rPr lang="en-GB" dirty="0"/>
              <a:t>● Right-click the parameter in the Data pane and choose "Show Parameter Control." </a:t>
            </a:r>
          </a:p>
          <a:p>
            <a:r>
              <a:rPr lang="en-GB" dirty="0"/>
              <a:t>● This will create a visual element (e.g., slider, dropdown) on the dashboard that users can interact with to adjust the filter value.</a:t>
            </a:r>
            <a:endParaRPr lang="en-IN" dirty="0"/>
          </a:p>
        </p:txBody>
      </p:sp>
    </p:spTree>
    <p:extLst>
      <p:ext uri="{BB962C8B-B14F-4D97-AF65-F5344CB8AC3E}">
        <p14:creationId xmlns:p14="http://schemas.microsoft.com/office/powerpoint/2010/main" val="4235121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E031C5-D370-469E-9247-BAE0F8B37182}"/>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425A360-B282-4EE2-86DF-19158B58F0A1}"/>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7E7FF0D-7107-466D-9261-D6E021C12AFA}"/>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566F443-41D6-4B2D-AFAA-B172FBB307C4}"/>
              </a:ext>
            </a:extLst>
          </p:cNvPr>
          <p:cNvSpPr txBox="1"/>
          <p:nvPr/>
        </p:nvSpPr>
        <p:spPr>
          <a:xfrm>
            <a:off x="2184660" y="975921"/>
            <a:ext cx="8316799" cy="707886"/>
          </a:xfrm>
          <a:prstGeom prst="rect">
            <a:avLst/>
          </a:prstGeom>
          <a:noFill/>
        </p:spPr>
        <p:txBody>
          <a:bodyPr wrap="square">
            <a:spAutoFit/>
          </a:bodyPr>
          <a:lstStyle/>
          <a:p>
            <a:r>
              <a:rPr lang="en-GB" sz="2000" b="1" dirty="0">
                <a:effectLst>
                  <a:outerShdw blurRad="38100" dist="38100" dir="2700000" algn="tl">
                    <a:srgbClr val="000000">
                      <a:alpha val="43137"/>
                    </a:srgbClr>
                  </a:outerShdw>
                </a:effectLst>
              </a:rPr>
              <a:t>15. In Excel, calculate the total Monthly Income for each Department, considering only the employees with a Job Level greater than or equal to 3.</a:t>
            </a:r>
            <a:endParaRPr lang="en-IN" sz="2000" b="1" dirty="0">
              <a:effectLst>
                <a:outerShdw blurRad="38100" dist="38100" dir="2700000" algn="tl">
                  <a:srgbClr val="000000">
                    <a:alpha val="43137"/>
                  </a:srgbClr>
                </a:outerShdw>
              </a:effectLst>
            </a:endParaRPr>
          </a:p>
        </p:txBody>
      </p:sp>
      <p:pic>
        <p:nvPicPr>
          <p:cNvPr id="11" name="Picture 10">
            <a:extLst>
              <a:ext uri="{FF2B5EF4-FFF2-40B4-BE49-F238E27FC236}">
                <a16:creationId xmlns:a16="http://schemas.microsoft.com/office/drawing/2014/main" id="{0FD26A7B-F492-468B-A8B5-C51861B708D4}"/>
              </a:ext>
            </a:extLst>
          </p:cNvPr>
          <p:cNvPicPr>
            <a:picLocks noChangeAspect="1"/>
          </p:cNvPicPr>
          <p:nvPr/>
        </p:nvPicPr>
        <p:blipFill rotWithShape="1">
          <a:blip r:embed="rId2">
            <a:extLst>
              <a:ext uri="{28A0092B-C50C-407E-A947-70E740481C1C}">
                <a14:useLocalDpi xmlns:a14="http://schemas.microsoft.com/office/drawing/2010/main" val="0"/>
              </a:ext>
            </a:extLst>
          </a:blip>
          <a:srcRect r="60799" b="43643"/>
          <a:stretch/>
        </p:blipFill>
        <p:spPr>
          <a:xfrm>
            <a:off x="3685485" y="1894788"/>
            <a:ext cx="5315148" cy="3864990"/>
          </a:xfrm>
          <a:prstGeom prst="rect">
            <a:avLst/>
          </a:prstGeom>
          <a:ln w="28575">
            <a:solidFill>
              <a:schemeClr val="tx1"/>
            </a:solidFill>
          </a:ln>
        </p:spPr>
      </p:pic>
    </p:spTree>
    <p:extLst>
      <p:ext uri="{BB962C8B-B14F-4D97-AF65-F5344CB8AC3E}">
        <p14:creationId xmlns:p14="http://schemas.microsoft.com/office/powerpoint/2010/main" val="3966971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D3B5B8-95D7-45C1-9CF6-6BCFEBF96678}"/>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83D44B0-55F0-4F77-9586-356299D05A81}"/>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80A428E5-B064-4B7C-A61A-C801FA2C9362}"/>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3C58FE7-B4C1-4020-BEA5-BF164D4623A8}"/>
              </a:ext>
            </a:extLst>
          </p:cNvPr>
          <p:cNvSpPr txBox="1"/>
          <p:nvPr/>
        </p:nvSpPr>
        <p:spPr>
          <a:xfrm>
            <a:off x="2137920" y="1117323"/>
            <a:ext cx="8150258" cy="707886"/>
          </a:xfrm>
          <a:prstGeom prst="rect">
            <a:avLst/>
          </a:prstGeom>
          <a:noFill/>
        </p:spPr>
        <p:txBody>
          <a:bodyPr wrap="square">
            <a:spAutoFit/>
          </a:bodyPr>
          <a:lstStyle/>
          <a:p>
            <a:r>
              <a:rPr lang="en-GB" sz="2000" b="1" dirty="0">
                <a:effectLst>
                  <a:outerShdw blurRad="38100" dist="38100" dir="2700000" algn="tl">
                    <a:srgbClr val="000000">
                      <a:alpha val="43137"/>
                    </a:srgbClr>
                  </a:outerShdw>
                </a:effectLst>
              </a:rPr>
              <a:t>16. Explain how to perform a What-If analysis in Excel to understand the impact of a 10% increase in Percent Salary Hike on Monthly Income.</a:t>
            </a:r>
            <a:endParaRPr lang="en-IN" sz="2000" b="1"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4540958D-24B9-465A-9388-C2E0775A3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434" y="1883052"/>
            <a:ext cx="7063131" cy="3353538"/>
          </a:xfrm>
          <a:prstGeom prst="rect">
            <a:avLst/>
          </a:prstGeom>
          <a:ln w="28575">
            <a:solidFill>
              <a:schemeClr val="tx1"/>
            </a:solidFill>
          </a:ln>
        </p:spPr>
      </p:pic>
      <p:sp>
        <p:nvSpPr>
          <p:cNvPr id="10" name="TextBox 9">
            <a:extLst>
              <a:ext uri="{FF2B5EF4-FFF2-40B4-BE49-F238E27FC236}">
                <a16:creationId xmlns:a16="http://schemas.microsoft.com/office/drawing/2014/main" id="{977110BF-A558-4229-A2FC-77A6DF5F9576}"/>
              </a:ext>
            </a:extLst>
          </p:cNvPr>
          <p:cNvSpPr txBox="1"/>
          <p:nvPr/>
        </p:nvSpPr>
        <p:spPr>
          <a:xfrm>
            <a:off x="1478437" y="5294433"/>
            <a:ext cx="9469225" cy="646331"/>
          </a:xfrm>
          <a:prstGeom prst="rect">
            <a:avLst/>
          </a:prstGeom>
          <a:noFill/>
        </p:spPr>
        <p:txBody>
          <a:bodyPr wrap="square">
            <a:spAutoFit/>
          </a:bodyPr>
          <a:lstStyle/>
          <a:p>
            <a:r>
              <a:rPr lang="en-GB" dirty="0"/>
              <a:t>Should the average Salary Hike experience a 10% increase, the corresponding adjustment would require the Average salary to rise by 6503. </a:t>
            </a:r>
            <a:endParaRPr lang="en-IN" dirty="0"/>
          </a:p>
        </p:txBody>
      </p:sp>
    </p:spTree>
    <p:extLst>
      <p:ext uri="{BB962C8B-B14F-4D97-AF65-F5344CB8AC3E}">
        <p14:creationId xmlns:p14="http://schemas.microsoft.com/office/powerpoint/2010/main" val="391071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A35623-7B4F-47CC-875D-C7309733765F}"/>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DF7A80B-63A8-45FB-8C10-DDFAAA43D44C}"/>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D6629C8-53A1-415D-8D8E-50AEC92C4978}"/>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C1C9DC9-9B7C-4E2F-B27E-04188FE84DDE}"/>
              </a:ext>
            </a:extLst>
          </p:cNvPr>
          <p:cNvSpPr txBox="1"/>
          <p:nvPr/>
        </p:nvSpPr>
        <p:spPr>
          <a:xfrm>
            <a:off x="2442328" y="2774459"/>
            <a:ext cx="7541443" cy="2246769"/>
          </a:xfrm>
          <a:prstGeom prst="rect">
            <a:avLst/>
          </a:prstGeom>
          <a:noFill/>
        </p:spPr>
        <p:txBody>
          <a:bodyPr wrap="square">
            <a:spAutoFit/>
          </a:bodyPr>
          <a:lstStyle/>
          <a:p>
            <a:pPr algn="just"/>
            <a:r>
              <a:rPr lang="en-GB" sz="2000" dirty="0"/>
              <a:t>Embarking on a data-driven journey, I've meticulously dissected a dataset using the dynamic duo of Microsoft Excel and Power BI. Unveiling hidden patterns and trends, this analysis showcases the synergy between Excel's versatility and Power BI's robust visualization capabilities. From meticulous data cleaning to insightful visualizations, join me in unravelling the compelling story woven into this dataset through the lens of Excel and Power BI</a:t>
            </a:r>
            <a:endParaRPr lang="en-IN" sz="2000" dirty="0"/>
          </a:p>
        </p:txBody>
      </p:sp>
      <p:sp>
        <p:nvSpPr>
          <p:cNvPr id="10" name="TextBox 9">
            <a:extLst>
              <a:ext uri="{FF2B5EF4-FFF2-40B4-BE49-F238E27FC236}">
                <a16:creationId xmlns:a16="http://schemas.microsoft.com/office/drawing/2014/main" id="{CAF78F3A-49B9-4C32-A4FA-2064D07844D8}"/>
              </a:ext>
            </a:extLst>
          </p:cNvPr>
          <p:cNvSpPr txBox="1"/>
          <p:nvPr/>
        </p:nvSpPr>
        <p:spPr>
          <a:xfrm>
            <a:off x="4438550" y="1387896"/>
            <a:ext cx="3548997" cy="830997"/>
          </a:xfrm>
          <a:prstGeom prst="rect">
            <a:avLst/>
          </a:prstGeom>
          <a:noFill/>
        </p:spPr>
        <p:txBody>
          <a:bodyPr wrap="square">
            <a:spAutoFit/>
          </a:bodyPr>
          <a:lstStyle/>
          <a:p>
            <a:r>
              <a:rPr lang="en-IN" sz="4800" b="1" u="sng" dirty="0">
                <a:solidFill>
                  <a:schemeClr val="accent4">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Introduction</a:t>
            </a:r>
          </a:p>
        </p:txBody>
      </p:sp>
    </p:spTree>
    <p:extLst>
      <p:ext uri="{BB962C8B-B14F-4D97-AF65-F5344CB8AC3E}">
        <p14:creationId xmlns:p14="http://schemas.microsoft.com/office/powerpoint/2010/main" val="2841613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117709-A7F6-4D6F-9565-E2DE20E91731}"/>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A039617-151C-431C-BB37-19E3A6F3FB18}"/>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DEF43F3-829D-47F9-9030-0FBE296A9023}"/>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CD294026-0921-4EB0-957B-1F9830258535}"/>
              </a:ext>
            </a:extLst>
          </p:cNvPr>
          <p:cNvSpPr txBox="1"/>
          <p:nvPr/>
        </p:nvSpPr>
        <p:spPr>
          <a:xfrm>
            <a:off x="2570375" y="1022511"/>
            <a:ext cx="7285349" cy="707886"/>
          </a:xfrm>
          <a:prstGeom prst="rect">
            <a:avLst/>
          </a:prstGeom>
          <a:noFill/>
        </p:spPr>
        <p:txBody>
          <a:bodyPr wrap="square">
            <a:spAutoFit/>
          </a:bodyPr>
          <a:lstStyle/>
          <a:p>
            <a:r>
              <a:rPr lang="en-GB" sz="2000" b="1" dirty="0">
                <a:effectLst>
                  <a:outerShdw blurRad="38100" dist="38100" dir="2700000" algn="tl">
                    <a:srgbClr val="000000">
                      <a:alpha val="43137"/>
                    </a:srgbClr>
                  </a:outerShdw>
                </a:effectLst>
              </a:rPr>
              <a:t>17. Verify if the data adheres to a predefined schema. What actions would you take if you find inconsistencies?</a:t>
            </a:r>
            <a:endParaRPr lang="en-IN" sz="2000" b="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2A09D496-2ECB-4416-A7B0-7BE74124D90B}"/>
              </a:ext>
            </a:extLst>
          </p:cNvPr>
          <p:cNvSpPr txBox="1"/>
          <p:nvPr/>
        </p:nvSpPr>
        <p:spPr>
          <a:xfrm>
            <a:off x="1640264" y="1903687"/>
            <a:ext cx="9030878" cy="3893374"/>
          </a:xfrm>
          <a:prstGeom prst="rect">
            <a:avLst/>
          </a:prstGeom>
          <a:noFill/>
        </p:spPr>
        <p:txBody>
          <a:bodyPr wrap="square">
            <a:spAutoFit/>
          </a:bodyPr>
          <a:lstStyle/>
          <a:p>
            <a:pPr marL="285750" indent="-285750">
              <a:buFont typeface="Wingdings" panose="05000000000000000000" pitchFamily="2" charset="2"/>
              <a:buChar char="ü"/>
            </a:pPr>
            <a:r>
              <a:rPr lang="en-GB" sz="1900" dirty="0"/>
              <a:t> Review the data to find any fields, values or formats that deviate from the predefined schema. </a:t>
            </a:r>
          </a:p>
          <a:p>
            <a:pPr marL="285750" indent="-285750">
              <a:buFont typeface="Wingdings" panose="05000000000000000000" pitchFamily="2" charset="2"/>
              <a:buChar char="ü"/>
            </a:pPr>
            <a:r>
              <a:rPr lang="en-GB" sz="1900" dirty="0"/>
              <a:t> Document the inconsistencies, noting the specific fields or records that don’t adhere to the specific schema. </a:t>
            </a:r>
          </a:p>
          <a:p>
            <a:pPr marL="285750" indent="-285750">
              <a:buFont typeface="Wingdings" panose="05000000000000000000" pitchFamily="2" charset="2"/>
              <a:buChar char="ü"/>
            </a:pPr>
            <a:r>
              <a:rPr lang="en-GB" sz="1900" dirty="0"/>
              <a:t>Understand the reasons behind the inconsistencies. It could be data entry errors, system issues or changes in source systems. </a:t>
            </a:r>
          </a:p>
          <a:p>
            <a:pPr marL="285750" indent="-285750">
              <a:buFont typeface="Wingdings" panose="05000000000000000000" pitchFamily="2" charset="2"/>
              <a:buChar char="ü"/>
            </a:pPr>
            <a:r>
              <a:rPr lang="en-GB" sz="1900" dirty="0"/>
              <a:t> Set up validation rules to prevent future inconsistencies. This ensures that new data entering the system conforms to the defined schema. </a:t>
            </a:r>
          </a:p>
          <a:p>
            <a:pPr marL="285750" indent="-285750">
              <a:buFont typeface="Wingdings" panose="05000000000000000000" pitchFamily="2" charset="2"/>
              <a:buChar char="ü"/>
            </a:pPr>
            <a:r>
              <a:rPr lang="en-GB" sz="1900" dirty="0"/>
              <a:t> Implement ongoing monitoring processes to catch and rectify inconsistencies early on, maintaining data quality over time. </a:t>
            </a:r>
          </a:p>
          <a:p>
            <a:pPr marL="285750" indent="-285750">
              <a:buFont typeface="Wingdings" panose="05000000000000000000" pitchFamily="2" charset="2"/>
              <a:buChar char="ü"/>
            </a:pPr>
            <a:r>
              <a:rPr lang="en-GB" sz="1900" dirty="0"/>
              <a:t> Update documentation to reflect any changes made to the schema or validation rules. </a:t>
            </a:r>
          </a:p>
          <a:p>
            <a:pPr marL="285750" indent="-285750">
              <a:buFont typeface="Wingdings" panose="05000000000000000000" pitchFamily="2" charset="2"/>
              <a:buChar char="ü"/>
            </a:pPr>
            <a:r>
              <a:rPr lang="en-GB" sz="1900" dirty="0"/>
              <a:t> Establish a continuous improvement process to regularly review and enhance data quality measures. </a:t>
            </a:r>
            <a:endParaRPr lang="en-IN" sz="1900" dirty="0"/>
          </a:p>
        </p:txBody>
      </p:sp>
    </p:spTree>
    <p:extLst>
      <p:ext uri="{BB962C8B-B14F-4D97-AF65-F5344CB8AC3E}">
        <p14:creationId xmlns:p14="http://schemas.microsoft.com/office/powerpoint/2010/main" val="2479804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D16122-7EEB-44B1-98C1-9E446224D4E2}"/>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8CE6D57-B4B2-4DAD-ABD0-13BC3D9CF7BE}"/>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BAF8C16-4A1C-4759-9907-C60A747F2615}"/>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E9FC3E8-2956-48AE-BDAD-BC05B1E1D8AC}"/>
              </a:ext>
            </a:extLst>
          </p:cNvPr>
          <p:cNvSpPr txBox="1"/>
          <p:nvPr/>
        </p:nvSpPr>
        <p:spPr>
          <a:xfrm>
            <a:off x="1507109" y="1692273"/>
            <a:ext cx="9191134" cy="4093428"/>
          </a:xfrm>
          <a:prstGeom prst="rect">
            <a:avLst/>
          </a:prstGeom>
          <a:noFill/>
        </p:spPr>
        <p:txBody>
          <a:bodyPr wrap="square">
            <a:spAutoFit/>
          </a:bodyPr>
          <a:lstStyle/>
          <a:p>
            <a:r>
              <a:rPr lang="en-GB" sz="2000" dirty="0"/>
              <a:t>➢ Data Overview : In Our workforce, there are 2,646 males and 1,764 females contributing to a total monthly income of $286,779,270. The average monthly income for employees is a noteworthy $65,029. </a:t>
            </a:r>
          </a:p>
          <a:p>
            <a:r>
              <a:rPr lang="en-GB" sz="2000" dirty="0"/>
              <a:t>➢ Workforce Statistics : The workforce experiences an average attrition rate of 16.1% coupled with an average salary hike of 15.21%. Moreover, majority of employees needs to travel rarely. </a:t>
            </a:r>
          </a:p>
          <a:p>
            <a:r>
              <a:rPr lang="en-GB" sz="2000" dirty="0"/>
              <a:t>➢ Departmental Distribution : There are 3 departments named R&amp;D, Sales and HR with almost 65% of employees belonging to R&amp;D. </a:t>
            </a:r>
          </a:p>
          <a:p>
            <a:r>
              <a:rPr lang="en-GB" sz="2000" dirty="0"/>
              <a:t>➢ Employee Insights : The average job satisfaction score stands at 2.72 on a scale of 4. Employees rate their work-life balance at 2.8 on a scale of 4. </a:t>
            </a:r>
          </a:p>
          <a:p>
            <a:r>
              <a:rPr lang="en-GB" sz="2000" dirty="0"/>
              <a:t>➢ Marital Status : 46% of the workforce are married, 32% single and 22% divorced. </a:t>
            </a:r>
          </a:p>
          <a:p>
            <a:r>
              <a:rPr lang="en-GB" sz="2000" dirty="0"/>
              <a:t>➢ Managerial Insights : Managers exhibits an overall job involvement of 2.72% and their performance is reflected in an average rating of 3.15.</a:t>
            </a:r>
            <a:endParaRPr lang="en-IN" sz="2000" dirty="0"/>
          </a:p>
        </p:txBody>
      </p:sp>
      <p:sp>
        <p:nvSpPr>
          <p:cNvPr id="12" name="TextBox 11">
            <a:extLst>
              <a:ext uri="{FF2B5EF4-FFF2-40B4-BE49-F238E27FC236}">
                <a16:creationId xmlns:a16="http://schemas.microsoft.com/office/drawing/2014/main" id="{053ED990-3392-4E87-AF5D-D73A0D048B72}"/>
              </a:ext>
            </a:extLst>
          </p:cNvPr>
          <p:cNvSpPr txBox="1"/>
          <p:nvPr/>
        </p:nvSpPr>
        <p:spPr>
          <a:xfrm>
            <a:off x="3088848" y="810705"/>
            <a:ext cx="6014301" cy="769441"/>
          </a:xfrm>
          <a:prstGeom prst="rect">
            <a:avLst/>
          </a:prstGeom>
          <a:noFill/>
        </p:spPr>
        <p:txBody>
          <a:bodyPr wrap="square" rtlCol="0">
            <a:spAutoFit/>
          </a:bodyPr>
          <a:lstStyle/>
          <a:p>
            <a:pPr algn="ctr"/>
            <a:r>
              <a:rPr lang="en-GB" sz="4400" b="1" dirty="0">
                <a:effectLst>
                  <a:outerShdw blurRad="38100" dist="38100" dir="2700000" algn="tl">
                    <a:srgbClr val="000000">
                      <a:alpha val="43137"/>
                    </a:srgbClr>
                  </a:outerShdw>
                </a:effectLst>
                <a:latin typeface="Algerian" panose="04020705040A02060702" pitchFamily="82" charset="0"/>
              </a:rPr>
              <a:t>INSIGHTS</a:t>
            </a:r>
            <a:endParaRPr lang="en-IN" sz="4400" b="1" dirty="0">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209512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A35623-7B4F-47CC-875D-C7309733765F}"/>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D6629C8-53A1-415D-8D8E-50AEC92C4978}"/>
              </a:ext>
            </a:extLst>
          </p:cNvPr>
          <p:cNvSpPr/>
          <p:nvPr/>
        </p:nvSpPr>
        <p:spPr>
          <a:xfrm>
            <a:off x="652020" y="485481"/>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8B5DCBD-2876-41E3-90FF-D67F1538D9A3}"/>
              </a:ext>
            </a:extLst>
          </p:cNvPr>
          <p:cNvSpPr txBox="1"/>
          <p:nvPr/>
        </p:nvSpPr>
        <p:spPr>
          <a:xfrm>
            <a:off x="2801331" y="2890391"/>
            <a:ext cx="6589336" cy="1077218"/>
          </a:xfrm>
          <a:prstGeom prst="rect">
            <a:avLst/>
          </a:prstGeom>
          <a:noFill/>
        </p:spPr>
        <p:txBody>
          <a:bodyPr wrap="square" rtlCol="0">
            <a:spAutoFit/>
          </a:bodyPr>
          <a:lstStyle/>
          <a:p>
            <a:pPr algn="ctr"/>
            <a:r>
              <a:rPr lang="en-GB" sz="4400" b="1" dirty="0">
                <a:solidFill>
                  <a:schemeClr val="accent4">
                    <a:lumMod val="75000"/>
                  </a:schemeClr>
                </a:solidFill>
                <a:effectLst>
                  <a:outerShdw blurRad="38100" dist="38100" dir="2700000" algn="tl">
                    <a:srgbClr val="000000">
                      <a:alpha val="43137"/>
                    </a:srgbClr>
                  </a:outerShdw>
                </a:effectLst>
                <a:latin typeface="Arial Black" panose="020B0A04020102020204" pitchFamily="34" charset="0"/>
              </a:rPr>
              <a:t>Project Questions</a:t>
            </a:r>
          </a:p>
          <a:p>
            <a:pPr algn="ctr"/>
            <a:r>
              <a:rPr lang="en-GB" sz="2000" b="1" dirty="0">
                <a:solidFill>
                  <a:schemeClr val="accent4">
                    <a:lumMod val="75000"/>
                  </a:schemeClr>
                </a:solidFill>
                <a:effectLst>
                  <a:outerShdw blurRad="38100" dist="38100" dir="2700000" algn="tl">
                    <a:srgbClr val="000000">
                      <a:alpha val="43137"/>
                    </a:srgbClr>
                  </a:outerShdw>
                </a:effectLst>
                <a:latin typeface="Arial Black" panose="020B0A04020102020204" pitchFamily="34" charset="0"/>
              </a:rPr>
              <a:t>And Solutions</a:t>
            </a:r>
            <a:endParaRPr lang="en-IN" sz="2000" b="1" dirty="0">
              <a:solidFill>
                <a:schemeClr val="accent4">
                  <a:lumMod val="75000"/>
                </a:schemeClr>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230673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FE839A-A3A0-4054-ABC2-0CC64B475BFE}"/>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ABCDD01-CBDC-4389-BABF-3CE703B54E0D}"/>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E5A6A26-93C3-4341-A642-43613C99095A}"/>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74BEBA9-B33C-4B45-A17B-8D45B1DE1D16}"/>
              </a:ext>
            </a:extLst>
          </p:cNvPr>
          <p:cNvSpPr txBox="1"/>
          <p:nvPr/>
        </p:nvSpPr>
        <p:spPr>
          <a:xfrm>
            <a:off x="1538139" y="935313"/>
            <a:ext cx="9048161" cy="1323439"/>
          </a:xfrm>
          <a:prstGeom prst="rect">
            <a:avLst/>
          </a:prstGeom>
          <a:noFill/>
        </p:spPr>
        <p:txBody>
          <a:bodyPr wrap="square">
            <a:spAutoFit/>
          </a:bodyPr>
          <a:lstStyle/>
          <a:p>
            <a:pPr marL="457200" indent="-457200">
              <a:buAutoNum type="arabicPeriod"/>
            </a:pPr>
            <a:r>
              <a:rPr lang="en-IN" sz="2000" b="1" dirty="0">
                <a:effectLst>
                  <a:outerShdw blurRad="38100" dist="38100" dir="2700000" algn="tl">
                    <a:srgbClr val="000000">
                      <a:alpha val="43137"/>
                    </a:srgbClr>
                  </a:outerShdw>
                </a:effectLst>
              </a:rPr>
              <a:t>Using Excel, how would you filter the dataset to only show employees aged 30 and above?</a:t>
            </a:r>
          </a:p>
          <a:p>
            <a:r>
              <a:rPr lang="en-IN" sz="2000" b="1" dirty="0">
                <a:effectLst>
                  <a:outerShdw blurRad="38100" dist="38100" dir="2700000" algn="tl">
                    <a:srgbClr val="000000">
                      <a:alpha val="43137"/>
                    </a:srgbClr>
                  </a:outerShdw>
                </a:effectLst>
              </a:rPr>
              <a:t>Ans. : </a:t>
            </a:r>
            <a:r>
              <a:rPr lang="en-IN" sz="2000" dirty="0">
                <a:effectLst>
                  <a:outerShdw blurRad="38100" dist="38100" dir="2700000" algn="tl">
                    <a:srgbClr val="000000">
                      <a:alpha val="43137"/>
                    </a:srgbClr>
                  </a:outerShdw>
                </a:effectLst>
              </a:rPr>
              <a:t>Select Age Column, apply filter then click number filter then greater than equal to ‘30’.</a:t>
            </a:r>
          </a:p>
        </p:txBody>
      </p:sp>
      <p:pic>
        <p:nvPicPr>
          <p:cNvPr id="14" name="Picture 13">
            <a:extLst>
              <a:ext uri="{FF2B5EF4-FFF2-40B4-BE49-F238E27FC236}">
                <a16:creationId xmlns:a16="http://schemas.microsoft.com/office/drawing/2014/main" id="{04435537-C599-49C4-82F1-ACFB50773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933" y="2296460"/>
            <a:ext cx="6420572" cy="3611572"/>
          </a:xfrm>
          <a:prstGeom prst="rect">
            <a:avLst/>
          </a:prstGeom>
          <a:ln w="19050">
            <a:solidFill>
              <a:schemeClr val="tx1"/>
            </a:solidFill>
          </a:ln>
        </p:spPr>
      </p:pic>
    </p:spTree>
    <p:extLst>
      <p:ext uri="{BB962C8B-B14F-4D97-AF65-F5344CB8AC3E}">
        <p14:creationId xmlns:p14="http://schemas.microsoft.com/office/powerpoint/2010/main" val="73197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A64158-F928-48BA-A91D-9EA78259ED0B}"/>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DF3F00E-32BB-4276-A49A-18F146F4272B}"/>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3320A43-6475-4F3A-8E1E-2FFFBBD90F93}"/>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51830E7-5A37-445A-BC4C-BF2EBF14EBF2}"/>
              </a:ext>
            </a:extLst>
          </p:cNvPr>
          <p:cNvSpPr txBox="1"/>
          <p:nvPr/>
        </p:nvSpPr>
        <p:spPr>
          <a:xfrm>
            <a:off x="1538140" y="810705"/>
            <a:ext cx="8708796" cy="400110"/>
          </a:xfrm>
          <a:prstGeom prst="rect">
            <a:avLst/>
          </a:prstGeom>
          <a:noFill/>
        </p:spPr>
        <p:txBody>
          <a:bodyPr wrap="square">
            <a:spAutoFit/>
          </a:bodyPr>
          <a:lstStyle/>
          <a:p>
            <a:r>
              <a:rPr lang="en-IN" sz="2000" b="1" dirty="0">
                <a:effectLst>
                  <a:outerShdw blurRad="38100" dist="38100" dir="2700000" algn="tl">
                    <a:srgbClr val="000000">
                      <a:alpha val="43137"/>
                    </a:srgbClr>
                  </a:outerShdw>
                </a:effectLst>
              </a:rPr>
              <a:t>2. Create a pivot table to summarize the average Monthly Income by Job Role.</a:t>
            </a:r>
          </a:p>
        </p:txBody>
      </p:sp>
      <p:pic>
        <p:nvPicPr>
          <p:cNvPr id="11" name="Picture 10">
            <a:extLst>
              <a:ext uri="{FF2B5EF4-FFF2-40B4-BE49-F238E27FC236}">
                <a16:creationId xmlns:a16="http://schemas.microsoft.com/office/drawing/2014/main" id="{7889D09D-6FAD-4ACA-81D3-8B5376FB1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509" y="1498332"/>
            <a:ext cx="7432981" cy="4181052"/>
          </a:xfrm>
          <a:prstGeom prst="rect">
            <a:avLst/>
          </a:prstGeom>
          <a:ln w="19050">
            <a:solidFill>
              <a:schemeClr val="tx1"/>
            </a:solidFill>
          </a:ln>
        </p:spPr>
      </p:pic>
    </p:spTree>
    <p:extLst>
      <p:ext uri="{BB962C8B-B14F-4D97-AF65-F5344CB8AC3E}">
        <p14:creationId xmlns:p14="http://schemas.microsoft.com/office/powerpoint/2010/main" val="907388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BEE055-A68E-4841-A4A4-1390DC47B682}"/>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9120A15-A064-4195-B1AF-324148FCBDBD}"/>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4685A37-C4AD-4BC3-B1EA-1B9B2923CD79}"/>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4F75F69E-8EF5-447A-9446-7D9F82BA2D32}"/>
              </a:ext>
            </a:extLst>
          </p:cNvPr>
          <p:cNvSpPr txBox="1"/>
          <p:nvPr/>
        </p:nvSpPr>
        <p:spPr>
          <a:xfrm>
            <a:off x="1362959" y="1032483"/>
            <a:ext cx="9700180" cy="707886"/>
          </a:xfrm>
          <a:prstGeom prst="rect">
            <a:avLst/>
          </a:prstGeom>
          <a:noFill/>
        </p:spPr>
        <p:txBody>
          <a:bodyPr wrap="square">
            <a:spAutoFit/>
          </a:bodyPr>
          <a:lstStyle/>
          <a:p>
            <a:r>
              <a:rPr lang="en-IN" sz="2000" b="1" dirty="0">
                <a:effectLst>
                  <a:outerShdw blurRad="38100" dist="38100" dir="2700000" algn="tl">
                    <a:srgbClr val="000000">
                      <a:alpha val="43137"/>
                    </a:srgbClr>
                  </a:outerShdw>
                </a:effectLst>
              </a:rPr>
              <a:t>3. Apply conditional formatting to highlight employees with Monthly Income above the</a:t>
            </a:r>
          </a:p>
          <a:p>
            <a:r>
              <a:rPr lang="en-IN" sz="2000" b="1" dirty="0">
                <a:effectLst>
                  <a:outerShdw blurRad="38100" dist="38100" dir="2700000" algn="tl">
                    <a:srgbClr val="000000">
                      <a:alpha val="43137"/>
                    </a:srgbClr>
                  </a:outerShdw>
                </a:effectLst>
              </a:rPr>
              <a:t>company's average income.</a:t>
            </a:r>
          </a:p>
        </p:txBody>
      </p:sp>
      <p:pic>
        <p:nvPicPr>
          <p:cNvPr id="11" name="Picture 10">
            <a:extLst>
              <a:ext uri="{FF2B5EF4-FFF2-40B4-BE49-F238E27FC236}">
                <a16:creationId xmlns:a16="http://schemas.microsoft.com/office/drawing/2014/main" id="{A2A3A3A1-CA31-419E-9605-1867FF25A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648" y="1888307"/>
            <a:ext cx="6928701" cy="3897394"/>
          </a:xfrm>
          <a:prstGeom prst="rect">
            <a:avLst/>
          </a:prstGeom>
          <a:ln w="19050">
            <a:solidFill>
              <a:schemeClr val="tx1"/>
            </a:solidFill>
          </a:ln>
        </p:spPr>
      </p:pic>
    </p:spTree>
    <p:extLst>
      <p:ext uri="{BB962C8B-B14F-4D97-AF65-F5344CB8AC3E}">
        <p14:creationId xmlns:p14="http://schemas.microsoft.com/office/powerpoint/2010/main" val="361242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1AC2D-82B1-4C5B-B73E-45F6D5DE2CEE}"/>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71A1739-C9CD-4280-8D8B-123CD4B8F23A}"/>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8237C44-9BA0-4B7D-AA13-73F1C91165BF}"/>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428AE8BB-50E9-4F42-A612-B3E248FA63AB}"/>
              </a:ext>
            </a:extLst>
          </p:cNvPr>
          <p:cNvSpPr txBox="1"/>
          <p:nvPr/>
        </p:nvSpPr>
        <p:spPr>
          <a:xfrm>
            <a:off x="1538140" y="1039007"/>
            <a:ext cx="8228029" cy="400110"/>
          </a:xfrm>
          <a:prstGeom prst="rect">
            <a:avLst/>
          </a:prstGeom>
          <a:noFill/>
        </p:spPr>
        <p:txBody>
          <a:bodyPr wrap="square">
            <a:spAutoFit/>
          </a:bodyPr>
          <a:lstStyle/>
          <a:p>
            <a:r>
              <a:rPr lang="en-IN" sz="2000" b="1" dirty="0">
                <a:effectLst>
                  <a:outerShdw blurRad="38100" dist="38100" dir="2700000" algn="tl">
                    <a:srgbClr val="000000">
                      <a:alpha val="43137"/>
                    </a:srgbClr>
                  </a:outerShdw>
                </a:effectLst>
              </a:rPr>
              <a:t>4. Create a bar chart in Excel to visualize the distribution of employee ages.</a:t>
            </a:r>
          </a:p>
        </p:txBody>
      </p:sp>
      <p:pic>
        <p:nvPicPr>
          <p:cNvPr id="11" name="Picture 10">
            <a:extLst>
              <a:ext uri="{FF2B5EF4-FFF2-40B4-BE49-F238E27FC236}">
                <a16:creationId xmlns:a16="http://schemas.microsoft.com/office/drawing/2014/main" id="{A81F4177-2490-4DC6-9186-A86CFC76A743}"/>
              </a:ext>
            </a:extLst>
          </p:cNvPr>
          <p:cNvPicPr>
            <a:picLocks noChangeAspect="1"/>
          </p:cNvPicPr>
          <p:nvPr/>
        </p:nvPicPr>
        <p:blipFill rotWithShape="1">
          <a:blip r:embed="rId2">
            <a:extLst>
              <a:ext uri="{28A0092B-C50C-407E-A947-70E740481C1C}">
                <a14:useLocalDpi xmlns:a14="http://schemas.microsoft.com/office/drawing/2010/main" val="0"/>
              </a:ext>
            </a:extLst>
          </a:blip>
          <a:srcRect r="47345" b="45154"/>
          <a:stretch/>
        </p:blipFill>
        <p:spPr>
          <a:xfrm>
            <a:off x="2442327" y="1862558"/>
            <a:ext cx="6419654" cy="3761295"/>
          </a:xfrm>
          <a:prstGeom prst="rect">
            <a:avLst/>
          </a:prstGeom>
          <a:ln w="28575">
            <a:solidFill>
              <a:schemeClr val="tx1"/>
            </a:solidFill>
          </a:ln>
        </p:spPr>
      </p:pic>
    </p:spTree>
    <p:extLst>
      <p:ext uri="{BB962C8B-B14F-4D97-AF65-F5344CB8AC3E}">
        <p14:creationId xmlns:p14="http://schemas.microsoft.com/office/powerpoint/2010/main" val="2014225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C812E6-9BFD-4F50-A5BA-304843F7FEF3}"/>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A0255D9-2047-4384-809A-009D5E2D8817}"/>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4F0E00B-CDCB-426F-8903-A0F09F870169}"/>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A5CA134-8562-4ADE-A008-7660D7343D9F}"/>
              </a:ext>
            </a:extLst>
          </p:cNvPr>
          <p:cNvSpPr txBox="1"/>
          <p:nvPr/>
        </p:nvSpPr>
        <p:spPr>
          <a:xfrm>
            <a:off x="2127317" y="1546319"/>
            <a:ext cx="7535158" cy="1938992"/>
          </a:xfrm>
          <a:prstGeom prst="rect">
            <a:avLst/>
          </a:prstGeom>
          <a:noFill/>
        </p:spPr>
        <p:txBody>
          <a:bodyPr wrap="square">
            <a:spAutoFit/>
          </a:bodyPr>
          <a:lstStyle/>
          <a:p>
            <a:pPr algn="just"/>
            <a:r>
              <a:rPr lang="en-IN" sz="2000" b="1" dirty="0">
                <a:effectLst>
                  <a:outerShdw blurRad="38100" dist="38100" dir="2700000" algn="tl">
                    <a:srgbClr val="000000">
                      <a:alpha val="43137"/>
                    </a:srgbClr>
                  </a:outerShdw>
                </a:effectLst>
              </a:rPr>
              <a:t>5. Identify and clean any missing or inconsistent data in the "Department" column.</a:t>
            </a:r>
          </a:p>
          <a:p>
            <a:pPr algn="just"/>
            <a:endParaRPr lang="en-IN" sz="2000" b="1" dirty="0">
              <a:effectLst>
                <a:outerShdw blurRad="38100" dist="38100" dir="2700000" algn="tl">
                  <a:srgbClr val="000000">
                    <a:alpha val="43137"/>
                  </a:srgbClr>
                </a:outerShdw>
              </a:effectLst>
            </a:endParaRPr>
          </a:p>
          <a:p>
            <a:pPr algn="just"/>
            <a:r>
              <a:rPr lang="en-IN" sz="2000" b="1" dirty="0">
                <a:effectLst>
                  <a:outerShdw blurRad="38100" dist="38100" dir="2700000" algn="tl">
                    <a:srgbClr val="000000">
                      <a:alpha val="43137"/>
                    </a:srgbClr>
                  </a:outerShdw>
                </a:effectLst>
              </a:rPr>
              <a:t>Ans. </a:t>
            </a:r>
            <a:r>
              <a:rPr lang="en-IN" sz="2000" dirty="0">
                <a:effectLst>
                  <a:outerShdw blurRad="38100" dist="38100" dir="2700000" algn="tl">
                    <a:srgbClr val="000000">
                      <a:alpha val="43137"/>
                    </a:srgbClr>
                  </a:outerShdw>
                </a:effectLst>
              </a:rPr>
              <a:t>Select Department column, click on home then in editing group click find &amp; select then go to special, click blanks, there is not any missing or inconsistent data in "Department" column.</a:t>
            </a:r>
          </a:p>
        </p:txBody>
      </p:sp>
    </p:spTree>
    <p:extLst>
      <p:ext uri="{BB962C8B-B14F-4D97-AF65-F5344CB8AC3E}">
        <p14:creationId xmlns:p14="http://schemas.microsoft.com/office/powerpoint/2010/main" val="299002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0E7921-4476-4C3F-8005-E021BE69CBA1}"/>
              </a:ext>
            </a:extLst>
          </p:cNvPr>
          <p:cNvSpPr/>
          <p:nvPr/>
        </p:nvSpPr>
        <p:spPr>
          <a:xfrm>
            <a:off x="0" y="6047295"/>
            <a:ext cx="12192000" cy="81070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0C57823-6F38-4A4A-81A3-3FA62881E61A}"/>
              </a:ext>
            </a:extLst>
          </p:cNvPr>
          <p:cNvSpPr/>
          <p:nvPr/>
        </p:nvSpPr>
        <p:spPr>
          <a:xfrm>
            <a:off x="0" y="0"/>
            <a:ext cx="886120" cy="6047295"/>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5FA0C6F-8500-4176-9BCC-A59FA9A95D46}"/>
              </a:ext>
            </a:extLst>
          </p:cNvPr>
          <p:cNvSpPr/>
          <p:nvPr/>
        </p:nvSpPr>
        <p:spPr>
          <a:xfrm>
            <a:off x="652020" y="523188"/>
            <a:ext cx="10887959" cy="581162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70B3753-4DB0-4FBA-BC0A-8D63D97403FD}"/>
              </a:ext>
            </a:extLst>
          </p:cNvPr>
          <p:cNvSpPr txBox="1"/>
          <p:nvPr/>
        </p:nvSpPr>
        <p:spPr>
          <a:xfrm>
            <a:off x="2076645" y="810705"/>
            <a:ext cx="8038707" cy="707886"/>
          </a:xfrm>
          <a:prstGeom prst="rect">
            <a:avLst/>
          </a:prstGeom>
          <a:noFill/>
        </p:spPr>
        <p:txBody>
          <a:bodyPr wrap="square">
            <a:spAutoFit/>
          </a:bodyPr>
          <a:lstStyle/>
          <a:p>
            <a:r>
              <a:rPr lang="en-GB" sz="2000" b="1" dirty="0">
                <a:effectLst>
                  <a:outerShdw blurRad="38100" dist="38100" dir="2700000" algn="tl">
                    <a:srgbClr val="000000">
                      <a:alpha val="43137"/>
                    </a:srgbClr>
                  </a:outerShdw>
                </a:effectLst>
              </a:rPr>
              <a:t>6. In Power BI, establish a relationship between the "</a:t>
            </a:r>
            <a:r>
              <a:rPr lang="en-GB" sz="2000" b="1" dirty="0" err="1">
                <a:effectLst>
                  <a:outerShdw blurRad="38100" dist="38100" dir="2700000" algn="tl">
                    <a:srgbClr val="000000">
                      <a:alpha val="43137"/>
                    </a:srgbClr>
                  </a:outerShdw>
                </a:effectLst>
              </a:rPr>
              <a:t>EmployeeID</a:t>
            </a:r>
            <a:r>
              <a:rPr lang="en-GB" sz="2000" b="1" dirty="0">
                <a:effectLst>
                  <a:outerShdw blurRad="38100" dist="38100" dir="2700000" algn="tl">
                    <a:srgbClr val="000000">
                      <a:alpha val="43137"/>
                    </a:srgbClr>
                  </a:outerShdw>
                </a:effectLst>
              </a:rPr>
              <a:t>" in the employee data and the "</a:t>
            </a:r>
            <a:r>
              <a:rPr lang="en-GB" sz="2000" b="1" dirty="0" err="1">
                <a:effectLst>
                  <a:outerShdw blurRad="38100" dist="38100" dir="2700000" algn="tl">
                    <a:srgbClr val="000000">
                      <a:alpha val="43137"/>
                    </a:srgbClr>
                  </a:outerShdw>
                </a:effectLst>
              </a:rPr>
              <a:t>EmployeeID</a:t>
            </a:r>
            <a:r>
              <a:rPr lang="en-GB" sz="2000" b="1" dirty="0">
                <a:effectLst>
                  <a:outerShdw blurRad="38100" dist="38100" dir="2700000" algn="tl">
                    <a:srgbClr val="000000">
                      <a:alpha val="43137"/>
                    </a:srgbClr>
                  </a:outerShdw>
                </a:effectLst>
              </a:rPr>
              <a:t>" in the time tracking data.</a:t>
            </a:r>
            <a:endParaRPr lang="en-IN" sz="2000" b="1" dirty="0">
              <a:effectLst>
                <a:outerShdw blurRad="38100" dist="38100" dir="2700000" algn="tl">
                  <a:srgbClr val="000000">
                    <a:alpha val="43137"/>
                  </a:srgbClr>
                </a:outerShdw>
              </a:effectLst>
            </a:endParaRPr>
          </a:p>
        </p:txBody>
      </p:sp>
      <p:pic>
        <p:nvPicPr>
          <p:cNvPr id="11" name="Picture 10">
            <a:extLst>
              <a:ext uri="{FF2B5EF4-FFF2-40B4-BE49-F238E27FC236}">
                <a16:creationId xmlns:a16="http://schemas.microsoft.com/office/drawing/2014/main" id="{3D759EE6-D0EF-4CE8-961F-50AF51494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662" y="1883005"/>
            <a:ext cx="7060676" cy="3971630"/>
          </a:xfrm>
          <a:prstGeom prst="rect">
            <a:avLst/>
          </a:prstGeom>
          <a:ln w="28575">
            <a:solidFill>
              <a:schemeClr val="tx1"/>
            </a:solidFill>
          </a:ln>
        </p:spPr>
      </p:pic>
    </p:spTree>
    <p:extLst>
      <p:ext uri="{BB962C8B-B14F-4D97-AF65-F5344CB8AC3E}">
        <p14:creationId xmlns:p14="http://schemas.microsoft.com/office/powerpoint/2010/main" val="755539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1308</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Agency FB</vt:lpstr>
      <vt:lpstr>Algerian</vt: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Badgujar</dc:creator>
  <cp:lastModifiedBy>Vaishnavi Badgujar</cp:lastModifiedBy>
  <cp:revision>24</cp:revision>
  <dcterms:created xsi:type="dcterms:W3CDTF">2024-01-28T16:36:37Z</dcterms:created>
  <dcterms:modified xsi:type="dcterms:W3CDTF">2024-02-08T18:59:18Z</dcterms:modified>
</cp:coreProperties>
</file>