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60" r:id="rId6"/>
    <p:sldId id="270" r:id="rId7"/>
    <p:sldId id="271" r:id="rId8"/>
    <p:sldId id="272" r:id="rId9"/>
    <p:sldId id="264" r:id="rId10"/>
    <p:sldId id="273" r:id="rId11"/>
    <p:sldId id="266" r:id="rId12"/>
    <p:sldId id="267" r:id="rId13"/>
    <p:sldId id="268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900" y="1584960"/>
            <a:ext cx="8839835" cy="4984750"/>
          </a:xfrm>
        </p:spPr>
        <p:txBody>
          <a:bodyPr/>
          <a:lstStyle/>
          <a:p>
            <a:pPr marL="0" indent="0" algn="ctr">
              <a:buNone/>
            </a:pPr>
            <a:r>
              <a:rPr sz="4000">
                <a:latin typeface="Algerian" panose="04020705040A02060702" charset="0"/>
                <a:cs typeface="Algerian" panose="04020705040A02060702" charset="0"/>
              </a:rPr>
              <a:t>AI Agent for Digital Financial Literacy</a:t>
            </a:r>
          </a:p>
          <a:p>
            <a:pPr marL="0" indent="0">
              <a:buNone/>
            </a:pPr>
            <a:endParaRPr>
              <a:latin typeface="Algerian" panose="04020705040A02060702" charset="0"/>
              <a:cs typeface="Algerian" panose="04020705040A02060702" charset="0"/>
            </a:endParaRPr>
          </a:p>
          <a:p>
            <a:r>
              <a:rPr sz="2800">
                <a:latin typeface="Algerian" panose="04020705040A02060702" charset="0"/>
                <a:cs typeface="Algerian" panose="04020705040A02060702" charset="0"/>
              </a:rPr>
              <a:t>Presented by: </a:t>
            </a:r>
            <a:r>
              <a:rPr lang="en-US" sz="2800">
                <a:latin typeface="Algerian" panose="04020705040A02060702" charset="0"/>
                <a:cs typeface="Algerian" panose="04020705040A02060702" charset="0"/>
              </a:rPr>
              <a:t>  Vaishnavi eknath Aher</a:t>
            </a:r>
            <a:endParaRPr sz="2800">
              <a:latin typeface="Algerian" panose="04020705040A02060702" charset="0"/>
              <a:cs typeface="Algerian" panose="04020705040A02060702" charset="0"/>
            </a:endParaRPr>
          </a:p>
          <a:p>
            <a:r>
              <a:rPr sz="2800">
                <a:latin typeface="Algerian" panose="04020705040A02060702" charset="0"/>
                <a:cs typeface="Algerian" panose="04020705040A02060702" charset="0"/>
              </a:rPr>
              <a:t>College Name</a:t>
            </a:r>
            <a:r>
              <a:rPr lang="en-US" sz="2800">
                <a:latin typeface="Algerian" panose="04020705040A02060702" charset="0"/>
                <a:cs typeface="Algerian" panose="04020705040A02060702" charset="0"/>
              </a:rPr>
              <a:t>:   Mitaoe</a:t>
            </a:r>
            <a:endParaRPr sz="2800">
              <a:latin typeface="Algerian" panose="04020705040A02060702" charset="0"/>
              <a:cs typeface="Algerian" panose="04020705040A02060702" charset="0"/>
            </a:endParaRPr>
          </a:p>
          <a:p>
            <a:pPr marL="0" indent="0">
              <a:buNone/>
            </a:pPr>
            <a:endParaRPr lang="en-US" sz="2800"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4" name="Rectangles 3"/>
          <p:cNvSpPr/>
          <p:nvPr/>
        </p:nvSpPr>
        <p:spPr>
          <a:xfrm>
            <a:off x="2340610" y="237490"/>
            <a:ext cx="3915410" cy="106235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lstStyle/>
          <a:p>
            <a:pPr algn="ctr"/>
            <a:r>
              <a:rPr sz="7200" b="1">
                <a:ln w="15875"/>
                <a:gradFill>
                  <a:gsLst>
                    <a:gs pos="0">
                      <a:schemeClr val="accent1">
                        <a:lumOff val="-19997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7"/>
                      </a:schemeClr>
                    </a:gs>
                  </a:gsLst>
                  <a:lin ang="0" scaled="0"/>
                </a:gradFill>
                <a:effectLst/>
              </a:rPr>
              <a:t>Fin_Wise</a:t>
            </a:r>
            <a:endParaRPr lang="en-US" sz="7200" b="1">
              <a:ln w="15875"/>
              <a:gradFill>
                <a:gsLst>
                  <a:gs pos="0">
                    <a:schemeClr val="accent1">
                      <a:lumOff val="-19997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7"/>
                    </a:schemeClr>
                  </a:gs>
                </a:gsLst>
                <a:lin ang="0" scaled="0"/>
              </a:gra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1640"/>
            <a:ext cx="8229600" cy="582613"/>
          </a:xfrm>
        </p:spPr>
        <p:txBody>
          <a:bodyPr/>
          <a:lstStyle/>
          <a:p>
            <a:pPr algn="ctr"/>
            <a:r>
              <a:rPr lang="en-US" sz="4400">
                <a:latin typeface="Cambria" panose="02040503050406030204" charset="0"/>
                <a:cs typeface="Cambria" panose="02040503050406030204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30" y="1705610"/>
            <a:ext cx="8229600" cy="4953000"/>
          </a:xfrm>
        </p:spPr>
        <p:txBody>
          <a:bodyPr/>
          <a:lstStyle/>
          <a:p>
            <a:pPr algn="l"/>
            <a:r>
              <a:rPr>
                <a:sym typeface="+mn-ea"/>
              </a:rPr>
              <a:t>1. </a:t>
            </a:r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Reserve Bank of India (RBI)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2. NPCI – National Payments Corporation of India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3. Ministry of Finance – Government of India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4. IBM Cloud Lite Documentation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5. IBM Granite RAG Lab Documentation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10" y="226060"/>
            <a:ext cx="8704580" cy="64065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240030"/>
            <a:ext cx="8566150" cy="6377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" y="139700"/>
            <a:ext cx="8878570" cy="6578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9FAD1D-9AD6-A622-7617-32F4C7CE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882"/>
            <a:ext cx="9144000" cy="40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04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94F338-E15E-AF20-1F00-8282DDE46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00" y="1632155"/>
            <a:ext cx="8972244" cy="4011561"/>
          </a:xfrm>
        </p:spPr>
      </p:pic>
    </p:spTree>
    <p:extLst>
      <p:ext uri="{BB962C8B-B14F-4D97-AF65-F5344CB8AC3E}">
        <p14:creationId xmlns:p14="http://schemas.microsoft.com/office/powerpoint/2010/main" val="421386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E67402-2DE9-3290-2258-79C9A9E4B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910"/>
            <a:ext cx="9144000" cy="411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2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D6DD0-A6F9-E616-619E-2DD0A3CCE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998"/>
            <a:ext cx="9144000" cy="413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1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DAEF7-3922-0A57-981E-A5C56F3EF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48698"/>
            <a:ext cx="9144000" cy="4139388"/>
          </a:xfrm>
        </p:spPr>
      </p:pic>
    </p:spTree>
    <p:extLst>
      <p:ext uri="{BB962C8B-B14F-4D97-AF65-F5344CB8AC3E}">
        <p14:creationId xmlns:p14="http://schemas.microsoft.com/office/powerpoint/2010/main" val="2213442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7DE240-0AA4-8492-555A-D00C13E4B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57" y="1415845"/>
            <a:ext cx="9046067" cy="4100695"/>
          </a:xfrm>
        </p:spPr>
      </p:pic>
    </p:spTree>
    <p:extLst>
      <p:ext uri="{BB962C8B-B14F-4D97-AF65-F5344CB8AC3E}">
        <p14:creationId xmlns:p14="http://schemas.microsoft.com/office/powerpoint/2010/main" val="413330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>
                <a:latin typeface="Algerian" panose="04020705040A02060702" charset="0"/>
                <a:cs typeface="Algerian" panose="04020705040A02060702" charset="0"/>
              </a:rP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Problem Statement</a:t>
            </a:r>
          </a:p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Proposed Solution</a:t>
            </a:r>
          </a:p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System Development Approach</a:t>
            </a:r>
          </a:p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Algorithm And Deployment</a:t>
            </a:r>
          </a:p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Result</a:t>
            </a:r>
          </a:p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Conclusion</a:t>
            </a:r>
          </a:p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Future scope</a:t>
            </a:r>
          </a:p>
          <a:p>
            <a:r>
              <a:rPr lang="en-US" sz="2800">
                <a:latin typeface="Cambria" panose="02040503050406030204" charset="0"/>
                <a:cs typeface="Cambria" panose="02040503050406030204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0221CA-4602-05CF-1F00-7AC24703E3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73828"/>
            <a:ext cx="9144000" cy="4140768"/>
          </a:xfrm>
        </p:spPr>
      </p:pic>
    </p:spTree>
    <p:extLst>
      <p:ext uri="{BB962C8B-B14F-4D97-AF65-F5344CB8AC3E}">
        <p14:creationId xmlns:p14="http://schemas.microsoft.com/office/powerpoint/2010/main" val="4290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0" y="1264285"/>
            <a:ext cx="9525000" cy="3278505"/>
          </a:xfrm>
        </p:spPr>
        <p:txBody>
          <a:bodyPr/>
          <a:lstStyle/>
          <a:p>
            <a:pPr algn="ctr"/>
            <a:r>
              <a:rPr sz="7200">
                <a:latin typeface="Bodoni MT" panose="02070603080606020203" charset="0"/>
                <a:cs typeface="Bodoni MT" panose="02070603080606020203" charset="0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>
                <a:latin typeface="Cambria" panose="02040503050406030204" charset="0"/>
                <a:cs typeface="Cambria" panose="0204050305040603020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535" y="1174750"/>
            <a:ext cx="8987155" cy="5290185"/>
          </a:xfrm>
        </p:spPr>
        <p:txBody>
          <a:bodyPr/>
          <a:lstStyle/>
          <a:p>
            <a:r>
              <a:rPr sz="2400"/>
              <a:t>- </a:t>
            </a:r>
            <a:r>
              <a:rPr sz="2400">
                <a:latin typeface="Cambria" panose="02040503050406030204" charset="0"/>
                <a:cs typeface="Cambria" panose="02040503050406030204" charset="0"/>
              </a:rPr>
              <a:t>Many users lack basic understanding of digital financial tools.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High risk of online scams and fraud due to low awareness.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Financial jargon like 'interest rates' or 'budgeting' confuses users.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Language barriers prevent access to accurate financial info.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Lack of structured education around personal finance in schools.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Many first-time internet users are unfamiliar with online banking safety.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Rise in phishing attacks targeting low-literacy users.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Financial literacy programs are often not available in regional languages.</a:t>
            </a:r>
          </a:p>
          <a:p>
            <a:endParaRPr lang="en-US" altLang="en-US" sz="24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>
                <a:latin typeface="Cambria" panose="02040503050406030204" charset="0"/>
                <a:cs typeface="Cambria" panose="02040503050406030204" charset="0"/>
              </a:rPr>
              <a:t> Solution – Fin_Wise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5" y="1357630"/>
            <a:ext cx="8765540" cy="5500370"/>
          </a:xfrm>
        </p:spPr>
        <p:txBody>
          <a:bodyPr/>
          <a:lstStyle/>
          <a:p>
            <a:r>
              <a:rPr sz="2400"/>
              <a:t>- </a:t>
            </a:r>
            <a:r>
              <a:rPr sz="2400">
                <a:latin typeface="Cambria" panose="02040503050406030204" charset="0"/>
                <a:cs typeface="Cambria" panose="02040503050406030204" charset="0"/>
              </a:rPr>
              <a:t>An AI-powered digital assistant to educate users on finance.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Built with RAG (Retrieval-Augmented Generation).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Provides personalized, easy-to-understand financial advice.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Multilingual support to reach all demographics.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Uses AI to simplify complex financial topics.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Retrieves updated data from official portals like RBI, NPCI, etc.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Custom responses based on user's profile and financial goals.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Breaks down information into easy steps or voice responses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65" y="614680"/>
            <a:ext cx="8229600" cy="582613"/>
          </a:xfrm>
        </p:spPr>
        <p:txBody>
          <a:bodyPr/>
          <a:lstStyle/>
          <a:p>
            <a:pPr algn="ctr"/>
            <a:r>
              <a:rPr lang="en-US" sz="4400">
                <a:latin typeface="Cambria" panose="02040503050406030204" charset="0"/>
                <a:cs typeface="Cambria" panose="02040503050406030204" charset="0"/>
              </a:rPr>
              <a:t>System Development Approach </a:t>
            </a:r>
            <a:r>
              <a:rPr sz="4400">
                <a:latin typeface="Cambria" panose="02040503050406030204" charset="0"/>
                <a:cs typeface="Cambria" panose="02040503050406030204" charset="0"/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765" y="1580515"/>
            <a:ext cx="8691880" cy="4953000"/>
          </a:xfrm>
        </p:spPr>
        <p:txBody>
          <a:bodyPr/>
          <a:lstStyle/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IBM Granite for powerful language understanding.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IBM Cloud Lite for scalable deployment.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RAG (Retrieval-Augmented Generation) for accurate info fetching.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Translation APIs for multilingual interaction.</a:t>
            </a:r>
          </a:p>
          <a:p>
            <a:r>
              <a:rPr sz="2400">
                <a:latin typeface="Cambria" panose="02040503050406030204" charset="0"/>
                <a:cs typeface="Cambria" panose="02040503050406030204" charset="0"/>
              </a:rPr>
              <a:t>- Web/Mobile frontend for user access.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ElasticSearch or Watson Discovery to power document retrieval.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Node.js backend with REST API for modular structure.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Data encryption to ensure user privacy.</a:t>
            </a:r>
          </a:p>
          <a:p>
            <a:r>
              <a:rPr lang="en-US" altLang="en-US" sz="2400">
                <a:latin typeface="Cambria" panose="02040503050406030204" charset="0"/>
                <a:cs typeface="Cambria" panose="02040503050406030204" charset="0"/>
              </a:rPr>
              <a:t>- Optional integration with Aadhaar/UPI for verification.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latin typeface="Cambria" panose="02040503050406030204" charset="0"/>
                <a:cs typeface="Cambria" panose="02040503050406030204" charset="0"/>
              </a:rP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Algorithm: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- RAG for fetching verified financial knowledge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- NLP pipeline for multilingual processing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- Ranking algorithm to prioritize trusted results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Deployment: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- Hosted on IBM Cloud Lite infrastructure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- Integrated with IBM Granite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- Web and mobile chatbot with authentication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400">
                <a:latin typeface="Cambria" panose="02040503050406030204" charset="0"/>
                <a:cs typeface="Cambria" panose="02040503050406030204" charset="0"/>
                <a:sym typeface="+mn-ea"/>
              </a:rPr>
              <a:t>- Continuous monitoring with regular updates</a:t>
            </a:r>
            <a:endParaRPr sz="2400">
              <a:latin typeface="Cambria" panose="02040503050406030204" charset="0"/>
              <a:cs typeface="Cambria" panose="02040503050406030204" charset="0"/>
            </a:endParaRPr>
          </a:p>
          <a:p>
            <a:endParaRPr lang="en-US" sz="24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latin typeface="Cambria" panose="02040503050406030204" charset="0"/>
                <a:cs typeface="Cambria" panose="02040503050406030204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The AI Agent demonstrates: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- Accurate retrieval of financial information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- Multilingual support for inclusivity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- Awareness-building for fraud prevention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- Increased confidence in using UPI and digital finance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(Output screenshots of chatbot answering financial queries can be added here)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>
                <a:latin typeface="Cambria" panose="02040503050406030204" charset="0"/>
                <a:cs typeface="Cambria" panose="0204050305040603020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The AI Agent for Digital Financial Literacy empowers users with secure, reliable,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and multilingual financial knowledge. It bridges the digital divide by making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financial literacy accessible, protecting users from scams, and encouraging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  <a:sym typeface="+mn-ea"/>
              </a:rPr>
              <a:t>responsible use of financial tools.</a:t>
            </a:r>
            <a:endParaRPr sz="2800">
              <a:latin typeface="Cambria" panose="02040503050406030204" charset="0"/>
              <a:cs typeface="Cambria" panose="02040503050406030204" charset="0"/>
            </a:endParaRPr>
          </a:p>
          <a:p>
            <a:endParaRPr lang="en-US" sz="28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>
                <a:latin typeface="Cambria" panose="02040503050406030204" charset="0"/>
                <a:cs typeface="Cambria" panose="02040503050406030204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</a:rPr>
              <a:t>- Integrate voice and WhatsApp chatbot features.</a:t>
            </a: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</a:rPr>
              <a:t>- Expand language coverage across India.</a:t>
            </a: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</a:rPr>
              <a:t>- Partner with financial literacy programs and NGOs.</a:t>
            </a:r>
          </a:p>
          <a:p>
            <a:pPr algn="l"/>
            <a:r>
              <a:rPr sz="2800">
                <a:latin typeface="Cambria" panose="02040503050406030204" charset="0"/>
                <a:cs typeface="Cambria" panose="02040503050406030204" charset="0"/>
              </a:rPr>
              <a:t>- Add gamified learning for youth engagement.</a:t>
            </a:r>
          </a:p>
          <a:p>
            <a:pPr algn="l"/>
            <a:r>
              <a:rPr lang="en-US" altLang="en-US" sz="2800">
                <a:latin typeface="Cambria" panose="02040503050406030204" charset="0"/>
                <a:cs typeface="Cambria" panose="02040503050406030204" charset="0"/>
              </a:rPr>
              <a:t>- Introduce visual aids like charts and infographics.</a:t>
            </a:r>
          </a:p>
          <a:p>
            <a:pPr algn="l"/>
            <a:r>
              <a:rPr lang="en-US" altLang="en-US" sz="2800">
                <a:latin typeface="Cambria" panose="02040503050406030204" charset="0"/>
                <a:cs typeface="Cambria" panose="02040503050406030204" charset="0"/>
              </a:rPr>
              <a:t>- Rewards system for completing learning milestones.</a:t>
            </a:r>
          </a:p>
          <a:p>
            <a:pPr algn="l"/>
            <a:r>
              <a:rPr lang="en-US" altLang="en-US" sz="2800">
                <a:latin typeface="Cambria" panose="02040503050406030204" charset="0"/>
                <a:cs typeface="Cambria" panose="02040503050406030204" charset="0"/>
              </a:rPr>
              <a:t>- AI voice assistant in regional dialects.</a:t>
            </a:r>
          </a:p>
          <a:p>
            <a:pPr algn="l"/>
            <a:r>
              <a:rPr lang="en-US" altLang="en-US" sz="2800">
                <a:latin typeface="Cambria" panose="02040503050406030204" charset="0"/>
                <a:cs typeface="Cambria" panose="02040503050406030204" charset="0"/>
              </a:rPr>
              <a:t>- Integration with real-time news on financial scams.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552</Words>
  <Application>Microsoft Office PowerPoint</Application>
  <PresentationFormat>On-screen Show (4:3)</PresentationFormat>
  <Paragraphs>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Algerian</vt:lpstr>
      <vt:lpstr>Arial</vt:lpstr>
      <vt:lpstr>Bodoni MT</vt:lpstr>
      <vt:lpstr>Cambria</vt:lpstr>
      <vt:lpstr>Gear Drives</vt:lpstr>
      <vt:lpstr>PowerPoint Presentation</vt:lpstr>
      <vt:lpstr>Index</vt:lpstr>
      <vt:lpstr>Problem Statement</vt:lpstr>
      <vt:lpstr> Solution – Fin_Wise</vt:lpstr>
      <vt:lpstr>System Development Approach Technology Stack</vt:lpstr>
      <vt:lpstr>Algorithm &amp; Deployment</vt:lpstr>
      <vt:lpstr>Result</vt:lpstr>
      <vt:lpstr>Conclusion</vt:lpstr>
      <vt:lpstr>Future Scope</vt:lpstr>
      <vt:lpstr>References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KUNTESH KOTHAWADE</dc:creator>
  <dc:description>generated using python-pptx</dc:description>
  <cp:lastModifiedBy>Kuntesh Kothawade</cp:lastModifiedBy>
  <cp:revision>6</cp:revision>
  <dcterms:created xsi:type="dcterms:W3CDTF">2013-01-27T09:14:00Z</dcterms:created>
  <dcterms:modified xsi:type="dcterms:W3CDTF">2025-08-08T19:04:20Z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7225B9FD46184E049DB3B4CD16BD5D7A_12</vt:lpwstr>
  </property>
  <property fmtid="{D5CDD505-2E9C-101B-9397-08002B2CF9AE}" pid="3" name="KSOProductBuildVer">
    <vt:lpwstr>1033-12.2.0.21931</vt:lpwstr>
  </property>
</Properties>
</file>