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0" r:id="rId5"/>
    <p:sldId id="261" r:id="rId6"/>
    <p:sldId id="279" r:id="rId7"/>
    <p:sldId id="280" r:id="rId8"/>
    <p:sldId id="262" r:id="rId9"/>
    <p:sldId id="264" r:id="rId10"/>
    <p:sldId id="265" r:id="rId11"/>
    <p:sldId id="281" r:id="rId12"/>
    <p:sldId id="271" r:id="rId13"/>
    <p:sldId id="273" r:id="rId14"/>
    <p:sldId id="274" r:id="rId15"/>
    <p:sldId id="272"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BCC491-28BF-48C2-8E78-C4D240378168}">
          <p14:sldIdLst>
            <p14:sldId id="256"/>
          </p14:sldIdLst>
        </p14:section>
        <p14:section name="Untitled Section" id="{E138F424-F9DB-4876-863D-E185AC3127EA}">
          <p14:sldIdLst>
            <p14:sldId id="257"/>
            <p14:sldId id="258"/>
            <p14:sldId id="260"/>
            <p14:sldId id="261"/>
            <p14:sldId id="279"/>
            <p14:sldId id="280"/>
            <p14:sldId id="262"/>
            <p14:sldId id="264"/>
            <p14:sldId id="265"/>
            <p14:sldId id="281"/>
            <p14:sldId id="271"/>
            <p14:sldId id="273"/>
            <p14:sldId id="274"/>
            <p14:sldId id="272"/>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04F"/>
    <a:srgbClr val="1FC145"/>
    <a:srgbClr val="840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5256"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6/7/2021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6/7/2021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51125" y="20320"/>
            <a:ext cx="6988175" cy="1038225"/>
          </a:xfrm>
        </p:spPr>
        <p:txBody>
          <a:bodyPr/>
          <a:lstStyle/>
          <a:p>
            <a:pPr algn="ctr"/>
            <a:r>
              <a:rPr lang="en-IN" sz="1800" b="1" dirty="0">
                <a:effectLst/>
                <a:latin typeface="Times New Roman" panose="02020603050405020304" pitchFamily="18" charset="0"/>
                <a:ea typeface="Calibri" panose="020F0502020204030204" pitchFamily="34" charset="0"/>
              </a:rPr>
              <a:t>SHIVNAGAR VIDYA PRASARAK MANDAL, Malegaon (BK)</a:t>
            </a:r>
            <a:br>
              <a:rPr lang="en-US" altLang="en-US" sz="1800" b="1" dirty="0">
                <a:solidFill>
                  <a:srgbClr val="0070C0"/>
                </a:solidFill>
                <a:latin typeface="Times New Roman" panose="02020603050405020304" pitchFamily="18" charset="0"/>
                <a:cs typeface="Times New Roman" panose="02020603050405020304" pitchFamily="18" charset="0"/>
                <a:sym typeface="+mn-ea"/>
              </a:rPr>
            </a:br>
            <a:r>
              <a:rPr lang="en-US" altLang="en-US" sz="1800" b="1" i="1" dirty="0">
                <a:solidFill>
                  <a:srgbClr val="0070C0"/>
                </a:solidFill>
                <a:latin typeface="Times New Roman" panose="02020603050405020304" pitchFamily="18" charset="0"/>
                <a:cs typeface="Times New Roman" panose="02020603050405020304" pitchFamily="18" charset="0"/>
                <a:sym typeface="+mn-ea"/>
              </a:rPr>
              <a:t>Department of Electronics &amp;Telecommunication Engineering</a:t>
            </a:r>
          </a:p>
        </p:txBody>
      </p:sp>
      <p:sp>
        <p:nvSpPr>
          <p:cNvPr id="3" name="Subtitle 2"/>
          <p:cNvSpPr>
            <a:spLocks noGrp="1"/>
          </p:cNvSpPr>
          <p:nvPr>
            <p:ph type="subTitle" idx="1"/>
          </p:nvPr>
        </p:nvSpPr>
        <p:spPr>
          <a:xfrm>
            <a:off x="1091151" y="969793"/>
            <a:ext cx="10031095" cy="3620770"/>
          </a:xfrm>
        </p:spPr>
        <p:txBody>
          <a:bodyPr/>
          <a:lstStyle/>
          <a:p>
            <a:pPr algn="ctr"/>
            <a:r>
              <a:rPr lang="en-US" sz="2800" b="1" dirty="0">
                <a:solidFill>
                  <a:srgbClr val="00B0F0"/>
                </a:solidFill>
                <a:latin typeface="Franklin Gothic Medium" panose="020B0603020102020204" charset="0"/>
                <a:cs typeface="Franklin Gothic Medium" panose="020B0603020102020204" charset="0"/>
              </a:rPr>
              <a:t>“BIDIRECTIONAL VISITORS COUNTER USING</a:t>
            </a:r>
          </a:p>
          <a:p>
            <a:pPr algn="ctr"/>
            <a:r>
              <a:rPr lang="en-US" sz="2800" b="1" dirty="0">
                <a:solidFill>
                  <a:srgbClr val="00B0F0"/>
                </a:solidFill>
                <a:latin typeface="Franklin Gothic Medium" panose="020B0603020102020204" charset="0"/>
                <a:cs typeface="Franklin Gothic Medium" panose="020B0603020102020204" charset="0"/>
              </a:rPr>
              <a:t>PIC 16F877A “</a:t>
            </a:r>
          </a:p>
          <a:p>
            <a:pPr algn="ctr"/>
            <a:endParaRPr lang="en-US" sz="2800" b="1" dirty="0">
              <a:solidFill>
                <a:srgbClr val="FF0000"/>
              </a:solidFill>
              <a:latin typeface="Franklin Gothic Medium" panose="020B0603020102020204" charset="0"/>
              <a:cs typeface="Franklin Gothic Medium" panose="020B0603020102020204" charset="0"/>
            </a:endParaRPr>
          </a:p>
          <a:p>
            <a:pPr algn="ctr"/>
            <a:endParaRPr lang="en-US" sz="2800" b="1" dirty="0">
              <a:solidFill>
                <a:srgbClr val="FF0000"/>
              </a:solidFill>
              <a:latin typeface="Franklin Gothic Medium" panose="020B0603020102020204" charset="0"/>
              <a:cs typeface="Franklin Gothic Medium" panose="020B0603020102020204" charset="0"/>
            </a:endParaRPr>
          </a:p>
          <a:p>
            <a:pPr algn="ctr"/>
            <a:endParaRPr lang="en-US" sz="2800" b="1" dirty="0">
              <a:solidFill>
                <a:srgbClr val="FF0000"/>
              </a:solidFill>
              <a:latin typeface="Franklin Gothic Medium" panose="020B0603020102020204" charset="0"/>
              <a:cs typeface="Franklin Gothic Medium" panose="020B0603020102020204" charset="0"/>
            </a:endParaRPr>
          </a:p>
          <a:p>
            <a:pPr algn="l"/>
            <a:r>
              <a:rPr lang="en-US" sz="2000" b="1" dirty="0">
                <a:solidFill>
                  <a:srgbClr val="C00000"/>
                </a:solidFill>
                <a:latin typeface="Franklin Gothic Medium" panose="020B0603020102020204" charset="0"/>
                <a:cs typeface="Franklin Gothic Medium" panose="020B0603020102020204" charset="0"/>
                <a:sym typeface="+mn-ea"/>
              </a:rPr>
              <a:t>                                                                GROUP NO:-7</a:t>
            </a:r>
          </a:p>
          <a:p>
            <a:pPr algn="ctr"/>
            <a:endParaRPr lang="en-US" sz="2000" b="1" dirty="0">
              <a:solidFill>
                <a:srgbClr val="C00000"/>
              </a:solidFill>
              <a:latin typeface="Franklin Gothic Medium" panose="020B0603020102020204" charset="0"/>
              <a:cs typeface="Franklin Gothic Medium" panose="020B0603020102020204" charset="0"/>
            </a:endParaRPr>
          </a:p>
          <a:p>
            <a:pPr algn="l"/>
            <a:r>
              <a:rPr lang="en-US" sz="2000" b="1" dirty="0">
                <a:solidFill>
                  <a:schemeClr val="tx1"/>
                </a:solidFill>
                <a:latin typeface="Franklin Gothic Medium" panose="020B0603020102020204" charset="0"/>
                <a:cs typeface="Franklin Gothic Medium" panose="020B0603020102020204" charset="0"/>
                <a:sym typeface="+mn-ea"/>
              </a:rPr>
              <a:t>Student Names:-                                                                </a:t>
            </a:r>
            <a:r>
              <a:rPr lang="en-US" sz="2000" b="1" dirty="0">
                <a:latin typeface="Franklin Gothic Medium" panose="020B0603020102020204" charset="0"/>
                <a:cs typeface="Franklin Gothic Medium" panose="020B0603020102020204" charset="0"/>
                <a:sym typeface="+mn-ea"/>
              </a:rPr>
              <a:t> </a:t>
            </a:r>
            <a:r>
              <a:rPr lang="en-US" sz="2000" b="1" dirty="0">
                <a:solidFill>
                  <a:schemeClr val="tx1"/>
                </a:solidFill>
                <a:latin typeface="Franklin Gothic Medium" panose="020B0603020102020204" charset="0"/>
                <a:cs typeface="Franklin Gothic Medium" panose="020B0603020102020204" charset="0"/>
                <a:sym typeface="+mn-ea"/>
              </a:rPr>
              <a:t>Seat Nos:-</a:t>
            </a:r>
            <a:endParaRPr lang="en-US" sz="2000" b="1" dirty="0">
              <a:solidFill>
                <a:schemeClr val="tx1"/>
              </a:solidFill>
              <a:latin typeface="Franklin Gothic Medium" panose="020B0603020102020204" charset="0"/>
              <a:cs typeface="Franklin Gothic Medium" panose="020B0603020102020204" charset="0"/>
            </a:endParaRPr>
          </a:p>
          <a:p>
            <a:pPr algn="l"/>
            <a:r>
              <a:rPr lang="en-US" sz="2000" b="1" dirty="0">
                <a:solidFill>
                  <a:schemeClr val="tx1"/>
                </a:solidFill>
                <a:latin typeface="Franklin Gothic Medium" panose="020B0603020102020204" charset="0"/>
                <a:cs typeface="Franklin Gothic Medium" panose="020B0603020102020204" charset="0"/>
                <a:sym typeface="+mn-ea"/>
              </a:rPr>
              <a:t>1. Vaishnavi </a:t>
            </a:r>
            <a:r>
              <a:rPr lang="en-US" sz="2000" b="1">
                <a:solidFill>
                  <a:schemeClr val="tx1"/>
                </a:solidFill>
                <a:latin typeface="Franklin Gothic Medium" panose="020B0603020102020204" charset="0"/>
                <a:cs typeface="Franklin Gothic Medium" panose="020B0603020102020204" charset="0"/>
                <a:sym typeface="+mn-ea"/>
              </a:rPr>
              <a:t>Dhumal                                                             </a:t>
            </a:r>
            <a:r>
              <a:rPr lang="en-US" sz="2000" b="1" dirty="0">
                <a:latin typeface="Franklin Gothic Medium" panose="020B0603020102020204" charset="0"/>
                <a:cs typeface="Franklin Gothic Medium" panose="020B0603020102020204" charset="0"/>
                <a:sym typeface="+mn-ea"/>
              </a:rPr>
              <a:t>T150193010</a:t>
            </a:r>
            <a:endParaRPr lang="en-US" sz="2000" b="1" dirty="0">
              <a:solidFill>
                <a:schemeClr val="tx1"/>
              </a:solidFill>
              <a:latin typeface="Franklin Gothic Medium" panose="020B0603020102020204" charset="0"/>
              <a:cs typeface="Franklin Gothic Medium" panose="020B0603020102020204" charset="0"/>
            </a:endParaRPr>
          </a:p>
          <a:p>
            <a:pPr algn="l"/>
            <a:r>
              <a:rPr lang="en-US" sz="2000" b="1" dirty="0">
                <a:latin typeface="Franklin Gothic Medium" panose="020B0603020102020204" charset="0"/>
                <a:cs typeface="Franklin Gothic Medium" panose="020B0603020102020204" charset="0"/>
                <a:sym typeface="+mn-ea"/>
              </a:rPr>
              <a:t>2. Rutuja Gaikwad</a:t>
            </a:r>
            <a:r>
              <a:rPr lang="en-US" sz="2000" b="1" dirty="0">
                <a:solidFill>
                  <a:schemeClr val="tx1"/>
                </a:solidFill>
                <a:latin typeface="Franklin Gothic Medium" panose="020B0603020102020204" charset="0"/>
                <a:cs typeface="Franklin Gothic Medium" panose="020B0603020102020204" charset="0"/>
                <a:sym typeface="+mn-ea"/>
              </a:rPr>
              <a:t>                                                                 </a:t>
            </a:r>
            <a:r>
              <a:rPr lang="en-US" sz="2000" b="1" dirty="0">
                <a:latin typeface="Franklin Gothic Medium" panose="020B0603020102020204" charset="0"/>
                <a:cs typeface="Franklin Gothic Medium" panose="020B0603020102020204" charset="0"/>
                <a:sym typeface="+mn-ea"/>
              </a:rPr>
              <a:t>T150193011 </a:t>
            </a:r>
          </a:p>
          <a:p>
            <a:pPr algn="l"/>
            <a:r>
              <a:rPr lang="en-US" sz="2000" b="1" dirty="0">
                <a:latin typeface="Franklin Gothic Medium" panose="020B0603020102020204" charset="0"/>
                <a:cs typeface="Franklin Gothic Medium" panose="020B0603020102020204" charset="0"/>
                <a:sym typeface="+mn-ea"/>
              </a:rPr>
              <a:t>3. Manisha Gambhire                                                            T150193012</a:t>
            </a:r>
            <a:endParaRPr lang="en-US" sz="2000" b="1" dirty="0">
              <a:solidFill>
                <a:schemeClr val="tx1"/>
              </a:solidFill>
              <a:latin typeface="Franklin Gothic Medium" panose="020B0603020102020204" charset="0"/>
              <a:cs typeface="Franklin Gothic Medium" panose="020B0603020102020204" charset="0"/>
              <a:sym typeface="+mn-ea"/>
            </a:endParaRPr>
          </a:p>
          <a:p>
            <a:pPr algn="l"/>
            <a:r>
              <a:rPr lang="en-US" sz="2000" b="1" dirty="0">
                <a:solidFill>
                  <a:srgbClr val="FF0000"/>
                </a:solidFill>
                <a:latin typeface="Franklin Gothic Medium" panose="020B0603020102020204" charset="0"/>
                <a:cs typeface="Franklin Gothic Medium" panose="020B0603020102020204" charset="0"/>
                <a:sym typeface="+mn-ea"/>
              </a:rPr>
              <a:t>                                                               </a:t>
            </a:r>
            <a:r>
              <a:rPr lang="en-US" sz="2000" b="1" u="sng" dirty="0">
                <a:solidFill>
                  <a:srgbClr val="FF0000"/>
                </a:solidFill>
                <a:latin typeface="Franklin Gothic Medium" panose="020B0603020102020204" charset="0"/>
                <a:cs typeface="Franklin Gothic Medium" panose="020B0603020102020204" charset="0"/>
                <a:sym typeface="+mn-ea"/>
              </a:rPr>
              <a:t>GUIDED BY</a:t>
            </a:r>
          </a:p>
          <a:p>
            <a:pPr algn="l"/>
            <a:r>
              <a:rPr lang="en-US" sz="2000" b="1" dirty="0">
                <a:solidFill>
                  <a:srgbClr val="FF0000"/>
                </a:solidFill>
                <a:latin typeface="Franklin Gothic Medium" panose="020B0603020102020204" charset="0"/>
                <a:cs typeface="Franklin Gothic Medium" panose="020B0603020102020204" charset="0"/>
                <a:sym typeface="+mn-ea"/>
              </a:rPr>
              <a:t>                                         NAME OF GUIDE:-  Prof. K.G.JAGTAP</a:t>
            </a:r>
            <a:endParaRPr lang="en-US" sz="2000" b="1" dirty="0">
              <a:solidFill>
                <a:schemeClr val="tx1"/>
              </a:solidFill>
              <a:latin typeface="Franklin Gothic Medium" panose="020B0603020102020204" charset="0"/>
              <a:cs typeface="Franklin Gothic Medium" panose="020B0603020102020204" charset="0"/>
            </a:endParaRPr>
          </a:p>
          <a:p>
            <a:pPr algn="ctr"/>
            <a:endParaRPr lang="en-US" sz="2000" b="1" dirty="0">
              <a:solidFill>
                <a:srgbClr val="C00000"/>
              </a:solidFill>
              <a:latin typeface="Franklin Gothic Medium" panose="020B0603020102020204" charset="0"/>
              <a:cs typeface="Franklin Gothic Medium" panose="020B0603020102020204" charset="0"/>
            </a:endParaRPr>
          </a:p>
          <a:p>
            <a:pPr algn="l"/>
            <a:endParaRPr lang="en-US" sz="2000" b="1" dirty="0">
              <a:solidFill>
                <a:schemeClr val="tx1">
                  <a:lumMod val="95000"/>
                  <a:lumOff val="5000"/>
                </a:schemeClr>
              </a:solidFill>
              <a:latin typeface="Franklin Gothic Medium" panose="020B0603020102020204" charset="0"/>
              <a:cs typeface="Franklin Gothic Medium" panose="020B0603020102020204" charset="0"/>
            </a:endParaRPr>
          </a:p>
        </p:txBody>
      </p:sp>
      <p:cxnSp>
        <p:nvCxnSpPr>
          <p:cNvPr id="4" name="Straight Connector 3"/>
          <p:cNvCxnSpPr/>
          <p:nvPr/>
        </p:nvCxnSpPr>
        <p:spPr>
          <a:xfrm>
            <a:off x="95885" y="962025"/>
            <a:ext cx="1200467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9EBEE9F3-B3C9-440B-9F47-860EF40CA1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6768" y="2109001"/>
            <a:ext cx="1517999" cy="131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chemeClr val="accent5">
                    <a:lumMod val="50000"/>
                  </a:schemeClr>
                </a:solidFill>
              </a:rPr>
              <a:t>DESIGN AND IMPLEMENTATION</a:t>
            </a:r>
          </a:p>
        </p:txBody>
      </p:sp>
      <p:sp>
        <p:nvSpPr>
          <p:cNvPr id="4" name="Content Placeholder 3">
            <a:extLst>
              <a:ext uri="{FF2B5EF4-FFF2-40B4-BE49-F238E27FC236}">
                <a16:creationId xmlns:a16="http://schemas.microsoft.com/office/drawing/2014/main" id="{4D2A1A20-3443-41B2-99F3-841674F40A34}"/>
              </a:ext>
            </a:extLst>
          </p:cNvPr>
          <p:cNvSpPr>
            <a:spLocks noGrp="1"/>
          </p:cNvSpPr>
          <p:nvPr>
            <p:ph idx="1"/>
          </p:nvPr>
        </p:nvSpPr>
        <p:spPr>
          <a:xfrm>
            <a:off x="64008" y="1124711"/>
            <a:ext cx="11518392" cy="5631195"/>
          </a:xfrm>
        </p:spPr>
        <p:txBody>
          <a:bodyPr/>
          <a:lstStyle/>
          <a:p>
            <a:endParaRPr lang="en-IN" dirty="0"/>
          </a:p>
        </p:txBody>
      </p:sp>
      <p:grpSp>
        <p:nvGrpSpPr>
          <p:cNvPr id="8" name="Group 7">
            <a:extLst>
              <a:ext uri="{FF2B5EF4-FFF2-40B4-BE49-F238E27FC236}">
                <a16:creationId xmlns:a16="http://schemas.microsoft.com/office/drawing/2014/main" id="{84A501E3-4D45-4E18-992A-F17595C120C2}"/>
              </a:ext>
            </a:extLst>
          </p:cNvPr>
          <p:cNvGrpSpPr/>
          <p:nvPr/>
        </p:nvGrpSpPr>
        <p:grpSpPr>
          <a:xfrm>
            <a:off x="0" y="854182"/>
            <a:ext cx="11878322" cy="6003817"/>
            <a:chOff x="0" y="0"/>
            <a:chExt cx="5942076" cy="2904744"/>
          </a:xfrm>
        </p:grpSpPr>
        <p:pic>
          <p:nvPicPr>
            <p:cNvPr id="9" name="Picture 8">
              <a:extLst>
                <a:ext uri="{FF2B5EF4-FFF2-40B4-BE49-F238E27FC236}">
                  <a16:creationId xmlns:a16="http://schemas.microsoft.com/office/drawing/2014/main" id="{DD5B83EA-5AA7-44D1-BBDC-F23B030565D2}"/>
                </a:ext>
              </a:extLst>
            </p:cNvPr>
            <p:cNvPicPr/>
            <p:nvPr/>
          </p:nvPicPr>
          <p:blipFill>
            <a:blip r:embed="rId2"/>
            <a:stretch>
              <a:fillRect/>
            </a:stretch>
          </p:blipFill>
          <p:spPr>
            <a:xfrm>
              <a:off x="0" y="0"/>
              <a:ext cx="5942076" cy="1452372"/>
            </a:xfrm>
            <a:prstGeom prst="rect">
              <a:avLst/>
            </a:prstGeom>
          </p:spPr>
        </p:pic>
        <p:pic>
          <p:nvPicPr>
            <p:cNvPr id="10" name="Picture 9">
              <a:extLst>
                <a:ext uri="{FF2B5EF4-FFF2-40B4-BE49-F238E27FC236}">
                  <a16:creationId xmlns:a16="http://schemas.microsoft.com/office/drawing/2014/main" id="{34E232D0-C0E1-4CB0-AED3-1E2B9EE76490}"/>
                </a:ext>
              </a:extLst>
            </p:cNvPr>
            <p:cNvPicPr/>
            <p:nvPr/>
          </p:nvPicPr>
          <p:blipFill>
            <a:blip r:embed="rId3"/>
            <a:stretch>
              <a:fillRect/>
            </a:stretch>
          </p:blipFill>
          <p:spPr>
            <a:xfrm>
              <a:off x="0" y="1452372"/>
              <a:ext cx="5942076" cy="1452372"/>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7353-6BF4-42AB-81DE-60BE8F10B040}"/>
              </a:ext>
            </a:extLst>
          </p:cNvPr>
          <p:cNvSpPr>
            <a:spLocks noGrp="1"/>
          </p:cNvSpPr>
          <p:nvPr>
            <p:ph type="title"/>
          </p:nvPr>
        </p:nvSpPr>
        <p:spPr/>
        <p:txBody>
          <a:bodyPr/>
          <a:lstStyle/>
          <a:p>
            <a:r>
              <a:rPr lang="en-US" sz="3600" u="sng" dirty="0">
                <a:solidFill>
                  <a:schemeClr val="accent3">
                    <a:lumMod val="60000"/>
                    <a:lumOff val="40000"/>
                  </a:schemeClr>
                </a:solidFill>
              </a:rPr>
              <a:t>ALGORITHM  AND FLOWCHART</a:t>
            </a:r>
            <a:endParaRPr lang="en-IN" dirty="0"/>
          </a:p>
        </p:txBody>
      </p:sp>
      <p:sp>
        <p:nvSpPr>
          <p:cNvPr id="3" name="Content Placeholder 2">
            <a:extLst>
              <a:ext uri="{FF2B5EF4-FFF2-40B4-BE49-F238E27FC236}">
                <a16:creationId xmlns:a16="http://schemas.microsoft.com/office/drawing/2014/main" id="{DFCD44A9-604F-4CC6-AC6B-B1AAB8FFA4C2}"/>
              </a:ext>
            </a:extLst>
          </p:cNvPr>
          <p:cNvSpPr>
            <a:spLocks noGrp="1"/>
          </p:cNvSpPr>
          <p:nvPr>
            <p:ph idx="1"/>
          </p:nvPr>
        </p:nvSpPr>
        <p:spPr>
          <a:xfrm>
            <a:off x="609600" y="773112"/>
            <a:ext cx="10972800" cy="6084887"/>
          </a:xfrm>
        </p:spPr>
        <p:txBody>
          <a:bodyPr/>
          <a:lstStyle/>
          <a:p>
            <a:pPr marL="0" indent="0">
              <a:buNone/>
            </a:pPr>
            <a:r>
              <a:rPr lang="en-IN" dirty="0"/>
              <a:t>AL</a:t>
            </a:r>
          </a:p>
        </p:txBody>
      </p:sp>
      <p:grpSp>
        <p:nvGrpSpPr>
          <p:cNvPr id="4" name="Group 3">
            <a:extLst>
              <a:ext uri="{FF2B5EF4-FFF2-40B4-BE49-F238E27FC236}">
                <a16:creationId xmlns:a16="http://schemas.microsoft.com/office/drawing/2014/main" id="{43A4900A-FF49-4AD6-B17C-2DE9236A029B}"/>
              </a:ext>
            </a:extLst>
          </p:cNvPr>
          <p:cNvGrpSpPr/>
          <p:nvPr/>
        </p:nvGrpSpPr>
        <p:grpSpPr>
          <a:xfrm>
            <a:off x="609600" y="651509"/>
            <a:ext cx="10851472" cy="6084887"/>
            <a:chOff x="0" y="0"/>
            <a:chExt cx="5715176" cy="7966390"/>
          </a:xfrm>
        </p:grpSpPr>
        <p:sp>
          <p:nvSpPr>
            <p:cNvPr id="5" name="Rectangle 4">
              <a:extLst>
                <a:ext uri="{FF2B5EF4-FFF2-40B4-BE49-F238E27FC236}">
                  <a16:creationId xmlns:a16="http://schemas.microsoft.com/office/drawing/2014/main" id="{493B56E4-6C1D-4342-8B60-EB40D7504B75}"/>
                </a:ext>
              </a:extLst>
            </p:cNvPr>
            <p:cNvSpPr/>
            <p:nvPr/>
          </p:nvSpPr>
          <p:spPr>
            <a:xfrm>
              <a:off x="0" y="0"/>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76687FD5-9762-407E-BD7D-5B74369E0A56}"/>
                </a:ext>
              </a:extLst>
            </p:cNvPr>
            <p:cNvSpPr/>
            <p:nvPr/>
          </p:nvSpPr>
          <p:spPr>
            <a:xfrm>
              <a:off x="0" y="310896"/>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BF082C05-5D7A-470A-8F7A-52940C739E8D}"/>
                </a:ext>
              </a:extLst>
            </p:cNvPr>
            <p:cNvSpPr/>
            <p:nvPr/>
          </p:nvSpPr>
          <p:spPr>
            <a:xfrm>
              <a:off x="0" y="623315"/>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F3E013C3-8392-4E07-ADF0-D97F044AC3BC}"/>
                </a:ext>
              </a:extLst>
            </p:cNvPr>
            <p:cNvSpPr/>
            <p:nvPr/>
          </p:nvSpPr>
          <p:spPr>
            <a:xfrm>
              <a:off x="0" y="934211"/>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F4064228-19FF-4C95-9696-09AF3205462B}"/>
                </a:ext>
              </a:extLst>
            </p:cNvPr>
            <p:cNvSpPr/>
            <p:nvPr/>
          </p:nvSpPr>
          <p:spPr>
            <a:xfrm>
              <a:off x="0" y="1246629"/>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2720AFB9-9F23-44D4-92E6-8F3E1FE7AA8D}"/>
                </a:ext>
              </a:extLst>
            </p:cNvPr>
            <p:cNvSpPr/>
            <p:nvPr/>
          </p:nvSpPr>
          <p:spPr>
            <a:xfrm>
              <a:off x="0" y="1559049"/>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1E51099F-D7E0-43B7-AFE0-A708E9D735AA}"/>
                </a:ext>
              </a:extLst>
            </p:cNvPr>
            <p:cNvSpPr/>
            <p:nvPr/>
          </p:nvSpPr>
          <p:spPr>
            <a:xfrm>
              <a:off x="0" y="1869945"/>
              <a:ext cx="46591" cy="168949"/>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E15CB33E-7D38-4E1E-87E6-A62C5D32B82A}"/>
                </a:ext>
              </a:extLst>
            </p:cNvPr>
            <p:cNvSpPr/>
            <p:nvPr/>
          </p:nvSpPr>
          <p:spPr>
            <a:xfrm>
              <a:off x="0" y="2182365"/>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0CC6DA2E-CF1B-419D-AAAC-A5C24E49BDDA}"/>
                </a:ext>
              </a:extLst>
            </p:cNvPr>
            <p:cNvSpPr/>
            <p:nvPr/>
          </p:nvSpPr>
          <p:spPr>
            <a:xfrm>
              <a:off x="0" y="2493261"/>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3D0AE815-2853-49EB-8B83-807C669E5AF1}"/>
                </a:ext>
              </a:extLst>
            </p:cNvPr>
            <p:cNvSpPr/>
            <p:nvPr/>
          </p:nvSpPr>
          <p:spPr>
            <a:xfrm>
              <a:off x="0" y="2805681"/>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B589C7AB-3194-43F0-9616-C116885535BD}"/>
                </a:ext>
              </a:extLst>
            </p:cNvPr>
            <p:cNvSpPr/>
            <p:nvPr/>
          </p:nvSpPr>
          <p:spPr>
            <a:xfrm>
              <a:off x="0" y="3116576"/>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68293FC3-DD63-4B1B-A8AE-1C4138F81A1A}"/>
                </a:ext>
              </a:extLst>
            </p:cNvPr>
            <p:cNvSpPr/>
            <p:nvPr/>
          </p:nvSpPr>
          <p:spPr>
            <a:xfrm>
              <a:off x="0" y="3428996"/>
              <a:ext cx="46591" cy="16894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E2F27218-2D5C-4AD6-8B91-6B18D8E6F35C}"/>
                </a:ext>
              </a:extLst>
            </p:cNvPr>
            <p:cNvSpPr/>
            <p:nvPr/>
          </p:nvSpPr>
          <p:spPr>
            <a:xfrm>
              <a:off x="0" y="3739892"/>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ECBF0E51-8610-4226-A040-9C7BFA3A35FC}"/>
                </a:ext>
              </a:extLst>
            </p:cNvPr>
            <p:cNvSpPr/>
            <p:nvPr/>
          </p:nvSpPr>
          <p:spPr>
            <a:xfrm>
              <a:off x="0" y="4052312"/>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84C74105-633F-415E-98B0-12B08E36B193}"/>
                </a:ext>
              </a:extLst>
            </p:cNvPr>
            <p:cNvSpPr/>
            <p:nvPr/>
          </p:nvSpPr>
          <p:spPr>
            <a:xfrm>
              <a:off x="0" y="4364732"/>
              <a:ext cx="46591" cy="16894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DFB450AC-20D2-4540-B93F-31B59EB2EFF8}"/>
                </a:ext>
              </a:extLst>
            </p:cNvPr>
            <p:cNvSpPr/>
            <p:nvPr/>
          </p:nvSpPr>
          <p:spPr>
            <a:xfrm>
              <a:off x="0" y="4675628"/>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48281854-FB5B-4839-9F18-8B12042DEAE5}"/>
                </a:ext>
              </a:extLst>
            </p:cNvPr>
            <p:cNvSpPr/>
            <p:nvPr/>
          </p:nvSpPr>
          <p:spPr>
            <a:xfrm>
              <a:off x="0" y="4988048"/>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EE1D1ADD-6DCA-4B3E-BF08-85390A273784}"/>
                </a:ext>
              </a:extLst>
            </p:cNvPr>
            <p:cNvSpPr/>
            <p:nvPr/>
          </p:nvSpPr>
          <p:spPr>
            <a:xfrm>
              <a:off x="0" y="5298944"/>
              <a:ext cx="46591" cy="16894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4A5CA8FB-F22C-44B3-9FF3-7B6D5D02A5F9}"/>
                </a:ext>
              </a:extLst>
            </p:cNvPr>
            <p:cNvSpPr/>
            <p:nvPr/>
          </p:nvSpPr>
          <p:spPr>
            <a:xfrm>
              <a:off x="0" y="5611363"/>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BEF8A9DA-1EE1-4450-A4C7-272B273A9E9C}"/>
                </a:ext>
              </a:extLst>
            </p:cNvPr>
            <p:cNvSpPr/>
            <p:nvPr/>
          </p:nvSpPr>
          <p:spPr>
            <a:xfrm>
              <a:off x="0" y="5922260"/>
              <a:ext cx="46591" cy="16894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7B738F5E-66C4-4079-904E-E3BD002FD987}"/>
                </a:ext>
              </a:extLst>
            </p:cNvPr>
            <p:cNvSpPr/>
            <p:nvPr/>
          </p:nvSpPr>
          <p:spPr>
            <a:xfrm>
              <a:off x="0" y="6234680"/>
              <a:ext cx="46591" cy="16894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7899BCBC-DFDE-402E-9EA4-4090111AEE9D}"/>
                </a:ext>
              </a:extLst>
            </p:cNvPr>
            <p:cNvSpPr/>
            <p:nvPr/>
          </p:nvSpPr>
          <p:spPr>
            <a:xfrm>
              <a:off x="0" y="6545575"/>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D28B6931-064E-4D09-8CC6-B4DC41217036}"/>
                </a:ext>
              </a:extLst>
            </p:cNvPr>
            <p:cNvSpPr/>
            <p:nvPr/>
          </p:nvSpPr>
          <p:spPr>
            <a:xfrm>
              <a:off x="0" y="6857996"/>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A8523B57-8626-43D0-A622-861722CEB8DD}"/>
                </a:ext>
              </a:extLst>
            </p:cNvPr>
            <p:cNvSpPr/>
            <p:nvPr/>
          </p:nvSpPr>
          <p:spPr>
            <a:xfrm>
              <a:off x="0" y="7170415"/>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78840DF4-D6C7-45E3-A274-1909750D2F1B}"/>
                </a:ext>
              </a:extLst>
            </p:cNvPr>
            <p:cNvSpPr/>
            <p:nvPr/>
          </p:nvSpPr>
          <p:spPr>
            <a:xfrm>
              <a:off x="0" y="7481311"/>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EDDCA231-7E10-4553-ABAD-B01446D8A73E}"/>
                </a:ext>
              </a:extLst>
            </p:cNvPr>
            <p:cNvSpPr/>
            <p:nvPr/>
          </p:nvSpPr>
          <p:spPr>
            <a:xfrm>
              <a:off x="0" y="7793732"/>
              <a:ext cx="46591" cy="16894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31" name="Shape 1442">
              <a:extLst>
                <a:ext uri="{FF2B5EF4-FFF2-40B4-BE49-F238E27FC236}">
                  <a16:creationId xmlns:a16="http://schemas.microsoft.com/office/drawing/2014/main" id="{289E49BD-D8D5-4AC0-8EB0-FA9788340121}"/>
                </a:ext>
              </a:extLst>
            </p:cNvPr>
            <p:cNvSpPr/>
            <p:nvPr/>
          </p:nvSpPr>
          <p:spPr>
            <a:xfrm>
              <a:off x="1164336" y="2734498"/>
              <a:ext cx="10668" cy="181356"/>
            </a:xfrm>
            <a:custGeom>
              <a:avLst/>
              <a:gdLst/>
              <a:ahLst/>
              <a:cxnLst/>
              <a:rect l="0" t="0" r="0" b="0"/>
              <a:pathLst>
                <a:path w="10668" h="181356">
                  <a:moveTo>
                    <a:pt x="1524" y="0"/>
                  </a:moveTo>
                  <a:lnTo>
                    <a:pt x="10668" y="0"/>
                  </a:lnTo>
                  <a:lnTo>
                    <a:pt x="10668" y="96012"/>
                  </a:lnTo>
                  <a:lnTo>
                    <a:pt x="9144" y="96012"/>
                  </a:lnTo>
                  <a:lnTo>
                    <a:pt x="9144" y="181356"/>
                  </a:lnTo>
                  <a:lnTo>
                    <a:pt x="0" y="181356"/>
                  </a:lnTo>
                  <a:lnTo>
                    <a:pt x="0" y="85344"/>
                  </a:lnTo>
                  <a:lnTo>
                    <a:pt x="1524" y="85344"/>
                  </a:ln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32" name="Shape 1443">
              <a:extLst>
                <a:ext uri="{FF2B5EF4-FFF2-40B4-BE49-F238E27FC236}">
                  <a16:creationId xmlns:a16="http://schemas.microsoft.com/office/drawing/2014/main" id="{1FB7346E-5AAD-498D-9BF9-F02149A6BEC2}"/>
                </a:ext>
              </a:extLst>
            </p:cNvPr>
            <p:cNvSpPr/>
            <p:nvPr/>
          </p:nvSpPr>
          <p:spPr>
            <a:xfrm>
              <a:off x="3624073" y="1180018"/>
              <a:ext cx="2086356" cy="5201412"/>
            </a:xfrm>
            <a:custGeom>
              <a:avLst/>
              <a:gdLst/>
              <a:ahLst/>
              <a:cxnLst/>
              <a:rect l="0" t="0" r="0" b="0"/>
              <a:pathLst>
                <a:path w="2086356" h="5201412">
                  <a:moveTo>
                    <a:pt x="2077212" y="0"/>
                  </a:moveTo>
                  <a:lnTo>
                    <a:pt x="2086356" y="0"/>
                  </a:lnTo>
                  <a:lnTo>
                    <a:pt x="2086356" y="5201412"/>
                  </a:lnTo>
                  <a:lnTo>
                    <a:pt x="0" y="5201412"/>
                  </a:lnTo>
                  <a:lnTo>
                    <a:pt x="0" y="5125212"/>
                  </a:lnTo>
                  <a:lnTo>
                    <a:pt x="9144" y="5125212"/>
                  </a:lnTo>
                  <a:lnTo>
                    <a:pt x="9144" y="5192268"/>
                  </a:lnTo>
                  <a:lnTo>
                    <a:pt x="2077212" y="5192268"/>
                  </a:lnTo>
                  <a:lnTo>
                    <a:pt x="207721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33" name="Shape 22073">
              <a:extLst>
                <a:ext uri="{FF2B5EF4-FFF2-40B4-BE49-F238E27FC236}">
                  <a16:creationId xmlns:a16="http://schemas.microsoft.com/office/drawing/2014/main" id="{DA6812C9-F21C-4E60-AD64-C7A3A196A04B}"/>
                </a:ext>
              </a:extLst>
            </p:cNvPr>
            <p:cNvSpPr/>
            <p:nvPr/>
          </p:nvSpPr>
          <p:spPr>
            <a:xfrm>
              <a:off x="1168908" y="5118034"/>
              <a:ext cx="3747516" cy="9144"/>
            </a:xfrm>
            <a:custGeom>
              <a:avLst/>
              <a:gdLst/>
              <a:ahLst/>
              <a:cxnLst/>
              <a:rect l="0" t="0" r="0" b="0"/>
              <a:pathLst>
                <a:path w="3747516" h="9144">
                  <a:moveTo>
                    <a:pt x="0" y="0"/>
                  </a:moveTo>
                  <a:lnTo>
                    <a:pt x="3747516" y="0"/>
                  </a:lnTo>
                  <a:lnTo>
                    <a:pt x="3747516"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34" name="Shape 1445">
              <a:extLst>
                <a:ext uri="{FF2B5EF4-FFF2-40B4-BE49-F238E27FC236}">
                  <a16:creationId xmlns:a16="http://schemas.microsoft.com/office/drawing/2014/main" id="{53DF5501-F778-4EF2-8494-C19DE07E7D1F}"/>
                </a:ext>
              </a:extLst>
            </p:cNvPr>
            <p:cNvSpPr/>
            <p:nvPr/>
          </p:nvSpPr>
          <p:spPr>
            <a:xfrm>
              <a:off x="1164336" y="4878766"/>
              <a:ext cx="10668" cy="243840"/>
            </a:xfrm>
            <a:custGeom>
              <a:avLst/>
              <a:gdLst/>
              <a:ahLst/>
              <a:cxnLst/>
              <a:rect l="0" t="0" r="0" b="0"/>
              <a:pathLst>
                <a:path w="10668" h="243840">
                  <a:moveTo>
                    <a:pt x="0" y="0"/>
                  </a:moveTo>
                  <a:lnTo>
                    <a:pt x="9144" y="0"/>
                  </a:lnTo>
                  <a:lnTo>
                    <a:pt x="9144" y="117348"/>
                  </a:lnTo>
                  <a:lnTo>
                    <a:pt x="10668" y="117348"/>
                  </a:lnTo>
                  <a:lnTo>
                    <a:pt x="10668" y="243840"/>
                  </a:lnTo>
                  <a:lnTo>
                    <a:pt x="1524" y="243840"/>
                  </a:lnTo>
                  <a:lnTo>
                    <a:pt x="1524" y="126492"/>
                  </a:lnTo>
                  <a:lnTo>
                    <a:pt x="0" y="12649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35" name="Shape 1446">
              <a:extLst>
                <a:ext uri="{FF2B5EF4-FFF2-40B4-BE49-F238E27FC236}">
                  <a16:creationId xmlns:a16="http://schemas.microsoft.com/office/drawing/2014/main" id="{805B1DA1-61DB-4EDE-96F8-A260EF599A9B}"/>
                </a:ext>
              </a:extLst>
            </p:cNvPr>
            <p:cNvSpPr/>
            <p:nvPr/>
          </p:nvSpPr>
          <p:spPr>
            <a:xfrm>
              <a:off x="4911852" y="4878766"/>
              <a:ext cx="9144" cy="243840"/>
            </a:xfrm>
            <a:custGeom>
              <a:avLst/>
              <a:gdLst/>
              <a:ahLst/>
              <a:cxnLst/>
              <a:rect l="0" t="0" r="0" b="0"/>
              <a:pathLst>
                <a:path w="9144" h="243840">
                  <a:moveTo>
                    <a:pt x="0" y="0"/>
                  </a:moveTo>
                  <a:lnTo>
                    <a:pt x="9144" y="0"/>
                  </a:lnTo>
                  <a:lnTo>
                    <a:pt x="9144" y="117348"/>
                  </a:lnTo>
                  <a:lnTo>
                    <a:pt x="9144" y="121920"/>
                  </a:lnTo>
                  <a:lnTo>
                    <a:pt x="9144" y="243840"/>
                  </a:lnTo>
                  <a:lnTo>
                    <a:pt x="0" y="243840"/>
                  </a:lnTo>
                  <a:lnTo>
                    <a:pt x="0" y="126492"/>
                  </a:lnTo>
                  <a:lnTo>
                    <a:pt x="0" y="12192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36" name="Rectangle 35">
              <a:extLst>
                <a:ext uri="{FF2B5EF4-FFF2-40B4-BE49-F238E27FC236}">
                  <a16:creationId xmlns:a16="http://schemas.microsoft.com/office/drawing/2014/main" id="{5510822F-DE74-48D6-94DC-3963670EC285}"/>
                </a:ext>
              </a:extLst>
            </p:cNvPr>
            <p:cNvSpPr/>
            <p:nvPr/>
          </p:nvSpPr>
          <p:spPr>
            <a:xfrm>
              <a:off x="655320" y="2719191"/>
              <a:ext cx="333935"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YES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6C06C6A9-7304-4134-993B-6FF4E3C31D5E}"/>
                </a:ext>
              </a:extLst>
            </p:cNvPr>
            <p:cNvSpPr/>
            <p:nvPr/>
          </p:nvSpPr>
          <p:spPr>
            <a:xfrm>
              <a:off x="486156" y="3688453"/>
              <a:ext cx="333935"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YES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38" name="Shape 1455">
              <a:extLst>
                <a:ext uri="{FF2B5EF4-FFF2-40B4-BE49-F238E27FC236}">
                  <a16:creationId xmlns:a16="http://schemas.microsoft.com/office/drawing/2014/main" id="{DC3A6059-F97F-4484-87CE-76A3A213B51E}"/>
                </a:ext>
              </a:extLst>
            </p:cNvPr>
            <p:cNvSpPr/>
            <p:nvPr/>
          </p:nvSpPr>
          <p:spPr>
            <a:xfrm>
              <a:off x="4373881" y="1862770"/>
              <a:ext cx="1133856" cy="871727"/>
            </a:xfrm>
            <a:custGeom>
              <a:avLst/>
              <a:gdLst/>
              <a:ahLst/>
              <a:cxnLst/>
              <a:rect l="0" t="0" r="0" b="0"/>
              <a:pathLst>
                <a:path w="1133856" h="871727">
                  <a:moveTo>
                    <a:pt x="566928" y="0"/>
                  </a:moveTo>
                  <a:lnTo>
                    <a:pt x="1133856" y="435864"/>
                  </a:lnTo>
                  <a:lnTo>
                    <a:pt x="566928" y="871727"/>
                  </a:lnTo>
                  <a:lnTo>
                    <a:pt x="0" y="435864"/>
                  </a:lnTo>
                  <a:lnTo>
                    <a:pt x="566928"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39" name="Shape 1456">
              <a:extLst>
                <a:ext uri="{FF2B5EF4-FFF2-40B4-BE49-F238E27FC236}">
                  <a16:creationId xmlns:a16="http://schemas.microsoft.com/office/drawing/2014/main" id="{E7DC5694-C5DD-4BF3-8B06-F2E5A7D1A741}"/>
                </a:ext>
              </a:extLst>
            </p:cNvPr>
            <p:cNvSpPr/>
            <p:nvPr/>
          </p:nvSpPr>
          <p:spPr>
            <a:xfrm>
              <a:off x="4366261" y="1856674"/>
              <a:ext cx="574548" cy="883920"/>
            </a:xfrm>
            <a:custGeom>
              <a:avLst/>
              <a:gdLst/>
              <a:ahLst/>
              <a:cxnLst/>
              <a:rect l="0" t="0" r="0" b="0"/>
              <a:pathLst>
                <a:path w="574548" h="883920">
                  <a:moveTo>
                    <a:pt x="574548" y="0"/>
                  </a:moveTo>
                  <a:lnTo>
                    <a:pt x="574548" y="11496"/>
                  </a:lnTo>
                  <a:lnTo>
                    <a:pt x="15615" y="442716"/>
                  </a:lnTo>
                  <a:lnTo>
                    <a:pt x="574548" y="872433"/>
                  </a:lnTo>
                  <a:lnTo>
                    <a:pt x="574548" y="883920"/>
                  </a:lnTo>
                  <a:lnTo>
                    <a:pt x="0" y="441961"/>
                  </a:lnTo>
                  <a:lnTo>
                    <a:pt x="5745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40" name="Shape 1457">
              <a:extLst>
                <a:ext uri="{FF2B5EF4-FFF2-40B4-BE49-F238E27FC236}">
                  <a16:creationId xmlns:a16="http://schemas.microsoft.com/office/drawing/2014/main" id="{9A0BB5AB-CAAE-4382-8ABC-6593037AF5D8}"/>
                </a:ext>
              </a:extLst>
            </p:cNvPr>
            <p:cNvSpPr/>
            <p:nvPr/>
          </p:nvSpPr>
          <p:spPr>
            <a:xfrm>
              <a:off x="4940809" y="1856674"/>
              <a:ext cx="574548" cy="883920"/>
            </a:xfrm>
            <a:custGeom>
              <a:avLst/>
              <a:gdLst/>
              <a:ahLst/>
              <a:cxnLst/>
              <a:rect l="0" t="0" r="0" b="0"/>
              <a:pathLst>
                <a:path w="574548" h="883920">
                  <a:moveTo>
                    <a:pt x="0" y="0"/>
                  </a:moveTo>
                  <a:lnTo>
                    <a:pt x="574548" y="441961"/>
                  </a:lnTo>
                  <a:lnTo>
                    <a:pt x="0" y="883920"/>
                  </a:lnTo>
                  <a:lnTo>
                    <a:pt x="0" y="872433"/>
                  </a:lnTo>
                  <a:lnTo>
                    <a:pt x="558933" y="442716"/>
                  </a:lnTo>
                  <a:lnTo>
                    <a:pt x="0" y="1149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41" name="Rectangle 40">
              <a:extLst>
                <a:ext uri="{FF2B5EF4-FFF2-40B4-BE49-F238E27FC236}">
                  <a16:creationId xmlns:a16="http://schemas.microsoft.com/office/drawing/2014/main" id="{27861AE5-EE00-48E1-B747-EF00B6D83C91}"/>
                </a:ext>
              </a:extLst>
            </p:cNvPr>
            <p:cNvSpPr/>
            <p:nvPr/>
          </p:nvSpPr>
          <p:spPr>
            <a:xfrm>
              <a:off x="4753354" y="2163311"/>
              <a:ext cx="549295" cy="183639"/>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If  s2  </a:t>
              </a:r>
              <a:r>
                <a:rPr lang="en-IN" sz="1000" dirty="0">
                  <a:solidFill>
                    <a:srgbClr val="000000"/>
                  </a:solidFill>
                  <a:effectLst/>
                  <a:latin typeface="Times New Roman" panose="02020603050405020304" pitchFamily="18" charset="0"/>
                  <a:ea typeface="Times New Roman" panose="02020603050405020304" pitchFamily="18" charset="0"/>
                </a:rPr>
                <a:t>is</a:t>
              </a:r>
              <a:endParaRPr lang="en-IN" sz="800" dirty="0">
                <a:solidFill>
                  <a:srgbClr val="000000"/>
                </a:solidFill>
                <a:effectLst/>
                <a:latin typeface="Times New Roman" panose="02020603050405020304" pitchFamily="18" charset="0"/>
                <a:ea typeface="Times New Roman" panose="02020603050405020304" pitchFamily="18" charset="0"/>
              </a:endParaRPr>
            </a:p>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42" name="Rectangle 41">
              <a:extLst>
                <a:ext uri="{FF2B5EF4-FFF2-40B4-BE49-F238E27FC236}">
                  <a16:creationId xmlns:a16="http://schemas.microsoft.com/office/drawing/2014/main" id="{5E70A849-848A-4CF0-9DD7-919DE5FA14EB}"/>
                </a:ext>
              </a:extLst>
            </p:cNvPr>
            <p:cNvSpPr/>
            <p:nvPr/>
          </p:nvSpPr>
          <p:spPr>
            <a:xfrm>
              <a:off x="4735721" y="2338572"/>
              <a:ext cx="153234" cy="337746"/>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979FFAC4-D33F-422D-AF4C-59860E773A01}"/>
                </a:ext>
              </a:extLst>
            </p:cNvPr>
            <p:cNvSpPr/>
            <p:nvPr/>
          </p:nvSpPr>
          <p:spPr>
            <a:xfrm>
              <a:off x="4855461" y="2392985"/>
              <a:ext cx="33951" cy="12303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dirty="0">
                  <a:solidFill>
                    <a:srgbClr val="000000"/>
                  </a:solidFill>
                  <a:effectLst/>
                  <a:latin typeface="Times New Roman" panose="02020603050405020304" pitchFamily="18" charset="0"/>
                  <a:ea typeface="Times New Roman" panose="02020603050405020304" pitchFamily="18" charset="0"/>
                </a:rPr>
                <a:t> </a:t>
              </a: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44" name="Shape 22074">
              <a:extLst>
                <a:ext uri="{FF2B5EF4-FFF2-40B4-BE49-F238E27FC236}">
                  <a16:creationId xmlns:a16="http://schemas.microsoft.com/office/drawing/2014/main" id="{F9D2453E-576B-460D-A6C3-B0083589D7E9}"/>
                </a:ext>
              </a:extLst>
            </p:cNvPr>
            <p:cNvSpPr/>
            <p:nvPr/>
          </p:nvSpPr>
          <p:spPr>
            <a:xfrm>
              <a:off x="3019044" y="5630098"/>
              <a:ext cx="9144" cy="289559"/>
            </a:xfrm>
            <a:custGeom>
              <a:avLst/>
              <a:gdLst/>
              <a:ahLst/>
              <a:cxnLst/>
              <a:rect l="0" t="0" r="0" b="0"/>
              <a:pathLst>
                <a:path w="9144" h="289559">
                  <a:moveTo>
                    <a:pt x="0" y="0"/>
                  </a:moveTo>
                  <a:lnTo>
                    <a:pt x="9144" y="0"/>
                  </a:lnTo>
                  <a:lnTo>
                    <a:pt x="9144" y="289559"/>
                  </a:lnTo>
                  <a:lnTo>
                    <a:pt x="0" y="28955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45" name="Shape 22075">
              <a:extLst>
                <a:ext uri="{FF2B5EF4-FFF2-40B4-BE49-F238E27FC236}">
                  <a16:creationId xmlns:a16="http://schemas.microsoft.com/office/drawing/2014/main" id="{6BB08527-7499-4FB9-983C-3C7888B97C2A}"/>
                </a:ext>
              </a:extLst>
            </p:cNvPr>
            <p:cNvSpPr/>
            <p:nvPr/>
          </p:nvSpPr>
          <p:spPr>
            <a:xfrm>
              <a:off x="3628645" y="6027862"/>
              <a:ext cx="484632" cy="277368"/>
            </a:xfrm>
            <a:custGeom>
              <a:avLst/>
              <a:gdLst/>
              <a:ahLst/>
              <a:cxnLst/>
              <a:rect l="0" t="0" r="0" b="0"/>
              <a:pathLst>
                <a:path w="484632" h="277368">
                  <a:moveTo>
                    <a:pt x="0" y="0"/>
                  </a:moveTo>
                  <a:lnTo>
                    <a:pt x="484632" y="0"/>
                  </a:lnTo>
                  <a:lnTo>
                    <a:pt x="484632" y="277368"/>
                  </a:lnTo>
                  <a:lnTo>
                    <a:pt x="0" y="277368"/>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46" name="Shape 1463">
              <a:extLst>
                <a:ext uri="{FF2B5EF4-FFF2-40B4-BE49-F238E27FC236}">
                  <a16:creationId xmlns:a16="http://schemas.microsoft.com/office/drawing/2014/main" id="{CA66C1F7-36B0-4C54-91FD-F5702705AE6D}"/>
                </a:ext>
              </a:extLst>
            </p:cNvPr>
            <p:cNvSpPr/>
            <p:nvPr/>
          </p:nvSpPr>
          <p:spPr>
            <a:xfrm>
              <a:off x="3624073" y="6023290"/>
              <a:ext cx="246888" cy="288036"/>
            </a:xfrm>
            <a:custGeom>
              <a:avLst/>
              <a:gdLst/>
              <a:ahLst/>
              <a:cxnLst/>
              <a:rect l="0" t="0" r="0" b="0"/>
              <a:pathLst>
                <a:path w="246888" h="288036">
                  <a:moveTo>
                    <a:pt x="0" y="0"/>
                  </a:moveTo>
                  <a:lnTo>
                    <a:pt x="246888" y="0"/>
                  </a:lnTo>
                  <a:lnTo>
                    <a:pt x="246888" y="9144"/>
                  </a:lnTo>
                  <a:lnTo>
                    <a:pt x="9144" y="9144"/>
                  </a:lnTo>
                  <a:lnTo>
                    <a:pt x="9144" y="277368"/>
                  </a:lnTo>
                  <a:lnTo>
                    <a:pt x="246888" y="277368"/>
                  </a:lnTo>
                  <a:lnTo>
                    <a:pt x="246888" y="288036"/>
                  </a:lnTo>
                  <a:lnTo>
                    <a:pt x="0" y="288036"/>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47" name="Shape 1464">
              <a:extLst>
                <a:ext uri="{FF2B5EF4-FFF2-40B4-BE49-F238E27FC236}">
                  <a16:creationId xmlns:a16="http://schemas.microsoft.com/office/drawing/2014/main" id="{F53FA990-5BB8-4443-BF5A-92183486BD23}"/>
                </a:ext>
              </a:extLst>
            </p:cNvPr>
            <p:cNvSpPr/>
            <p:nvPr/>
          </p:nvSpPr>
          <p:spPr>
            <a:xfrm>
              <a:off x="3870961" y="6023290"/>
              <a:ext cx="246888" cy="288036"/>
            </a:xfrm>
            <a:custGeom>
              <a:avLst/>
              <a:gdLst/>
              <a:ahLst/>
              <a:cxnLst/>
              <a:rect l="0" t="0" r="0" b="0"/>
              <a:pathLst>
                <a:path w="246888" h="288036">
                  <a:moveTo>
                    <a:pt x="0" y="0"/>
                  </a:moveTo>
                  <a:lnTo>
                    <a:pt x="246888" y="0"/>
                  </a:lnTo>
                  <a:lnTo>
                    <a:pt x="246888" y="288036"/>
                  </a:lnTo>
                  <a:lnTo>
                    <a:pt x="0" y="288036"/>
                  </a:lnTo>
                  <a:lnTo>
                    <a:pt x="0" y="277368"/>
                  </a:lnTo>
                  <a:lnTo>
                    <a:pt x="237744" y="277368"/>
                  </a:lnTo>
                  <a:lnTo>
                    <a:pt x="237744" y="9144"/>
                  </a:lnTo>
                  <a:lnTo>
                    <a:pt x="0" y="9144"/>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48" name="Rectangle 47">
              <a:extLst>
                <a:ext uri="{FF2B5EF4-FFF2-40B4-BE49-F238E27FC236}">
                  <a16:creationId xmlns:a16="http://schemas.microsoft.com/office/drawing/2014/main" id="{11E0531E-F351-4E53-AFD9-DD23703D371F}"/>
                </a:ext>
              </a:extLst>
            </p:cNvPr>
            <p:cNvSpPr/>
            <p:nvPr/>
          </p:nvSpPr>
          <p:spPr>
            <a:xfrm>
              <a:off x="3724655" y="6107041"/>
              <a:ext cx="267047" cy="13681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NO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49" name="Rectangle 48">
              <a:extLst>
                <a:ext uri="{FF2B5EF4-FFF2-40B4-BE49-F238E27FC236}">
                  <a16:creationId xmlns:a16="http://schemas.microsoft.com/office/drawing/2014/main" id="{A7959FA0-A74A-43AA-AD67-1E7CABD11083}"/>
                </a:ext>
              </a:extLst>
            </p:cNvPr>
            <p:cNvSpPr/>
            <p:nvPr/>
          </p:nvSpPr>
          <p:spPr>
            <a:xfrm>
              <a:off x="3240023" y="6779124"/>
              <a:ext cx="333935" cy="13681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YES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50" name="Shape 1470">
              <a:extLst>
                <a:ext uri="{FF2B5EF4-FFF2-40B4-BE49-F238E27FC236}">
                  <a16:creationId xmlns:a16="http://schemas.microsoft.com/office/drawing/2014/main" id="{8524CFD6-E0D4-461F-8306-4AC3FA224E79}"/>
                </a:ext>
              </a:extLst>
            </p:cNvPr>
            <p:cNvSpPr/>
            <p:nvPr/>
          </p:nvSpPr>
          <p:spPr>
            <a:xfrm>
              <a:off x="2438400" y="5919658"/>
              <a:ext cx="1190244" cy="871728"/>
            </a:xfrm>
            <a:custGeom>
              <a:avLst/>
              <a:gdLst/>
              <a:ahLst/>
              <a:cxnLst/>
              <a:rect l="0" t="0" r="0" b="0"/>
              <a:pathLst>
                <a:path w="1190244" h="871728">
                  <a:moveTo>
                    <a:pt x="595884" y="0"/>
                  </a:moveTo>
                  <a:lnTo>
                    <a:pt x="1190244" y="435864"/>
                  </a:lnTo>
                  <a:lnTo>
                    <a:pt x="595884" y="871728"/>
                  </a:lnTo>
                  <a:lnTo>
                    <a:pt x="0" y="435864"/>
                  </a:lnTo>
                  <a:lnTo>
                    <a:pt x="59588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51" name="Shape 1471">
              <a:extLst>
                <a:ext uri="{FF2B5EF4-FFF2-40B4-BE49-F238E27FC236}">
                  <a16:creationId xmlns:a16="http://schemas.microsoft.com/office/drawing/2014/main" id="{6F68768D-98B2-415E-873F-C7B5E1A2CFAC}"/>
                </a:ext>
              </a:extLst>
            </p:cNvPr>
            <p:cNvSpPr/>
            <p:nvPr/>
          </p:nvSpPr>
          <p:spPr>
            <a:xfrm>
              <a:off x="2430781" y="5914115"/>
              <a:ext cx="602749" cy="882813"/>
            </a:xfrm>
            <a:custGeom>
              <a:avLst/>
              <a:gdLst/>
              <a:ahLst/>
              <a:cxnLst/>
              <a:rect l="0" t="0" r="0" b="0"/>
              <a:pathLst>
                <a:path w="602749" h="882813">
                  <a:moveTo>
                    <a:pt x="602749" y="0"/>
                  </a:moveTo>
                  <a:lnTo>
                    <a:pt x="602749" y="11372"/>
                  </a:lnTo>
                  <a:lnTo>
                    <a:pt x="15868" y="440651"/>
                  </a:lnTo>
                  <a:lnTo>
                    <a:pt x="602749" y="871431"/>
                  </a:lnTo>
                  <a:lnTo>
                    <a:pt x="602749" y="882813"/>
                  </a:lnTo>
                  <a:lnTo>
                    <a:pt x="0" y="441406"/>
                  </a:lnTo>
                  <a:lnTo>
                    <a:pt x="60274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52" name="Shape 1472">
              <a:extLst>
                <a:ext uri="{FF2B5EF4-FFF2-40B4-BE49-F238E27FC236}">
                  <a16:creationId xmlns:a16="http://schemas.microsoft.com/office/drawing/2014/main" id="{93FB2231-522E-415C-BBEF-5700B05A28AD}"/>
                </a:ext>
              </a:extLst>
            </p:cNvPr>
            <p:cNvSpPr/>
            <p:nvPr/>
          </p:nvSpPr>
          <p:spPr>
            <a:xfrm>
              <a:off x="3033529" y="5913562"/>
              <a:ext cx="602735" cy="883920"/>
            </a:xfrm>
            <a:custGeom>
              <a:avLst/>
              <a:gdLst/>
              <a:ahLst/>
              <a:cxnLst/>
              <a:rect l="0" t="0" r="0" b="0"/>
              <a:pathLst>
                <a:path w="602735" h="883920">
                  <a:moveTo>
                    <a:pt x="755" y="0"/>
                  </a:moveTo>
                  <a:lnTo>
                    <a:pt x="602735" y="441960"/>
                  </a:lnTo>
                  <a:lnTo>
                    <a:pt x="755" y="883920"/>
                  </a:lnTo>
                  <a:lnTo>
                    <a:pt x="0" y="883366"/>
                  </a:lnTo>
                  <a:lnTo>
                    <a:pt x="0" y="871984"/>
                  </a:lnTo>
                  <a:lnTo>
                    <a:pt x="752" y="872536"/>
                  </a:lnTo>
                  <a:lnTo>
                    <a:pt x="586881" y="441205"/>
                  </a:lnTo>
                  <a:lnTo>
                    <a:pt x="752" y="11376"/>
                  </a:lnTo>
                  <a:lnTo>
                    <a:pt x="0" y="11926"/>
                  </a:lnTo>
                  <a:lnTo>
                    <a:pt x="0" y="553"/>
                  </a:lnTo>
                  <a:lnTo>
                    <a:pt x="75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53" name="Rectangle 52">
              <a:extLst>
                <a:ext uri="{FF2B5EF4-FFF2-40B4-BE49-F238E27FC236}">
                  <a16:creationId xmlns:a16="http://schemas.microsoft.com/office/drawing/2014/main" id="{CE332335-2F16-444F-B461-2F603CE2884A}"/>
                </a:ext>
              </a:extLst>
            </p:cNvPr>
            <p:cNvSpPr/>
            <p:nvPr/>
          </p:nvSpPr>
          <p:spPr>
            <a:xfrm>
              <a:off x="2990087" y="6213638"/>
              <a:ext cx="408931"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If       </a:t>
              </a:r>
            </a:p>
          </p:txBody>
        </p:sp>
        <p:sp>
          <p:nvSpPr>
            <p:cNvPr id="54" name="Rectangle 53">
              <a:extLst>
                <a:ext uri="{FF2B5EF4-FFF2-40B4-BE49-F238E27FC236}">
                  <a16:creationId xmlns:a16="http://schemas.microsoft.com/office/drawing/2014/main" id="{66C10D8C-3F80-4183-874A-6D3AB487618F}"/>
                </a:ext>
              </a:extLst>
            </p:cNvPr>
            <p:cNvSpPr/>
            <p:nvPr/>
          </p:nvSpPr>
          <p:spPr>
            <a:xfrm>
              <a:off x="2921507" y="6359942"/>
              <a:ext cx="337989"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No &gt;10</a:t>
              </a:r>
            </a:p>
          </p:txBody>
        </p:sp>
        <p:sp>
          <p:nvSpPr>
            <p:cNvPr id="55" name="Rectangle 54">
              <a:extLst>
                <a:ext uri="{FF2B5EF4-FFF2-40B4-BE49-F238E27FC236}">
                  <a16:creationId xmlns:a16="http://schemas.microsoft.com/office/drawing/2014/main" id="{55F7C7BA-EE4F-46EC-B7FC-7E9768E0DF81}"/>
                </a:ext>
              </a:extLst>
            </p:cNvPr>
            <p:cNvSpPr/>
            <p:nvPr/>
          </p:nvSpPr>
          <p:spPr>
            <a:xfrm>
              <a:off x="2933699" y="6539093"/>
              <a:ext cx="264513" cy="113457"/>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504F3EB4-1454-46F6-A158-56E20CCBDE2D}"/>
                </a:ext>
              </a:extLst>
            </p:cNvPr>
            <p:cNvSpPr/>
            <p:nvPr/>
          </p:nvSpPr>
          <p:spPr>
            <a:xfrm>
              <a:off x="3131818" y="6506247"/>
              <a:ext cx="42058"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 </a:t>
              </a:r>
            </a:p>
          </p:txBody>
        </p:sp>
        <p:sp>
          <p:nvSpPr>
            <p:cNvPr id="57" name="Shape 1478">
              <a:extLst>
                <a:ext uri="{FF2B5EF4-FFF2-40B4-BE49-F238E27FC236}">
                  <a16:creationId xmlns:a16="http://schemas.microsoft.com/office/drawing/2014/main" id="{CDFA3437-E63F-4A83-A820-26912C9E7871}"/>
                </a:ext>
              </a:extLst>
            </p:cNvPr>
            <p:cNvSpPr/>
            <p:nvPr/>
          </p:nvSpPr>
          <p:spPr>
            <a:xfrm>
              <a:off x="2208276" y="7023034"/>
              <a:ext cx="802386" cy="608076"/>
            </a:xfrm>
            <a:custGeom>
              <a:avLst/>
              <a:gdLst/>
              <a:ahLst/>
              <a:cxnLst/>
              <a:rect l="0" t="0" r="0" b="0"/>
              <a:pathLst>
                <a:path w="802386" h="608076">
                  <a:moveTo>
                    <a:pt x="0" y="0"/>
                  </a:moveTo>
                  <a:lnTo>
                    <a:pt x="802386" y="0"/>
                  </a:lnTo>
                  <a:lnTo>
                    <a:pt x="802386" y="9144"/>
                  </a:lnTo>
                  <a:lnTo>
                    <a:pt x="9144" y="9144"/>
                  </a:lnTo>
                  <a:lnTo>
                    <a:pt x="9144" y="597409"/>
                  </a:lnTo>
                  <a:lnTo>
                    <a:pt x="802386" y="597409"/>
                  </a:lnTo>
                  <a:lnTo>
                    <a:pt x="802386" y="608076"/>
                  </a:lnTo>
                  <a:lnTo>
                    <a:pt x="0" y="60807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58" name="Shape 1479">
              <a:extLst>
                <a:ext uri="{FF2B5EF4-FFF2-40B4-BE49-F238E27FC236}">
                  <a16:creationId xmlns:a16="http://schemas.microsoft.com/office/drawing/2014/main" id="{A1153073-8CC9-4678-B63E-854EF66EAC04}"/>
                </a:ext>
              </a:extLst>
            </p:cNvPr>
            <p:cNvSpPr/>
            <p:nvPr/>
          </p:nvSpPr>
          <p:spPr>
            <a:xfrm>
              <a:off x="3010662" y="7023034"/>
              <a:ext cx="802386" cy="608076"/>
            </a:xfrm>
            <a:custGeom>
              <a:avLst/>
              <a:gdLst/>
              <a:ahLst/>
              <a:cxnLst/>
              <a:rect l="0" t="0" r="0" b="0"/>
              <a:pathLst>
                <a:path w="802386" h="608076">
                  <a:moveTo>
                    <a:pt x="0" y="0"/>
                  </a:moveTo>
                  <a:lnTo>
                    <a:pt x="802386" y="0"/>
                  </a:lnTo>
                  <a:lnTo>
                    <a:pt x="802386" y="608076"/>
                  </a:lnTo>
                  <a:lnTo>
                    <a:pt x="0" y="608076"/>
                  </a:lnTo>
                  <a:lnTo>
                    <a:pt x="0" y="597409"/>
                  </a:lnTo>
                  <a:lnTo>
                    <a:pt x="793242" y="597409"/>
                  </a:lnTo>
                  <a:lnTo>
                    <a:pt x="793242"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59" name="Rectangle 58">
              <a:extLst>
                <a:ext uri="{FF2B5EF4-FFF2-40B4-BE49-F238E27FC236}">
                  <a16:creationId xmlns:a16="http://schemas.microsoft.com/office/drawing/2014/main" id="{9D16F3FC-3971-448B-BCCD-561874E4D57A}"/>
                </a:ext>
              </a:extLst>
            </p:cNvPr>
            <p:cNvSpPr/>
            <p:nvPr/>
          </p:nvSpPr>
          <p:spPr>
            <a:xfrm>
              <a:off x="2439923" y="7105177"/>
              <a:ext cx="1556167"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Display “MAXIMUM  CAPACITY EXCEEDED </a:t>
              </a:r>
            </a:p>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DFB65CAF-E048-4EAF-850A-A7660E3FADB7}"/>
                </a:ext>
              </a:extLst>
            </p:cNvPr>
            <p:cNvSpPr/>
            <p:nvPr/>
          </p:nvSpPr>
          <p:spPr>
            <a:xfrm>
              <a:off x="2340863" y="7251482"/>
              <a:ext cx="1819667" cy="152420"/>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1F149CC1-C6E0-4226-BC4A-B777A5D03655}"/>
                </a:ext>
              </a:extLst>
            </p:cNvPr>
            <p:cNvSpPr/>
            <p:nvPr/>
          </p:nvSpPr>
          <p:spPr>
            <a:xfrm>
              <a:off x="2478023" y="7397785"/>
              <a:ext cx="1454820"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BY: XXX” and beep buzzer</a:t>
              </a:r>
            </a:p>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56E657E5-0708-4836-B48F-09ECA155F82F}"/>
                </a:ext>
              </a:extLst>
            </p:cNvPr>
            <p:cNvSpPr/>
            <p:nvPr/>
          </p:nvSpPr>
          <p:spPr>
            <a:xfrm>
              <a:off x="2840735" y="7542565"/>
              <a:ext cx="449244" cy="152420"/>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8D6D17C9-5CD9-4C23-B69F-5D306A4D60BA}"/>
                </a:ext>
              </a:extLst>
            </p:cNvPr>
            <p:cNvSpPr/>
            <p:nvPr/>
          </p:nvSpPr>
          <p:spPr>
            <a:xfrm>
              <a:off x="3179062" y="7542565"/>
              <a:ext cx="42058"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p>
          </p:txBody>
        </p:sp>
        <p:sp>
          <p:nvSpPr>
            <p:cNvPr id="64" name="Shape 22076">
              <a:extLst>
                <a:ext uri="{FF2B5EF4-FFF2-40B4-BE49-F238E27FC236}">
                  <a16:creationId xmlns:a16="http://schemas.microsoft.com/office/drawing/2014/main" id="{F6F87C68-3218-4B1D-8F50-2A8E55D0E553}"/>
                </a:ext>
              </a:extLst>
            </p:cNvPr>
            <p:cNvSpPr/>
            <p:nvPr/>
          </p:nvSpPr>
          <p:spPr>
            <a:xfrm>
              <a:off x="3020568" y="6791386"/>
              <a:ext cx="9144" cy="236220"/>
            </a:xfrm>
            <a:custGeom>
              <a:avLst/>
              <a:gdLst/>
              <a:ahLst/>
              <a:cxnLst/>
              <a:rect l="0" t="0" r="0" b="0"/>
              <a:pathLst>
                <a:path w="9144" h="236220">
                  <a:moveTo>
                    <a:pt x="0" y="0"/>
                  </a:moveTo>
                  <a:lnTo>
                    <a:pt x="9144" y="0"/>
                  </a:lnTo>
                  <a:lnTo>
                    <a:pt x="9144" y="236220"/>
                  </a:lnTo>
                  <a:lnTo>
                    <a:pt x="0" y="23622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65" name="Shape 1486">
              <a:extLst>
                <a:ext uri="{FF2B5EF4-FFF2-40B4-BE49-F238E27FC236}">
                  <a16:creationId xmlns:a16="http://schemas.microsoft.com/office/drawing/2014/main" id="{6A47C740-CECB-4548-83B9-3B86D91BEF28}"/>
                </a:ext>
              </a:extLst>
            </p:cNvPr>
            <p:cNvSpPr/>
            <p:nvPr/>
          </p:nvSpPr>
          <p:spPr>
            <a:xfrm>
              <a:off x="1610868" y="7620442"/>
              <a:ext cx="1429512" cy="345948"/>
            </a:xfrm>
            <a:custGeom>
              <a:avLst/>
              <a:gdLst/>
              <a:ahLst/>
              <a:cxnLst/>
              <a:rect l="0" t="0" r="0" b="0"/>
              <a:pathLst>
                <a:path w="1429512" h="345948">
                  <a:moveTo>
                    <a:pt x="1414272" y="0"/>
                  </a:moveTo>
                  <a:lnTo>
                    <a:pt x="1429512" y="0"/>
                  </a:lnTo>
                  <a:lnTo>
                    <a:pt x="1429512" y="345948"/>
                  </a:lnTo>
                  <a:lnTo>
                    <a:pt x="0" y="345948"/>
                  </a:lnTo>
                  <a:lnTo>
                    <a:pt x="0" y="336803"/>
                  </a:lnTo>
                  <a:lnTo>
                    <a:pt x="1420368" y="336803"/>
                  </a:lnTo>
                  <a:lnTo>
                    <a:pt x="1420368" y="10668"/>
                  </a:lnTo>
                  <a:lnTo>
                    <a:pt x="1414272" y="10668"/>
                  </a:lnTo>
                  <a:lnTo>
                    <a:pt x="14142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66" name="Shape 22077">
              <a:extLst>
                <a:ext uri="{FF2B5EF4-FFF2-40B4-BE49-F238E27FC236}">
                  <a16:creationId xmlns:a16="http://schemas.microsoft.com/office/drawing/2014/main" id="{934B9A2A-B828-4273-99F2-CA3283DC35C3}"/>
                </a:ext>
              </a:extLst>
            </p:cNvPr>
            <p:cNvSpPr/>
            <p:nvPr/>
          </p:nvSpPr>
          <p:spPr>
            <a:xfrm>
              <a:off x="1606296" y="5919658"/>
              <a:ext cx="9144" cy="2042160"/>
            </a:xfrm>
            <a:custGeom>
              <a:avLst/>
              <a:gdLst/>
              <a:ahLst/>
              <a:cxnLst/>
              <a:rect l="0" t="0" r="0" b="0"/>
              <a:pathLst>
                <a:path w="9144" h="2042160">
                  <a:moveTo>
                    <a:pt x="0" y="0"/>
                  </a:moveTo>
                  <a:lnTo>
                    <a:pt x="9144" y="0"/>
                  </a:lnTo>
                  <a:lnTo>
                    <a:pt x="9144" y="2042160"/>
                  </a:lnTo>
                  <a:lnTo>
                    <a:pt x="0" y="204216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67" name="Shape 1488">
              <a:extLst>
                <a:ext uri="{FF2B5EF4-FFF2-40B4-BE49-F238E27FC236}">
                  <a16:creationId xmlns:a16="http://schemas.microsoft.com/office/drawing/2014/main" id="{E81DF4B6-2F9A-42FE-A3B9-C76329EDC15B}"/>
                </a:ext>
              </a:extLst>
            </p:cNvPr>
            <p:cNvSpPr/>
            <p:nvPr/>
          </p:nvSpPr>
          <p:spPr>
            <a:xfrm>
              <a:off x="1610868" y="5881558"/>
              <a:ext cx="1412748" cy="76200"/>
            </a:xfrm>
            <a:custGeom>
              <a:avLst/>
              <a:gdLst/>
              <a:ahLst/>
              <a:cxnLst/>
              <a:rect l="0" t="0" r="0" b="0"/>
              <a:pathLst>
                <a:path w="1412748" h="76200">
                  <a:moveTo>
                    <a:pt x="1336548" y="0"/>
                  </a:moveTo>
                  <a:lnTo>
                    <a:pt x="1412748" y="38100"/>
                  </a:lnTo>
                  <a:lnTo>
                    <a:pt x="1336548" y="76200"/>
                  </a:lnTo>
                  <a:lnTo>
                    <a:pt x="1336548" y="42672"/>
                  </a:lnTo>
                  <a:lnTo>
                    <a:pt x="0" y="42672"/>
                  </a:lnTo>
                  <a:lnTo>
                    <a:pt x="0" y="33528"/>
                  </a:lnTo>
                  <a:lnTo>
                    <a:pt x="1336548" y="33528"/>
                  </a:lnTo>
                  <a:lnTo>
                    <a:pt x="13365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68" name="Shape 22078">
              <a:extLst>
                <a:ext uri="{FF2B5EF4-FFF2-40B4-BE49-F238E27FC236}">
                  <a16:creationId xmlns:a16="http://schemas.microsoft.com/office/drawing/2014/main" id="{039F5FE0-252C-47E0-BE10-603F60BAF093}"/>
                </a:ext>
              </a:extLst>
            </p:cNvPr>
            <p:cNvSpPr/>
            <p:nvPr/>
          </p:nvSpPr>
          <p:spPr>
            <a:xfrm>
              <a:off x="2534412" y="5383210"/>
              <a:ext cx="1043940" cy="246889"/>
            </a:xfrm>
            <a:custGeom>
              <a:avLst/>
              <a:gdLst/>
              <a:ahLst/>
              <a:cxnLst/>
              <a:rect l="0" t="0" r="0" b="0"/>
              <a:pathLst>
                <a:path w="1043940" h="246889">
                  <a:moveTo>
                    <a:pt x="0" y="0"/>
                  </a:moveTo>
                  <a:lnTo>
                    <a:pt x="1043940" y="0"/>
                  </a:lnTo>
                  <a:lnTo>
                    <a:pt x="1043940" y="246889"/>
                  </a:lnTo>
                  <a:lnTo>
                    <a:pt x="0" y="246889"/>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69" name="Shape 1490">
              <a:extLst>
                <a:ext uri="{FF2B5EF4-FFF2-40B4-BE49-F238E27FC236}">
                  <a16:creationId xmlns:a16="http://schemas.microsoft.com/office/drawing/2014/main" id="{B0D19308-42BC-4243-8984-06D40496A27F}"/>
                </a:ext>
              </a:extLst>
            </p:cNvPr>
            <p:cNvSpPr/>
            <p:nvPr/>
          </p:nvSpPr>
          <p:spPr>
            <a:xfrm>
              <a:off x="2529840" y="5378638"/>
              <a:ext cx="526542" cy="256032"/>
            </a:xfrm>
            <a:custGeom>
              <a:avLst/>
              <a:gdLst/>
              <a:ahLst/>
              <a:cxnLst/>
              <a:rect l="0" t="0" r="0" b="0"/>
              <a:pathLst>
                <a:path w="526542" h="256032">
                  <a:moveTo>
                    <a:pt x="0" y="0"/>
                  </a:moveTo>
                  <a:lnTo>
                    <a:pt x="526542" y="0"/>
                  </a:lnTo>
                  <a:lnTo>
                    <a:pt x="526542" y="9144"/>
                  </a:lnTo>
                  <a:lnTo>
                    <a:pt x="9144" y="9144"/>
                  </a:lnTo>
                  <a:lnTo>
                    <a:pt x="9144" y="246888"/>
                  </a:lnTo>
                  <a:lnTo>
                    <a:pt x="526542" y="246888"/>
                  </a:lnTo>
                  <a:lnTo>
                    <a:pt x="526542" y="256032"/>
                  </a:lnTo>
                  <a:lnTo>
                    <a:pt x="0" y="25603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70" name="Shape 1491">
              <a:extLst>
                <a:ext uri="{FF2B5EF4-FFF2-40B4-BE49-F238E27FC236}">
                  <a16:creationId xmlns:a16="http://schemas.microsoft.com/office/drawing/2014/main" id="{D708D188-037F-4611-95C8-9EF895A2217E}"/>
                </a:ext>
              </a:extLst>
            </p:cNvPr>
            <p:cNvSpPr/>
            <p:nvPr/>
          </p:nvSpPr>
          <p:spPr>
            <a:xfrm>
              <a:off x="3056383" y="5378638"/>
              <a:ext cx="528066" cy="256032"/>
            </a:xfrm>
            <a:custGeom>
              <a:avLst/>
              <a:gdLst/>
              <a:ahLst/>
              <a:cxnLst/>
              <a:rect l="0" t="0" r="0" b="0"/>
              <a:pathLst>
                <a:path w="528066" h="256032">
                  <a:moveTo>
                    <a:pt x="0" y="0"/>
                  </a:moveTo>
                  <a:lnTo>
                    <a:pt x="528066" y="0"/>
                  </a:lnTo>
                  <a:lnTo>
                    <a:pt x="528066" y="256032"/>
                  </a:lnTo>
                  <a:lnTo>
                    <a:pt x="0" y="256032"/>
                  </a:lnTo>
                  <a:lnTo>
                    <a:pt x="0" y="246888"/>
                  </a:lnTo>
                  <a:lnTo>
                    <a:pt x="517398" y="246888"/>
                  </a:lnTo>
                  <a:lnTo>
                    <a:pt x="517398"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71" name="Rectangle 70">
              <a:extLst>
                <a:ext uri="{FF2B5EF4-FFF2-40B4-BE49-F238E27FC236}">
                  <a16:creationId xmlns:a16="http://schemas.microsoft.com/office/drawing/2014/main" id="{959C9FB0-FE46-4FC8-8542-C42ADA9CDB2B}"/>
                </a:ext>
              </a:extLst>
            </p:cNvPr>
            <p:cNvSpPr/>
            <p:nvPr/>
          </p:nvSpPr>
          <p:spPr>
            <a:xfrm>
              <a:off x="2729483" y="5424488"/>
              <a:ext cx="909580" cy="188715"/>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Update LCD </a:t>
              </a:r>
            </a:p>
          </p:txBody>
        </p:sp>
        <p:sp>
          <p:nvSpPr>
            <p:cNvPr id="72" name="Shape 1493">
              <a:extLst>
                <a:ext uri="{FF2B5EF4-FFF2-40B4-BE49-F238E27FC236}">
                  <a16:creationId xmlns:a16="http://schemas.microsoft.com/office/drawing/2014/main" id="{8F48D4D8-3BAC-40B2-9960-C47E8EAA48FF}"/>
                </a:ext>
              </a:extLst>
            </p:cNvPr>
            <p:cNvSpPr/>
            <p:nvPr/>
          </p:nvSpPr>
          <p:spPr>
            <a:xfrm>
              <a:off x="3020568" y="5122606"/>
              <a:ext cx="10668" cy="260604"/>
            </a:xfrm>
            <a:custGeom>
              <a:avLst/>
              <a:gdLst/>
              <a:ahLst/>
              <a:cxnLst/>
              <a:rect l="0" t="0" r="0" b="0"/>
              <a:pathLst>
                <a:path w="10668" h="260604">
                  <a:moveTo>
                    <a:pt x="0" y="0"/>
                  </a:moveTo>
                  <a:lnTo>
                    <a:pt x="10668" y="0"/>
                  </a:lnTo>
                  <a:lnTo>
                    <a:pt x="10668" y="135636"/>
                  </a:lnTo>
                  <a:lnTo>
                    <a:pt x="9144" y="135636"/>
                  </a:lnTo>
                  <a:lnTo>
                    <a:pt x="9144" y="260604"/>
                  </a:lnTo>
                  <a:lnTo>
                    <a:pt x="0" y="260604"/>
                  </a:lnTo>
                  <a:lnTo>
                    <a:pt x="0" y="129540"/>
                  </a:lnTo>
                  <a:lnTo>
                    <a:pt x="0" y="1249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73" name="Shape 22079">
              <a:extLst>
                <a:ext uri="{FF2B5EF4-FFF2-40B4-BE49-F238E27FC236}">
                  <a16:creationId xmlns:a16="http://schemas.microsoft.com/office/drawing/2014/main" id="{3569D6E9-E5F1-47E3-96D9-6BF9E212D1AE}"/>
                </a:ext>
              </a:extLst>
            </p:cNvPr>
            <p:cNvSpPr/>
            <p:nvPr/>
          </p:nvSpPr>
          <p:spPr>
            <a:xfrm>
              <a:off x="5052061" y="2638486"/>
              <a:ext cx="484632" cy="277368"/>
            </a:xfrm>
            <a:custGeom>
              <a:avLst/>
              <a:gdLst/>
              <a:ahLst/>
              <a:cxnLst/>
              <a:rect l="0" t="0" r="0" b="0"/>
              <a:pathLst>
                <a:path w="484632" h="277368">
                  <a:moveTo>
                    <a:pt x="0" y="0"/>
                  </a:moveTo>
                  <a:lnTo>
                    <a:pt x="484632" y="0"/>
                  </a:lnTo>
                  <a:lnTo>
                    <a:pt x="484632" y="277368"/>
                  </a:lnTo>
                  <a:lnTo>
                    <a:pt x="0" y="277368"/>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74" name="Shape 1495">
              <a:extLst>
                <a:ext uri="{FF2B5EF4-FFF2-40B4-BE49-F238E27FC236}">
                  <a16:creationId xmlns:a16="http://schemas.microsoft.com/office/drawing/2014/main" id="{3EA6BC1F-0C2C-46F7-B360-C71C16AECA3C}"/>
                </a:ext>
              </a:extLst>
            </p:cNvPr>
            <p:cNvSpPr/>
            <p:nvPr/>
          </p:nvSpPr>
          <p:spPr>
            <a:xfrm>
              <a:off x="5047488" y="2633914"/>
              <a:ext cx="247650" cy="286512"/>
            </a:xfrm>
            <a:custGeom>
              <a:avLst/>
              <a:gdLst/>
              <a:ahLst/>
              <a:cxnLst/>
              <a:rect l="0" t="0" r="0" b="0"/>
              <a:pathLst>
                <a:path w="247650" h="286512">
                  <a:moveTo>
                    <a:pt x="0" y="0"/>
                  </a:moveTo>
                  <a:lnTo>
                    <a:pt x="247650" y="0"/>
                  </a:lnTo>
                  <a:lnTo>
                    <a:pt x="247650" y="9144"/>
                  </a:lnTo>
                  <a:lnTo>
                    <a:pt x="10668" y="9144"/>
                  </a:lnTo>
                  <a:lnTo>
                    <a:pt x="10668" y="277368"/>
                  </a:lnTo>
                  <a:lnTo>
                    <a:pt x="247650" y="277368"/>
                  </a:lnTo>
                  <a:lnTo>
                    <a:pt x="247650" y="286512"/>
                  </a:lnTo>
                  <a:lnTo>
                    <a:pt x="0" y="286512"/>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75" name="Shape 1496">
              <a:extLst>
                <a:ext uri="{FF2B5EF4-FFF2-40B4-BE49-F238E27FC236}">
                  <a16:creationId xmlns:a16="http://schemas.microsoft.com/office/drawing/2014/main" id="{7FAA441E-761D-4A0B-AF72-F3A6F510AA54}"/>
                </a:ext>
              </a:extLst>
            </p:cNvPr>
            <p:cNvSpPr/>
            <p:nvPr/>
          </p:nvSpPr>
          <p:spPr>
            <a:xfrm>
              <a:off x="5295138" y="2633914"/>
              <a:ext cx="246126" cy="286512"/>
            </a:xfrm>
            <a:custGeom>
              <a:avLst/>
              <a:gdLst/>
              <a:ahLst/>
              <a:cxnLst/>
              <a:rect l="0" t="0" r="0" b="0"/>
              <a:pathLst>
                <a:path w="246126" h="286512">
                  <a:moveTo>
                    <a:pt x="0" y="0"/>
                  </a:moveTo>
                  <a:lnTo>
                    <a:pt x="246126" y="0"/>
                  </a:lnTo>
                  <a:lnTo>
                    <a:pt x="246126" y="286512"/>
                  </a:lnTo>
                  <a:lnTo>
                    <a:pt x="0" y="286512"/>
                  </a:lnTo>
                  <a:lnTo>
                    <a:pt x="0" y="277368"/>
                  </a:lnTo>
                  <a:lnTo>
                    <a:pt x="236982" y="277368"/>
                  </a:lnTo>
                  <a:lnTo>
                    <a:pt x="236982" y="9144"/>
                  </a:lnTo>
                  <a:lnTo>
                    <a:pt x="0" y="9144"/>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76" name="Rectangle 75">
              <a:extLst>
                <a:ext uri="{FF2B5EF4-FFF2-40B4-BE49-F238E27FC236}">
                  <a16:creationId xmlns:a16="http://schemas.microsoft.com/office/drawing/2014/main" id="{37208A57-40BD-4DBB-BCB9-905E4407DADA}"/>
                </a:ext>
              </a:extLst>
            </p:cNvPr>
            <p:cNvSpPr/>
            <p:nvPr/>
          </p:nvSpPr>
          <p:spPr>
            <a:xfrm>
              <a:off x="5148070" y="2719191"/>
              <a:ext cx="333935"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YES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77" name="Rectangle 76">
              <a:extLst>
                <a:ext uri="{FF2B5EF4-FFF2-40B4-BE49-F238E27FC236}">
                  <a16:creationId xmlns:a16="http://schemas.microsoft.com/office/drawing/2014/main" id="{7B2C058D-B9F9-4B88-9C6B-3D96588CAE59}"/>
                </a:ext>
              </a:extLst>
            </p:cNvPr>
            <p:cNvSpPr/>
            <p:nvPr/>
          </p:nvSpPr>
          <p:spPr>
            <a:xfrm>
              <a:off x="1845563" y="2015103"/>
              <a:ext cx="267047"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NO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78" name="Shape 22080">
              <a:extLst>
                <a:ext uri="{FF2B5EF4-FFF2-40B4-BE49-F238E27FC236}">
                  <a16:creationId xmlns:a16="http://schemas.microsoft.com/office/drawing/2014/main" id="{3370A4FB-3FBD-46F1-98DF-EF0DB9E3E4BD}"/>
                </a:ext>
              </a:extLst>
            </p:cNvPr>
            <p:cNvSpPr/>
            <p:nvPr/>
          </p:nvSpPr>
          <p:spPr>
            <a:xfrm>
              <a:off x="3889249" y="1935921"/>
              <a:ext cx="484632" cy="278892"/>
            </a:xfrm>
            <a:custGeom>
              <a:avLst/>
              <a:gdLst/>
              <a:ahLst/>
              <a:cxnLst/>
              <a:rect l="0" t="0" r="0" b="0"/>
              <a:pathLst>
                <a:path w="484632" h="278892">
                  <a:moveTo>
                    <a:pt x="0" y="0"/>
                  </a:moveTo>
                  <a:lnTo>
                    <a:pt x="484632" y="0"/>
                  </a:lnTo>
                  <a:lnTo>
                    <a:pt x="484632" y="278892"/>
                  </a:lnTo>
                  <a:lnTo>
                    <a:pt x="0" y="278892"/>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79" name="Shape 1503">
              <a:extLst>
                <a:ext uri="{FF2B5EF4-FFF2-40B4-BE49-F238E27FC236}">
                  <a16:creationId xmlns:a16="http://schemas.microsoft.com/office/drawing/2014/main" id="{8C2164CF-4F61-49C5-A50B-51D8BED6E644}"/>
                </a:ext>
              </a:extLst>
            </p:cNvPr>
            <p:cNvSpPr/>
            <p:nvPr/>
          </p:nvSpPr>
          <p:spPr>
            <a:xfrm>
              <a:off x="3884676" y="1931350"/>
              <a:ext cx="246888" cy="288036"/>
            </a:xfrm>
            <a:custGeom>
              <a:avLst/>
              <a:gdLst/>
              <a:ahLst/>
              <a:cxnLst/>
              <a:rect l="0" t="0" r="0" b="0"/>
              <a:pathLst>
                <a:path w="246888" h="288036">
                  <a:moveTo>
                    <a:pt x="0" y="0"/>
                  </a:moveTo>
                  <a:lnTo>
                    <a:pt x="246888" y="0"/>
                  </a:lnTo>
                  <a:lnTo>
                    <a:pt x="246888" y="9144"/>
                  </a:lnTo>
                  <a:lnTo>
                    <a:pt x="9144" y="9144"/>
                  </a:lnTo>
                  <a:lnTo>
                    <a:pt x="9144" y="277368"/>
                  </a:lnTo>
                  <a:lnTo>
                    <a:pt x="246888" y="277368"/>
                  </a:lnTo>
                  <a:lnTo>
                    <a:pt x="246888" y="288036"/>
                  </a:lnTo>
                  <a:lnTo>
                    <a:pt x="0" y="288036"/>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80" name="Shape 1504">
              <a:extLst>
                <a:ext uri="{FF2B5EF4-FFF2-40B4-BE49-F238E27FC236}">
                  <a16:creationId xmlns:a16="http://schemas.microsoft.com/office/drawing/2014/main" id="{0D23E595-D33D-4B07-A53A-41E6E0628F20}"/>
                </a:ext>
              </a:extLst>
            </p:cNvPr>
            <p:cNvSpPr/>
            <p:nvPr/>
          </p:nvSpPr>
          <p:spPr>
            <a:xfrm>
              <a:off x="4131564" y="1931350"/>
              <a:ext cx="246888" cy="288036"/>
            </a:xfrm>
            <a:custGeom>
              <a:avLst/>
              <a:gdLst/>
              <a:ahLst/>
              <a:cxnLst/>
              <a:rect l="0" t="0" r="0" b="0"/>
              <a:pathLst>
                <a:path w="246888" h="288036">
                  <a:moveTo>
                    <a:pt x="0" y="0"/>
                  </a:moveTo>
                  <a:lnTo>
                    <a:pt x="246888" y="0"/>
                  </a:lnTo>
                  <a:lnTo>
                    <a:pt x="246888" y="288036"/>
                  </a:lnTo>
                  <a:lnTo>
                    <a:pt x="0" y="288036"/>
                  </a:lnTo>
                  <a:lnTo>
                    <a:pt x="0" y="277368"/>
                  </a:lnTo>
                  <a:lnTo>
                    <a:pt x="237744" y="277368"/>
                  </a:lnTo>
                  <a:lnTo>
                    <a:pt x="237744" y="9144"/>
                  </a:lnTo>
                  <a:lnTo>
                    <a:pt x="0" y="9144"/>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81" name="Rectangle 80">
              <a:extLst>
                <a:ext uri="{FF2B5EF4-FFF2-40B4-BE49-F238E27FC236}">
                  <a16:creationId xmlns:a16="http://schemas.microsoft.com/office/drawing/2014/main" id="{81263D5A-8A9B-48FD-9A17-FDE472BA09ED}"/>
                </a:ext>
              </a:extLst>
            </p:cNvPr>
            <p:cNvSpPr/>
            <p:nvPr/>
          </p:nvSpPr>
          <p:spPr>
            <a:xfrm>
              <a:off x="3985258" y="2015103"/>
              <a:ext cx="267047"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NO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82" name="Rectangle 81">
              <a:extLst>
                <a:ext uri="{FF2B5EF4-FFF2-40B4-BE49-F238E27FC236}">
                  <a16:creationId xmlns:a16="http://schemas.microsoft.com/office/drawing/2014/main" id="{63648256-63FF-4094-B4A2-713CAEC3E2F4}"/>
                </a:ext>
              </a:extLst>
            </p:cNvPr>
            <p:cNvSpPr/>
            <p:nvPr/>
          </p:nvSpPr>
          <p:spPr>
            <a:xfrm>
              <a:off x="1911095" y="3101714"/>
              <a:ext cx="267047" cy="136817"/>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NO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83" name="Shape 22081">
              <a:extLst>
                <a:ext uri="{FF2B5EF4-FFF2-40B4-BE49-F238E27FC236}">
                  <a16:creationId xmlns:a16="http://schemas.microsoft.com/office/drawing/2014/main" id="{85AA397E-C623-467D-99CD-739A69D07371}"/>
                </a:ext>
              </a:extLst>
            </p:cNvPr>
            <p:cNvSpPr/>
            <p:nvPr/>
          </p:nvSpPr>
          <p:spPr>
            <a:xfrm>
              <a:off x="1162812" y="1649409"/>
              <a:ext cx="9144" cy="213361"/>
            </a:xfrm>
            <a:custGeom>
              <a:avLst/>
              <a:gdLst/>
              <a:ahLst/>
              <a:cxnLst/>
              <a:rect l="0" t="0" r="0" b="0"/>
              <a:pathLst>
                <a:path w="9144" h="213361">
                  <a:moveTo>
                    <a:pt x="0" y="0"/>
                  </a:moveTo>
                  <a:lnTo>
                    <a:pt x="9144" y="0"/>
                  </a:lnTo>
                  <a:lnTo>
                    <a:pt x="9144" y="213361"/>
                  </a:lnTo>
                  <a:lnTo>
                    <a:pt x="0" y="213361"/>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84" name="Shape 1511">
              <a:extLst>
                <a:ext uri="{FF2B5EF4-FFF2-40B4-BE49-F238E27FC236}">
                  <a16:creationId xmlns:a16="http://schemas.microsoft.com/office/drawing/2014/main" id="{2D0F0F73-2AA5-4E72-BCF7-942F55224047}"/>
                </a:ext>
              </a:extLst>
            </p:cNvPr>
            <p:cNvSpPr/>
            <p:nvPr/>
          </p:nvSpPr>
          <p:spPr>
            <a:xfrm>
              <a:off x="4910328" y="1649409"/>
              <a:ext cx="9144" cy="213361"/>
            </a:xfrm>
            <a:custGeom>
              <a:avLst/>
              <a:gdLst/>
              <a:ahLst/>
              <a:cxnLst/>
              <a:rect l="0" t="0" r="0" b="0"/>
              <a:pathLst>
                <a:path w="9144" h="213361">
                  <a:moveTo>
                    <a:pt x="0" y="0"/>
                  </a:moveTo>
                  <a:lnTo>
                    <a:pt x="9144" y="0"/>
                  </a:lnTo>
                  <a:lnTo>
                    <a:pt x="9144" y="106680"/>
                  </a:lnTo>
                  <a:lnTo>
                    <a:pt x="9144" y="111252"/>
                  </a:lnTo>
                  <a:lnTo>
                    <a:pt x="9144" y="213361"/>
                  </a:lnTo>
                  <a:lnTo>
                    <a:pt x="0" y="213361"/>
                  </a:lnTo>
                  <a:lnTo>
                    <a:pt x="0" y="106680"/>
                  </a:lnTo>
                  <a:lnTo>
                    <a:pt x="0" y="10210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85" name="Shape 22082">
              <a:extLst>
                <a:ext uri="{FF2B5EF4-FFF2-40B4-BE49-F238E27FC236}">
                  <a16:creationId xmlns:a16="http://schemas.microsoft.com/office/drawing/2014/main" id="{2FA29773-8526-4AA8-8E05-AC67DB4680FA}"/>
                </a:ext>
              </a:extLst>
            </p:cNvPr>
            <p:cNvSpPr/>
            <p:nvPr/>
          </p:nvSpPr>
          <p:spPr>
            <a:xfrm>
              <a:off x="2846832" y="3487354"/>
              <a:ext cx="877824" cy="408432"/>
            </a:xfrm>
            <a:custGeom>
              <a:avLst/>
              <a:gdLst/>
              <a:ahLst/>
              <a:cxnLst/>
              <a:rect l="0" t="0" r="0" b="0"/>
              <a:pathLst>
                <a:path w="877824" h="408432">
                  <a:moveTo>
                    <a:pt x="0" y="0"/>
                  </a:moveTo>
                  <a:lnTo>
                    <a:pt x="877824" y="0"/>
                  </a:lnTo>
                  <a:lnTo>
                    <a:pt x="877824" y="408432"/>
                  </a:lnTo>
                  <a:lnTo>
                    <a:pt x="0" y="408432"/>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86" name="Shape 1513">
              <a:extLst>
                <a:ext uri="{FF2B5EF4-FFF2-40B4-BE49-F238E27FC236}">
                  <a16:creationId xmlns:a16="http://schemas.microsoft.com/office/drawing/2014/main" id="{CF691789-01C3-44C2-9B12-95842B09C2D2}"/>
                </a:ext>
              </a:extLst>
            </p:cNvPr>
            <p:cNvSpPr/>
            <p:nvPr/>
          </p:nvSpPr>
          <p:spPr>
            <a:xfrm>
              <a:off x="2842261" y="3482782"/>
              <a:ext cx="443484" cy="417576"/>
            </a:xfrm>
            <a:custGeom>
              <a:avLst/>
              <a:gdLst/>
              <a:ahLst/>
              <a:cxnLst/>
              <a:rect l="0" t="0" r="0" b="0"/>
              <a:pathLst>
                <a:path w="443484" h="417576">
                  <a:moveTo>
                    <a:pt x="0" y="0"/>
                  </a:moveTo>
                  <a:lnTo>
                    <a:pt x="443484" y="0"/>
                  </a:lnTo>
                  <a:lnTo>
                    <a:pt x="443484" y="9144"/>
                  </a:lnTo>
                  <a:lnTo>
                    <a:pt x="9144" y="9144"/>
                  </a:lnTo>
                  <a:lnTo>
                    <a:pt x="9144" y="408432"/>
                  </a:lnTo>
                  <a:lnTo>
                    <a:pt x="443484" y="408432"/>
                  </a:lnTo>
                  <a:lnTo>
                    <a:pt x="443484" y="417576"/>
                  </a:lnTo>
                  <a:lnTo>
                    <a:pt x="0" y="41757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87" name="Shape 1514">
              <a:extLst>
                <a:ext uri="{FF2B5EF4-FFF2-40B4-BE49-F238E27FC236}">
                  <a16:creationId xmlns:a16="http://schemas.microsoft.com/office/drawing/2014/main" id="{AC2B9F26-F196-4E5A-83F3-95D744169256}"/>
                </a:ext>
              </a:extLst>
            </p:cNvPr>
            <p:cNvSpPr/>
            <p:nvPr/>
          </p:nvSpPr>
          <p:spPr>
            <a:xfrm>
              <a:off x="3285745" y="3482782"/>
              <a:ext cx="443484" cy="417576"/>
            </a:xfrm>
            <a:custGeom>
              <a:avLst/>
              <a:gdLst/>
              <a:ahLst/>
              <a:cxnLst/>
              <a:rect l="0" t="0" r="0" b="0"/>
              <a:pathLst>
                <a:path w="443484" h="417576">
                  <a:moveTo>
                    <a:pt x="0" y="0"/>
                  </a:moveTo>
                  <a:lnTo>
                    <a:pt x="443484" y="0"/>
                  </a:lnTo>
                  <a:lnTo>
                    <a:pt x="443484" y="417576"/>
                  </a:lnTo>
                  <a:lnTo>
                    <a:pt x="0" y="417576"/>
                  </a:lnTo>
                  <a:lnTo>
                    <a:pt x="0" y="408432"/>
                  </a:lnTo>
                  <a:lnTo>
                    <a:pt x="434340" y="408432"/>
                  </a:lnTo>
                  <a:lnTo>
                    <a:pt x="434340"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88" name="Rectangle 87">
              <a:extLst>
                <a:ext uri="{FF2B5EF4-FFF2-40B4-BE49-F238E27FC236}">
                  <a16:creationId xmlns:a16="http://schemas.microsoft.com/office/drawing/2014/main" id="{90D34F75-6DF2-4C31-B1A8-6D4211207499}"/>
                </a:ext>
              </a:extLst>
            </p:cNvPr>
            <p:cNvSpPr/>
            <p:nvPr/>
          </p:nvSpPr>
          <p:spPr>
            <a:xfrm>
              <a:off x="3078479" y="3564927"/>
              <a:ext cx="591354" cy="152421"/>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Take no action</a:t>
              </a:r>
            </a:p>
          </p:txBody>
        </p:sp>
        <p:sp>
          <p:nvSpPr>
            <p:cNvPr id="89" name="Rectangle 88">
              <a:extLst>
                <a:ext uri="{FF2B5EF4-FFF2-40B4-BE49-F238E27FC236}">
                  <a16:creationId xmlns:a16="http://schemas.microsoft.com/office/drawing/2014/main" id="{6F8D754B-9076-48AD-BCF7-70328C4A55B0}"/>
                </a:ext>
              </a:extLst>
            </p:cNvPr>
            <p:cNvSpPr/>
            <p:nvPr/>
          </p:nvSpPr>
          <p:spPr>
            <a:xfrm>
              <a:off x="3130295" y="3712755"/>
              <a:ext cx="455550"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 </a:t>
              </a:r>
            </a:p>
          </p:txBody>
        </p:sp>
        <p:sp>
          <p:nvSpPr>
            <p:cNvPr id="90" name="Shape 1517">
              <a:extLst>
                <a:ext uri="{FF2B5EF4-FFF2-40B4-BE49-F238E27FC236}">
                  <a16:creationId xmlns:a16="http://schemas.microsoft.com/office/drawing/2014/main" id="{CDCEF453-66D9-44A7-A86E-09FC00060368}"/>
                </a:ext>
              </a:extLst>
            </p:cNvPr>
            <p:cNvSpPr/>
            <p:nvPr/>
          </p:nvSpPr>
          <p:spPr>
            <a:xfrm>
              <a:off x="3025140" y="1141918"/>
              <a:ext cx="2680716" cy="76200"/>
            </a:xfrm>
            <a:custGeom>
              <a:avLst/>
              <a:gdLst/>
              <a:ahLst/>
              <a:cxnLst/>
              <a:rect l="0" t="0" r="0" b="0"/>
              <a:pathLst>
                <a:path w="2680716" h="76200">
                  <a:moveTo>
                    <a:pt x="76200" y="0"/>
                  </a:moveTo>
                  <a:lnTo>
                    <a:pt x="76200" y="33528"/>
                  </a:lnTo>
                  <a:lnTo>
                    <a:pt x="1341120" y="33528"/>
                  </a:lnTo>
                  <a:lnTo>
                    <a:pt x="1345692" y="33528"/>
                  </a:lnTo>
                  <a:lnTo>
                    <a:pt x="2680716" y="33528"/>
                  </a:lnTo>
                  <a:lnTo>
                    <a:pt x="2680716" y="42672"/>
                  </a:lnTo>
                  <a:lnTo>
                    <a:pt x="1341120" y="42672"/>
                  </a:lnTo>
                  <a:lnTo>
                    <a:pt x="1335024" y="42672"/>
                  </a:lnTo>
                  <a:lnTo>
                    <a:pt x="76200" y="42672"/>
                  </a:lnTo>
                  <a:lnTo>
                    <a:pt x="76200" y="76200"/>
                  </a:lnTo>
                  <a:lnTo>
                    <a:pt x="0" y="38100"/>
                  </a:lnTo>
                  <a:lnTo>
                    <a:pt x="762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91" name="Shape 1519">
              <a:extLst>
                <a:ext uri="{FF2B5EF4-FFF2-40B4-BE49-F238E27FC236}">
                  <a16:creationId xmlns:a16="http://schemas.microsoft.com/office/drawing/2014/main" id="{6ACC953B-277F-470C-A15C-25BF1E37A424}"/>
                </a:ext>
              </a:extLst>
            </p:cNvPr>
            <p:cNvSpPr/>
            <p:nvPr/>
          </p:nvSpPr>
          <p:spPr>
            <a:xfrm>
              <a:off x="2589276" y="50734"/>
              <a:ext cx="443484" cy="374903"/>
            </a:xfrm>
            <a:custGeom>
              <a:avLst/>
              <a:gdLst/>
              <a:ahLst/>
              <a:cxnLst/>
              <a:rect l="0" t="0" r="0" b="0"/>
              <a:pathLst>
                <a:path w="443484" h="374903">
                  <a:moveTo>
                    <a:pt x="443484" y="0"/>
                  </a:moveTo>
                  <a:lnTo>
                    <a:pt x="443484" y="10668"/>
                  </a:lnTo>
                  <a:lnTo>
                    <a:pt x="399288" y="10668"/>
                  </a:lnTo>
                  <a:lnTo>
                    <a:pt x="355092" y="13715"/>
                  </a:lnTo>
                  <a:lnTo>
                    <a:pt x="313944" y="18288"/>
                  </a:lnTo>
                  <a:lnTo>
                    <a:pt x="274320" y="24384"/>
                  </a:lnTo>
                  <a:lnTo>
                    <a:pt x="236220" y="32003"/>
                  </a:lnTo>
                  <a:lnTo>
                    <a:pt x="217932" y="36576"/>
                  </a:lnTo>
                  <a:lnTo>
                    <a:pt x="199644" y="41148"/>
                  </a:lnTo>
                  <a:lnTo>
                    <a:pt x="182880" y="45720"/>
                  </a:lnTo>
                  <a:lnTo>
                    <a:pt x="166116" y="51815"/>
                  </a:lnTo>
                  <a:lnTo>
                    <a:pt x="150876" y="57912"/>
                  </a:lnTo>
                  <a:lnTo>
                    <a:pt x="135636" y="62484"/>
                  </a:lnTo>
                  <a:lnTo>
                    <a:pt x="120396" y="70103"/>
                  </a:lnTo>
                  <a:lnTo>
                    <a:pt x="106680" y="76200"/>
                  </a:lnTo>
                  <a:lnTo>
                    <a:pt x="94488" y="82296"/>
                  </a:lnTo>
                  <a:lnTo>
                    <a:pt x="82296" y="89915"/>
                  </a:lnTo>
                  <a:lnTo>
                    <a:pt x="71628" y="97536"/>
                  </a:lnTo>
                  <a:lnTo>
                    <a:pt x="60960" y="105156"/>
                  </a:lnTo>
                  <a:lnTo>
                    <a:pt x="51816" y="112776"/>
                  </a:lnTo>
                  <a:lnTo>
                    <a:pt x="42672" y="120396"/>
                  </a:lnTo>
                  <a:lnTo>
                    <a:pt x="35052" y="128015"/>
                  </a:lnTo>
                  <a:lnTo>
                    <a:pt x="28956" y="135636"/>
                  </a:lnTo>
                  <a:lnTo>
                    <a:pt x="22860" y="144780"/>
                  </a:lnTo>
                  <a:lnTo>
                    <a:pt x="18288" y="152400"/>
                  </a:lnTo>
                  <a:lnTo>
                    <a:pt x="13716" y="161544"/>
                  </a:lnTo>
                  <a:lnTo>
                    <a:pt x="12192" y="169163"/>
                  </a:lnTo>
                  <a:lnTo>
                    <a:pt x="10668" y="178308"/>
                  </a:lnTo>
                  <a:lnTo>
                    <a:pt x="9144" y="187451"/>
                  </a:lnTo>
                  <a:lnTo>
                    <a:pt x="10668" y="196596"/>
                  </a:lnTo>
                  <a:lnTo>
                    <a:pt x="12192" y="204215"/>
                  </a:lnTo>
                  <a:lnTo>
                    <a:pt x="13716" y="213360"/>
                  </a:lnTo>
                  <a:lnTo>
                    <a:pt x="18288" y="222503"/>
                  </a:lnTo>
                  <a:lnTo>
                    <a:pt x="22860" y="230124"/>
                  </a:lnTo>
                  <a:lnTo>
                    <a:pt x="28956" y="239268"/>
                  </a:lnTo>
                  <a:lnTo>
                    <a:pt x="35052" y="246888"/>
                  </a:lnTo>
                  <a:lnTo>
                    <a:pt x="42672" y="254508"/>
                  </a:lnTo>
                  <a:lnTo>
                    <a:pt x="50292" y="263651"/>
                  </a:lnTo>
                  <a:lnTo>
                    <a:pt x="60960" y="271272"/>
                  </a:lnTo>
                  <a:lnTo>
                    <a:pt x="71628" y="278892"/>
                  </a:lnTo>
                  <a:lnTo>
                    <a:pt x="82296" y="284988"/>
                  </a:lnTo>
                  <a:lnTo>
                    <a:pt x="94488" y="292608"/>
                  </a:lnTo>
                  <a:lnTo>
                    <a:pt x="106680" y="298703"/>
                  </a:lnTo>
                  <a:lnTo>
                    <a:pt x="120396" y="306324"/>
                  </a:lnTo>
                  <a:lnTo>
                    <a:pt x="135636" y="312420"/>
                  </a:lnTo>
                  <a:lnTo>
                    <a:pt x="150876" y="318515"/>
                  </a:lnTo>
                  <a:lnTo>
                    <a:pt x="166116" y="323088"/>
                  </a:lnTo>
                  <a:lnTo>
                    <a:pt x="182880" y="329184"/>
                  </a:lnTo>
                  <a:lnTo>
                    <a:pt x="199644" y="333756"/>
                  </a:lnTo>
                  <a:lnTo>
                    <a:pt x="216408" y="338327"/>
                  </a:lnTo>
                  <a:lnTo>
                    <a:pt x="234696" y="342900"/>
                  </a:lnTo>
                  <a:lnTo>
                    <a:pt x="272796" y="350520"/>
                  </a:lnTo>
                  <a:lnTo>
                    <a:pt x="313944" y="356615"/>
                  </a:lnTo>
                  <a:lnTo>
                    <a:pt x="355092" y="361188"/>
                  </a:lnTo>
                  <a:lnTo>
                    <a:pt x="399288" y="364236"/>
                  </a:lnTo>
                  <a:lnTo>
                    <a:pt x="443484" y="365760"/>
                  </a:lnTo>
                  <a:lnTo>
                    <a:pt x="443484" y="374903"/>
                  </a:lnTo>
                  <a:lnTo>
                    <a:pt x="397764" y="373380"/>
                  </a:lnTo>
                  <a:lnTo>
                    <a:pt x="355092" y="370332"/>
                  </a:lnTo>
                  <a:lnTo>
                    <a:pt x="312420" y="365760"/>
                  </a:lnTo>
                  <a:lnTo>
                    <a:pt x="272796" y="359663"/>
                  </a:lnTo>
                  <a:lnTo>
                    <a:pt x="233172" y="352044"/>
                  </a:lnTo>
                  <a:lnTo>
                    <a:pt x="214884" y="347472"/>
                  </a:lnTo>
                  <a:lnTo>
                    <a:pt x="196596" y="342900"/>
                  </a:lnTo>
                  <a:lnTo>
                    <a:pt x="179832" y="338327"/>
                  </a:lnTo>
                  <a:lnTo>
                    <a:pt x="163068" y="332232"/>
                  </a:lnTo>
                  <a:lnTo>
                    <a:pt x="146304" y="327660"/>
                  </a:lnTo>
                  <a:lnTo>
                    <a:pt x="131064" y="321563"/>
                  </a:lnTo>
                  <a:lnTo>
                    <a:pt x="117348" y="313944"/>
                  </a:lnTo>
                  <a:lnTo>
                    <a:pt x="103632" y="307848"/>
                  </a:lnTo>
                  <a:lnTo>
                    <a:pt x="89916" y="300227"/>
                  </a:lnTo>
                  <a:lnTo>
                    <a:pt x="77724" y="294132"/>
                  </a:lnTo>
                  <a:lnTo>
                    <a:pt x="65532" y="286512"/>
                  </a:lnTo>
                  <a:lnTo>
                    <a:pt x="54864" y="278892"/>
                  </a:lnTo>
                  <a:lnTo>
                    <a:pt x="45720" y="269748"/>
                  </a:lnTo>
                  <a:lnTo>
                    <a:pt x="36576" y="262127"/>
                  </a:lnTo>
                  <a:lnTo>
                    <a:pt x="27432" y="252984"/>
                  </a:lnTo>
                  <a:lnTo>
                    <a:pt x="21336" y="245363"/>
                  </a:lnTo>
                  <a:lnTo>
                    <a:pt x="15240" y="236220"/>
                  </a:lnTo>
                  <a:lnTo>
                    <a:pt x="9144" y="227076"/>
                  </a:lnTo>
                  <a:lnTo>
                    <a:pt x="6096" y="217932"/>
                  </a:lnTo>
                  <a:lnTo>
                    <a:pt x="3048" y="207263"/>
                  </a:lnTo>
                  <a:lnTo>
                    <a:pt x="0" y="198120"/>
                  </a:lnTo>
                  <a:lnTo>
                    <a:pt x="0" y="178308"/>
                  </a:lnTo>
                  <a:lnTo>
                    <a:pt x="3048" y="167639"/>
                  </a:lnTo>
                  <a:lnTo>
                    <a:pt x="4572" y="158496"/>
                  </a:lnTo>
                  <a:lnTo>
                    <a:pt x="9144" y="149351"/>
                  </a:lnTo>
                  <a:lnTo>
                    <a:pt x="13716" y="140208"/>
                  </a:lnTo>
                  <a:lnTo>
                    <a:pt x="21336" y="131063"/>
                  </a:lnTo>
                  <a:lnTo>
                    <a:pt x="27432" y="121920"/>
                  </a:lnTo>
                  <a:lnTo>
                    <a:pt x="36576" y="112776"/>
                  </a:lnTo>
                  <a:lnTo>
                    <a:pt x="44196" y="105156"/>
                  </a:lnTo>
                  <a:lnTo>
                    <a:pt x="54864" y="97536"/>
                  </a:lnTo>
                  <a:lnTo>
                    <a:pt x="65532" y="89915"/>
                  </a:lnTo>
                  <a:lnTo>
                    <a:pt x="77724" y="82296"/>
                  </a:lnTo>
                  <a:lnTo>
                    <a:pt x="89916" y="74676"/>
                  </a:lnTo>
                  <a:lnTo>
                    <a:pt x="102108" y="67056"/>
                  </a:lnTo>
                  <a:lnTo>
                    <a:pt x="117348" y="60960"/>
                  </a:lnTo>
                  <a:lnTo>
                    <a:pt x="131064" y="54863"/>
                  </a:lnTo>
                  <a:lnTo>
                    <a:pt x="146304" y="48768"/>
                  </a:lnTo>
                  <a:lnTo>
                    <a:pt x="163068" y="42672"/>
                  </a:lnTo>
                  <a:lnTo>
                    <a:pt x="179832" y="36576"/>
                  </a:lnTo>
                  <a:lnTo>
                    <a:pt x="196596" y="32003"/>
                  </a:lnTo>
                  <a:lnTo>
                    <a:pt x="214884" y="27432"/>
                  </a:lnTo>
                  <a:lnTo>
                    <a:pt x="233172" y="22860"/>
                  </a:lnTo>
                  <a:lnTo>
                    <a:pt x="271272" y="15239"/>
                  </a:lnTo>
                  <a:lnTo>
                    <a:pt x="312420" y="9144"/>
                  </a:lnTo>
                  <a:lnTo>
                    <a:pt x="355092" y="4572"/>
                  </a:lnTo>
                  <a:lnTo>
                    <a:pt x="397764" y="1524"/>
                  </a:lnTo>
                  <a:lnTo>
                    <a:pt x="44348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92" name="Shape 1520">
              <a:extLst>
                <a:ext uri="{FF2B5EF4-FFF2-40B4-BE49-F238E27FC236}">
                  <a16:creationId xmlns:a16="http://schemas.microsoft.com/office/drawing/2014/main" id="{D2C97D8B-1E27-4DB8-9608-03AC9F7E79D6}"/>
                </a:ext>
              </a:extLst>
            </p:cNvPr>
            <p:cNvSpPr/>
            <p:nvPr/>
          </p:nvSpPr>
          <p:spPr>
            <a:xfrm>
              <a:off x="3032760" y="50734"/>
              <a:ext cx="443484" cy="374903"/>
            </a:xfrm>
            <a:custGeom>
              <a:avLst/>
              <a:gdLst/>
              <a:ahLst/>
              <a:cxnLst/>
              <a:rect l="0" t="0" r="0" b="0"/>
              <a:pathLst>
                <a:path w="443484" h="374903">
                  <a:moveTo>
                    <a:pt x="0" y="0"/>
                  </a:moveTo>
                  <a:lnTo>
                    <a:pt x="44196" y="1524"/>
                  </a:lnTo>
                  <a:lnTo>
                    <a:pt x="88392" y="4572"/>
                  </a:lnTo>
                  <a:lnTo>
                    <a:pt x="131064" y="9144"/>
                  </a:lnTo>
                  <a:lnTo>
                    <a:pt x="170688" y="15239"/>
                  </a:lnTo>
                  <a:lnTo>
                    <a:pt x="210312" y="22860"/>
                  </a:lnTo>
                  <a:lnTo>
                    <a:pt x="228600" y="27432"/>
                  </a:lnTo>
                  <a:lnTo>
                    <a:pt x="246888" y="32003"/>
                  </a:lnTo>
                  <a:lnTo>
                    <a:pt x="263652" y="36576"/>
                  </a:lnTo>
                  <a:lnTo>
                    <a:pt x="280416" y="42672"/>
                  </a:lnTo>
                  <a:lnTo>
                    <a:pt x="297180" y="48768"/>
                  </a:lnTo>
                  <a:lnTo>
                    <a:pt x="312420" y="54863"/>
                  </a:lnTo>
                  <a:lnTo>
                    <a:pt x="326136" y="60960"/>
                  </a:lnTo>
                  <a:lnTo>
                    <a:pt x="339852" y="67056"/>
                  </a:lnTo>
                  <a:lnTo>
                    <a:pt x="353568" y="74676"/>
                  </a:lnTo>
                  <a:lnTo>
                    <a:pt x="365760" y="82296"/>
                  </a:lnTo>
                  <a:lnTo>
                    <a:pt x="377952" y="89915"/>
                  </a:lnTo>
                  <a:lnTo>
                    <a:pt x="388620" y="97536"/>
                  </a:lnTo>
                  <a:lnTo>
                    <a:pt x="397764" y="105156"/>
                  </a:lnTo>
                  <a:lnTo>
                    <a:pt x="406908" y="112776"/>
                  </a:lnTo>
                  <a:lnTo>
                    <a:pt x="416052" y="121920"/>
                  </a:lnTo>
                  <a:lnTo>
                    <a:pt x="422148" y="131063"/>
                  </a:lnTo>
                  <a:lnTo>
                    <a:pt x="428244" y="140208"/>
                  </a:lnTo>
                  <a:lnTo>
                    <a:pt x="434340" y="149351"/>
                  </a:lnTo>
                  <a:lnTo>
                    <a:pt x="437388" y="158496"/>
                  </a:lnTo>
                  <a:lnTo>
                    <a:pt x="440436" y="167639"/>
                  </a:lnTo>
                  <a:lnTo>
                    <a:pt x="443484" y="176784"/>
                  </a:lnTo>
                  <a:lnTo>
                    <a:pt x="443484" y="196596"/>
                  </a:lnTo>
                  <a:lnTo>
                    <a:pt x="440436" y="207263"/>
                  </a:lnTo>
                  <a:lnTo>
                    <a:pt x="438912" y="216408"/>
                  </a:lnTo>
                  <a:lnTo>
                    <a:pt x="434340" y="227076"/>
                  </a:lnTo>
                  <a:lnTo>
                    <a:pt x="429768" y="236220"/>
                  </a:lnTo>
                  <a:lnTo>
                    <a:pt x="422148" y="243839"/>
                  </a:lnTo>
                  <a:lnTo>
                    <a:pt x="416052" y="252984"/>
                  </a:lnTo>
                  <a:lnTo>
                    <a:pt x="406908" y="262127"/>
                  </a:lnTo>
                  <a:lnTo>
                    <a:pt x="399288" y="269748"/>
                  </a:lnTo>
                  <a:lnTo>
                    <a:pt x="388620" y="278892"/>
                  </a:lnTo>
                  <a:lnTo>
                    <a:pt x="377952" y="286512"/>
                  </a:lnTo>
                  <a:lnTo>
                    <a:pt x="365760" y="294132"/>
                  </a:lnTo>
                  <a:lnTo>
                    <a:pt x="353568" y="300227"/>
                  </a:lnTo>
                  <a:lnTo>
                    <a:pt x="341376" y="307848"/>
                  </a:lnTo>
                  <a:lnTo>
                    <a:pt x="326136" y="313944"/>
                  </a:lnTo>
                  <a:lnTo>
                    <a:pt x="312420" y="321563"/>
                  </a:lnTo>
                  <a:lnTo>
                    <a:pt x="297180" y="327660"/>
                  </a:lnTo>
                  <a:lnTo>
                    <a:pt x="280416" y="332232"/>
                  </a:lnTo>
                  <a:lnTo>
                    <a:pt x="263652" y="338327"/>
                  </a:lnTo>
                  <a:lnTo>
                    <a:pt x="246888" y="342900"/>
                  </a:lnTo>
                  <a:lnTo>
                    <a:pt x="228600" y="347472"/>
                  </a:lnTo>
                  <a:lnTo>
                    <a:pt x="210312" y="352044"/>
                  </a:lnTo>
                  <a:lnTo>
                    <a:pt x="172212" y="359663"/>
                  </a:lnTo>
                  <a:lnTo>
                    <a:pt x="131064" y="365760"/>
                  </a:lnTo>
                  <a:lnTo>
                    <a:pt x="88392" y="370332"/>
                  </a:lnTo>
                  <a:lnTo>
                    <a:pt x="45720" y="373380"/>
                  </a:lnTo>
                  <a:lnTo>
                    <a:pt x="0" y="374903"/>
                  </a:lnTo>
                  <a:lnTo>
                    <a:pt x="0" y="374903"/>
                  </a:lnTo>
                  <a:lnTo>
                    <a:pt x="0" y="365760"/>
                  </a:lnTo>
                  <a:lnTo>
                    <a:pt x="0" y="365760"/>
                  </a:lnTo>
                  <a:lnTo>
                    <a:pt x="44196" y="364236"/>
                  </a:lnTo>
                  <a:lnTo>
                    <a:pt x="88392" y="361188"/>
                  </a:lnTo>
                  <a:lnTo>
                    <a:pt x="129540" y="356615"/>
                  </a:lnTo>
                  <a:lnTo>
                    <a:pt x="169164" y="350520"/>
                  </a:lnTo>
                  <a:lnTo>
                    <a:pt x="207264" y="342900"/>
                  </a:lnTo>
                  <a:lnTo>
                    <a:pt x="225552" y="338327"/>
                  </a:lnTo>
                  <a:lnTo>
                    <a:pt x="243840" y="333756"/>
                  </a:lnTo>
                  <a:lnTo>
                    <a:pt x="260604" y="329184"/>
                  </a:lnTo>
                  <a:lnTo>
                    <a:pt x="277368" y="323088"/>
                  </a:lnTo>
                  <a:lnTo>
                    <a:pt x="292608" y="318515"/>
                  </a:lnTo>
                  <a:lnTo>
                    <a:pt x="307848" y="312420"/>
                  </a:lnTo>
                  <a:lnTo>
                    <a:pt x="323088" y="306324"/>
                  </a:lnTo>
                  <a:lnTo>
                    <a:pt x="336804" y="298703"/>
                  </a:lnTo>
                  <a:lnTo>
                    <a:pt x="348996" y="292608"/>
                  </a:lnTo>
                  <a:lnTo>
                    <a:pt x="361188" y="284988"/>
                  </a:lnTo>
                  <a:lnTo>
                    <a:pt x="371856" y="278892"/>
                  </a:lnTo>
                  <a:lnTo>
                    <a:pt x="382524" y="271272"/>
                  </a:lnTo>
                  <a:lnTo>
                    <a:pt x="391668" y="263651"/>
                  </a:lnTo>
                  <a:lnTo>
                    <a:pt x="400812" y="256032"/>
                  </a:lnTo>
                  <a:lnTo>
                    <a:pt x="408432" y="246888"/>
                  </a:lnTo>
                  <a:lnTo>
                    <a:pt x="414528" y="239268"/>
                  </a:lnTo>
                  <a:lnTo>
                    <a:pt x="420624" y="231648"/>
                  </a:lnTo>
                  <a:lnTo>
                    <a:pt x="425196" y="222503"/>
                  </a:lnTo>
                  <a:lnTo>
                    <a:pt x="429768" y="213360"/>
                  </a:lnTo>
                  <a:lnTo>
                    <a:pt x="431292" y="205739"/>
                  </a:lnTo>
                  <a:lnTo>
                    <a:pt x="432816" y="196596"/>
                  </a:lnTo>
                  <a:lnTo>
                    <a:pt x="434340" y="187451"/>
                  </a:lnTo>
                  <a:lnTo>
                    <a:pt x="432816" y="179832"/>
                  </a:lnTo>
                  <a:lnTo>
                    <a:pt x="431292" y="170688"/>
                  </a:lnTo>
                  <a:lnTo>
                    <a:pt x="429768" y="161544"/>
                  </a:lnTo>
                  <a:lnTo>
                    <a:pt x="425196" y="153924"/>
                  </a:lnTo>
                  <a:lnTo>
                    <a:pt x="420624" y="144780"/>
                  </a:lnTo>
                  <a:lnTo>
                    <a:pt x="414528" y="137160"/>
                  </a:lnTo>
                  <a:lnTo>
                    <a:pt x="408432" y="128015"/>
                  </a:lnTo>
                  <a:lnTo>
                    <a:pt x="400812" y="120396"/>
                  </a:lnTo>
                  <a:lnTo>
                    <a:pt x="393192" y="112776"/>
                  </a:lnTo>
                  <a:lnTo>
                    <a:pt x="382524" y="105156"/>
                  </a:lnTo>
                  <a:lnTo>
                    <a:pt x="371856" y="97536"/>
                  </a:lnTo>
                  <a:lnTo>
                    <a:pt x="361188" y="89915"/>
                  </a:lnTo>
                  <a:lnTo>
                    <a:pt x="348996" y="82296"/>
                  </a:lnTo>
                  <a:lnTo>
                    <a:pt x="336804" y="76200"/>
                  </a:lnTo>
                  <a:lnTo>
                    <a:pt x="323088" y="70103"/>
                  </a:lnTo>
                  <a:lnTo>
                    <a:pt x="307848" y="64008"/>
                  </a:lnTo>
                  <a:lnTo>
                    <a:pt x="292608" y="57912"/>
                  </a:lnTo>
                  <a:lnTo>
                    <a:pt x="277368" y="51815"/>
                  </a:lnTo>
                  <a:lnTo>
                    <a:pt x="260604" y="45720"/>
                  </a:lnTo>
                  <a:lnTo>
                    <a:pt x="243840" y="41148"/>
                  </a:lnTo>
                  <a:lnTo>
                    <a:pt x="225552" y="36576"/>
                  </a:lnTo>
                  <a:lnTo>
                    <a:pt x="208788" y="32003"/>
                  </a:lnTo>
                  <a:lnTo>
                    <a:pt x="170688" y="24384"/>
                  </a:lnTo>
                  <a:lnTo>
                    <a:pt x="129540" y="18288"/>
                  </a:lnTo>
                  <a:lnTo>
                    <a:pt x="88392" y="13715"/>
                  </a:lnTo>
                  <a:lnTo>
                    <a:pt x="44196" y="10668"/>
                  </a:lnTo>
                  <a:lnTo>
                    <a:pt x="0" y="10668"/>
                  </a:lnTo>
                  <a:lnTo>
                    <a:pt x="0" y="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93" name="Rectangle 92">
              <a:extLst>
                <a:ext uri="{FF2B5EF4-FFF2-40B4-BE49-F238E27FC236}">
                  <a16:creationId xmlns:a16="http://schemas.microsoft.com/office/drawing/2014/main" id="{ACC29E98-BCAB-4EAC-8681-0418D7270BF4}"/>
                </a:ext>
              </a:extLst>
            </p:cNvPr>
            <p:cNvSpPr/>
            <p:nvPr/>
          </p:nvSpPr>
          <p:spPr>
            <a:xfrm>
              <a:off x="2866643" y="193390"/>
              <a:ext cx="438423" cy="182423"/>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r>
                <a:rPr lang="en-IN" sz="1400" b="1" dirty="0">
                  <a:solidFill>
                    <a:srgbClr val="000000"/>
                  </a:solidFill>
                  <a:effectLst/>
                  <a:latin typeface="Times New Roman" panose="02020603050405020304" pitchFamily="18" charset="0"/>
                  <a:ea typeface="Times New Roman" panose="02020603050405020304" pitchFamily="18" charset="0"/>
                </a:rPr>
                <a:t>Start</a:t>
              </a: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F1E29443-5E73-4E35-9A68-63C477660413}"/>
                </a:ext>
              </a:extLst>
            </p:cNvPr>
            <p:cNvSpPr/>
            <p:nvPr/>
          </p:nvSpPr>
          <p:spPr>
            <a:xfrm>
              <a:off x="3197350" y="193390"/>
              <a:ext cx="50673" cy="182423"/>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95" name="Shape 1524">
              <a:extLst>
                <a:ext uri="{FF2B5EF4-FFF2-40B4-BE49-F238E27FC236}">
                  <a16:creationId xmlns:a16="http://schemas.microsoft.com/office/drawing/2014/main" id="{4A010B9B-48FC-4BB0-8DA5-C596321420DA}"/>
                </a:ext>
              </a:extLst>
            </p:cNvPr>
            <p:cNvSpPr/>
            <p:nvPr/>
          </p:nvSpPr>
          <p:spPr>
            <a:xfrm>
              <a:off x="2589276" y="709102"/>
              <a:ext cx="443484" cy="288036"/>
            </a:xfrm>
            <a:custGeom>
              <a:avLst/>
              <a:gdLst/>
              <a:ahLst/>
              <a:cxnLst/>
              <a:rect l="0" t="0" r="0" b="0"/>
              <a:pathLst>
                <a:path w="443484" h="288036">
                  <a:moveTo>
                    <a:pt x="0" y="0"/>
                  </a:moveTo>
                  <a:lnTo>
                    <a:pt x="443484" y="0"/>
                  </a:lnTo>
                  <a:lnTo>
                    <a:pt x="443484" y="10668"/>
                  </a:lnTo>
                  <a:lnTo>
                    <a:pt x="9144" y="10668"/>
                  </a:lnTo>
                  <a:lnTo>
                    <a:pt x="9144" y="278892"/>
                  </a:lnTo>
                  <a:lnTo>
                    <a:pt x="443484" y="278892"/>
                  </a:lnTo>
                  <a:lnTo>
                    <a:pt x="443484" y="288036"/>
                  </a:lnTo>
                  <a:lnTo>
                    <a:pt x="0" y="28803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96" name="Shape 1525">
              <a:extLst>
                <a:ext uri="{FF2B5EF4-FFF2-40B4-BE49-F238E27FC236}">
                  <a16:creationId xmlns:a16="http://schemas.microsoft.com/office/drawing/2014/main" id="{6BA95E53-5377-46F5-9FBA-574313130EF7}"/>
                </a:ext>
              </a:extLst>
            </p:cNvPr>
            <p:cNvSpPr/>
            <p:nvPr/>
          </p:nvSpPr>
          <p:spPr>
            <a:xfrm>
              <a:off x="3032760" y="709102"/>
              <a:ext cx="443484" cy="288036"/>
            </a:xfrm>
            <a:custGeom>
              <a:avLst/>
              <a:gdLst/>
              <a:ahLst/>
              <a:cxnLst/>
              <a:rect l="0" t="0" r="0" b="0"/>
              <a:pathLst>
                <a:path w="443484" h="288036">
                  <a:moveTo>
                    <a:pt x="0" y="0"/>
                  </a:moveTo>
                  <a:lnTo>
                    <a:pt x="443484" y="0"/>
                  </a:lnTo>
                  <a:lnTo>
                    <a:pt x="443484" y="288036"/>
                  </a:lnTo>
                  <a:lnTo>
                    <a:pt x="0" y="288036"/>
                  </a:lnTo>
                  <a:lnTo>
                    <a:pt x="0" y="278892"/>
                  </a:lnTo>
                  <a:lnTo>
                    <a:pt x="434340" y="278892"/>
                  </a:lnTo>
                  <a:lnTo>
                    <a:pt x="434340" y="10668"/>
                  </a:lnTo>
                  <a:lnTo>
                    <a:pt x="0" y="106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97" name="Rectangle 96">
              <a:extLst>
                <a:ext uri="{FF2B5EF4-FFF2-40B4-BE49-F238E27FC236}">
                  <a16:creationId xmlns:a16="http://schemas.microsoft.com/office/drawing/2014/main" id="{EBB53809-D1B8-4B57-8900-619076680123}"/>
                </a:ext>
              </a:extLst>
            </p:cNvPr>
            <p:cNvSpPr/>
            <p:nvPr/>
          </p:nvSpPr>
          <p:spPr>
            <a:xfrm>
              <a:off x="2752343" y="794297"/>
              <a:ext cx="787965"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Clear LCD </a:t>
              </a:r>
            </a:p>
          </p:txBody>
        </p:sp>
        <p:sp>
          <p:nvSpPr>
            <p:cNvPr id="98" name="Shape 1527">
              <a:extLst>
                <a:ext uri="{FF2B5EF4-FFF2-40B4-BE49-F238E27FC236}">
                  <a16:creationId xmlns:a16="http://schemas.microsoft.com/office/drawing/2014/main" id="{7AC7F06E-13C1-459E-A4D7-1B8DDB47D2D4}"/>
                </a:ext>
              </a:extLst>
            </p:cNvPr>
            <p:cNvSpPr/>
            <p:nvPr/>
          </p:nvSpPr>
          <p:spPr>
            <a:xfrm>
              <a:off x="2491740" y="1236406"/>
              <a:ext cx="1136904" cy="886968"/>
            </a:xfrm>
            <a:custGeom>
              <a:avLst/>
              <a:gdLst/>
              <a:ahLst/>
              <a:cxnLst/>
              <a:rect l="0" t="0" r="0" b="0"/>
              <a:pathLst>
                <a:path w="1136904" h="886968">
                  <a:moveTo>
                    <a:pt x="568452" y="0"/>
                  </a:moveTo>
                  <a:lnTo>
                    <a:pt x="1136904" y="443484"/>
                  </a:lnTo>
                  <a:lnTo>
                    <a:pt x="568452" y="886968"/>
                  </a:lnTo>
                  <a:lnTo>
                    <a:pt x="0" y="443484"/>
                  </a:lnTo>
                  <a:lnTo>
                    <a:pt x="568452"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99" name="Shape 1528">
              <a:extLst>
                <a:ext uri="{FF2B5EF4-FFF2-40B4-BE49-F238E27FC236}">
                  <a16:creationId xmlns:a16="http://schemas.microsoft.com/office/drawing/2014/main" id="{11D5AB55-B531-4DC7-8AE3-333FBC08CA7B}"/>
                </a:ext>
              </a:extLst>
            </p:cNvPr>
            <p:cNvSpPr/>
            <p:nvPr/>
          </p:nvSpPr>
          <p:spPr>
            <a:xfrm>
              <a:off x="2484120" y="1230309"/>
              <a:ext cx="576072" cy="899161"/>
            </a:xfrm>
            <a:custGeom>
              <a:avLst/>
              <a:gdLst/>
              <a:ahLst/>
              <a:cxnLst/>
              <a:rect l="0" t="0" r="0" b="0"/>
              <a:pathLst>
                <a:path w="576072" h="899161">
                  <a:moveTo>
                    <a:pt x="576072" y="0"/>
                  </a:moveTo>
                  <a:lnTo>
                    <a:pt x="576072" y="11522"/>
                  </a:lnTo>
                  <a:lnTo>
                    <a:pt x="15543" y="448825"/>
                  </a:lnTo>
                  <a:lnTo>
                    <a:pt x="576072" y="887630"/>
                  </a:lnTo>
                  <a:lnTo>
                    <a:pt x="576072" y="899161"/>
                  </a:lnTo>
                  <a:lnTo>
                    <a:pt x="0" y="449580"/>
                  </a:lnTo>
                  <a:lnTo>
                    <a:pt x="5760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00" name="Shape 1529">
              <a:extLst>
                <a:ext uri="{FF2B5EF4-FFF2-40B4-BE49-F238E27FC236}">
                  <a16:creationId xmlns:a16="http://schemas.microsoft.com/office/drawing/2014/main" id="{D1C1735C-7CB7-4A48-A422-C1B0A8F360BC}"/>
                </a:ext>
              </a:extLst>
            </p:cNvPr>
            <p:cNvSpPr/>
            <p:nvPr/>
          </p:nvSpPr>
          <p:spPr>
            <a:xfrm>
              <a:off x="3060193" y="1230309"/>
              <a:ext cx="576072" cy="899161"/>
            </a:xfrm>
            <a:custGeom>
              <a:avLst/>
              <a:gdLst/>
              <a:ahLst/>
              <a:cxnLst/>
              <a:rect l="0" t="0" r="0" b="0"/>
              <a:pathLst>
                <a:path w="576072" h="899161">
                  <a:moveTo>
                    <a:pt x="0" y="0"/>
                  </a:moveTo>
                  <a:lnTo>
                    <a:pt x="576072" y="449580"/>
                  </a:lnTo>
                  <a:lnTo>
                    <a:pt x="0" y="899161"/>
                  </a:lnTo>
                  <a:lnTo>
                    <a:pt x="0" y="887630"/>
                  </a:lnTo>
                  <a:lnTo>
                    <a:pt x="560529" y="448825"/>
                  </a:lnTo>
                  <a:lnTo>
                    <a:pt x="0" y="1152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01" name="Rectangle 100">
              <a:extLst>
                <a:ext uri="{FF2B5EF4-FFF2-40B4-BE49-F238E27FC236}">
                  <a16:creationId xmlns:a16="http://schemas.microsoft.com/office/drawing/2014/main" id="{0F400E59-AAAA-4831-9352-15BD0847113F}"/>
                </a:ext>
              </a:extLst>
            </p:cNvPr>
            <p:cNvSpPr/>
            <p:nvPr/>
          </p:nvSpPr>
          <p:spPr>
            <a:xfrm>
              <a:off x="2811783" y="1557819"/>
              <a:ext cx="115455" cy="334888"/>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a:extLst>
                <a:ext uri="{FF2B5EF4-FFF2-40B4-BE49-F238E27FC236}">
                  <a16:creationId xmlns:a16="http://schemas.microsoft.com/office/drawing/2014/main" id="{7B79FFDC-E199-4831-B567-228D5C32D0E2}"/>
                </a:ext>
              </a:extLst>
            </p:cNvPr>
            <p:cNvSpPr/>
            <p:nvPr/>
          </p:nvSpPr>
          <p:spPr>
            <a:xfrm>
              <a:off x="2913887" y="1539994"/>
              <a:ext cx="494568" cy="183639"/>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If s1  is</a:t>
              </a: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a:extLst>
                <a:ext uri="{FF2B5EF4-FFF2-40B4-BE49-F238E27FC236}">
                  <a16:creationId xmlns:a16="http://schemas.microsoft.com/office/drawing/2014/main" id="{8ED76EE6-5EF5-4EEC-A2A3-C1E0E1CE12DD}"/>
                </a:ext>
              </a:extLst>
            </p:cNvPr>
            <p:cNvSpPr/>
            <p:nvPr/>
          </p:nvSpPr>
          <p:spPr>
            <a:xfrm>
              <a:off x="2817878" y="1506261"/>
              <a:ext cx="216950" cy="453892"/>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a:extLst>
                <a:ext uri="{FF2B5EF4-FFF2-40B4-BE49-F238E27FC236}">
                  <a16:creationId xmlns:a16="http://schemas.microsoft.com/office/drawing/2014/main" id="{41ADCFBE-4DC1-427F-BF58-8BA55A72225B}"/>
                </a:ext>
              </a:extLst>
            </p:cNvPr>
            <p:cNvSpPr/>
            <p:nvPr/>
          </p:nvSpPr>
          <p:spPr>
            <a:xfrm>
              <a:off x="2973323" y="1769669"/>
              <a:ext cx="33951" cy="12303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05" name="Shape 1534">
              <a:extLst>
                <a:ext uri="{FF2B5EF4-FFF2-40B4-BE49-F238E27FC236}">
                  <a16:creationId xmlns:a16="http://schemas.microsoft.com/office/drawing/2014/main" id="{D4258B8F-64DF-4406-98D9-829253131424}"/>
                </a:ext>
              </a:extLst>
            </p:cNvPr>
            <p:cNvSpPr/>
            <p:nvPr/>
          </p:nvSpPr>
          <p:spPr>
            <a:xfrm>
              <a:off x="653796" y="1862770"/>
              <a:ext cx="1080516" cy="871727"/>
            </a:xfrm>
            <a:custGeom>
              <a:avLst/>
              <a:gdLst/>
              <a:ahLst/>
              <a:cxnLst/>
              <a:rect l="0" t="0" r="0" b="0"/>
              <a:pathLst>
                <a:path w="1080516" h="871727">
                  <a:moveTo>
                    <a:pt x="539496" y="0"/>
                  </a:moveTo>
                  <a:lnTo>
                    <a:pt x="1080516" y="435864"/>
                  </a:lnTo>
                  <a:lnTo>
                    <a:pt x="539496" y="871727"/>
                  </a:lnTo>
                  <a:lnTo>
                    <a:pt x="0" y="435864"/>
                  </a:lnTo>
                  <a:lnTo>
                    <a:pt x="539496"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06" name="Shape 1535">
              <a:extLst>
                <a:ext uri="{FF2B5EF4-FFF2-40B4-BE49-F238E27FC236}">
                  <a16:creationId xmlns:a16="http://schemas.microsoft.com/office/drawing/2014/main" id="{F40D7E99-85F3-45D2-B649-86798AE558EF}"/>
                </a:ext>
              </a:extLst>
            </p:cNvPr>
            <p:cNvSpPr/>
            <p:nvPr/>
          </p:nvSpPr>
          <p:spPr>
            <a:xfrm>
              <a:off x="646176" y="1856674"/>
              <a:ext cx="547878" cy="883920"/>
            </a:xfrm>
            <a:custGeom>
              <a:avLst/>
              <a:gdLst/>
              <a:ahLst/>
              <a:cxnLst/>
              <a:rect l="0" t="0" r="0" b="0"/>
              <a:pathLst>
                <a:path w="547878" h="883920">
                  <a:moveTo>
                    <a:pt x="547116" y="0"/>
                  </a:moveTo>
                  <a:lnTo>
                    <a:pt x="547878" y="614"/>
                  </a:lnTo>
                  <a:lnTo>
                    <a:pt x="547878" y="10991"/>
                  </a:lnTo>
                  <a:lnTo>
                    <a:pt x="14441" y="441960"/>
                  </a:lnTo>
                  <a:lnTo>
                    <a:pt x="547878" y="872929"/>
                  </a:lnTo>
                  <a:lnTo>
                    <a:pt x="547878" y="883307"/>
                  </a:lnTo>
                  <a:lnTo>
                    <a:pt x="547116" y="883920"/>
                  </a:lnTo>
                  <a:lnTo>
                    <a:pt x="0" y="441961"/>
                  </a:lnTo>
                  <a:lnTo>
                    <a:pt x="54711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07" name="Shape 1536">
              <a:extLst>
                <a:ext uri="{FF2B5EF4-FFF2-40B4-BE49-F238E27FC236}">
                  <a16:creationId xmlns:a16="http://schemas.microsoft.com/office/drawing/2014/main" id="{C0B51109-0205-463E-AB98-33E269258D05}"/>
                </a:ext>
              </a:extLst>
            </p:cNvPr>
            <p:cNvSpPr/>
            <p:nvPr/>
          </p:nvSpPr>
          <p:spPr>
            <a:xfrm>
              <a:off x="1194055" y="1857287"/>
              <a:ext cx="547878" cy="882693"/>
            </a:xfrm>
            <a:custGeom>
              <a:avLst/>
              <a:gdLst/>
              <a:ahLst/>
              <a:cxnLst/>
              <a:rect l="0" t="0" r="0" b="0"/>
              <a:pathLst>
                <a:path w="547878" h="882693">
                  <a:moveTo>
                    <a:pt x="0" y="0"/>
                  </a:moveTo>
                  <a:lnTo>
                    <a:pt x="547878" y="441347"/>
                  </a:lnTo>
                  <a:lnTo>
                    <a:pt x="0" y="882693"/>
                  </a:lnTo>
                  <a:lnTo>
                    <a:pt x="0" y="872315"/>
                  </a:lnTo>
                  <a:lnTo>
                    <a:pt x="533437" y="441346"/>
                  </a:lnTo>
                  <a:lnTo>
                    <a:pt x="0" y="10377"/>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08" name="Rectangle 107">
              <a:extLst>
                <a:ext uri="{FF2B5EF4-FFF2-40B4-BE49-F238E27FC236}">
                  <a16:creationId xmlns:a16="http://schemas.microsoft.com/office/drawing/2014/main" id="{066B0725-39AD-4F0E-BEA7-1C65F5F13EA8}"/>
                </a:ext>
              </a:extLst>
            </p:cNvPr>
            <p:cNvSpPr/>
            <p:nvPr/>
          </p:nvSpPr>
          <p:spPr>
            <a:xfrm>
              <a:off x="1019556" y="2181136"/>
              <a:ext cx="179071" cy="29732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If  </a:t>
              </a:r>
            </a:p>
          </p:txBody>
        </p:sp>
        <p:sp>
          <p:nvSpPr>
            <p:cNvPr id="109" name="Rectangle 108">
              <a:extLst>
                <a:ext uri="{FF2B5EF4-FFF2-40B4-BE49-F238E27FC236}">
                  <a16:creationId xmlns:a16="http://schemas.microsoft.com/office/drawing/2014/main" id="{20824C47-1650-4C11-AA90-924B23FAAC16}"/>
                </a:ext>
              </a:extLst>
            </p:cNvPr>
            <p:cNvSpPr/>
            <p:nvPr/>
          </p:nvSpPr>
          <p:spPr>
            <a:xfrm>
              <a:off x="1142201" y="2163311"/>
              <a:ext cx="376084" cy="223486"/>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s2  is</a:t>
              </a: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a:extLst>
                <a:ext uri="{FF2B5EF4-FFF2-40B4-BE49-F238E27FC236}">
                  <a16:creationId xmlns:a16="http://schemas.microsoft.com/office/drawing/2014/main" id="{91A2432E-4A42-4A56-8A02-1C07DD499998}"/>
                </a:ext>
              </a:extLst>
            </p:cNvPr>
            <p:cNvSpPr/>
            <p:nvPr/>
          </p:nvSpPr>
          <p:spPr>
            <a:xfrm>
              <a:off x="1010831" y="2338572"/>
              <a:ext cx="144325" cy="418786"/>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a:extLst>
                <a:ext uri="{FF2B5EF4-FFF2-40B4-BE49-F238E27FC236}">
                  <a16:creationId xmlns:a16="http://schemas.microsoft.com/office/drawing/2014/main" id="{C22E3A78-10A9-41FF-BB14-BBC26540F0BB}"/>
                </a:ext>
              </a:extLst>
            </p:cNvPr>
            <p:cNvSpPr/>
            <p:nvPr/>
          </p:nvSpPr>
          <p:spPr>
            <a:xfrm>
              <a:off x="1121663" y="2392985"/>
              <a:ext cx="33951" cy="12303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12" name="Shape 22083">
              <a:extLst>
                <a:ext uri="{FF2B5EF4-FFF2-40B4-BE49-F238E27FC236}">
                  <a16:creationId xmlns:a16="http://schemas.microsoft.com/office/drawing/2014/main" id="{8AB78D5D-BFC9-4A69-B05B-C42BAB6CC79C}"/>
                </a:ext>
              </a:extLst>
            </p:cNvPr>
            <p:cNvSpPr/>
            <p:nvPr/>
          </p:nvSpPr>
          <p:spPr>
            <a:xfrm>
              <a:off x="3019044" y="421066"/>
              <a:ext cx="9144" cy="292608"/>
            </a:xfrm>
            <a:custGeom>
              <a:avLst/>
              <a:gdLst/>
              <a:ahLst/>
              <a:cxnLst/>
              <a:rect l="0" t="0" r="0" b="0"/>
              <a:pathLst>
                <a:path w="9144" h="292608">
                  <a:moveTo>
                    <a:pt x="0" y="0"/>
                  </a:moveTo>
                  <a:lnTo>
                    <a:pt x="9144" y="0"/>
                  </a:lnTo>
                  <a:lnTo>
                    <a:pt x="9144" y="292608"/>
                  </a:lnTo>
                  <a:lnTo>
                    <a:pt x="0" y="292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3" name="Shape 1542">
              <a:extLst>
                <a:ext uri="{FF2B5EF4-FFF2-40B4-BE49-F238E27FC236}">
                  <a16:creationId xmlns:a16="http://schemas.microsoft.com/office/drawing/2014/main" id="{A4AD0287-9F61-47F1-B86C-EBC21343F94E}"/>
                </a:ext>
              </a:extLst>
            </p:cNvPr>
            <p:cNvSpPr/>
            <p:nvPr/>
          </p:nvSpPr>
          <p:spPr>
            <a:xfrm>
              <a:off x="3019044" y="992566"/>
              <a:ext cx="10668" cy="243840"/>
            </a:xfrm>
            <a:custGeom>
              <a:avLst/>
              <a:gdLst/>
              <a:ahLst/>
              <a:cxnLst/>
              <a:rect l="0" t="0" r="0" b="0"/>
              <a:pathLst>
                <a:path w="10668" h="243840">
                  <a:moveTo>
                    <a:pt x="1524" y="0"/>
                  </a:moveTo>
                  <a:lnTo>
                    <a:pt x="10668" y="0"/>
                  </a:lnTo>
                  <a:lnTo>
                    <a:pt x="10668" y="126492"/>
                  </a:lnTo>
                  <a:lnTo>
                    <a:pt x="9144" y="126492"/>
                  </a:lnTo>
                  <a:lnTo>
                    <a:pt x="9144" y="243840"/>
                  </a:lnTo>
                  <a:lnTo>
                    <a:pt x="0" y="243840"/>
                  </a:lnTo>
                  <a:lnTo>
                    <a:pt x="0" y="117348"/>
                  </a:lnTo>
                  <a:lnTo>
                    <a:pt x="1524" y="117348"/>
                  </a:ln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4" name="Shape 1543">
              <a:extLst>
                <a:ext uri="{FF2B5EF4-FFF2-40B4-BE49-F238E27FC236}">
                  <a16:creationId xmlns:a16="http://schemas.microsoft.com/office/drawing/2014/main" id="{6F4D1C08-1E00-4D6A-913E-9895502920FE}"/>
                </a:ext>
              </a:extLst>
            </p:cNvPr>
            <p:cNvSpPr/>
            <p:nvPr/>
          </p:nvSpPr>
          <p:spPr>
            <a:xfrm>
              <a:off x="3578352" y="1644838"/>
              <a:ext cx="1336548" cy="10668"/>
            </a:xfrm>
            <a:custGeom>
              <a:avLst/>
              <a:gdLst/>
              <a:ahLst/>
              <a:cxnLst/>
              <a:rect l="0" t="0" r="0" b="0"/>
              <a:pathLst>
                <a:path w="1336548" h="10668">
                  <a:moveTo>
                    <a:pt x="0" y="0"/>
                  </a:moveTo>
                  <a:lnTo>
                    <a:pt x="669036" y="0"/>
                  </a:lnTo>
                  <a:lnTo>
                    <a:pt x="673608" y="0"/>
                  </a:lnTo>
                  <a:lnTo>
                    <a:pt x="1336548" y="0"/>
                  </a:lnTo>
                  <a:lnTo>
                    <a:pt x="1336548" y="10668"/>
                  </a:lnTo>
                  <a:lnTo>
                    <a:pt x="662940" y="10668"/>
                  </a:lnTo>
                  <a:lnTo>
                    <a:pt x="662940"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5" name="Shape 1544">
              <a:extLst>
                <a:ext uri="{FF2B5EF4-FFF2-40B4-BE49-F238E27FC236}">
                  <a16:creationId xmlns:a16="http://schemas.microsoft.com/office/drawing/2014/main" id="{E5763C45-7E34-4930-AA4C-3DCF87C57716}"/>
                </a:ext>
              </a:extLst>
            </p:cNvPr>
            <p:cNvSpPr/>
            <p:nvPr/>
          </p:nvSpPr>
          <p:spPr>
            <a:xfrm>
              <a:off x="1167384" y="1644838"/>
              <a:ext cx="1324356" cy="9144"/>
            </a:xfrm>
            <a:custGeom>
              <a:avLst/>
              <a:gdLst/>
              <a:ahLst/>
              <a:cxnLst/>
              <a:rect l="0" t="0" r="0" b="0"/>
              <a:pathLst>
                <a:path w="1324356" h="9144">
                  <a:moveTo>
                    <a:pt x="0" y="0"/>
                  </a:moveTo>
                  <a:lnTo>
                    <a:pt x="658368" y="0"/>
                  </a:lnTo>
                  <a:lnTo>
                    <a:pt x="662940" y="0"/>
                  </a:lnTo>
                  <a:lnTo>
                    <a:pt x="1324356" y="0"/>
                  </a:lnTo>
                  <a:lnTo>
                    <a:pt x="1324356" y="9144"/>
                  </a:lnTo>
                  <a:lnTo>
                    <a:pt x="667512" y="9144"/>
                  </a:lnTo>
                  <a:lnTo>
                    <a:pt x="662940"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6" name="Shape 1545">
              <a:extLst>
                <a:ext uri="{FF2B5EF4-FFF2-40B4-BE49-F238E27FC236}">
                  <a16:creationId xmlns:a16="http://schemas.microsoft.com/office/drawing/2014/main" id="{9A54D72B-EC67-4441-88D2-92907FF02AF5}"/>
                </a:ext>
              </a:extLst>
            </p:cNvPr>
            <p:cNvSpPr/>
            <p:nvPr/>
          </p:nvSpPr>
          <p:spPr>
            <a:xfrm>
              <a:off x="618744" y="2915854"/>
              <a:ext cx="1115568" cy="871728"/>
            </a:xfrm>
            <a:custGeom>
              <a:avLst/>
              <a:gdLst/>
              <a:ahLst/>
              <a:cxnLst/>
              <a:rect l="0" t="0" r="0" b="0"/>
              <a:pathLst>
                <a:path w="1115568" h="871728">
                  <a:moveTo>
                    <a:pt x="557784" y="0"/>
                  </a:moveTo>
                  <a:lnTo>
                    <a:pt x="1115568" y="435864"/>
                  </a:lnTo>
                  <a:lnTo>
                    <a:pt x="557784" y="871728"/>
                  </a:lnTo>
                  <a:lnTo>
                    <a:pt x="0" y="435864"/>
                  </a:lnTo>
                  <a:lnTo>
                    <a:pt x="55778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17" name="Shape 1546">
              <a:extLst>
                <a:ext uri="{FF2B5EF4-FFF2-40B4-BE49-F238E27FC236}">
                  <a16:creationId xmlns:a16="http://schemas.microsoft.com/office/drawing/2014/main" id="{B4273430-7F8A-45F5-83A4-85C4FA0AAC41}"/>
                </a:ext>
              </a:extLst>
            </p:cNvPr>
            <p:cNvSpPr/>
            <p:nvPr/>
          </p:nvSpPr>
          <p:spPr>
            <a:xfrm>
              <a:off x="609600" y="2910347"/>
              <a:ext cx="566173" cy="882742"/>
            </a:xfrm>
            <a:custGeom>
              <a:avLst/>
              <a:gdLst/>
              <a:ahLst/>
              <a:cxnLst/>
              <a:rect l="0" t="0" r="0" b="0"/>
              <a:pathLst>
                <a:path w="566173" h="882742">
                  <a:moveTo>
                    <a:pt x="566173" y="0"/>
                  </a:moveTo>
                  <a:lnTo>
                    <a:pt x="566173" y="13043"/>
                  </a:lnTo>
                  <a:lnTo>
                    <a:pt x="15557" y="442133"/>
                  </a:lnTo>
                  <a:lnTo>
                    <a:pt x="566173" y="871223"/>
                  </a:lnTo>
                  <a:lnTo>
                    <a:pt x="566173" y="882742"/>
                  </a:lnTo>
                  <a:lnTo>
                    <a:pt x="0" y="441371"/>
                  </a:lnTo>
                  <a:lnTo>
                    <a:pt x="56617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8" name="Shape 1547">
              <a:extLst>
                <a:ext uri="{FF2B5EF4-FFF2-40B4-BE49-F238E27FC236}">
                  <a16:creationId xmlns:a16="http://schemas.microsoft.com/office/drawing/2014/main" id="{43718215-67CE-499F-A270-A8C7FA29D616}"/>
                </a:ext>
              </a:extLst>
            </p:cNvPr>
            <p:cNvSpPr/>
            <p:nvPr/>
          </p:nvSpPr>
          <p:spPr>
            <a:xfrm>
              <a:off x="1175773" y="2909758"/>
              <a:ext cx="566159" cy="883920"/>
            </a:xfrm>
            <a:custGeom>
              <a:avLst/>
              <a:gdLst/>
              <a:ahLst/>
              <a:cxnLst/>
              <a:rect l="0" t="0" r="0" b="0"/>
              <a:pathLst>
                <a:path w="566159" h="883920">
                  <a:moveTo>
                    <a:pt x="755" y="0"/>
                  </a:moveTo>
                  <a:lnTo>
                    <a:pt x="566159" y="441960"/>
                  </a:lnTo>
                  <a:lnTo>
                    <a:pt x="755" y="883920"/>
                  </a:lnTo>
                  <a:lnTo>
                    <a:pt x="0" y="883331"/>
                  </a:lnTo>
                  <a:lnTo>
                    <a:pt x="0" y="871812"/>
                  </a:lnTo>
                  <a:lnTo>
                    <a:pt x="751" y="872397"/>
                  </a:lnTo>
                  <a:lnTo>
                    <a:pt x="550615" y="442722"/>
                  </a:lnTo>
                  <a:lnTo>
                    <a:pt x="751" y="13046"/>
                  </a:lnTo>
                  <a:lnTo>
                    <a:pt x="0" y="13632"/>
                  </a:lnTo>
                  <a:lnTo>
                    <a:pt x="0" y="589"/>
                  </a:lnTo>
                  <a:lnTo>
                    <a:pt x="75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19" name="Rectangle 118">
              <a:extLst>
                <a:ext uri="{FF2B5EF4-FFF2-40B4-BE49-F238E27FC236}">
                  <a16:creationId xmlns:a16="http://schemas.microsoft.com/office/drawing/2014/main" id="{632C58B4-7C8C-4A94-A064-A778D66785F6}"/>
                </a:ext>
              </a:extLst>
            </p:cNvPr>
            <p:cNvSpPr/>
            <p:nvPr/>
          </p:nvSpPr>
          <p:spPr>
            <a:xfrm>
              <a:off x="992123" y="3215481"/>
              <a:ext cx="386939" cy="182423"/>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If s1  is</a:t>
              </a: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20" name="Rectangle 119">
              <a:extLst>
                <a:ext uri="{FF2B5EF4-FFF2-40B4-BE49-F238E27FC236}">
                  <a16:creationId xmlns:a16="http://schemas.microsoft.com/office/drawing/2014/main" id="{E71BBBAF-50D6-4115-A55F-4B3EEFFD162F}"/>
                </a:ext>
              </a:extLst>
            </p:cNvPr>
            <p:cNvSpPr/>
            <p:nvPr/>
          </p:nvSpPr>
          <p:spPr>
            <a:xfrm>
              <a:off x="1357884" y="3216394"/>
              <a:ext cx="50673" cy="183639"/>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21" name="Rectangle 120">
              <a:extLst>
                <a:ext uri="{FF2B5EF4-FFF2-40B4-BE49-F238E27FC236}">
                  <a16:creationId xmlns:a16="http://schemas.microsoft.com/office/drawing/2014/main" id="{3E972C16-3723-4A75-8EB4-7C1EB7744DE1}"/>
                </a:ext>
              </a:extLst>
            </p:cNvPr>
            <p:cNvSpPr/>
            <p:nvPr/>
          </p:nvSpPr>
          <p:spPr>
            <a:xfrm>
              <a:off x="1283208" y="3216394"/>
              <a:ext cx="101346" cy="183639"/>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22" name="Rectangle 121">
              <a:extLst>
                <a:ext uri="{FF2B5EF4-FFF2-40B4-BE49-F238E27FC236}">
                  <a16:creationId xmlns:a16="http://schemas.microsoft.com/office/drawing/2014/main" id="{23A582D0-1B94-4367-AF58-0AFDB3469E63}"/>
                </a:ext>
              </a:extLst>
            </p:cNvPr>
            <p:cNvSpPr/>
            <p:nvPr/>
          </p:nvSpPr>
          <p:spPr>
            <a:xfrm>
              <a:off x="992123" y="3391655"/>
              <a:ext cx="135601" cy="183639"/>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90129D2D-A4E5-4DDE-AB79-B9486E04DF6B}"/>
                </a:ext>
              </a:extLst>
            </p:cNvPr>
            <p:cNvSpPr/>
            <p:nvPr/>
          </p:nvSpPr>
          <p:spPr>
            <a:xfrm>
              <a:off x="1094231" y="3446067"/>
              <a:ext cx="33951" cy="123039"/>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24" name="Shape 1553">
              <a:extLst>
                <a:ext uri="{FF2B5EF4-FFF2-40B4-BE49-F238E27FC236}">
                  <a16:creationId xmlns:a16="http://schemas.microsoft.com/office/drawing/2014/main" id="{8C0B2DC8-D123-4BD7-9582-E630CF75717C}"/>
                </a:ext>
              </a:extLst>
            </p:cNvPr>
            <p:cNvSpPr/>
            <p:nvPr/>
          </p:nvSpPr>
          <p:spPr>
            <a:xfrm>
              <a:off x="728472" y="3938458"/>
              <a:ext cx="444246" cy="484632"/>
            </a:xfrm>
            <a:custGeom>
              <a:avLst/>
              <a:gdLst/>
              <a:ahLst/>
              <a:cxnLst/>
              <a:rect l="0" t="0" r="0" b="0"/>
              <a:pathLst>
                <a:path w="444246" h="484632">
                  <a:moveTo>
                    <a:pt x="0" y="0"/>
                  </a:moveTo>
                  <a:lnTo>
                    <a:pt x="444246" y="0"/>
                  </a:lnTo>
                  <a:lnTo>
                    <a:pt x="444246" y="10668"/>
                  </a:lnTo>
                  <a:lnTo>
                    <a:pt x="10668" y="10668"/>
                  </a:lnTo>
                  <a:lnTo>
                    <a:pt x="10668" y="475488"/>
                  </a:lnTo>
                  <a:lnTo>
                    <a:pt x="444246" y="475488"/>
                  </a:lnTo>
                  <a:lnTo>
                    <a:pt x="444246" y="484632"/>
                  </a:lnTo>
                  <a:lnTo>
                    <a:pt x="0" y="48463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25" name="Shape 1554">
              <a:extLst>
                <a:ext uri="{FF2B5EF4-FFF2-40B4-BE49-F238E27FC236}">
                  <a16:creationId xmlns:a16="http://schemas.microsoft.com/office/drawing/2014/main" id="{573DA7AB-0FAD-46F5-8CCF-CE4083ADA3A3}"/>
                </a:ext>
              </a:extLst>
            </p:cNvPr>
            <p:cNvSpPr/>
            <p:nvPr/>
          </p:nvSpPr>
          <p:spPr>
            <a:xfrm>
              <a:off x="1172718" y="3938458"/>
              <a:ext cx="442722" cy="484632"/>
            </a:xfrm>
            <a:custGeom>
              <a:avLst/>
              <a:gdLst/>
              <a:ahLst/>
              <a:cxnLst/>
              <a:rect l="0" t="0" r="0" b="0"/>
              <a:pathLst>
                <a:path w="442722" h="484632">
                  <a:moveTo>
                    <a:pt x="0" y="0"/>
                  </a:moveTo>
                  <a:lnTo>
                    <a:pt x="442722" y="0"/>
                  </a:lnTo>
                  <a:lnTo>
                    <a:pt x="442722" y="484632"/>
                  </a:lnTo>
                  <a:lnTo>
                    <a:pt x="0" y="484632"/>
                  </a:lnTo>
                  <a:lnTo>
                    <a:pt x="0" y="475488"/>
                  </a:lnTo>
                  <a:lnTo>
                    <a:pt x="433578" y="475488"/>
                  </a:lnTo>
                  <a:lnTo>
                    <a:pt x="433578" y="10668"/>
                  </a:lnTo>
                  <a:lnTo>
                    <a:pt x="0" y="106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26" name="Rectangle 125">
              <a:extLst>
                <a:ext uri="{FF2B5EF4-FFF2-40B4-BE49-F238E27FC236}">
                  <a16:creationId xmlns:a16="http://schemas.microsoft.com/office/drawing/2014/main" id="{9D203DB7-8937-4E35-AF4F-0E3BCA3DC4E2}"/>
                </a:ext>
              </a:extLst>
            </p:cNvPr>
            <p:cNvSpPr/>
            <p:nvPr/>
          </p:nvSpPr>
          <p:spPr>
            <a:xfrm>
              <a:off x="836676" y="4025175"/>
              <a:ext cx="933903"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On Red LED </a:t>
              </a:r>
            </a:p>
          </p:txBody>
        </p:sp>
        <p:sp>
          <p:nvSpPr>
            <p:cNvPr id="127" name="Shape 22084">
              <a:extLst>
                <a:ext uri="{FF2B5EF4-FFF2-40B4-BE49-F238E27FC236}">
                  <a16:creationId xmlns:a16="http://schemas.microsoft.com/office/drawing/2014/main" id="{7D40D269-655B-4073-B729-EA2900A2235A}"/>
                </a:ext>
              </a:extLst>
            </p:cNvPr>
            <p:cNvSpPr/>
            <p:nvPr/>
          </p:nvSpPr>
          <p:spPr>
            <a:xfrm>
              <a:off x="653796" y="4586158"/>
              <a:ext cx="1095756" cy="292608"/>
            </a:xfrm>
            <a:custGeom>
              <a:avLst/>
              <a:gdLst/>
              <a:ahLst/>
              <a:cxnLst/>
              <a:rect l="0" t="0" r="0" b="0"/>
              <a:pathLst>
                <a:path w="1095756" h="292608">
                  <a:moveTo>
                    <a:pt x="0" y="0"/>
                  </a:moveTo>
                  <a:lnTo>
                    <a:pt x="1095756" y="0"/>
                  </a:lnTo>
                  <a:lnTo>
                    <a:pt x="1095756" y="292608"/>
                  </a:lnTo>
                  <a:lnTo>
                    <a:pt x="0" y="292608"/>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28" name="Shape 1557">
              <a:extLst>
                <a:ext uri="{FF2B5EF4-FFF2-40B4-BE49-F238E27FC236}">
                  <a16:creationId xmlns:a16="http://schemas.microsoft.com/office/drawing/2014/main" id="{B3D7EB7C-E1EC-4198-9913-2D5B84674907}"/>
                </a:ext>
              </a:extLst>
            </p:cNvPr>
            <p:cNvSpPr/>
            <p:nvPr/>
          </p:nvSpPr>
          <p:spPr>
            <a:xfrm>
              <a:off x="649224" y="4581586"/>
              <a:ext cx="552450" cy="301752"/>
            </a:xfrm>
            <a:custGeom>
              <a:avLst/>
              <a:gdLst/>
              <a:ahLst/>
              <a:cxnLst/>
              <a:rect l="0" t="0" r="0" b="0"/>
              <a:pathLst>
                <a:path w="552450" h="301752">
                  <a:moveTo>
                    <a:pt x="0" y="0"/>
                  </a:moveTo>
                  <a:lnTo>
                    <a:pt x="552450" y="0"/>
                  </a:lnTo>
                  <a:lnTo>
                    <a:pt x="552450" y="9144"/>
                  </a:lnTo>
                  <a:lnTo>
                    <a:pt x="9144" y="9144"/>
                  </a:lnTo>
                  <a:lnTo>
                    <a:pt x="9144" y="292608"/>
                  </a:lnTo>
                  <a:lnTo>
                    <a:pt x="552450" y="292608"/>
                  </a:lnTo>
                  <a:lnTo>
                    <a:pt x="552450" y="301752"/>
                  </a:lnTo>
                  <a:lnTo>
                    <a:pt x="0" y="30175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29" name="Shape 1558">
              <a:extLst>
                <a:ext uri="{FF2B5EF4-FFF2-40B4-BE49-F238E27FC236}">
                  <a16:creationId xmlns:a16="http://schemas.microsoft.com/office/drawing/2014/main" id="{5193B880-F10B-48C4-86BA-7F0F2D75C8F7}"/>
                </a:ext>
              </a:extLst>
            </p:cNvPr>
            <p:cNvSpPr/>
            <p:nvPr/>
          </p:nvSpPr>
          <p:spPr>
            <a:xfrm>
              <a:off x="1201674" y="4581586"/>
              <a:ext cx="553974" cy="301752"/>
            </a:xfrm>
            <a:custGeom>
              <a:avLst/>
              <a:gdLst/>
              <a:ahLst/>
              <a:cxnLst/>
              <a:rect l="0" t="0" r="0" b="0"/>
              <a:pathLst>
                <a:path w="553974" h="301752">
                  <a:moveTo>
                    <a:pt x="0" y="0"/>
                  </a:moveTo>
                  <a:lnTo>
                    <a:pt x="553974" y="0"/>
                  </a:lnTo>
                  <a:lnTo>
                    <a:pt x="553974" y="301752"/>
                  </a:lnTo>
                  <a:lnTo>
                    <a:pt x="0" y="301752"/>
                  </a:lnTo>
                  <a:lnTo>
                    <a:pt x="0" y="292608"/>
                  </a:lnTo>
                  <a:lnTo>
                    <a:pt x="543306" y="292608"/>
                  </a:lnTo>
                  <a:lnTo>
                    <a:pt x="543306"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30" name="Rectangle 129">
              <a:extLst>
                <a:ext uri="{FF2B5EF4-FFF2-40B4-BE49-F238E27FC236}">
                  <a16:creationId xmlns:a16="http://schemas.microsoft.com/office/drawing/2014/main" id="{2FC2A4D7-0DDD-49CC-B546-854327F295A8}"/>
                </a:ext>
              </a:extLst>
            </p:cNvPr>
            <p:cNvSpPr/>
            <p:nvPr/>
          </p:nvSpPr>
          <p:spPr>
            <a:xfrm>
              <a:off x="749808" y="4668302"/>
              <a:ext cx="1201456" cy="152421"/>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Decrement count </a:t>
              </a:r>
            </a:p>
          </p:txBody>
        </p:sp>
        <p:sp>
          <p:nvSpPr>
            <p:cNvPr id="131" name="Shape 1560">
              <a:extLst>
                <a:ext uri="{FF2B5EF4-FFF2-40B4-BE49-F238E27FC236}">
                  <a16:creationId xmlns:a16="http://schemas.microsoft.com/office/drawing/2014/main" id="{0A3E38FE-9ED9-4CCE-8F32-5A927B69CA93}"/>
                </a:ext>
              </a:extLst>
            </p:cNvPr>
            <p:cNvSpPr/>
            <p:nvPr/>
          </p:nvSpPr>
          <p:spPr>
            <a:xfrm>
              <a:off x="1164336" y="3787582"/>
              <a:ext cx="10668" cy="155448"/>
            </a:xfrm>
            <a:custGeom>
              <a:avLst/>
              <a:gdLst/>
              <a:ahLst/>
              <a:cxnLst/>
              <a:rect l="0" t="0" r="0" b="0"/>
              <a:pathLst>
                <a:path w="10668" h="155448">
                  <a:moveTo>
                    <a:pt x="1524" y="0"/>
                  </a:moveTo>
                  <a:lnTo>
                    <a:pt x="10668" y="0"/>
                  </a:lnTo>
                  <a:lnTo>
                    <a:pt x="10668" y="82296"/>
                  </a:lnTo>
                  <a:lnTo>
                    <a:pt x="9144" y="82296"/>
                  </a:lnTo>
                  <a:lnTo>
                    <a:pt x="9144" y="155448"/>
                  </a:lnTo>
                  <a:lnTo>
                    <a:pt x="0" y="155448"/>
                  </a:lnTo>
                  <a:lnTo>
                    <a:pt x="0" y="73152"/>
                  </a:lnTo>
                  <a:lnTo>
                    <a:pt x="1524" y="73152"/>
                  </a:ln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32" name="Shape 1561">
              <a:extLst>
                <a:ext uri="{FF2B5EF4-FFF2-40B4-BE49-F238E27FC236}">
                  <a16:creationId xmlns:a16="http://schemas.microsoft.com/office/drawing/2014/main" id="{257C30EF-2B97-48C7-A3A9-AB745CAD2529}"/>
                </a:ext>
              </a:extLst>
            </p:cNvPr>
            <p:cNvSpPr/>
            <p:nvPr/>
          </p:nvSpPr>
          <p:spPr>
            <a:xfrm>
              <a:off x="1164336" y="4252402"/>
              <a:ext cx="10668" cy="333756"/>
            </a:xfrm>
            <a:custGeom>
              <a:avLst/>
              <a:gdLst/>
              <a:ahLst/>
              <a:cxnLst/>
              <a:rect l="0" t="0" r="0" b="0"/>
              <a:pathLst>
                <a:path w="10668" h="333756">
                  <a:moveTo>
                    <a:pt x="1524" y="0"/>
                  </a:moveTo>
                  <a:lnTo>
                    <a:pt x="10668" y="0"/>
                  </a:lnTo>
                  <a:lnTo>
                    <a:pt x="10668" y="172212"/>
                  </a:lnTo>
                  <a:lnTo>
                    <a:pt x="9144" y="172212"/>
                  </a:lnTo>
                  <a:lnTo>
                    <a:pt x="9144" y="333756"/>
                  </a:lnTo>
                  <a:lnTo>
                    <a:pt x="0" y="333756"/>
                  </a:lnTo>
                  <a:lnTo>
                    <a:pt x="0" y="161544"/>
                  </a:lnTo>
                  <a:lnTo>
                    <a:pt x="1524" y="161544"/>
                  </a:ln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33" name="Shape 1562">
              <a:extLst>
                <a:ext uri="{FF2B5EF4-FFF2-40B4-BE49-F238E27FC236}">
                  <a16:creationId xmlns:a16="http://schemas.microsoft.com/office/drawing/2014/main" id="{396DD9E1-4AA1-49FA-BA0D-2794423C79D3}"/>
                </a:ext>
              </a:extLst>
            </p:cNvPr>
            <p:cNvSpPr/>
            <p:nvPr/>
          </p:nvSpPr>
          <p:spPr>
            <a:xfrm>
              <a:off x="4908804" y="2734498"/>
              <a:ext cx="12192" cy="1260348"/>
            </a:xfrm>
            <a:custGeom>
              <a:avLst/>
              <a:gdLst/>
              <a:ahLst/>
              <a:cxnLst/>
              <a:rect l="0" t="0" r="0" b="0"/>
              <a:pathLst>
                <a:path w="12192" h="1260348">
                  <a:moveTo>
                    <a:pt x="0" y="0"/>
                  </a:moveTo>
                  <a:lnTo>
                    <a:pt x="10668" y="0"/>
                  </a:lnTo>
                  <a:lnTo>
                    <a:pt x="10668" y="624840"/>
                  </a:lnTo>
                  <a:lnTo>
                    <a:pt x="12192" y="624840"/>
                  </a:lnTo>
                  <a:lnTo>
                    <a:pt x="12192" y="1260348"/>
                  </a:lnTo>
                  <a:lnTo>
                    <a:pt x="3048" y="1260348"/>
                  </a:lnTo>
                  <a:lnTo>
                    <a:pt x="3048" y="635508"/>
                  </a:lnTo>
                  <a:lnTo>
                    <a:pt x="0" y="63550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34" name="Shape 22085">
              <a:extLst>
                <a:ext uri="{FF2B5EF4-FFF2-40B4-BE49-F238E27FC236}">
                  <a16:creationId xmlns:a16="http://schemas.microsoft.com/office/drawing/2014/main" id="{F74B2410-F31F-491A-9BC0-27354421D5FB}"/>
                </a:ext>
              </a:extLst>
            </p:cNvPr>
            <p:cNvSpPr/>
            <p:nvPr/>
          </p:nvSpPr>
          <p:spPr>
            <a:xfrm>
              <a:off x="3724656" y="1320226"/>
              <a:ext cx="484632" cy="277368"/>
            </a:xfrm>
            <a:custGeom>
              <a:avLst/>
              <a:gdLst/>
              <a:ahLst/>
              <a:cxnLst/>
              <a:rect l="0" t="0" r="0" b="0"/>
              <a:pathLst>
                <a:path w="484632" h="277368">
                  <a:moveTo>
                    <a:pt x="0" y="0"/>
                  </a:moveTo>
                  <a:lnTo>
                    <a:pt x="484632" y="0"/>
                  </a:lnTo>
                  <a:lnTo>
                    <a:pt x="484632" y="277368"/>
                  </a:lnTo>
                  <a:lnTo>
                    <a:pt x="0" y="277368"/>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35" name="Shape 1564">
              <a:extLst>
                <a:ext uri="{FF2B5EF4-FFF2-40B4-BE49-F238E27FC236}">
                  <a16:creationId xmlns:a16="http://schemas.microsoft.com/office/drawing/2014/main" id="{C1D9ED82-FA72-4A55-BF61-F99BC3EE3E0C}"/>
                </a:ext>
              </a:extLst>
            </p:cNvPr>
            <p:cNvSpPr/>
            <p:nvPr/>
          </p:nvSpPr>
          <p:spPr>
            <a:xfrm>
              <a:off x="3720085" y="1315654"/>
              <a:ext cx="246888" cy="286512"/>
            </a:xfrm>
            <a:custGeom>
              <a:avLst/>
              <a:gdLst/>
              <a:ahLst/>
              <a:cxnLst/>
              <a:rect l="0" t="0" r="0" b="0"/>
              <a:pathLst>
                <a:path w="246888" h="286512">
                  <a:moveTo>
                    <a:pt x="0" y="0"/>
                  </a:moveTo>
                  <a:lnTo>
                    <a:pt x="246888" y="0"/>
                  </a:lnTo>
                  <a:lnTo>
                    <a:pt x="246888" y="9144"/>
                  </a:lnTo>
                  <a:lnTo>
                    <a:pt x="9144" y="9144"/>
                  </a:lnTo>
                  <a:lnTo>
                    <a:pt x="9144" y="277368"/>
                  </a:lnTo>
                  <a:lnTo>
                    <a:pt x="246888" y="277368"/>
                  </a:lnTo>
                  <a:lnTo>
                    <a:pt x="246888" y="286512"/>
                  </a:lnTo>
                  <a:lnTo>
                    <a:pt x="0" y="286512"/>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36" name="Shape 1565">
              <a:extLst>
                <a:ext uri="{FF2B5EF4-FFF2-40B4-BE49-F238E27FC236}">
                  <a16:creationId xmlns:a16="http://schemas.microsoft.com/office/drawing/2014/main" id="{31D6249B-0B3F-48B2-AA63-7D0A814F63F0}"/>
                </a:ext>
              </a:extLst>
            </p:cNvPr>
            <p:cNvSpPr/>
            <p:nvPr/>
          </p:nvSpPr>
          <p:spPr>
            <a:xfrm>
              <a:off x="3966973" y="1315654"/>
              <a:ext cx="246888" cy="286512"/>
            </a:xfrm>
            <a:custGeom>
              <a:avLst/>
              <a:gdLst/>
              <a:ahLst/>
              <a:cxnLst/>
              <a:rect l="0" t="0" r="0" b="0"/>
              <a:pathLst>
                <a:path w="246888" h="286512">
                  <a:moveTo>
                    <a:pt x="0" y="0"/>
                  </a:moveTo>
                  <a:lnTo>
                    <a:pt x="246888" y="0"/>
                  </a:lnTo>
                  <a:lnTo>
                    <a:pt x="246888" y="286512"/>
                  </a:lnTo>
                  <a:lnTo>
                    <a:pt x="0" y="286512"/>
                  </a:lnTo>
                  <a:lnTo>
                    <a:pt x="0" y="277368"/>
                  </a:lnTo>
                  <a:lnTo>
                    <a:pt x="237744" y="277368"/>
                  </a:lnTo>
                  <a:lnTo>
                    <a:pt x="237744" y="9144"/>
                  </a:lnTo>
                  <a:lnTo>
                    <a:pt x="0" y="9144"/>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37" name="Rectangle 136">
              <a:extLst>
                <a:ext uri="{FF2B5EF4-FFF2-40B4-BE49-F238E27FC236}">
                  <a16:creationId xmlns:a16="http://schemas.microsoft.com/office/drawing/2014/main" id="{6A27F7C1-1172-440F-ABBA-A4736567116C}"/>
                </a:ext>
              </a:extLst>
            </p:cNvPr>
            <p:cNvSpPr/>
            <p:nvPr/>
          </p:nvSpPr>
          <p:spPr>
            <a:xfrm>
              <a:off x="3820667" y="1402371"/>
              <a:ext cx="360285"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YES </a:t>
              </a:r>
            </a:p>
          </p:txBody>
        </p:sp>
        <p:sp>
          <p:nvSpPr>
            <p:cNvPr id="138" name="Rectangle 137">
              <a:extLst>
                <a:ext uri="{FF2B5EF4-FFF2-40B4-BE49-F238E27FC236}">
                  <a16:creationId xmlns:a16="http://schemas.microsoft.com/office/drawing/2014/main" id="{E39B1B07-4A27-452E-AD06-3126A684148B}"/>
                </a:ext>
              </a:extLst>
            </p:cNvPr>
            <p:cNvSpPr/>
            <p:nvPr/>
          </p:nvSpPr>
          <p:spPr>
            <a:xfrm>
              <a:off x="1911095" y="1402371"/>
              <a:ext cx="285289"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NO </a:t>
              </a:r>
            </a:p>
          </p:txBody>
        </p:sp>
        <p:sp>
          <p:nvSpPr>
            <p:cNvPr id="139" name="Shape 22086">
              <a:extLst>
                <a:ext uri="{FF2B5EF4-FFF2-40B4-BE49-F238E27FC236}">
                  <a16:creationId xmlns:a16="http://schemas.microsoft.com/office/drawing/2014/main" id="{085EC280-0ADF-45D7-ADEC-9ED190365A9A}"/>
                </a:ext>
              </a:extLst>
            </p:cNvPr>
            <p:cNvSpPr/>
            <p:nvPr/>
          </p:nvSpPr>
          <p:spPr>
            <a:xfrm>
              <a:off x="4532376" y="3895786"/>
              <a:ext cx="1004316" cy="464820"/>
            </a:xfrm>
            <a:custGeom>
              <a:avLst/>
              <a:gdLst/>
              <a:ahLst/>
              <a:cxnLst/>
              <a:rect l="0" t="0" r="0" b="0"/>
              <a:pathLst>
                <a:path w="1004316" h="464820">
                  <a:moveTo>
                    <a:pt x="0" y="0"/>
                  </a:moveTo>
                  <a:lnTo>
                    <a:pt x="1004316" y="0"/>
                  </a:lnTo>
                  <a:lnTo>
                    <a:pt x="1004316" y="464820"/>
                  </a:lnTo>
                  <a:lnTo>
                    <a:pt x="0" y="46482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40" name="Shape 1572">
              <a:extLst>
                <a:ext uri="{FF2B5EF4-FFF2-40B4-BE49-F238E27FC236}">
                  <a16:creationId xmlns:a16="http://schemas.microsoft.com/office/drawing/2014/main" id="{44EA7497-AFB3-4BC3-A846-930D3DF672E3}"/>
                </a:ext>
              </a:extLst>
            </p:cNvPr>
            <p:cNvSpPr/>
            <p:nvPr/>
          </p:nvSpPr>
          <p:spPr>
            <a:xfrm>
              <a:off x="4527804" y="3891214"/>
              <a:ext cx="506730" cy="473964"/>
            </a:xfrm>
            <a:custGeom>
              <a:avLst/>
              <a:gdLst/>
              <a:ahLst/>
              <a:cxnLst/>
              <a:rect l="0" t="0" r="0" b="0"/>
              <a:pathLst>
                <a:path w="506730" h="473964">
                  <a:moveTo>
                    <a:pt x="0" y="0"/>
                  </a:moveTo>
                  <a:lnTo>
                    <a:pt x="506730" y="0"/>
                  </a:lnTo>
                  <a:lnTo>
                    <a:pt x="506730" y="9144"/>
                  </a:lnTo>
                  <a:lnTo>
                    <a:pt x="9144" y="9144"/>
                  </a:lnTo>
                  <a:lnTo>
                    <a:pt x="9144" y="464820"/>
                  </a:lnTo>
                  <a:lnTo>
                    <a:pt x="506730" y="464820"/>
                  </a:lnTo>
                  <a:lnTo>
                    <a:pt x="506730" y="473964"/>
                  </a:lnTo>
                  <a:lnTo>
                    <a:pt x="0" y="47396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41" name="Shape 1573">
              <a:extLst>
                <a:ext uri="{FF2B5EF4-FFF2-40B4-BE49-F238E27FC236}">
                  <a16:creationId xmlns:a16="http://schemas.microsoft.com/office/drawing/2014/main" id="{CC2592AF-3943-47E1-84D0-0B91EE5ED3EC}"/>
                </a:ext>
              </a:extLst>
            </p:cNvPr>
            <p:cNvSpPr/>
            <p:nvPr/>
          </p:nvSpPr>
          <p:spPr>
            <a:xfrm>
              <a:off x="5034535" y="3891214"/>
              <a:ext cx="506730" cy="473964"/>
            </a:xfrm>
            <a:custGeom>
              <a:avLst/>
              <a:gdLst/>
              <a:ahLst/>
              <a:cxnLst/>
              <a:rect l="0" t="0" r="0" b="0"/>
              <a:pathLst>
                <a:path w="506730" h="473964">
                  <a:moveTo>
                    <a:pt x="0" y="0"/>
                  </a:moveTo>
                  <a:lnTo>
                    <a:pt x="506730" y="0"/>
                  </a:lnTo>
                  <a:lnTo>
                    <a:pt x="506730" y="473964"/>
                  </a:lnTo>
                  <a:lnTo>
                    <a:pt x="0" y="473964"/>
                  </a:lnTo>
                  <a:lnTo>
                    <a:pt x="0" y="464820"/>
                  </a:lnTo>
                  <a:lnTo>
                    <a:pt x="497586" y="464820"/>
                  </a:lnTo>
                  <a:lnTo>
                    <a:pt x="497586"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42" name="Rectangle 141">
              <a:extLst>
                <a:ext uri="{FF2B5EF4-FFF2-40B4-BE49-F238E27FC236}">
                  <a16:creationId xmlns:a16="http://schemas.microsoft.com/office/drawing/2014/main" id="{8F27C87B-CFF2-417E-AFAB-9912B3F53CCB}"/>
                </a:ext>
              </a:extLst>
            </p:cNvPr>
            <p:cNvSpPr/>
            <p:nvPr/>
          </p:nvSpPr>
          <p:spPr>
            <a:xfrm>
              <a:off x="4649723" y="3977931"/>
              <a:ext cx="205732" cy="152420"/>
            </a:xfrm>
            <a:prstGeom prst="rect">
              <a:avLst/>
            </a:prstGeom>
            <a:ln>
              <a:noFill/>
            </a:ln>
          </p:spPr>
          <p:txBody>
            <a:bodyPr vert="horz" lIns="0" tIns="0" rIns="0" bIns="0" rtlCol="0">
              <a:noAutofit/>
            </a:bodyPr>
            <a:lstStyle/>
            <a:p>
              <a:pPr marL="6350" marR="158115" indent="-6350" algn="just">
                <a:lnSpc>
                  <a:spcPct val="107000"/>
                </a:lnSpc>
                <a:spcAft>
                  <a:spcPts val="800"/>
                </a:spcAft>
              </a:pPr>
              <a:endParaRPr lang="en-IN" sz="1000" dirty="0">
                <a:solidFill>
                  <a:srgbClr val="000000"/>
                </a:solidFill>
                <a:effectLst/>
                <a:latin typeface="Times New Roman" panose="02020603050405020304" pitchFamily="18" charset="0"/>
                <a:ea typeface="Times New Roman" panose="02020603050405020304" pitchFamily="18" charset="0"/>
              </a:endParaRPr>
            </a:p>
          </p:txBody>
        </p:sp>
        <p:sp>
          <p:nvSpPr>
            <p:cNvPr id="143" name="Rectangle 142">
              <a:extLst>
                <a:ext uri="{FF2B5EF4-FFF2-40B4-BE49-F238E27FC236}">
                  <a16:creationId xmlns:a16="http://schemas.microsoft.com/office/drawing/2014/main" id="{E9C62BAE-2BC2-48E6-8D68-C781FA75C111}"/>
                </a:ext>
              </a:extLst>
            </p:cNvPr>
            <p:cNvSpPr/>
            <p:nvPr/>
          </p:nvSpPr>
          <p:spPr>
            <a:xfrm>
              <a:off x="4803647" y="3994707"/>
              <a:ext cx="33951" cy="12303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44" name="Rectangle 143">
              <a:extLst>
                <a:ext uri="{FF2B5EF4-FFF2-40B4-BE49-F238E27FC236}">
                  <a16:creationId xmlns:a16="http://schemas.microsoft.com/office/drawing/2014/main" id="{5F2FE74D-3F2C-4863-B9AA-A526753E3878}"/>
                </a:ext>
              </a:extLst>
            </p:cNvPr>
            <p:cNvSpPr/>
            <p:nvPr/>
          </p:nvSpPr>
          <p:spPr>
            <a:xfrm>
              <a:off x="4829554" y="3977931"/>
              <a:ext cx="782241" cy="152420"/>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rPr>
                <a:t>On  Green LED</a:t>
              </a:r>
            </a:p>
          </p:txBody>
        </p:sp>
        <p:sp>
          <p:nvSpPr>
            <p:cNvPr id="145" name="Rectangle 144">
              <a:extLst>
                <a:ext uri="{FF2B5EF4-FFF2-40B4-BE49-F238E27FC236}">
                  <a16:creationId xmlns:a16="http://schemas.microsoft.com/office/drawing/2014/main" id="{1E3349B9-7545-478D-AAE0-546A9CE933FA}"/>
                </a:ext>
              </a:extLst>
            </p:cNvPr>
            <p:cNvSpPr/>
            <p:nvPr/>
          </p:nvSpPr>
          <p:spPr>
            <a:xfrm>
              <a:off x="5419342" y="3994707"/>
              <a:ext cx="33951" cy="123038"/>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146" name="Shape 22087">
              <a:extLst>
                <a:ext uri="{FF2B5EF4-FFF2-40B4-BE49-F238E27FC236}">
                  <a16:creationId xmlns:a16="http://schemas.microsoft.com/office/drawing/2014/main" id="{46D34AB2-CA28-4959-8FE3-B9EB0D4D8B9C}"/>
                </a:ext>
              </a:extLst>
            </p:cNvPr>
            <p:cNvSpPr/>
            <p:nvPr/>
          </p:nvSpPr>
          <p:spPr>
            <a:xfrm>
              <a:off x="4433316" y="4570918"/>
              <a:ext cx="1103376" cy="307848"/>
            </a:xfrm>
            <a:custGeom>
              <a:avLst/>
              <a:gdLst/>
              <a:ahLst/>
              <a:cxnLst/>
              <a:rect l="0" t="0" r="0" b="0"/>
              <a:pathLst>
                <a:path w="1103376" h="307848">
                  <a:moveTo>
                    <a:pt x="0" y="0"/>
                  </a:moveTo>
                  <a:lnTo>
                    <a:pt x="1103376" y="0"/>
                  </a:lnTo>
                  <a:lnTo>
                    <a:pt x="1103376" y="307848"/>
                  </a:lnTo>
                  <a:lnTo>
                    <a:pt x="0" y="307848"/>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pPr algn="just"/>
              <a:endParaRPr lang="en-IN"/>
            </a:p>
          </p:txBody>
        </p:sp>
        <p:sp>
          <p:nvSpPr>
            <p:cNvPr id="147" name="Shape 1579">
              <a:extLst>
                <a:ext uri="{FF2B5EF4-FFF2-40B4-BE49-F238E27FC236}">
                  <a16:creationId xmlns:a16="http://schemas.microsoft.com/office/drawing/2014/main" id="{B3A9559B-E714-49D4-96E5-2E0DC2E3F045}"/>
                </a:ext>
              </a:extLst>
            </p:cNvPr>
            <p:cNvSpPr/>
            <p:nvPr/>
          </p:nvSpPr>
          <p:spPr>
            <a:xfrm>
              <a:off x="4428745" y="4564822"/>
              <a:ext cx="556260" cy="318516"/>
            </a:xfrm>
            <a:custGeom>
              <a:avLst/>
              <a:gdLst/>
              <a:ahLst/>
              <a:cxnLst/>
              <a:rect l="0" t="0" r="0" b="0"/>
              <a:pathLst>
                <a:path w="556260" h="318516">
                  <a:moveTo>
                    <a:pt x="0" y="0"/>
                  </a:moveTo>
                  <a:lnTo>
                    <a:pt x="556260" y="0"/>
                  </a:lnTo>
                  <a:lnTo>
                    <a:pt x="556260" y="10668"/>
                  </a:lnTo>
                  <a:lnTo>
                    <a:pt x="9144" y="10668"/>
                  </a:lnTo>
                  <a:lnTo>
                    <a:pt x="9144" y="309372"/>
                  </a:lnTo>
                  <a:lnTo>
                    <a:pt x="556260" y="309372"/>
                  </a:lnTo>
                  <a:lnTo>
                    <a:pt x="556260" y="318516"/>
                  </a:lnTo>
                  <a:lnTo>
                    <a:pt x="0" y="31851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48" name="Shape 1580">
              <a:extLst>
                <a:ext uri="{FF2B5EF4-FFF2-40B4-BE49-F238E27FC236}">
                  <a16:creationId xmlns:a16="http://schemas.microsoft.com/office/drawing/2014/main" id="{29E88AB5-6DBE-4830-938B-672D9D0770AE}"/>
                </a:ext>
              </a:extLst>
            </p:cNvPr>
            <p:cNvSpPr/>
            <p:nvPr/>
          </p:nvSpPr>
          <p:spPr>
            <a:xfrm>
              <a:off x="4985004" y="4564822"/>
              <a:ext cx="556260" cy="318516"/>
            </a:xfrm>
            <a:custGeom>
              <a:avLst/>
              <a:gdLst/>
              <a:ahLst/>
              <a:cxnLst/>
              <a:rect l="0" t="0" r="0" b="0"/>
              <a:pathLst>
                <a:path w="556260" h="318516">
                  <a:moveTo>
                    <a:pt x="0" y="0"/>
                  </a:moveTo>
                  <a:lnTo>
                    <a:pt x="556260" y="0"/>
                  </a:lnTo>
                  <a:lnTo>
                    <a:pt x="556260" y="318516"/>
                  </a:lnTo>
                  <a:lnTo>
                    <a:pt x="0" y="318516"/>
                  </a:lnTo>
                  <a:lnTo>
                    <a:pt x="0" y="309372"/>
                  </a:lnTo>
                  <a:lnTo>
                    <a:pt x="547116" y="309372"/>
                  </a:lnTo>
                  <a:lnTo>
                    <a:pt x="547116" y="10668"/>
                  </a:lnTo>
                  <a:lnTo>
                    <a:pt x="0" y="106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49" name="Rectangle 148">
              <a:extLst>
                <a:ext uri="{FF2B5EF4-FFF2-40B4-BE49-F238E27FC236}">
                  <a16:creationId xmlns:a16="http://schemas.microsoft.com/office/drawing/2014/main" id="{9CE029C0-962C-488C-AA67-948504A2F4A2}"/>
                </a:ext>
              </a:extLst>
            </p:cNvPr>
            <p:cNvSpPr/>
            <p:nvPr/>
          </p:nvSpPr>
          <p:spPr>
            <a:xfrm>
              <a:off x="4570474" y="4650014"/>
              <a:ext cx="1144702" cy="152421"/>
            </a:xfrm>
            <a:prstGeom prst="rect">
              <a:avLst/>
            </a:prstGeom>
            <a:ln>
              <a:noFill/>
            </a:ln>
          </p:spPr>
          <p:txBody>
            <a:bodyPr vert="horz" lIns="0" tIns="0" rIns="0" bIns="0" rtlCol="0">
              <a:noAutofit/>
            </a:bodyPr>
            <a:lstStyle/>
            <a:p>
              <a:pPr marL="6350" marR="158115" indent="-6350" algn="just">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Increment count </a:t>
              </a:r>
            </a:p>
          </p:txBody>
        </p:sp>
        <p:sp>
          <p:nvSpPr>
            <p:cNvPr id="150" name="Shape 1582">
              <a:extLst>
                <a:ext uri="{FF2B5EF4-FFF2-40B4-BE49-F238E27FC236}">
                  <a16:creationId xmlns:a16="http://schemas.microsoft.com/office/drawing/2014/main" id="{0CB01FCF-F732-487E-B72E-505EBF719094}"/>
                </a:ext>
              </a:extLst>
            </p:cNvPr>
            <p:cNvSpPr/>
            <p:nvPr/>
          </p:nvSpPr>
          <p:spPr>
            <a:xfrm>
              <a:off x="4962145" y="4295074"/>
              <a:ext cx="10668" cy="275844"/>
            </a:xfrm>
            <a:custGeom>
              <a:avLst/>
              <a:gdLst/>
              <a:ahLst/>
              <a:cxnLst/>
              <a:rect l="0" t="0" r="0" b="0"/>
              <a:pathLst>
                <a:path w="10668" h="275844">
                  <a:moveTo>
                    <a:pt x="1524" y="0"/>
                  </a:moveTo>
                  <a:lnTo>
                    <a:pt x="10668" y="0"/>
                  </a:lnTo>
                  <a:lnTo>
                    <a:pt x="10668" y="141732"/>
                  </a:lnTo>
                  <a:lnTo>
                    <a:pt x="9144" y="141732"/>
                  </a:lnTo>
                  <a:lnTo>
                    <a:pt x="9144" y="275844"/>
                  </a:lnTo>
                  <a:lnTo>
                    <a:pt x="0" y="275844"/>
                  </a:lnTo>
                  <a:lnTo>
                    <a:pt x="0" y="132588"/>
                  </a:lnTo>
                  <a:lnTo>
                    <a:pt x="1524" y="132588"/>
                  </a:ln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51" name="Shape 1583">
              <a:extLst>
                <a:ext uri="{FF2B5EF4-FFF2-40B4-BE49-F238E27FC236}">
                  <a16:creationId xmlns:a16="http://schemas.microsoft.com/office/drawing/2014/main" id="{BF315919-54A5-471D-BFEC-4A0C7A071122}"/>
                </a:ext>
              </a:extLst>
            </p:cNvPr>
            <p:cNvSpPr/>
            <p:nvPr/>
          </p:nvSpPr>
          <p:spPr>
            <a:xfrm>
              <a:off x="3240024" y="2281870"/>
              <a:ext cx="1138428" cy="1205484"/>
            </a:xfrm>
            <a:custGeom>
              <a:avLst/>
              <a:gdLst/>
              <a:ahLst/>
              <a:cxnLst/>
              <a:rect l="0" t="0" r="0" b="0"/>
              <a:pathLst>
                <a:path w="1138428" h="1205484">
                  <a:moveTo>
                    <a:pt x="33528" y="0"/>
                  </a:moveTo>
                  <a:lnTo>
                    <a:pt x="1129284" y="0"/>
                  </a:lnTo>
                  <a:lnTo>
                    <a:pt x="1133856" y="0"/>
                  </a:lnTo>
                  <a:lnTo>
                    <a:pt x="1138428" y="0"/>
                  </a:lnTo>
                  <a:lnTo>
                    <a:pt x="1138428" y="9144"/>
                  </a:lnTo>
                  <a:lnTo>
                    <a:pt x="42672" y="9144"/>
                  </a:lnTo>
                  <a:lnTo>
                    <a:pt x="42672" y="1129284"/>
                  </a:lnTo>
                  <a:lnTo>
                    <a:pt x="76200" y="1129284"/>
                  </a:lnTo>
                  <a:lnTo>
                    <a:pt x="38100" y="1205484"/>
                  </a:lnTo>
                  <a:lnTo>
                    <a:pt x="0" y="1129284"/>
                  </a:lnTo>
                  <a:lnTo>
                    <a:pt x="33528" y="1129284"/>
                  </a:lnTo>
                  <a:lnTo>
                    <a:pt x="335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52" name="Shape 1584">
              <a:extLst>
                <a:ext uri="{FF2B5EF4-FFF2-40B4-BE49-F238E27FC236}">
                  <a16:creationId xmlns:a16="http://schemas.microsoft.com/office/drawing/2014/main" id="{32CD5B76-2C07-43FA-95AB-56B0D5218E72}"/>
                </a:ext>
              </a:extLst>
            </p:cNvPr>
            <p:cNvSpPr/>
            <p:nvPr/>
          </p:nvSpPr>
          <p:spPr>
            <a:xfrm>
              <a:off x="1734312" y="2277298"/>
              <a:ext cx="1543812" cy="9144"/>
            </a:xfrm>
            <a:custGeom>
              <a:avLst/>
              <a:gdLst/>
              <a:ahLst/>
              <a:cxnLst/>
              <a:rect l="0" t="0" r="0" b="0"/>
              <a:pathLst>
                <a:path w="1543812" h="9144">
                  <a:moveTo>
                    <a:pt x="0" y="0"/>
                  </a:moveTo>
                  <a:lnTo>
                    <a:pt x="771144" y="0"/>
                  </a:lnTo>
                  <a:lnTo>
                    <a:pt x="777240" y="0"/>
                  </a:lnTo>
                  <a:lnTo>
                    <a:pt x="1543812" y="0"/>
                  </a:lnTo>
                  <a:lnTo>
                    <a:pt x="1543812" y="9144"/>
                  </a:lnTo>
                  <a:lnTo>
                    <a:pt x="771144" y="9144"/>
                  </a:lnTo>
                  <a:lnTo>
                    <a:pt x="766572" y="9144"/>
                  </a:lnTo>
                  <a:lnTo>
                    <a:pt x="0" y="91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53" name="Shape 1585">
              <a:extLst>
                <a:ext uri="{FF2B5EF4-FFF2-40B4-BE49-F238E27FC236}">
                  <a16:creationId xmlns:a16="http://schemas.microsoft.com/office/drawing/2014/main" id="{9FF81466-98AE-42B0-BD95-4B8426CEF008}"/>
                </a:ext>
              </a:extLst>
            </p:cNvPr>
            <p:cNvSpPr/>
            <p:nvPr/>
          </p:nvSpPr>
          <p:spPr>
            <a:xfrm>
              <a:off x="1734312" y="3342574"/>
              <a:ext cx="1543812" cy="18288"/>
            </a:xfrm>
            <a:custGeom>
              <a:avLst/>
              <a:gdLst/>
              <a:ahLst/>
              <a:cxnLst/>
              <a:rect l="0" t="0" r="0" b="0"/>
              <a:pathLst>
                <a:path w="1543812" h="18288">
                  <a:moveTo>
                    <a:pt x="766572" y="0"/>
                  </a:moveTo>
                  <a:lnTo>
                    <a:pt x="1543812" y="0"/>
                  </a:lnTo>
                  <a:lnTo>
                    <a:pt x="1543812" y="9144"/>
                  </a:lnTo>
                  <a:lnTo>
                    <a:pt x="777240" y="9144"/>
                  </a:lnTo>
                  <a:lnTo>
                    <a:pt x="777240" y="18288"/>
                  </a:lnTo>
                  <a:lnTo>
                    <a:pt x="0" y="18288"/>
                  </a:lnTo>
                  <a:lnTo>
                    <a:pt x="0" y="9144"/>
                  </a:lnTo>
                  <a:lnTo>
                    <a:pt x="766572" y="9144"/>
                  </a:lnTo>
                  <a:lnTo>
                    <a:pt x="7665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sp>
          <p:nvSpPr>
            <p:cNvPr id="154" name="Shape 1586">
              <a:extLst>
                <a:ext uri="{FF2B5EF4-FFF2-40B4-BE49-F238E27FC236}">
                  <a16:creationId xmlns:a16="http://schemas.microsoft.com/office/drawing/2014/main" id="{FA33CD90-B78E-4796-85EA-E7197D1D8ADD}"/>
                </a:ext>
              </a:extLst>
            </p:cNvPr>
            <p:cNvSpPr/>
            <p:nvPr/>
          </p:nvSpPr>
          <p:spPr>
            <a:xfrm>
              <a:off x="3724656" y="1644838"/>
              <a:ext cx="1190244" cy="10668"/>
            </a:xfrm>
            <a:custGeom>
              <a:avLst/>
              <a:gdLst/>
              <a:ahLst/>
              <a:cxnLst/>
              <a:rect l="0" t="0" r="0" b="0"/>
              <a:pathLst>
                <a:path w="1190244" h="10668">
                  <a:moveTo>
                    <a:pt x="0" y="0"/>
                  </a:moveTo>
                  <a:lnTo>
                    <a:pt x="589788" y="0"/>
                  </a:lnTo>
                  <a:lnTo>
                    <a:pt x="594360" y="0"/>
                  </a:lnTo>
                  <a:lnTo>
                    <a:pt x="1190244" y="0"/>
                  </a:lnTo>
                  <a:lnTo>
                    <a:pt x="1190244" y="9144"/>
                  </a:lnTo>
                  <a:lnTo>
                    <a:pt x="598932" y="9144"/>
                  </a:lnTo>
                  <a:lnTo>
                    <a:pt x="598932" y="10668"/>
                  </a:lnTo>
                  <a:lnTo>
                    <a:pt x="0" y="106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pPr algn="just"/>
              <a:endParaRPr lang="en-IN"/>
            </a:p>
          </p:txBody>
        </p:sp>
      </p:grpSp>
    </p:spTree>
    <p:extLst>
      <p:ext uri="{BB962C8B-B14F-4D97-AF65-F5344CB8AC3E}">
        <p14:creationId xmlns:p14="http://schemas.microsoft.com/office/powerpoint/2010/main" val="144709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chemeClr val="accent3"/>
                </a:solidFill>
              </a:rPr>
              <a:t>RESULT</a:t>
            </a:r>
          </a:p>
        </p:txBody>
      </p:sp>
      <p:sp>
        <p:nvSpPr>
          <p:cNvPr id="3" name="Content Placeholder 2"/>
          <p:cNvSpPr>
            <a:spLocks noGrp="1"/>
          </p:cNvSpPr>
          <p:nvPr>
            <p:ph sz="half" idx="1"/>
          </p:nvPr>
        </p:nvSpPr>
        <p:spPr>
          <a:xfrm>
            <a:off x="506730" y="1049020"/>
            <a:ext cx="10972800" cy="4953000"/>
          </a:xfrm>
        </p:spPr>
        <p:txBody>
          <a:bodyPr/>
          <a:lstStyle/>
          <a:p>
            <a:pPr>
              <a:buFont typeface="Wingdings" panose="05000000000000000000" charset="0"/>
              <a:buChar char="Ø"/>
            </a:pPr>
            <a:r>
              <a:rPr lang="en-IN" sz="2400" dirty="0">
                <a:solidFill>
                  <a:srgbClr val="000000"/>
                </a:solidFill>
                <a:effectLst/>
                <a:latin typeface="Times New Roman" panose="02020603050405020304" pitchFamily="18" charset="0"/>
                <a:ea typeface="Times New Roman" panose="02020603050405020304" pitchFamily="18" charset="0"/>
              </a:rPr>
              <a:t>A preview to the entirety of this project establishes the essence and need for embedded systems towards technological advancement. </a:t>
            </a:r>
          </a:p>
          <a:p>
            <a:pPr>
              <a:buFont typeface="Wingdings" panose="05000000000000000000" charset="0"/>
              <a:buChar char="Ø"/>
            </a:pPr>
            <a:r>
              <a:rPr lang="en-IN" sz="2400" dirty="0">
                <a:effectLst/>
                <a:latin typeface="Times New Roman" panose="02020603050405020304" pitchFamily="18" charset="0"/>
                <a:ea typeface="Calibri" panose="020F0502020204030204" pitchFamily="34" charset="0"/>
              </a:rPr>
              <a:t>The output of the receiver circuit sends high or low signals in a form of voltage to the microcontroller</a:t>
            </a:r>
          </a:p>
          <a:p>
            <a:pPr>
              <a:buFont typeface="Wingdings" panose="05000000000000000000" charset="0"/>
              <a:buChar char="Ø"/>
            </a:pPr>
            <a:r>
              <a:rPr lang="en-IN" sz="2400" dirty="0">
                <a:effectLst/>
                <a:latin typeface="Times New Roman" panose="02020603050405020304" pitchFamily="18" charset="0"/>
                <a:ea typeface="Calibri" panose="020F0502020204030204" pitchFamily="34" charset="0"/>
              </a:rPr>
              <a:t>The programmed microcontroller follows the set of instructions (C language) written on it. The tally computation (addition and subtraction) is done when it receives low signals from the two IR receivers. </a:t>
            </a:r>
            <a:endParaRPr lang="en-IN" sz="2400" dirty="0">
              <a:latin typeface="Times New Roman" panose="02020603050405020304" pitchFamily="18" charset="0"/>
              <a:ea typeface="Calibri" panose="020F0502020204030204" pitchFamily="34" charset="0"/>
            </a:endParaRPr>
          </a:p>
          <a:p>
            <a:pPr>
              <a:buFont typeface="Wingdings" panose="05000000000000000000" charset="0"/>
              <a:buChar char="Ø"/>
            </a:pPr>
            <a:r>
              <a:rPr lang="en-IN" sz="2400" dirty="0">
                <a:effectLst/>
                <a:latin typeface="Times New Roman" panose="02020603050405020304" pitchFamily="18" charset="0"/>
                <a:ea typeface="Calibri" panose="020F0502020204030204" pitchFamily="34" charset="0"/>
              </a:rPr>
              <a:t> It is after this command, which the microcontroller is made to send control signals to the other I/O devices.</a:t>
            </a:r>
          </a:p>
          <a:p>
            <a:pPr>
              <a:buFont typeface="Wingdings" panose="05000000000000000000" charset="0"/>
              <a:buChar char="Ø"/>
            </a:pPr>
            <a:r>
              <a:rPr lang="en-IN" sz="2400" dirty="0">
                <a:latin typeface="Times New Roman" panose="02020603050405020304" pitchFamily="18" charset="0"/>
                <a:ea typeface="Calibri" panose="020F0502020204030204" pitchFamily="34" charset="0"/>
              </a:rPr>
              <a:t>The  </a:t>
            </a:r>
            <a:r>
              <a:rPr lang="en-IN" sz="2400" dirty="0">
                <a:effectLst/>
                <a:latin typeface="Times New Roman" panose="02020603050405020304" pitchFamily="18" charset="0"/>
                <a:ea typeface="Calibri" panose="020F0502020204030204" pitchFamily="34" charset="0"/>
              </a:rPr>
              <a:t>microcontroller also sends a data signal to the LCD to visually display the exact number of  visitors remaining in the building.</a:t>
            </a:r>
          </a:p>
          <a:p>
            <a:pPr>
              <a:buFont typeface="Wingdings" panose="05000000000000000000" charset="0"/>
              <a:buChar char="Ø"/>
            </a:pPr>
            <a:r>
              <a:rPr lang="en-IN" sz="2400" dirty="0">
                <a:latin typeface="Times New Roman" panose="02020603050405020304" pitchFamily="18" charset="0"/>
                <a:ea typeface="Calibri" panose="020F0502020204030204" pitchFamily="34" charset="0"/>
              </a:rPr>
              <a:t> </a:t>
            </a:r>
            <a:r>
              <a:rPr lang="en-IN" sz="2400" dirty="0">
                <a:effectLst/>
                <a:latin typeface="Times New Roman" panose="02020603050405020304" pitchFamily="18" charset="0"/>
                <a:ea typeface="Calibri" panose="020F0502020204030204" pitchFamily="34" charset="0"/>
              </a:rPr>
              <a:t>The buzzer is activated when the microcontroller detects that the room capacity is exceeded. </a:t>
            </a:r>
          </a:p>
          <a:p>
            <a:pPr>
              <a:buFont typeface="Wingdings" panose="05000000000000000000" charset="0"/>
              <a:buChar char="Ø"/>
            </a:pPr>
            <a:endParaRPr lang="en-IN" sz="2000" dirty="0">
              <a:effectLst/>
              <a:latin typeface="Times New Roman" panose="02020603050405020304" pitchFamily="18" charset="0"/>
              <a:ea typeface="Calibri" panose="020F0502020204030204" pitchFamily="34" charset="0"/>
            </a:endParaRPr>
          </a:p>
          <a:p>
            <a:pPr marL="0" marR="212090" indent="0">
              <a:lnSpc>
                <a:spcPct val="102000"/>
              </a:lnSpc>
              <a:spcAft>
                <a:spcPts val="15"/>
              </a:spcAft>
              <a:buNone/>
            </a:pPr>
            <a:endParaRPr lang="en-US" sz="2400" dirty="0">
              <a:effectLst/>
              <a:latin typeface="Times New Roman" panose="02020603050405020304" pitchFamily="18" charset="0"/>
              <a:ea typeface="Calibri" panose="020F0502020204030204" pitchFamily="34" charset="0"/>
            </a:endParaRPr>
          </a:p>
          <a:p>
            <a:pPr marL="0" marR="212090" indent="0">
              <a:lnSpc>
                <a:spcPct val="102000"/>
              </a:lnSpc>
              <a:spcAft>
                <a:spcPts val="15"/>
              </a:spcAft>
              <a:buNone/>
            </a:pPr>
            <a:endParaRPr lang="en-IN" sz="2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gradFill>
                  <a:gsLst>
                    <a:gs pos="0">
                      <a:srgbClr val="FE4444"/>
                    </a:gs>
                    <a:gs pos="100000">
                      <a:srgbClr val="832B2B"/>
                    </a:gs>
                  </a:gsLst>
                  <a:lin scaled="0"/>
                </a:gradFill>
              </a:rPr>
              <a:t>ADVANTAGES</a:t>
            </a:r>
          </a:p>
        </p:txBody>
      </p:sp>
      <p:sp>
        <p:nvSpPr>
          <p:cNvPr id="3" name="Content Placeholder 2"/>
          <p:cNvSpPr>
            <a:spLocks noGrp="1"/>
          </p:cNvSpPr>
          <p:nvPr>
            <p:ph sz="half" idx="1"/>
          </p:nvPr>
        </p:nvSpPr>
        <p:spPr>
          <a:xfrm>
            <a:off x="609600" y="1174750"/>
            <a:ext cx="10972800" cy="4953000"/>
          </a:xfrm>
        </p:spPr>
        <p:txBody>
          <a:bodyPr/>
          <a:lstStyle/>
          <a:p>
            <a:pPr>
              <a:buFont typeface="Wingdings" panose="05000000000000000000" charset="0"/>
              <a:buChar char="Ø"/>
            </a:pPr>
            <a:r>
              <a:rPr lang="en-US" sz="2800" dirty="0"/>
              <a:t>More Efficient.  </a:t>
            </a:r>
          </a:p>
          <a:p>
            <a:pPr>
              <a:buFont typeface="Wingdings" panose="05000000000000000000" charset="0"/>
              <a:buChar char="Ø"/>
            </a:pPr>
            <a:r>
              <a:rPr lang="en-US" sz="2800" dirty="0"/>
              <a:t>No need of human Intervention.</a:t>
            </a:r>
          </a:p>
          <a:p>
            <a:pPr>
              <a:buFont typeface="Wingdings" panose="05000000000000000000" charset="0"/>
              <a:buChar char="Ø"/>
            </a:pPr>
            <a:r>
              <a:rPr lang="en-US" sz="2800" dirty="0"/>
              <a:t>Can work 24x7 without any interruption.</a:t>
            </a:r>
          </a:p>
          <a:p>
            <a:pPr>
              <a:buFont typeface="Wingdings" panose="05000000000000000000" charset="0"/>
              <a:buChar char="Ø"/>
            </a:pPr>
            <a:r>
              <a:rPr lang="en-US" sz="2800" dirty="0"/>
              <a:t>It is very easy to install in offices, malls etc.</a:t>
            </a:r>
          </a:p>
          <a:p>
            <a:pPr>
              <a:buFont typeface="Wingdings" panose="05000000000000000000" charset="0"/>
              <a:buChar char="Ø"/>
            </a:pPr>
            <a:r>
              <a:rPr lang="en-US" sz="2800" dirty="0"/>
              <a:t>Low installation cost.</a:t>
            </a:r>
          </a:p>
          <a:p>
            <a:pPr>
              <a:buFont typeface="Wingdings" panose="05000000000000000000" charset="0"/>
              <a:buChar char="Ø"/>
            </a:pPr>
            <a:r>
              <a:rPr lang="en-US" sz="2800" dirty="0"/>
              <a:t>Less maintenance.</a:t>
            </a:r>
          </a:p>
          <a:p>
            <a:pPr>
              <a:buFont typeface="Wingdings" panose="05000000000000000000" charset="0"/>
              <a:buChar char="Ø"/>
            </a:pPr>
            <a:r>
              <a:rPr lang="en-US" sz="2800" dirty="0"/>
              <a:t>It can be easily operated.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rgbClr val="FF0000"/>
                </a:solidFill>
              </a:rPr>
              <a:t>DISADVANTAGES</a:t>
            </a:r>
          </a:p>
        </p:txBody>
      </p:sp>
      <p:sp>
        <p:nvSpPr>
          <p:cNvPr id="3" name="Content Placeholder 2"/>
          <p:cNvSpPr>
            <a:spLocks noGrp="1"/>
          </p:cNvSpPr>
          <p:nvPr>
            <p:ph sz="half" idx="1"/>
          </p:nvPr>
        </p:nvSpPr>
        <p:spPr>
          <a:xfrm>
            <a:off x="609600" y="1174750"/>
            <a:ext cx="10972800" cy="4953000"/>
          </a:xfrm>
        </p:spPr>
        <p:txBody>
          <a:bodyPr/>
          <a:lstStyle/>
          <a:p>
            <a:pPr>
              <a:buFont typeface="Wingdings" panose="05000000000000000000" charset="0"/>
              <a:buChar char="Ø"/>
            </a:pPr>
            <a:r>
              <a:rPr lang="en-US" sz="2400" dirty="0"/>
              <a:t>If the proper load resistance is not used the circuit will not operate</a:t>
            </a:r>
            <a:r>
              <a:rPr lang="en-US" sz="4000" dirty="0"/>
              <a:t>.</a:t>
            </a:r>
          </a:p>
          <a:p>
            <a:pPr>
              <a:buFont typeface="Wingdings" panose="05000000000000000000" charset="0"/>
              <a:buChar char="Ø"/>
            </a:pPr>
            <a:r>
              <a:rPr lang="en-US" sz="2400" dirty="0"/>
              <a:t>It is used only if one person cuts the rays of sensor.</a:t>
            </a:r>
          </a:p>
          <a:p>
            <a:pPr marL="0" indent="0">
              <a:buNone/>
            </a:pPr>
            <a:endParaRPr lang="en-US" sz="2400" dirty="0"/>
          </a:p>
          <a:p>
            <a:pPr>
              <a:buNone/>
            </a:pPr>
            <a:r>
              <a:rPr lang="en-US" u="sng" dirty="0">
                <a:solidFill>
                  <a:srgbClr val="FF0000"/>
                </a:solidFill>
              </a:rPr>
              <a:t>APPLICATIONS</a:t>
            </a:r>
          </a:p>
          <a:p>
            <a:pPr marL="0" indent="0">
              <a:buNone/>
            </a:pPr>
            <a:r>
              <a:rPr lang="en-US" dirty="0"/>
              <a:t>  </a:t>
            </a:r>
            <a:endParaRPr lang="en-US" sz="2400" dirty="0"/>
          </a:p>
          <a:p>
            <a:pPr>
              <a:buFont typeface="Wingdings" panose="05000000000000000000" charset="0"/>
              <a:buChar char="Ø"/>
            </a:pPr>
            <a:r>
              <a:rPr lang="en-US" sz="2400" dirty="0"/>
              <a:t>  Offices.</a:t>
            </a:r>
          </a:p>
          <a:p>
            <a:pPr>
              <a:buFont typeface="Wingdings" panose="05000000000000000000" charset="0"/>
              <a:buChar char="Ø"/>
            </a:pPr>
            <a:r>
              <a:rPr lang="en-US" sz="2400" dirty="0"/>
              <a:t>  Public Places.</a:t>
            </a:r>
          </a:p>
          <a:p>
            <a:pPr>
              <a:buFont typeface="Wingdings" panose="05000000000000000000" charset="0"/>
              <a:buChar char="Ø"/>
            </a:pPr>
            <a:r>
              <a:rPr lang="en-US" sz="2400" dirty="0"/>
              <a:t>  </a:t>
            </a:r>
            <a:r>
              <a:rPr lang="en-IN" sz="2400" dirty="0"/>
              <a:t>U</a:t>
            </a:r>
            <a:r>
              <a:rPr lang="en-IN" sz="2400" dirty="0">
                <a:effectLst/>
                <a:ea typeface="Calibri" panose="020F0502020204030204" pitchFamily="34" charset="0"/>
              </a:rPr>
              <a:t>sed for counting the numbers of traffic if it will be installed on the road or      highway</a:t>
            </a:r>
            <a:r>
              <a:rPr lang="en-US" sz="2400" dirty="0">
                <a:effectLst/>
                <a:ea typeface="Calibri" panose="020F0502020204030204" pitchFamily="34" charset="0"/>
              </a:rPr>
              <a:t>.</a:t>
            </a:r>
            <a:endParaRPr lang="en-US" sz="2400" dirty="0"/>
          </a:p>
          <a:p>
            <a:pPr>
              <a:buFont typeface="Wingdings" panose="05000000000000000000" charset="0"/>
              <a:buChar char="§"/>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rgbClr val="840C18"/>
                </a:solidFill>
              </a:rPr>
              <a:t>FUTURE SCOPE</a:t>
            </a:r>
          </a:p>
        </p:txBody>
      </p:sp>
      <p:sp>
        <p:nvSpPr>
          <p:cNvPr id="3" name="Content Placeholder 2"/>
          <p:cNvSpPr>
            <a:spLocks noGrp="1"/>
          </p:cNvSpPr>
          <p:nvPr>
            <p:ph sz="half" idx="1"/>
          </p:nvPr>
        </p:nvSpPr>
        <p:spPr>
          <a:xfrm>
            <a:off x="609600" y="1174750"/>
            <a:ext cx="10973435" cy="4953000"/>
          </a:xfrm>
        </p:spPr>
        <p:txBody>
          <a:bodyPr/>
          <a:lstStyle/>
          <a:p>
            <a:pPr>
              <a:buFont typeface="Wingdings" panose="05000000000000000000" charset="0"/>
              <a:buChar char="Ø"/>
            </a:pPr>
            <a:r>
              <a:rPr lang="en-US" sz="2400" dirty="0"/>
              <a:t>Metal detector can be added for security reasons.</a:t>
            </a:r>
          </a:p>
          <a:p>
            <a:pPr marL="0" indent="0">
              <a:buNone/>
            </a:pPr>
            <a:endParaRPr lang="en-US" sz="2400" dirty="0"/>
          </a:p>
          <a:p>
            <a:pPr>
              <a:buFont typeface="Wingdings" panose="05000000000000000000" charset="0"/>
              <a:buChar char="Ø"/>
            </a:pPr>
            <a:r>
              <a:rPr lang="en-US" sz="2400" dirty="0"/>
              <a:t>We can check the ambient light intensity and then decide if the light needs to be turn on or not.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gradFill>
                  <a:gsLst>
                    <a:gs pos="0">
                      <a:srgbClr val="14CD68"/>
                    </a:gs>
                    <a:gs pos="100000">
                      <a:srgbClr val="035C7D"/>
                    </a:gs>
                  </a:gsLst>
                  <a:lin scaled="0"/>
                </a:gradFill>
              </a:rPr>
              <a:t>CONCLUSION</a:t>
            </a:r>
          </a:p>
        </p:txBody>
      </p:sp>
      <p:sp>
        <p:nvSpPr>
          <p:cNvPr id="3" name="Content Placeholder 2"/>
          <p:cNvSpPr>
            <a:spLocks noGrp="1"/>
          </p:cNvSpPr>
          <p:nvPr>
            <p:ph sz="half" idx="1"/>
          </p:nvPr>
        </p:nvSpPr>
        <p:spPr>
          <a:xfrm>
            <a:off x="609600" y="1174750"/>
            <a:ext cx="10972165" cy="4953000"/>
          </a:xfrm>
        </p:spPr>
        <p:txBody>
          <a:bodyPr/>
          <a:lstStyle/>
          <a:p>
            <a:pPr>
              <a:buFont typeface="Wingdings" panose="05000000000000000000" charset="0"/>
              <a:buChar char="Ø"/>
            </a:pPr>
            <a:r>
              <a:rPr lang="en-IN" sz="2400" u="none" strike="noStrike" baseline="30000" dirty="0">
                <a:effectLst/>
                <a:uFill>
                  <a:solidFill>
                    <a:srgbClr val="000000"/>
                  </a:solidFill>
                </a:uFill>
                <a:ea typeface="Arial" panose="020B0604020202020204" pitchFamily="34" charset="0"/>
                <a:cs typeface="Arial" panose="020B0604020202020204" pitchFamily="34" charset="0"/>
              </a:rPr>
              <a:t>In demonstration of the project, the infrared sensing part used to detect the passage of visitors worked .</a:t>
            </a:r>
          </a:p>
          <a:p>
            <a:pPr>
              <a:buFont typeface="Wingdings" panose="05000000000000000000" charset="0"/>
              <a:buChar char="Ø"/>
            </a:pPr>
            <a:endParaRPr lang="en-IN" sz="2400" u="none" strike="noStrike" baseline="30000" dirty="0">
              <a:effectLst/>
              <a:uFill>
                <a:solidFill>
                  <a:srgbClr val="000000"/>
                </a:solidFill>
              </a:uFill>
              <a:ea typeface="Arial" panose="020B0604020202020204" pitchFamily="34" charset="0"/>
              <a:cs typeface="Arial" panose="020B0604020202020204" pitchFamily="34" charset="0"/>
            </a:endParaRPr>
          </a:p>
          <a:p>
            <a:pPr>
              <a:buFont typeface="Wingdings" panose="05000000000000000000" charset="0"/>
              <a:buChar char="Ø"/>
            </a:pPr>
            <a:r>
              <a:rPr lang="en-IN" sz="2400" u="none" strike="noStrike" baseline="30000" dirty="0">
                <a:effectLst/>
                <a:uFill>
                  <a:solidFill>
                    <a:srgbClr val="000000"/>
                  </a:solidFill>
                </a:uFill>
                <a:ea typeface="Arial" panose="020B0604020202020204" pitchFamily="34" charset="0"/>
                <a:cs typeface="Arial" panose="020B0604020202020204" pitchFamily="34" charset="0"/>
              </a:rPr>
              <a:t>Also, the LCD, led and the buzzer were effective in alerting and notifications. </a:t>
            </a:r>
          </a:p>
          <a:p>
            <a:pPr>
              <a:buFont typeface="Wingdings" panose="05000000000000000000" charset="0"/>
              <a:buChar char="Ø"/>
            </a:pPr>
            <a:r>
              <a:rPr lang="en-IN" sz="2400" dirty="0"/>
              <a:t> </a:t>
            </a:r>
            <a:r>
              <a:rPr lang="en-IN" sz="2400" u="none" strike="noStrike" baseline="30000" dirty="0">
                <a:effectLst/>
                <a:uFill>
                  <a:solidFill>
                    <a:srgbClr val="000000"/>
                  </a:solidFill>
                </a:uFill>
                <a:ea typeface="Arial" panose="020B0604020202020204" pitchFamily="34" charset="0"/>
                <a:cs typeface="Arial" panose="020B0604020202020204" pitchFamily="34" charset="0"/>
              </a:rPr>
              <a:t>Hence the whole purpose of the bidirectional visitor counter was successfully achieved and is applicable in the wider scope. </a:t>
            </a:r>
          </a:p>
          <a:p>
            <a:pPr marL="0" indent="0">
              <a:buNone/>
            </a:pPr>
            <a:endParaRPr lang="en-IN" sz="2400" u="none" strike="noStrike" baseline="30000" dirty="0">
              <a:effectLst/>
              <a:uFill>
                <a:solidFill>
                  <a:srgbClr val="000000"/>
                </a:solidFill>
              </a:uFill>
              <a:ea typeface="Arial" panose="020B0604020202020204" pitchFamily="34" charset="0"/>
              <a:cs typeface="Arial" panose="020B0604020202020204" pitchFamily="34" charset="0"/>
            </a:endParaRPr>
          </a:p>
          <a:p>
            <a:pPr>
              <a:buFont typeface="Wingdings" panose="05000000000000000000" charset="0"/>
              <a:buChar char="Ø"/>
            </a:pPr>
            <a:r>
              <a:rPr lang="en-IN" sz="2400" baseline="30000" dirty="0">
                <a:uFill>
                  <a:solidFill>
                    <a:srgbClr val="000000"/>
                  </a:solidFill>
                </a:uFill>
                <a:ea typeface="Arial" panose="020B0604020202020204" pitchFamily="34" charset="0"/>
                <a:cs typeface="Arial" panose="020B0604020202020204" pitchFamily="34" charset="0"/>
              </a:rPr>
              <a:t> </a:t>
            </a:r>
            <a:r>
              <a:rPr lang="en-IN" sz="2400" u="none" strike="noStrike" baseline="30000" dirty="0">
                <a:effectLst/>
                <a:uFill>
                  <a:solidFill>
                    <a:srgbClr val="000000"/>
                  </a:solidFill>
                </a:uFill>
                <a:ea typeface="Arial" panose="020B0604020202020204" pitchFamily="34" charset="0"/>
                <a:cs typeface="Arial" panose="020B0604020202020204" pitchFamily="34" charset="0"/>
              </a:rPr>
              <a:t>Microcontroller was very efficient in its task performance, thus computation of counts and controlling I/O devices </a:t>
            </a:r>
            <a:endParaRPr lang="en-IN" sz="1800" u="none" strike="noStrike" baseline="30000" dirty="0">
              <a:effectLst/>
              <a:uFill>
                <a:solidFill>
                  <a:srgbClr val="000000"/>
                </a:solidFill>
              </a:uFill>
              <a:ea typeface="Arial" panose="020B0604020202020204" pitchFamily="34" charset="0"/>
              <a:cs typeface="Arial" panose="020B0604020202020204" pitchFamily="34" charset="0"/>
            </a:endParaRPr>
          </a:p>
          <a:p>
            <a:pPr>
              <a:buFont typeface="Wingdings" panose="05000000000000000000" charset="0"/>
              <a:buChar char="Ø"/>
            </a:pPr>
            <a:endParaRPr lang="en-IN" sz="2400" u="none" strike="noStrike" baseline="30000" dirty="0">
              <a:effectLst/>
              <a:uFill>
                <a:solidFill>
                  <a:srgbClr val="000000"/>
                </a:solidFill>
              </a:uFill>
              <a:ea typeface="Arial" panose="020B0604020202020204" pitchFamily="34" charset="0"/>
              <a:cs typeface="Arial" panose="020B0604020202020204" pitchFamily="34" charset="0"/>
            </a:endParaRPr>
          </a:p>
          <a:p>
            <a:pPr marL="0" indent="0">
              <a:buNone/>
            </a:pPr>
            <a:r>
              <a:rPr lang="en-IN" sz="2400" dirty="0">
                <a:effectLst/>
                <a:ea typeface="Calibri" panose="020F0502020204030204" pitchFamily="34" charset="0"/>
              </a:rPr>
              <a:t>Finally, we conclude that the proposed system will count visitors effectively and efficiently by reducing the rate at which error occurs when counting visitors.</a:t>
            </a:r>
          </a:p>
          <a:p>
            <a:pPr marL="0" indent="0">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rgbClr val="46204F"/>
                </a:solidFill>
              </a:rPr>
              <a:t>REFERENCES</a:t>
            </a:r>
          </a:p>
        </p:txBody>
      </p:sp>
      <p:sp>
        <p:nvSpPr>
          <p:cNvPr id="3" name="Content Placeholder 2"/>
          <p:cNvSpPr>
            <a:spLocks noGrp="1"/>
          </p:cNvSpPr>
          <p:nvPr>
            <p:ph sz="half" idx="1"/>
          </p:nvPr>
        </p:nvSpPr>
        <p:spPr>
          <a:xfrm>
            <a:off x="423169" y="1348468"/>
            <a:ext cx="10972800" cy="4953000"/>
          </a:xfrm>
        </p:spPr>
        <p:txBody>
          <a:bodyPr/>
          <a:lstStyle/>
          <a:p>
            <a:pPr>
              <a:buFont typeface="Wingdings" panose="05000000000000000000" charset="0"/>
              <a:buChar char="Ø"/>
            </a:pPr>
            <a:r>
              <a:rPr lang="en-US" sz="2400" dirty="0"/>
              <a:t>PIC 16F87X A data sheet.</a:t>
            </a:r>
          </a:p>
          <a:p>
            <a:pPr marL="0" indent="0">
              <a:buNone/>
            </a:pPr>
            <a:endParaRPr lang="en-US" sz="2400" dirty="0"/>
          </a:p>
          <a:p>
            <a:pPr>
              <a:buFont typeface="Wingdings" panose="05000000000000000000" charset="0"/>
              <a:buChar char="Ø"/>
            </a:pPr>
            <a:r>
              <a:rPr lang="en-US" sz="2400" dirty="0"/>
              <a:t> </a:t>
            </a: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40 PIN 8-bit CMOS Flash Microcontroller. (n. d.). Retrieved from </a:t>
            </a:r>
            <a:r>
              <a:rPr lang="en-IN" sz="2400" u="sng" strike="noStrike" dirty="0">
                <a:solidFill>
                  <a:srgbClr val="4471C4"/>
                </a:solidFill>
                <a:effectLst/>
                <a:uFill>
                  <a:solidFill>
                    <a:srgbClr val="4471C4"/>
                  </a:solidFill>
                </a:uFill>
                <a:latin typeface="Times New Roman" panose="02020603050405020304" pitchFamily="18" charset="0"/>
                <a:ea typeface="Times New Roman" panose="02020603050405020304" pitchFamily="18" charset="0"/>
                <a:cs typeface="Times New Roman" panose="02020603050405020304" pitchFamily="18" charset="0"/>
              </a:rPr>
              <a:t>http://www.mantec.be/en/pic-s/2722040pin-8-bit-cmos-flash-microcontroller-5410329355951.html</a:t>
            </a:r>
            <a:r>
              <a:rPr lang="en-IN" sz="2400" u="none" strike="noStrike" dirty="0">
                <a:solidFill>
                  <a:srgbClr val="4471C4"/>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t>
            </a:r>
            <a:endPar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dirty="0"/>
          </a:p>
          <a:p>
            <a:pPr>
              <a:buFont typeface="Wingdings" panose="05000000000000000000" charset="0"/>
              <a:buChar char="Ø"/>
            </a:pPr>
            <a:r>
              <a:rPr lang="en-US" sz="2400" dirty="0"/>
              <a:t> </a:t>
            </a: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Architecture and Programming of 8050 MCU’S. (n. d.). Retrieved from </a:t>
            </a:r>
            <a:r>
              <a:rPr lang="en-IN" sz="2400" u="sng" strike="noStrike" dirty="0">
                <a:solidFill>
                  <a:srgbClr val="4471C4"/>
                </a:solidFill>
                <a:effectLst/>
                <a:uFill>
                  <a:solidFill>
                    <a:srgbClr val="4471C4"/>
                  </a:solidFill>
                </a:uFill>
                <a:latin typeface="Times New Roman" panose="02020603050405020304" pitchFamily="18" charset="0"/>
                <a:ea typeface="Times New Roman" panose="02020603050405020304" pitchFamily="18" charset="0"/>
                <a:cs typeface="Times New Roman" panose="02020603050405020304" pitchFamily="18" charset="0"/>
              </a:rPr>
              <a:t>http://www.mikroe.com/chapters/view/64/chapter-1-introduction-to-microcontrollers</a:t>
            </a:r>
            <a:r>
              <a:rPr lang="en-IN" sz="2400" u="sng" strike="noStrike" dirty="0">
                <a:effectLst/>
                <a:uFill>
                  <a:solidFill>
                    <a:srgbClr val="4471C4"/>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charset="0"/>
              <a:buChar char="Ø"/>
            </a:pPr>
            <a:endParaRPr lang="en-US" sz="2400" dirty="0"/>
          </a:p>
          <a:p>
            <a:pPr>
              <a:buFont typeface="Wingdings" panose="05000000000000000000" charset="0"/>
              <a:buChar char="Ø"/>
            </a:pPr>
            <a:r>
              <a:rPr lang="en-US" sz="2400" dirty="0"/>
              <a:t>“Design with PIC Microcontroller” Book by J B </a:t>
            </a:r>
            <a:r>
              <a:rPr lang="en-US" sz="2400" dirty="0" err="1"/>
              <a:t>Peatman</a:t>
            </a:r>
            <a:r>
              <a:rPr lang="en-US" sz="24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sp>
        <p:nvSpPr>
          <p:cNvPr id="3" name="Content Placeholder 2"/>
          <p:cNvSpPr>
            <a:spLocks noGrp="1"/>
          </p:cNvSpPr>
          <p:nvPr>
            <p:ph sz="half" idx="1"/>
          </p:nvPr>
        </p:nvSpPr>
        <p:spPr>
          <a:xfrm>
            <a:off x="609600" y="1174750"/>
            <a:ext cx="10972800" cy="4953000"/>
          </a:xfrm>
        </p:spPr>
        <p:txBody>
          <a:bodyPr/>
          <a:lstStyle/>
          <a:p>
            <a:pPr marL="0" indent="0">
              <a:buNone/>
            </a:pPr>
            <a:r>
              <a:rPr lang="en-US"/>
              <a:t>                               </a:t>
            </a:r>
          </a:p>
          <a:p>
            <a:endParaRPr lang="en-US"/>
          </a:p>
          <a:p>
            <a:endParaRPr lang="en-US"/>
          </a:p>
          <a:p>
            <a:pPr marL="0" indent="0">
              <a:buNone/>
            </a:pPr>
            <a:r>
              <a:rPr lang="en-US"/>
              <a:t>                            </a:t>
            </a:r>
            <a:r>
              <a:rPr lang="en-US" sz="5400" i="1">
                <a:solidFill>
                  <a:schemeClr val="accent5"/>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1645" y="201930"/>
            <a:ext cx="10511155" cy="582930"/>
          </a:xfrm>
        </p:spPr>
        <p:txBody>
          <a:bodyPr/>
          <a:lstStyle/>
          <a:p>
            <a:r>
              <a:rPr lang="en-US" sz="3200">
                <a:solidFill>
                  <a:schemeClr val="tx2"/>
                </a:solidFill>
                <a:effectLst>
                  <a:outerShdw blurRad="38100" dist="25400" dir="5400000" algn="ctr" rotWithShape="0">
                    <a:srgbClr val="6E747A">
                      <a:alpha val="43000"/>
                    </a:srgbClr>
                  </a:outerShdw>
                </a:effectLst>
                <a:latin typeface="Tahoma" panose="020B0604030504040204" charset="0"/>
                <a:cs typeface="Tahoma" panose="020B0604030504040204" charset="0"/>
              </a:rPr>
              <a:t>CONTENTS</a:t>
            </a:r>
          </a:p>
        </p:txBody>
      </p:sp>
      <p:sp>
        <p:nvSpPr>
          <p:cNvPr id="3" name="Content Placeholder 2"/>
          <p:cNvSpPr>
            <a:spLocks noGrp="1"/>
          </p:cNvSpPr>
          <p:nvPr>
            <p:ph idx="1"/>
          </p:nvPr>
        </p:nvSpPr>
        <p:spPr>
          <a:xfrm>
            <a:off x="609600" y="911860"/>
            <a:ext cx="10972800" cy="5939156"/>
          </a:xfrm>
        </p:spPr>
        <p:txBody>
          <a:bodyPr/>
          <a:lstStyle/>
          <a:p>
            <a:pPr marL="0" indent="0">
              <a:buClr>
                <a:srgbClr val="000000"/>
              </a:buClr>
              <a:buSzPct val="75000"/>
              <a:buFont typeface="Wingdings" panose="05000000000000000000" charset="0"/>
              <a:buChar char="q"/>
            </a:pPr>
            <a:r>
              <a:rPr lang="en-US" sz="2400" dirty="0">
                <a:solidFill>
                  <a:schemeClr val="tx1"/>
                </a:solidFill>
                <a:uFillTx/>
              </a:rPr>
              <a:t> Introduction</a:t>
            </a:r>
          </a:p>
          <a:p>
            <a:pPr marL="0" indent="0">
              <a:buClr>
                <a:srgbClr val="000000"/>
              </a:buClr>
              <a:buSzPct val="75000"/>
              <a:buFont typeface="Wingdings" panose="05000000000000000000" charset="0"/>
              <a:buChar char="q"/>
            </a:pPr>
            <a:r>
              <a:rPr lang="en-US" sz="2400" dirty="0">
                <a:solidFill>
                  <a:schemeClr val="tx1"/>
                </a:solidFill>
                <a:uFillTx/>
              </a:rPr>
              <a:t> Literature Survey</a:t>
            </a:r>
          </a:p>
          <a:p>
            <a:pPr marL="0" indent="0">
              <a:buClr>
                <a:srgbClr val="000000"/>
              </a:buClr>
              <a:buSzPct val="75000"/>
              <a:buFont typeface="Wingdings" panose="05000000000000000000" charset="0"/>
              <a:buChar char="q"/>
            </a:pPr>
            <a:r>
              <a:rPr lang="en-US" sz="2400" dirty="0"/>
              <a:t> Problem Statement</a:t>
            </a:r>
          </a:p>
          <a:p>
            <a:pPr marL="0" indent="0">
              <a:buClr>
                <a:srgbClr val="000000"/>
              </a:buClr>
              <a:buSzPct val="75000"/>
              <a:buFont typeface="Wingdings" panose="05000000000000000000" charset="0"/>
              <a:buChar char="q"/>
            </a:pPr>
            <a:r>
              <a:rPr lang="en-US" sz="2400" dirty="0">
                <a:solidFill>
                  <a:schemeClr val="tx1"/>
                </a:solidFill>
                <a:uFillTx/>
              </a:rPr>
              <a:t> Proposed System</a:t>
            </a:r>
          </a:p>
          <a:p>
            <a:pPr marL="0" indent="0">
              <a:buClr>
                <a:srgbClr val="000000"/>
              </a:buClr>
              <a:buSzPct val="75000"/>
              <a:buFont typeface="Wingdings" panose="05000000000000000000" charset="0"/>
              <a:buChar char="q"/>
            </a:pPr>
            <a:r>
              <a:rPr lang="en-US" sz="2400" dirty="0">
                <a:solidFill>
                  <a:schemeClr val="tx1"/>
                </a:solidFill>
                <a:uFillTx/>
              </a:rPr>
              <a:t> Block Diagram</a:t>
            </a:r>
          </a:p>
          <a:p>
            <a:pPr marL="0" indent="0">
              <a:buClr>
                <a:srgbClr val="000000"/>
              </a:buClr>
              <a:buSzPct val="75000"/>
              <a:buFont typeface="Wingdings" panose="05000000000000000000" charset="0"/>
              <a:buChar char="q"/>
            </a:pPr>
            <a:r>
              <a:rPr lang="en-US" sz="2400" dirty="0">
                <a:solidFill>
                  <a:schemeClr val="tx1"/>
                </a:solidFill>
                <a:uFillTx/>
              </a:rPr>
              <a:t> Design and Implementation</a:t>
            </a:r>
          </a:p>
          <a:p>
            <a:pPr marL="0" indent="0">
              <a:buClr>
                <a:srgbClr val="000000"/>
              </a:buClr>
              <a:buSzPct val="75000"/>
              <a:buFont typeface="Wingdings" panose="05000000000000000000" charset="0"/>
              <a:buChar char="q"/>
            </a:pPr>
            <a:r>
              <a:rPr lang="en-US" sz="2400" dirty="0"/>
              <a:t> Circuit Diagram</a:t>
            </a:r>
          </a:p>
          <a:p>
            <a:pPr marL="0" indent="0">
              <a:buClr>
                <a:srgbClr val="000000"/>
              </a:buClr>
              <a:buSzPct val="75000"/>
              <a:buFont typeface="Wingdings" panose="05000000000000000000" charset="0"/>
              <a:buChar char="q"/>
            </a:pPr>
            <a:r>
              <a:rPr lang="en-US" sz="2400" dirty="0">
                <a:solidFill>
                  <a:schemeClr val="tx1"/>
                </a:solidFill>
                <a:uFillTx/>
              </a:rPr>
              <a:t> Flow Chart</a:t>
            </a:r>
          </a:p>
          <a:p>
            <a:pPr marL="0" indent="0">
              <a:buClr>
                <a:srgbClr val="000000"/>
              </a:buClr>
              <a:buSzPct val="75000"/>
              <a:buFont typeface="Wingdings" panose="05000000000000000000" charset="0"/>
              <a:buChar char="q"/>
            </a:pPr>
            <a:r>
              <a:rPr lang="en-US" sz="2400" dirty="0">
                <a:solidFill>
                  <a:schemeClr val="tx1"/>
                </a:solidFill>
                <a:uFillTx/>
              </a:rPr>
              <a:t> Results</a:t>
            </a:r>
          </a:p>
          <a:p>
            <a:pPr marL="0" indent="0">
              <a:buClr>
                <a:srgbClr val="000000"/>
              </a:buClr>
              <a:buSzPct val="75000"/>
              <a:buFont typeface="Wingdings" panose="05000000000000000000" charset="0"/>
              <a:buChar char="q"/>
            </a:pPr>
            <a:r>
              <a:rPr lang="en-US" sz="2400" dirty="0">
                <a:solidFill>
                  <a:schemeClr val="tx1"/>
                </a:solidFill>
                <a:uFillTx/>
              </a:rPr>
              <a:t> Advantages, Disadvantages and Application</a:t>
            </a:r>
          </a:p>
          <a:p>
            <a:pPr marL="0" indent="0">
              <a:buClr>
                <a:srgbClr val="000000"/>
              </a:buClr>
              <a:buSzPct val="75000"/>
              <a:buFont typeface="Wingdings" panose="05000000000000000000" charset="0"/>
              <a:buChar char="q"/>
            </a:pPr>
            <a:r>
              <a:rPr lang="en-US" sz="2400" dirty="0">
                <a:solidFill>
                  <a:schemeClr val="tx1"/>
                </a:solidFill>
                <a:uFillTx/>
              </a:rPr>
              <a:t> Conclusion</a:t>
            </a:r>
          </a:p>
          <a:p>
            <a:pPr marL="0" indent="0">
              <a:buClr>
                <a:srgbClr val="000000"/>
              </a:buClr>
              <a:buSzPct val="75000"/>
              <a:buFont typeface="Wingdings" panose="05000000000000000000" charset="0"/>
              <a:buChar char="q"/>
            </a:pPr>
            <a:r>
              <a:rPr lang="en-US" sz="2400" dirty="0">
                <a:solidFill>
                  <a:schemeClr val="tx1"/>
                </a:solidFill>
                <a:uFillTx/>
              </a:rPr>
              <a:t> Future Scope</a:t>
            </a:r>
          </a:p>
          <a:p>
            <a:pPr marL="0" indent="0">
              <a:buClr>
                <a:srgbClr val="000000"/>
              </a:buClr>
              <a:buSzPct val="75000"/>
              <a:buFont typeface="Wingdings" panose="05000000000000000000" charset="0"/>
              <a:buChar char="q"/>
            </a:pPr>
            <a:r>
              <a:rPr lang="en-US" sz="2400" dirty="0">
                <a:solidFill>
                  <a:schemeClr val="tx1"/>
                </a:solidFill>
                <a:uFillTx/>
              </a:rPr>
              <a:t> References</a:t>
            </a:r>
            <a:endParaRPr lang="en-US" sz="2800" dirty="0">
              <a:solidFill>
                <a:schemeClr val="tx1"/>
              </a:solidFill>
              <a:uFillTx/>
            </a:endParaRPr>
          </a:p>
        </p:txBody>
      </p:sp>
      <p:cxnSp>
        <p:nvCxnSpPr>
          <p:cNvPr id="4" name="Straight Connector 3"/>
          <p:cNvCxnSpPr/>
          <p:nvPr/>
        </p:nvCxnSpPr>
        <p:spPr>
          <a:xfrm>
            <a:off x="160655" y="841375"/>
            <a:ext cx="12040235" cy="698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3200" u="sng">
                <a:solidFill>
                  <a:srgbClr val="C00000"/>
                </a:solidFill>
                <a:effectLst>
                  <a:outerShdw blurRad="38100" dist="25400" dir="5400000" algn="ctr" rotWithShape="0">
                    <a:srgbClr val="6E747A">
                      <a:alpha val="43000"/>
                    </a:srgbClr>
                  </a:outerShdw>
                </a:effectLst>
              </a:rPr>
              <a:t>INTRODUCTION</a:t>
            </a:r>
          </a:p>
        </p:txBody>
      </p:sp>
      <p:sp>
        <p:nvSpPr>
          <p:cNvPr id="3" name="Content Placeholder 2"/>
          <p:cNvSpPr>
            <a:spLocks noGrp="1"/>
          </p:cNvSpPr>
          <p:nvPr>
            <p:ph idx="1"/>
          </p:nvPr>
        </p:nvSpPr>
        <p:spPr>
          <a:xfrm>
            <a:off x="609600" y="1108075"/>
            <a:ext cx="10972800" cy="5019675"/>
          </a:xfrm>
        </p:spPr>
        <p:txBody>
          <a:bodyPr/>
          <a:lstStyle/>
          <a:p>
            <a:pPr>
              <a:buFont typeface="Wingdings" panose="05000000000000000000" charset="0"/>
              <a:buChar char="§"/>
            </a:pPr>
            <a:r>
              <a:rPr lang="en-IN" sz="240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Many times, we need to monitor the person/people visiting some place like Seminar Hall, conference room or shopping mall or temple</a:t>
            </a:r>
            <a:r>
              <a:rPr lang="en-US" sz="2400" dirty="0"/>
              <a:t>.</a:t>
            </a:r>
          </a:p>
          <a:p>
            <a:pPr>
              <a:buFont typeface="Wingdings" panose="05000000000000000000" charset="0"/>
              <a:buChar char="§"/>
            </a:pPr>
            <a:r>
              <a:rPr lang="en-IN" sz="240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This project can be used to count and display the number of visitors entering inside any conference room or seminar hall</a:t>
            </a:r>
          </a:p>
          <a:p>
            <a:pPr>
              <a:buFont typeface="Wingdings" panose="05000000000000000000" charset="0"/>
              <a:buChar char="§"/>
            </a:pPr>
            <a:r>
              <a:rPr lang="en-IN" sz="240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Microcontroller is a reliable circuit that takes over the task of counting the number of persons/ visitors in the room very accurately. </a:t>
            </a:r>
          </a:p>
          <a:p>
            <a:pPr>
              <a:buFont typeface="Wingdings" panose="05000000000000000000" charset="0"/>
              <a:buChar char="§"/>
            </a:pPr>
            <a:r>
              <a:rPr lang="en-IN" sz="240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An IR sensor issued to monitor the person entering and exiting the room.</a:t>
            </a:r>
          </a:p>
          <a:p>
            <a:pPr>
              <a:buFont typeface="Wingdings" panose="05000000000000000000" charset="0"/>
              <a:buChar char="§"/>
            </a:pPr>
            <a:r>
              <a:rPr lang="en-IN" sz="240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We will be showing both the in count i.e. number of people entering the room and out count i.e. number of people exiting the room on a16x2 Alphanumeric LCD. </a:t>
            </a:r>
          </a:p>
          <a:p>
            <a:pPr>
              <a:buFont typeface="Wingdings" panose="05000000000000000000" charset="0"/>
              <a:buChar char="§"/>
            </a:pPr>
            <a:r>
              <a:rPr lang="en-US" sz="2400" dirty="0">
                <a:latin typeface="Segoe UI Semibold" panose="020B0702040204020203" pitchFamily="34" charset="0"/>
                <a:cs typeface="Segoe UI Semibold" panose="020B0702040204020203" pitchFamily="34" charset="0"/>
              </a:rPr>
              <a:t>PIC 16F877A  microcontroller can be used and applied in real world application. </a:t>
            </a:r>
          </a:p>
          <a:p>
            <a:pPr>
              <a:buFont typeface="Wingdings" panose="05000000000000000000" charset="0"/>
              <a:buChar char="§"/>
            </a:pPr>
            <a:endParaRPr lang="en-IN" sz="2400" dirty="0">
              <a:effectLst/>
              <a:latin typeface="Segoe UI Semibold" panose="020B0702040204020203" pitchFamily="34" charset="0"/>
              <a:ea typeface="Calibri" panose="020F0502020204030204" pitchFamily="34" charset="0"/>
              <a:cs typeface="Segoe UI Semibold" panose="020B0702040204020203" pitchFamily="34" charset="0"/>
            </a:endParaRPr>
          </a:p>
          <a:p>
            <a:pPr marL="0" indent="0">
              <a:buFont typeface="Wingdings" panose="05000000000000000000" charset="0"/>
              <a:buNone/>
            </a:pPr>
            <a:r>
              <a:rPr lang="en-US" sz="2800" dirty="0"/>
              <a:t> </a:t>
            </a:r>
          </a:p>
        </p:txBody>
      </p:sp>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gradFill>
                  <a:gsLst>
                    <a:gs pos="0">
                      <a:srgbClr val="FE4444"/>
                    </a:gs>
                    <a:gs pos="100000">
                      <a:srgbClr val="832B2B"/>
                    </a:gs>
                  </a:gsLst>
                  <a:lin scaled="0"/>
                </a:gradFill>
              </a:rPr>
              <a:t>LITERATURE SURVEY</a:t>
            </a:r>
          </a:p>
        </p:txBody>
      </p:sp>
      <p:sp>
        <p:nvSpPr>
          <p:cNvPr id="3" name="Content Placeholder 2"/>
          <p:cNvSpPr>
            <a:spLocks noGrp="1"/>
          </p:cNvSpPr>
          <p:nvPr>
            <p:ph idx="1"/>
          </p:nvPr>
        </p:nvSpPr>
        <p:spPr/>
        <p:txBody>
          <a:bodyPr/>
          <a:lstStyle/>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In recent times, the number of visitors to protected and recreational areas have almost doubled during the past ten years throughout the whole world</a:t>
            </a: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During the past two years, appreciable efforts have begun to count visitors to public areas more systematically and consistently</a:t>
            </a: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Furthermore, reliable visitor statistics are needed, together with other information gathered from visitor surveys,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evaluating the effectiveness of the area’s own activities and for monitoring changes.</a:t>
            </a: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This will help to keep accurate information on population density per time, ,identify potential structural and social risks and effective decision making on issues related to population.</a:t>
            </a:r>
            <a:endParaRPr lang="en-IN" sz="2400" dirty="0">
              <a:effectLst/>
              <a:latin typeface="Times New Roman" panose="02020603050405020304" pitchFamily="18" charset="0"/>
              <a:ea typeface="Calibri" panose="020F0502020204030204" pitchFamily="34" charset="0"/>
            </a:endParaRPr>
          </a:p>
          <a:p>
            <a:pPr>
              <a:buFont typeface="Wingdings" panose="05000000000000000000"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a:solidFill>
                  <a:srgbClr val="C00000"/>
                </a:solidFill>
              </a:rPr>
              <a:t>PROBLEM STATEMENT</a:t>
            </a:r>
          </a:p>
        </p:txBody>
      </p:sp>
      <p:sp>
        <p:nvSpPr>
          <p:cNvPr id="3" name="Content Placeholder 2"/>
          <p:cNvSpPr>
            <a:spLocks noGrp="1"/>
          </p:cNvSpPr>
          <p:nvPr>
            <p:ph idx="1"/>
          </p:nvPr>
        </p:nvSpPr>
        <p:spPr/>
        <p:txBody>
          <a:bodyPr/>
          <a:lstStyle/>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A primary method for counting the visitors involves hiring human auditors to stand and manually tally the number of visitors who pass by a certain location. But human-based data collection comes at great expense</a:t>
            </a:r>
            <a:r>
              <a:rPr lang="en-IN" sz="1800" dirty="0">
                <a:solidFill>
                  <a:srgbClr val="000000"/>
                </a:solidFill>
                <a:effectLst/>
                <a:latin typeface="Times New Roman" panose="02020603050405020304" pitchFamily="18" charset="0"/>
                <a:ea typeface="Calibri" panose="020F0502020204030204" pitchFamily="34" charset="0"/>
              </a:rPr>
              <a:t>. </a:t>
            </a:r>
            <a:endParaRPr lang="en-US" sz="2400" dirty="0"/>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With human handling the manual counting of visitors, there are tendencies of inefficiencies, misrepresentation, time wastage and unnecessary financial implications. </a:t>
            </a:r>
            <a:endParaRPr lang="en-US" sz="240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With this in mind, it is imperative to develop and promote a digital visitor counter which will be bidirectional in nature and utilise the microcontroller</a:t>
            </a: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A sensor will be used to detect a person enter and out from the door and send signal to microcontroller. </a:t>
            </a:r>
            <a:endParaRPr lang="en-IN"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charset="0"/>
              <a:buChar char="§"/>
            </a:pPr>
            <a:r>
              <a:rPr lang="en-IN" sz="2400" dirty="0">
                <a:solidFill>
                  <a:srgbClr val="000000"/>
                </a:solidFill>
                <a:latin typeface="Times New Roman" panose="02020603050405020304" pitchFamily="18" charset="0"/>
                <a:ea typeface="Calibri" panose="020F0502020204030204" pitchFamily="34" charset="0"/>
              </a:rPr>
              <a:t>M</a:t>
            </a:r>
            <a:r>
              <a:rPr lang="en-IN" sz="2400" dirty="0">
                <a:solidFill>
                  <a:srgbClr val="000000"/>
                </a:solidFill>
                <a:effectLst/>
                <a:latin typeface="Times New Roman" panose="02020603050405020304" pitchFamily="18" charset="0"/>
                <a:ea typeface="Calibri" panose="020F0502020204030204" pitchFamily="34" charset="0"/>
              </a:rPr>
              <a:t>icrocontroller will count up and down based on the programming that been embedded on the PIC. </a:t>
            </a:r>
          </a:p>
          <a:p>
            <a:pPr>
              <a:buFont typeface="Wingdings" panose="05000000000000000000" charset="0"/>
              <a:buChar char="§"/>
            </a:pPr>
            <a:r>
              <a:rPr lang="en-IN" sz="2400" dirty="0">
                <a:solidFill>
                  <a:srgbClr val="000000"/>
                </a:solidFill>
                <a:effectLst/>
                <a:latin typeface="Times New Roman" panose="02020603050405020304" pitchFamily="18" charset="0"/>
                <a:ea typeface="Calibri" panose="020F0502020204030204" pitchFamily="34" charset="0"/>
              </a:rPr>
              <a:t>An LCD display will inform the total occupant inside the laboratory and at the same time will display the counting data when a person enters or leave the room.</a:t>
            </a:r>
            <a:endParaRPr lang="en-IN" sz="2400" dirty="0">
              <a:effectLst/>
              <a:latin typeface="Times New Roman" panose="02020603050405020304" pitchFamily="18" charset="0"/>
              <a:ea typeface="Calibri" panose="020F0502020204030204" pitchFamily="34" charset="0"/>
            </a:endParaRPr>
          </a:p>
          <a:p>
            <a:pPr>
              <a:buFont typeface="Wingdings" panose="05000000000000000000" charset="0"/>
              <a:buChar char="§"/>
            </a:pP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72BD-F635-4079-AB64-3056A5F473E0}"/>
              </a:ext>
            </a:extLst>
          </p:cNvPr>
          <p:cNvSpPr>
            <a:spLocks noGrp="1"/>
          </p:cNvSpPr>
          <p:nvPr>
            <p:ph type="title"/>
          </p:nvPr>
        </p:nvSpPr>
        <p:spPr/>
        <p:txBody>
          <a:bodyPr/>
          <a:lstStyle/>
          <a:p>
            <a:r>
              <a:rPr lang="en-US" sz="3600" dirty="0">
                <a:solidFill>
                  <a:srgbClr val="FF0000"/>
                </a:solidFill>
                <a:uFillTx/>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A4127DE4-D047-48C1-92B4-13DFC21312F0}"/>
              </a:ext>
            </a:extLst>
          </p:cNvPr>
          <p:cNvSpPr>
            <a:spLocks noGrp="1"/>
          </p:cNvSpPr>
          <p:nvPr>
            <p:ph idx="1"/>
          </p:nvPr>
        </p:nvSpPr>
        <p:spPr/>
        <p:txBody>
          <a:bodyPr/>
          <a:lstStyle/>
          <a:p>
            <a:r>
              <a:rPr lang="en-IN" sz="2400" dirty="0">
                <a:effectLst/>
                <a:latin typeface="Times New Roman" panose="02020603050405020304" pitchFamily="18" charset="0"/>
                <a:ea typeface="Calibri" panose="020F0502020204030204" pitchFamily="34" charset="0"/>
              </a:rPr>
              <a:t>This system, the traffic or agents or human follow a certain route or door or some threshold to enter into and to exit from the place</a:t>
            </a:r>
            <a:r>
              <a:rPr lang="en-IN" sz="1800" dirty="0">
                <a:effectLst/>
                <a:latin typeface="Times New Roman" panose="02020603050405020304" pitchFamily="18" charset="0"/>
                <a:ea typeface="Calibri" panose="020F0502020204030204" pitchFamily="34" charset="0"/>
              </a:rPr>
              <a:t>.</a:t>
            </a:r>
          </a:p>
          <a:p>
            <a:r>
              <a:rPr lang="en-IN" sz="2400" dirty="0">
                <a:effectLst/>
                <a:latin typeface="Times New Roman" panose="02020603050405020304" pitchFamily="18" charset="0"/>
                <a:ea typeface="Calibri" panose="020F0502020204030204" pitchFamily="34" charset="0"/>
              </a:rPr>
              <a:t>While entering to the system, there are two sensors are installed which are connected with each other via infrared network</a:t>
            </a:r>
            <a:endParaRPr lang="en-IN" sz="2400" dirty="0">
              <a:latin typeface="Times New Roman" panose="02020603050405020304" pitchFamily="18" charset="0"/>
              <a:ea typeface="Calibri" panose="020F0502020204030204" pitchFamily="34" charset="0"/>
            </a:endParaRPr>
          </a:p>
          <a:p>
            <a:r>
              <a:rPr lang="en-IN" sz="2400" dirty="0">
                <a:effectLst/>
                <a:latin typeface="Times New Roman" panose="02020603050405020304" pitchFamily="18" charset="0"/>
                <a:ea typeface="Calibri" panose="020F0502020204030204" pitchFamily="34" charset="0"/>
              </a:rPr>
              <a:t>While a visitor crosses the infrared bar or line, it is disconnected and at that time Microcontroller increase its count by one.</a:t>
            </a:r>
          </a:p>
          <a:p>
            <a:r>
              <a:rPr lang="en-IN" sz="2400" dirty="0">
                <a:effectLst/>
                <a:latin typeface="Times New Roman" panose="02020603050405020304" pitchFamily="18" charset="0"/>
                <a:ea typeface="Calibri" panose="020F0502020204030204" pitchFamily="34" charset="0"/>
              </a:rPr>
              <a:t>When someone crosses the bar in opposite direction, the infrared line is again interrupted and then Microcontroller decreases its count by one to signify that one visitor is entered and one is gate away from the place. </a:t>
            </a:r>
          </a:p>
          <a:p>
            <a:endParaRPr lang="en-IN" dirty="0"/>
          </a:p>
        </p:txBody>
      </p:sp>
    </p:spTree>
    <p:extLst>
      <p:ext uri="{BB962C8B-B14F-4D97-AF65-F5344CB8AC3E}">
        <p14:creationId xmlns:p14="http://schemas.microsoft.com/office/powerpoint/2010/main" val="335826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D028-B482-42C6-9F05-E1A01CDFC660}"/>
              </a:ext>
            </a:extLst>
          </p:cNvPr>
          <p:cNvSpPr>
            <a:spLocks noGrp="1"/>
          </p:cNvSpPr>
          <p:nvPr>
            <p:ph type="title"/>
          </p:nvPr>
        </p:nvSpPr>
        <p:spPr>
          <a:xfrm>
            <a:off x="689499" y="592137"/>
            <a:ext cx="10972800" cy="582613"/>
          </a:xfrm>
        </p:spPr>
        <p:txBody>
          <a:bodyPr/>
          <a:lstStyle/>
          <a:p>
            <a:r>
              <a:rPr lang="en-IN" dirty="0">
                <a:solidFill>
                  <a:srgbClr val="FF0000"/>
                </a:solidFill>
              </a:rPr>
              <a:t>SOFTWARE  REQUIRED</a:t>
            </a:r>
          </a:p>
        </p:txBody>
      </p:sp>
      <p:sp>
        <p:nvSpPr>
          <p:cNvPr id="3" name="Content Placeholder 2">
            <a:extLst>
              <a:ext uri="{FF2B5EF4-FFF2-40B4-BE49-F238E27FC236}">
                <a16:creationId xmlns:a16="http://schemas.microsoft.com/office/drawing/2014/main" id="{A5E9B6B0-FF18-4D50-B287-B52FB0442187}"/>
              </a:ext>
            </a:extLst>
          </p:cNvPr>
          <p:cNvSpPr>
            <a:spLocks noGrp="1"/>
          </p:cNvSpPr>
          <p:nvPr>
            <p:ph idx="1"/>
          </p:nvPr>
        </p:nvSpPr>
        <p:spPr/>
        <p:txBody>
          <a:bodyPr/>
          <a:lstStyle/>
          <a:p>
            <a:r>
              <a:rPr lang="en-IN" dirty="0"/>
              <a:t>Keil uVision5  as Compiler.</a:t>
            </a:r>
          </a:p>
          <a:p>
            <a:endParaRPr lang="en-IN" dirty="0"/>
          </a:p>
          <a:p>
            <a:r>
              <a:rPr lang="en-IN" dirty="0"/>
              <a:t>Proteus 8 Professional for Circuit Designing.</a:t>
            </a:r>
          </a:p>
          <a:p>
            <a:endParaRPr lang="en-IN" dirty="0"/>
          </a:p>
          <a:p>
            <a:r>
              <a:rPr lang="en-IN" dirty="0">
                <a:solidFill>
                  <a:srgbClr val="FF0000"/>
                </a:solidFill>
              </a:rPr>
              <a:t>HARDWARE REQUIRED</a:t>
            </a:r>
          </a:p>
          <a:p>
            <a:r>
              <a:rPr lang="en-IN" dirty="0"/>
              <a:t>PIC Microcontroller</a:t>
            </a:r>
          </a:p>
          <a:p>
            <a:r>
              <a:rPr lang="en-IN" dirty="0"/>
              <a:t>LCD 16X2</a:t>
            </a:r>
          </a:p>
          <a:p>
            <a:r>
              <a:rPr lang="en-IN" dirty="0"/>
              <a:t>IR Sensors</a:t>
            </a:r>
          </a:p>
        </p:txBody>
      </p:sp>
    </p:spTree>
    <p:extLst>
      <p:ext uri="{BB962C8B-B14F-4D97-AF65-F5344CB8AC3E}">
        <p14:creationId xmlns:p14="http://schemas.microsoft.com/office/powerpoint/2010/main" val="220474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rgbClr val="00B050"/>
                </a:solidFill>
              </a:rPr>
              <a:t>BLOCK DIAGRAM</a:t>
            </a:r>
          </a:p>
        </p:txBody>
      </p:sp>
      <p:sp>
        <p:nvSpPr>
          <p:cNvPr id="4" name="Content Placeholder 3">
            <a:extLst>
              <a:ext uri="{FF2B5EF4-FFF2-40B4-BE49-F238E27FC236}">
                <a16:creationId xmlns:a16="http://schemas.microsoft.com/office/drawing/2014/main" id="{24161671-6E24-4D36-A46D-570A73D2206A}"/>
              </a:ext>
            </a:extLst>
          </p:cNvPr>
          <p:cNvSpPr>
            <a:spLocks noGrp="1"/>
          </p:cNvSpPr>
          <p:nvPr>
            <p:ph idx="1"/>
          </p:nvPr>
        </p:nvSpPr>
        <p:spPr>
          <a:xfrm>
            <a:off x="426129" y="773113"/>
            <a:ext cx="12754252" cy="6260159"/>
          </a:xfrm>
        </p:spPr>
        <p:txBody>
          <a:bodyPr/>
          <a:lstStyle/>
          <a:p>
            <a:pPr marL="0" indent="0">
              <a:buNone/>
            </a:pPr>
            <a:r>
              <a:rPr lang="en-IN" dirty="0"/>
              <a:t>BVC</a:t>
            </a:r>
          </a:p>
        </p:txBody>
      </p:sp>
      <p:pic>
        <p:nvPicPr>
          <p:cNvPr id="2050" name="Picture 21348">
            <a:extLst>
              <a:ext uri="{FF2B5EF4-FFF2-40B4-BE49-F238E27FC236}">
                <a16:creationId xmlns:a16="http://schemas.microsoft.com/office/drawing/2014/main" id="{D98051EB-F77B-4943-A016-41EBA8D37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118" y="1355726"/>
            <a:ext cx="8815527" cy="514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solidFill>
                  <a:srgbClr val="92D050"/>
                </a:solidFill>
              </a:rPr>
              <a:t>SPECIFICATIONS</a:t>
            </a:r>
          </a:p>
        </p:txBody>
      </p:sp>
      <p:graphicFrame>
        <p:nvGraphicFramePr>
          <p:cNvPr id="10" name="Table 10">
            <a:extLst>
              <a:ext uri="{FF2B5EF4-FFF2-40B4-BE49-F238E27FC236}">
                <a16:creationId xmlns:a16="http://schemas.microsoft.com/office/drawing/2014/main" id="{FE4759E0-1851-4223-9EDC-D3EFEA4FCC5E}"/>
              </a:ext>
            </a:extLst>
          </p:cNvPr>
          <p:cNvGraphicFramePr>
            <a:graphicFrameLocks noGrp="1"/>
          </p:cNvGraphicFramePr>
          <p:nvPr>
            <p:ph idx="1"/>
            <p:extLst>
              <p:ext uri="{D42A27DB-BD31-4B8C-83A1-F6EECF244321}">
                <p14:modId xmlns:p14="http://schemas.microsoft.com/office/powerpoint/2010/main" val="2986665260"/>
              </p:ext>
            </p:extLst>
          </p:nvPr>
        </p:nvGraphicFramePr>
        <p:xfrm>
          <a:off x="1038688" y="773113"/>
          <a:ext cx="7883371" cy="5693597"/>
        </p:xfrm>
        <a:graphic>
          <a:graphicData uri="http://schemas.openxmlformats.org/drawingml/2006/table">
            <a:tbl>
              <a:tblPr firstRow="1" bandRow="1">
                <a:tableStyleId>{5C22544A-7EE6-4342-B048-85BDC9FD1C3A}</a:tableStyleId>
              </a:tblPr>
              <a:tblGrid>
                <a:gridCol w="488271">
                  <a:extLst>
                    <a:ext uri="{9D8B030D-6E8A-4147-A177-3AD203B41FA5}">
                      <a16:colId xmlns:a16="http://schemas.microsoft.com/office/drawing/2014/main" val="2397836072"/>
                    </a:ext>
                  </a:extLst>
                </a:gridCol>
                <a:gridCol w="1784412">
                  <a:extLst>
                    <a:ext uri="{9D8B030D-6E8A-4147-A177-3AD203B41FA5}">
                      <a16:colId xmlns:a16="http://schemas.microsoft.com/office/drawing/2014/main" val="2829210768"/>
                    </a:ext>
                  </a:extLst>
                </a:gridCol>
                <a:gridCol w="1509204">
                  <a:extLst>
                    <a:ext uri="{9D8B030D-6E8A-4147-A177-3AD203B41FA5}">
                      <a16:colId xmlns:a16="http://schemas.microsoft.com/office/drawing/2014/main" val="1322425405"/>
                    </a:ext>
                  </a:extLst>
                </a:gridCol>
                <a:gridCol w="4101484">
                  <a:extLst>
                    <a:ext uri="{9D8B030D-6E8A-4147-A177-3AD203B41FA5}">
                      <a16:colId xmlns:a16="http://schemas.microsoft.com/office/drawing/2014/main" val="136829865"/>
                    </a:ext>
                  </a:extLst>
                </a:gridCol>
              </a:tblGrid>
              <a:tr h="523892">
                <a:tc>
                  <a:txBody>
                    <a:bodyPr/>
                    <a:lstStyle/>
                    <a:p>
                      <a:r>
                        <a:rPr lang="en-IN" dirty="0"/>
                        <a:t>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Component</a:t>
                      </a:r>
                    </a:p>
                    <a:p>
                      <a:endParaRPr lang="en-IN" dirty="0"/>
                    </a:p>
                  </a:txBody>
                  <a:tcPr/>
                </a:tc>
                <a:tc>
                  <a:txBody>
                    <a:bodyPr/>
                    <a:lstStyle/>
                    <a:p>
                      <a:r>
                        <a:rPr lang="en-IN" dirty="0"/>
                        <a:t>    Item</a:t>
                      </a:r>
                    </a:p>
                  </a:txBody>
                  <a:tcPr/>
                </a:tc>
                <a:tc>
                  <a:txBody>
                    <a:bodyPr/>
                    <a:lstStyle/>
                    <a:p>
                      <a:r>
                        <a:rPr lang="en-IN" dirty="0"/>
                        <a:t>Specification</a:t>
                      </a:r>
                    </a:p>
                  </a:txBody>
                  <a:tcPr/>
                </a:tc>
                <a:extLst>
                  <a:ext uri="{0D108BD9-81ED-4DB2-BD59-A6C34878D82A}">
                    <a16:rowId xmlns:a16="http://schemas.microsoft.com/office/drawing/2014/main" val="498900297"/>
                  </a:ext>
                </a:extLst>
              </a:tr>
              <a:tr h="231172">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1 </a:t>
                      </a:r>
                    </a:p>
                  </a:txBody>
                  <a:tcPr marL="0" marR="73025" marT="39370" marB="0"/>
                </a:tc>
                <a:tc>
                  <a:txBody>
                    <a:bodyPr/>
                    <a:lstStyle/>
                    <a:p>
                      <a:pPr algn="l">
                        <a:lnSpc>
                          <a:spcPct val="106000"/>
                        </a:lnSpc>
                      </a:pPr>
                      <a:r>
                        <a:rPr lang="en-IN" sz="1200">
                          <a:effectLst/>
                          <a:latin typeface="Times New Roman" panose="02020603050405020304" pitchFamily="18" charset="0"/>
                          <a:ea typeface="Calibri" panose="020F0502020204030204" pitchFamily="34" charset="0"/>
                        </a:rPr>
                        <a:t>Microcontroller </a:t>
                      </a:r>
                    </a:p>
                  </a:txBody>
                  <a:tcPr marL="0" marR="73025" marT="39370" marB="0"/>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 </a:t>
                      </a:r>
                    </a:p>
                  </a:txBody>
                  <a:tcPr marL="0" marR="73025" marT="39370" marB="0"/>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PIC16F877A </a:t>
                      </a:r>
                    </a:p>
                  </a:txBody>
                  <a:tcPr marL="0" marR="73025" marT="39370" marB="0"/>
                </a:tc>
                <a:extLst>
                  <a:ext uri="{0D108BD9-81ED-4DB2-BD59-A6C34878D82A}">
                    <a16:rowId xmlns:a16="http://schemas.microsoft.com/office/drawing/2014/main" val="3644808535"/>
                  </a:ext>
                </a:extLst>
              </a:tr>
              <a:tr h="188920">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2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Crystal oscillator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5MHZ </a:t>
                      </a:r>
                    </a:p>
                  </a:txBody>
                  <a:tcPr marL="0" marR="73025" marT="39370" marB="0" anchor="ctr"/>
                </a:tc>
                <a:extLst>
                  <a:ext uri="{0D108BD9-81ED-4DB2-BD59-A6C34878D82A}">
                    <a16:rowId xmlns:a16="http://schemas.microsoft.com/office/drawing/2014/main" val="3046875700"/>
                  </a:ext>
                </a:extLst>
              </a:tr>
              <a:tr h="225252">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3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Liquid Crystal Display(LCD)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16x2 </a:t>
                      </a:r>
                    </a:p>
                  </a:txBody>
                  <a:tcPr marL="0" marR="73025" marT="39370" marB="0" anchor="ctr"/>
                </a:tc>
                <a:extLst>
                  <a:ext uri="{0D108BD9-81ED-4DB2-BD59-A6C34878D82A}">
                    <a16:rowId xmlns:a16="http://schemas.microsoft.com/office/drawing/2014/main" val="543741175"/>
                  </a:ext>
                </a:extLst>
              </a:tr>
              <a:tr h="210720">
                <a:tc>
                  <a:txBody>
                    <a:bodyPr/>
                    <a:lstStyle/>
                    <a:p>
                      <a:pPr marL="77470" algn="l">
                        <a:lnSpc>
                          <a:spcPct val="106000"/>
                        </a:lnSpc>
                      </a:pPr>
                      <a:r>
                        <a:rPr lang="en-IN" sz="1200">
                          <a:effectLst/>
                          <a:latin typeface="Times New Roman" panose="02020603050405020304" pitchFamily="18" charset="0"/>
                          <a:ea typeface="Calibri" panose="020F0502020204030204" pitchFamily="34" charset="0"/>
                        </a:rPr>
                        <a:t>4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Infrared sensor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2 pair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TSAL6100 </a:t>
                      </a:r>
                    </a:p>
                  </a:txBody>
                  <a:tcPr marL="0" marR="73025" marT="39370" marB="0" anchor="ctr"/>
                </a:tc>
                <a:extLst>
                  <a:ext uri="{0D108BD9-81ED-4DB2-BD59-A6C34878D82A}">
                    <a16:rowId xmlns:a16="http://schemas.microsoft.com/office/drawing/2014/main" val="1250687561"/>
                  </a:ext>
                </a:extLst>
              </a:tr>
              <a:tr h="239784">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5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Buzzer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70dB, at 2kHz, 5V  </a:t>
                      </a:r>
                    </a:p>
                  </a:txBody>
                  <a:tcPr marL="0" marR="73025" marT="39370" marB="0" anchor="ctr"/>
                </a:tc>
                <a:extLst>
                  <a:ext uri="{0D108BD9-81ED-4DB2-BD59-A6C34878D82A}">
                    <a16:rowId xmlns:a16="http://schemas.microsoft.com/office/drawing/2014/main" val="1152802389"/>
                  </a:ext>
                </a:extLst>
              </a:tr>
              <a:tr h="188920">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6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Resistor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12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1k,100k,270k </a:t>
                      </a:r>
                    </a:p>
                  </a:txBody>
                  <a:tcPr marL="0" marR="73025" marT="39370" marB="0" anchor="ctr"/>
                </a:tc>
                <a:extLst>
                  <a:ext uri="{0D108BD9-81ED-4DB2-BD59-A6C34878D82A}">
                    <a16:rowId xmlns:a16="http://schemas.microsoft.com/office/drawing/2014/main" val="2758120135"/>
                  </a:ext>
                </a:extLst>
              </a:tr>
              <a:tr h="225252">
                <a:tc>
                  <a:txBody>
                    <a:bodyPr/>
                    <a:lstStyle/>
                    <a:p>
                      <a:pPr marL="77470" algn="l">
                        <a:lnSpc>
                          <a:spcPct val="106000"/>
                        </a:lnSpc>
                      </a:pPr>
                      <a:r>
                        <a:rPr lang="en-IN" sz="1200">
                          <a:effectLst/>
                          <a:latin typeface="Times New Roman" panose="02020603050405020304" pitchFamily="18" charset="0"/>
                          <a:ea typeface="Calibri" panose="020F0502020204030204" pitchFamily="34" charset="0"/>
                        </a:rPr>
                        <a:t>7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Variable Resistor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4.7k,50k </a:t>
                      </a:r>
                    </a:p>
                  </a:txBody>
                  <a:tcPr marL="0" marR="73025" marT="39370" marB="0" anchor="ctr"/>
                </a:tc>
                <a:extLst>
                  <a:ext uri="{0D108BD9-81ED-4DB2-BD59-A6C34878D82A}">
                    <a16:rowId xmlns:a16="http://schemas.microsoft.com/office/drawing/2014/main" val="4049331636"/>
                  </a:ext>
                </a:extLst>
              </a:tr>
              <a:tr h="196187">
                <a:tc>
                  <a:txBody>
                    <a:bodyPr/>
                    <a:lstStyle/>
                    <a:p>
                      <a:pPr marL="77470" algn="l">
                        <a:lnSpc>
                          <a:spcPct val="106000"/>
                        </a:lnSpc>
                      </a:pPr>
                      <a:r>
                        <a:rPr lang="en-IN" sz="1200">
                          <a:effectLst/>
                          <a:latin typeface="Times New Roman" panose="02020603050405020304" pitchFamily="18" charset="0"/>
                          <a:ea typeface="Calibri" panose="020F0502020204030204" pitchFamily="34" charset="0"/>
                        </a:rPr>
                        <a:t>8 </a:t>
                      </a:r>
                    </a:p>
                  </a:txBody>
                  <a:tcPr marL="0" marR="73025" marT="39370" marB="0" anchor="ctr"/>
                </a:tc>
                <a:tc>
                  <a:txBody>
                    <a:bodyPr/>
                    <a:lstStyle/>
                    <a:p>
                      <a:pPr algn="l">
                        <a:lnSpc>
                          <a:spcPct val="106000"/>
                        </a:lnSpc>
                      </a:pPr>
                      <a:r>
                        <a:rPr lang="en-IN" sz="1200">
                          <a:effectLst/>
                          <a:latin typeface="Times New Roman" panose="02020603050405020304" pitchFamily="18" charset="0"/>
                          <a:ea typeface="Calibri" panose="020F0502020204030204" pitchFamily="34" charset="0"/>
                        </a:rPr>
                        <a:t>Transistor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3 </a:t>
                      </a:r>
                    </a:p>
                  </a:txBody>
                  <a:tcPr marL="0" marR="73025" marT="39370" marB="0" anchor="ctr"/>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BC546AP,BC557 </a:t>
                      </a:r>
                    </a:p>
                  </a:txBody>
                  <a:tcPr marL="0" marR="73025" marT="39370" marB="0" anchor="ctr"/>
                </a:tc>
                <a:extLst>
                  <a:ext uri="{0D108BD9-81ED-4DB2-BD59-A6C34878D82A}">
                    <a16:rowId xmlns:a16="http://schemas.microsoft.com/office/drawing/2014/main" val="2918314160"/>
                  </a:ext>
                </a:extLst>
              </a:tr>
              <a:tr h="277391">
                <a:tc>
                  <a:txBody>
                    <a:bodyPr/>
                    <a:lstStyle/>
                    <a:p>
                      <a:pPr marL="77470" algn="l">
                        <a:lnSpc>
                          <a:spcPct val="106000"/>
                        </a:lnSpc>
                      </a:pPr>
                      <a:r>
                        <a:rPr lang="en-IN" sz="1200" dirty="0">
                          <a:effectLst/>
                          <a:latin typeface="Times New Roman" panose="02020603050405020304" pitchFamily="18" charset="0"/>
                          <a:ea typeface="Calibri" panose="020F0502020204030204" pitchFamily="34" charset="0"/>
                        </a:rPr>
                        <a:t>9 </a:t>
                      </a:r>
                    </a:p>
                    <a:p>
                      <a:pPr marL="77470" algn="l">
                        <a:lnSpc>
                          <a:spcPct val="106000"/>
                        </a:lnSpc>
                      </a:pPr>
                      <a:r>
                        <a:rPr lang="en-IN" sz="1200" dirty="0">
                          <a:effectLst/>
                          <a:latin typeface="Times New Roman" panose="02020603050405020304" pitchFamily="18" charset="0"/>
                          <a:ea typeface="Calibri" panose="020F0502020204030204" pitchFamily="34" charset="0"/>
                        </a:rPr>
                        <a:t> </a:t>
                      </a:r>
                    </a:p>
                    <a:p>
                      <a:pPr marL="77470" algn="l">
                        <a:lnSpc>
                          <a:spcPct val="106000"/>
                        </a:lnSpc>
                      </a:pPr>
                      <a:endParaRPr lang="en-IN" sz="1200" dirty="0">
                        <a:effectLst/>
                        <a:latin typeface="Times New Roman" panose="02020603050405020304" pitchFamily="18" charset="0"/>
                        <a:ea typeface="Calibri" panose="020F0502020204030204" pitchFamily="34" charset="0"/>
                      </a:endParaRPr>
                    </a:p>
                  </a:txBody>
                  <a:tcPr marL="0" marR="73025" marT="39370" marB="0"/>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Voltage Regulator </a:t>
                      </a:r>
                    </a:p>
                    <a:p>
                      <a:pPr algn="l">
                        <a:lnSpc>
                          <a:spcPct val="106000"/>
                        </a:lnSpc>
                      </a:pPr>
                      <a:endParaRPr lang="en-IN" sz="1200" dirty="0">
                        <a:effectLst/>
                        <a:latin typeface="Times New Roman" panose="02020603050405020304" pitchFamily="18" charset="0"/>
                        <a:ea typeface="Calibri" panose="020F0502020204030204" pitchFamily="34" charset="0"/>
                      </a:endParaRPr>
                    </a:p>
                  </a:txBody>
                  <a:tcPr marL="0" marR="73025" marT="39370" marB="0"/>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                   1</a:t>
                      </a:r>
                    </a:p>
                  </a:txBody>
                  <a:tcPr marL="0" marR="73025" marT="39370" marB="0"/>
                </a:tc>
                <a:tc>
                  <a:txBody>
                    <a:bodyPr/>
                    <a:lstStyle/>
                    <a:p>
                      <a:pPr algn="l">
                        <a:lnSpc>
                          <a:spcPct val="106000"/>
                        </a:lnSpc>
                      </a:pPr>
                      <a:r>
                        <a:rPr lang="en-IN" sz="1200" dirty="0">
                          <a:effectLst/>
                          <a:latin typeface="Times New Roman" panose="02020603050405020304" pitchFamily="18" charset="0"/>
                          <a:ea typeface="Calibri" panose="020F0502020204030204" pitchFamily="34" charset="0"/>
                        </a:rPr>
                        <a:t>7805</a:t>
                      </a:r>
                    </a:p>
                    <a:p>
                      <a:pPr algn="l">
                        <a:lnSpc>
                          <a:spcPct val="106000"/>
                        </a:lnSpc>
                      </a:pPr>
                      <a:r>
                        <a:rPr lang="en-IN" sz="1200" dirty="0">
                          <a:effectLst/>
                          <a:latin typeface="Times New Roman" panose="02020603050405020304" pitchFamily="18" charset="0"/>
                          <a:ea typeface="Calibri" panose="020F0502020204030204" pitchFamily="34" charset="0"/>
                        </a:rPr>
                        <a:t> </a:t>
                      </a:r>
                    </a:p>
                  </a:txBody>
                  <a:tcPr marL="0" marR="73025" marT="39370" marB="0"/>
                </a:tc>
                <a:extLst>
                  <a:ext uri="{0D108BD9-81ED-4DB2-BD59-A6C34878D82A}">
                    <a16:rowId xmlns:a16="http://schemas.microsoft.com/office/drawing/2014/main" val="578724811"/>
                  </a:ext>
                </a:extLst>
              </a:tr>
              <a:tr h="336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effectLst/>
                          <a:latin typeface="Times New Roman" panose="02020603050405020304" pitchFamily="18" charset="0"/>
                          <a:ea typeface="Calibri" panose="020F0502020204030204" pitchFamily="34" charset="0"/>
                        </a:rPr>
                        <a:t>10</a:t>
                      </a:r>
                    </a:p>
                    <a:p>
                      <a:endParaRPr lang="en-IN" sz="1050" dirty="0"/>
                    </a:p>
                  </a:txBody>
                  <a:tcPr/>
                </a:tc>
                <a:tc>
                  <a:txBody>
                    <a:bodyPr/>
                    <a:lstStyle/>
                    <a:p>
                      <a:r>
                        <a:rPr lang="en-IN" sz="1050" dirty="0"/>
                        <a:t>Transformer</a:t>
                      </a:r>
                    </a:p>
                  </a:txBody>
                  <a:tcPr/>
                </a:tc>
                <a:tc>
                  <a:txBody>
                    <a:bodyPr/>
                    <a:lstStyle/>
                    <a:p>
                      <a:r>
                        <a:rPr lang="en-IN" sz="1050" dirty="0"/>
                        <a:t>                1</a:t>
                      </a:r>
                    </a:p>
                  </a:txBody>
                  <a:tcPr/>
                </a:tc>
                <a:tc>
                  <a:txBody>
                    <a:bodyPr/>
                    <a:lstStyle/>
                    <a:p>
                      <a:r>
                        <a:rPr lang="en-IN" sz="1050" dirty="0"/>
                        <a:t>240/6v</a:t>
                      </a:r>
                    </a:p>
                  </a:txBody>
                  <a:tcPr/>
                </a:tc>
                <a:extLst>
                  <a:ext uri="{0D108BD9-81ED-4DB2-BD59-A6C34878D82A}">
                    <a16:rowId xmlns:a16="http://schemas.microsoft.com/office/drawing/2014/main" val="1024848912"/>
                  </a:ext>
                </a:extLst>
              </a:tr>
              <a:tr h="321755">
                <a:tc>
                  <a:txBody>
                    <a:bodyPr/>
                    <a:lstStyle/>
                    <a:p>
                      <a:r>
                        <a:rPr lang="en-IN" sz="1050" dirty="0"/>
                        <a:t>11</a:t>
                      </a:r>
                    </a:p>
                  </a:txBody>
                  <a:tcPr/>
                </a:tc>
                <a:tc>
                  <a:txBody>
                    <a:bodyPr/>
                    <a:lstStyle/>
                    <a:p>
                      <a:r>
                        <a:rPr lang="en-IN" sz="1050" dirty="0"/>
                        <a:t>DIODE</a:t>
                      </a:r>
                    </a:p>
                  </a:txBody>
                  <a:tcPr/>
                </a:tc>
                <a:tc>
                  <a:txBody>
                    <a:bodyPr/>
                    <a:lstStyle/>
                    <a:p>
                      <a:r>
                        <a:rPr lang="en-IN" sz="1050" dirty="0"/>
                        <a:t>               1</a:t>
                      </a:r>
                    </a:p>
                  </a:txBody>
                  <a:tcPr/>
                </a:tc>
                <a:tc>
                  <a:txBody>
                    <a:bodyPr/>
                    <a:lstStyle/>
                    <a:p>
                      <a:r>
                        <a:rPr lang="en-IN" sz="1050" dirty="0"/>
                        <a:t>IN4007</a:t>
                      </a:r>
                    </a:p>
                  </a:txBody>
                  <a:tcPr/>
                </a:tc>
                <a:extLst>
                  <a:ext uri="{0D108BD9-81ED-4DB2-BD59-A6C34878D82A}">
                    <a16:rowId xmlns:a16="http://schemas.microsoft.com/office/drawing/2014/main" val="2204065186"/>
                  </a:ext>
                </a:extLst>
              </a:tr>
              <a:tr h="0">
                <a:tc>
                  <a:txBody>
                    <a:bodyPr/>
                    <a:lstStyle/>
                    <a:p>
                      <a:r>
                        <a:rPr lang="en-IN" sz="1050" dirty="0"/>
                        <a:t>12</a:t>
                      </a:r>
                    </a:p>
                  </a:txBody>
                  <a:tcPr/>
                </a:tc>
                <a:tc>
                  <a:txBody>
                    <a:bodyPr/>
                    <a:lstStyle/>
                    <a:p>
                      <a:r>
                        <a:rPr lang="en-IN" sz="1050" dirty="0"/>
                        <a:t>FUSE</a:t>
                      </a:r>
                    </a:p>
                  </a:txBody>
                  <a:tcPr/>
                </a:tc>
                <a:tc>
                  <a:txBody>
                    <a:bodyPr/>
                    <a:lstStyle/>
                    <a:p>
                      <a:r>
                        <a:rPr lang="en-IN" sz="1050" dirty="0"/>
                        <a:t>               1</a:t>
                      </a:r>
                    </a:p>
                  </a:txBody>
                  <a:tcPr/>
                </a:tc>
                <a:tc>
                  <a:txBody>
                    <a:bodyPr/>
                    <a:lstStyle/>
                    <a:p>
                      <a:endParaRPr lang="en-IN" sz="1050" dirty="0"/>
                    </a:p>
                  </a:txBody>
                  <a:tcPr/>
                </a:tc>
                <a:extLst>
                  <a:ext uri="{0D108BD9-81ED-4DB2-BD59-A6C34878D82A}">
                    <a16:rowId xmlns:a16="http://schemas.microsoft.com/office/drawing/2014/main" val="2644486465"/>
                  </a:ext>
                </a:extLst>
              </a:tr>
              <a:tr h="321755">
                <a:tc>
                  <a:txBody>
                    <a:bodyPr/>
                    <a:lstStyle/>
                    <a:p>
                      <a:r>
                        <a:rPr lang="en-IN" sz="1050" dirty="0"/>
                        <a:t>13</a:t>
                      </a:r>
                    </a:p>
                  </a:txBody>
                  <a:tcPr/>
                </a:tc>
                <a:tc>
                  <a:txBody>
                    <a:bodyPr/>
                    <a:lstStyle/>
                    <a:p>
                      <a:r>
                        <a:rPr lang="en-IN" sz="1050" dirty="0"/>
                        <a:t>Main  Switch</a:t>
                      </a:r>
                    </a:p>
                  </a:txBody>
                  <a:tcPr/>
                </a:tc>
                <a:tc>
                  <a:txBody>
                    <a:bodyPr/>
                    <a:lstStyle/>
                    <a:p>
                      <a:r>
                        <a:rPr lang="en-IN" sz="1050" dirty="0"/>
                        <a:t>                1</a:t>
                      </a:r>
                    </a:p>
                  </a:txBody>
                  <a:tcPr/>
                </a:tc>
                <a:tc>
                  <a:txBody>
                    <a:bodyPr/>
                    <a:lstStyle/>
                    <a:p>
                      <a:r>
                        <a:rPr lang="en-IN" sz="1050" dirty="0"/>
                        <a:t>5mm</a:t>
                      </a:r>
                    </a:p>
                  </a:txBody>
                  <a:tcPr/>
                </a:tc>
                <a:extLst>
                  <a:ext uri="{0D108BD9-81ED-4DB2-BD59-A6C34878D82A}">
                    <a16:rowId xmlns:a16="http://schemas.microsoft.com/office/drawing/2014/main" val="2005133238"/>
                  </a:ext>
                </a:extLst>
              </a:tr>
              <a:tr h="321755">
                <a:tc>
                  <a:txBody>
                    <a:bodyPr/>
                    <a:lstStyle/>
                    <a:p>
                      <a:r>
                        <a:rPr lang="en-IN" sz="1050" dirty="0"/>
                        <a:t>14</a:t>
                      </a:r>
                    </a:p>
                  </a:txBody>
                  <a:tcPr/>
                </a:tc>
                <a:tc>
                  <a:txBody>
                    <a:bodyPr/>
                    <a:lstStyle/>
                    <a:p>
                      <a:r>
                        <a:rPr lang="en-IN" sz="1050" dirty="0"/>
                        <a:t>Reset Button</a:t>
                      </a:r>
                    </a:p>
                  </a:txBody>
                  <a:tcPr/>
                </a:tc>
                <a:tc>
                  <a:txBody>
                    <a:bodyPr/>
                    <a:lstStyle/>
                    <a:p>
                      <a:r>
                        <a:rPr lang="en-IN" sz="1050" dirty="0"/>
                        <a:t>                1</a:t>
                      </a:r>
                    </a:p>
                  </a:txBody>
                  <a:tcPr/>
                </a:tc>
                <a:tc>
                  <a:txBody>
                    <a:bodyPr/>
                    <a:lstStyle/>
                    <a:p>
                      <a:endParaRPr lang="en-IN" sz="1050" dirty="0"/>
                    </a:p>
                  </a:txBody>
                  <a:tcPr/>
                </a:tc>
                <a:extLst>
                  <a:ext uri="{0D108BD9-81ED-4DB2-BD59-A6C34878D82A}">
                    <a16:rowId xmlns:a16="http://schemas.microsoft.com/office/drawing/2014/main" val="3548654044"/>
                  </a:ext>
                </a:extLst>
              </a:tr>
              <a:tr h="146932">
                <a:tc>
                  <a:txBody>
                    <a:bodyPr/>
                    <a:lstStyle/>
                    <a:p>
                      <a:endParaRPr lang="en-IN" sz="1050" dirty="0"/>
                    </a:p>
                  </a:txBody>
                  <a:tcPr/>
                </a:tc>
                <a:tc>
                  <a:txBody>
                    <a:bodyPr/>
                    <a:lstStyle/>
                    <a:p>
                      <a:endParaRPr lang="en-IN" sz="1050"/>
                    </a:p>
                  </a:txBody>
                  <a:tcPr/>
                </a:tc>
                <a:tc>
                  <a:txBody>
                    <a:bodyPr/>
                    <a:lstStyle/>
                    <a:p>
                      <a:endParaRPr lang="en-IN" sz="1050"/>
                    </a:p>
                  </a:txBody>
                  <a:tcPr/>
                </a:tc>
                <a:tc>
                  <a:txBody>
                    <a:bodyPr/>
                    <a:lstStyle/>
                    <a:p>
                      <a:endParaRPr lang="en-IN" sz="1050" dirty="0"/>
                    </a:p>
                  </a:txBody>
                  <a:tcPr/>
                </a:tc>
                <a:extLst>
                  <a:ext uri="{0D108BD9-81ED-4DB2-BD59-A6C34878D82A}">
                    <a16:rowId xmlns:a16="http://schemas.microsoft.com/office/drawing/2014/main" val="2645519437"/>
                  </a:ext>
                </a:extLst>
              </a:tr>
              <a:tr h="0">
                <a:tc>
                  <a:txBody>
                    <a:bodyPr/>
                    <a:lstStyle/>
                    <a:p>
                      <a:endParaRPr lang="en-IN" sz="1050" dirty="0"/>
                    </a:p>
                  </a:txBody>
                  <a:tcPr/>
                </a:tc>
                <a:tc>
                  <a:txBody>
                    <a:bodyPr/>
                    <a:lstStyle/>
                    <a:p>
                      <a:endParaRPr lang="en-IN" sz="1050"/>
                    </a:p>
                  </a:txBody>
                  <a:tcPr/>
                </a:tc>
                <a:tc>
                  <a:txBody>
                    <a:bodyPr/>
                    <a:lstStyle/>
                    <a:p>
                      <a:endParaRPr lang="en-IN" sz="1050"/>
                    </a:p>
                  </a:txBody>
                  <a:tcPr/>
                </a:tc>
                <a:tc>
                  <a:txBody>
                    <a:bodyPr/>
                    <a:lstStyle/>
                    <a:p>
                      <a:endParaRPr lang="en-IN" sz="1050" dirty="0"/>
                    </a:p>
                  </a:txBody>
                  <a:tcPr/>
                </a:tc>
                <a:extLst>
                  <a:ext uri="{0D108BD9-81ED-4DB2-BD59-A6C34878D82A}">
                    <a16:rowId xmlns:a16="http://schemas.microsoft.com/office/drawing/2014/main" val="3947241579"/>
                  </a:ext>
                </a:extLst>
              </a:tr>
              <a:tr h="321755">
                <a:tc>
                  <a:txBody>
                    <a:bodyPr/>
                    <a:lstStyle/>
                    <a:p>
                      <a:endParaRPr lang="en-IN" sz="1050" dirty="0"/>
                    </a:p>
                  </a:txBody>
                  <a:tcPr/>
                </a:tc>
                <a:tc>
                  <a:txBody>
                    <a:bodyPr/>
                    <a:lstStyle/>
                    <a:p>
                      <a:endParaRPr lang="en-IN" sz="1050"/>
                    </a:p>
                  </a:txBody>
                  <a:tcPr/>
                </a:tc>
                <a:tc>
                  <a:txBody>
                    <a:bodyPr/>
                    <a:lstStyle/>
                    <a:p>
                      <a:endParaRPr lang="en-IN" sz="1050"/>
                    </a:p>
                  </a:txBody>
                  <a:tcPr/>
                </a:tc>
                <a:tc>
                  <a:txBody>
                    <a:bodyPr/>
                    <a:lstStyle/>
                    <a:p>
                      <a:endParaRPr lang="en-IN" sz="1050" dirty="0"/>
                    </a:p>
                  </a:txBody>
                  <a:tcPr/>
                </a:tc>
                <a:extLst>
                  <a:ext uri="{0D108BD9-81ED-4DB2-BD59-A6C34878D82A}">
                    <a16:rowId xmlns:a16="http://schemas.microsoft.com/office/drawing/2014/main" val="2319209828"/>
                  </a:ext>
                </a:extLst>
              </a:tr>
            </a:tbl>
          </a:graphicData>
        </a:graphic>
      </p:graphicFrame>
    </p:spTree>
  </p:cSld>
  <p:clrMapOvr>
    <a:masterClrMapping/>
  </p:clrMapOvr>
</p:sld>
</file>

<file path=ppt/theme/theme1.xml><?xml version="1.0" encoding="utf-8"?>
<a:theme xmlns:a="http://schemas.openxmlformats.org/drawingml/2006/main" name="Gear Drive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1306</Words>
  <Application>Microsoft Office PowerPoint</Application>
  <PresentationFormat>Widescreen</PresentationFormat>
  <Paragraphs>244</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Medium</vt:lpstr>
      <vt:lpstr>Segoe UI Semibold</vt:lpstr>
      <vt:lpstr>Tahoma</vt:lpstr>
      <vt:lpstr>Times New Roman</vt:lpstr>
      <vt:lpstr>Wingdings</vt:lpstr>
      <vt:lpstr>Gear Drives</vt:lpstr>
      <vt:lpstr>SHIVNAGAR VIDYA PRASARAK MANDAL, Malegaon (BK) Department of Electronics &amp;Telecommunication Engineering</vt:lpstr>
      <vt:lpstr>CONTENTS</vt:lpstr>
      <vt:lpstr>INTRODUCTION</vt:lpstr>
      <vt:lpstr>LITERATURE SURVEY</vt:lpstr>
      <vt:lpstr>PROBLEM STATEMENT</vt:lpstr>
      <vt:lpstr>PROPOSED SYSTEM</vt:lpstr>
      <vt:lpstr>SOFTWARE  REQUIRED</vt:lpstr>
      <vt:lpstr>BLOCK DIAGRAM</vt:lpstr>
      <vt:lpstr>SPECIFICATIONS</vt:lpstr>
      <vt:lpstr>DESIGN AND IMPLEMENTATION</vt:lpstr>
      <vt:lpstr>ALGORITHM  AND FLOWCHART</vt:lpstr>
      <vt:lpstr>RESULT</vt:lpstr>
      <vt:lpstr>ADVANTAGES</vt:lpstr>
      <vt:lpstr>DISADVANTAGES</vt:lpstr>
      <vt:lpstr>FUTURE SCOPE</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Kashibai Navale College of Engineering, Pune-41 Department of Electronics &amp;Telecommunication Engineering</dc:title>
  <dc:creator>Vaishnavi Dhumal</dc:creator>
  <cp:lastModifiedBy>Vaishnavi Dhumal</cp:lastModifiedBy>
  <cp:revision>36</cp:revision>
  <dcterms:created xsi:type="dcterms:W3CDTF">2020-04-12T05:05:00Z</dcterms:created>
  <dcterms:modified xsi:type="dcterms:W3CDTF">2021-06-07T06:38:40Z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