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88" r:id="rId4"/>
    <p:sldId id="269" r:id="rId5"/>
    <p:sldId id="270" r:id="rId6"/>
    <p:sldId id="277" r:id="rId7"/>
    <p:sldId id="271" r:id="rId8"/>
    <p:sldId id="273" r:id="rId9"/>
    <p:sldId id="276" r:id="rId10"/>
    <p:sldId id="279" r:id="rId11"/>
    <p:sldId id="274" r:id="rId12"/>
    <p:sldId id="280" r:id="rId13"/>
    <p:sldId id="281" r:id="rId14"/>
    <p:sldId id="282" r:id="rId15"/>
    <p:sldId id="283" r:id="rId16"/>
    <p:sldId id="285" r:id="rId17"/>
    <p:sldId id="287" r:id="rId18"/>
    <p:sldId id="284" r:id="rId19"/>
    <p:sldId id="286" r:id="rId20"/>
    <p:sldId id="28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56"/>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43143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1800" dirty="0">
                <a:solidFill>
                  <a:schemeClr val="bg1"/>
                </a:solidFill>
                <a:effectLst/>
                <a:latin typeface="Times New Roman" panose="02020603050405020304" pitchFamily="18" charset="0"/>
                <a:ea typeface="Calibri" panose="020F0502020204030204" pitchFamily="34" charset="0"/>
              </a:rPr>
              <a:t>G2M insight for Cab Investment firm </a:t>
            </a:r>
            <a:endParaRPr lang="en-US" sz="4000" dirty="0">
              <a:solidFill>
                <a:schemeClr val="bg1"/>
              </a:solidFill>
            </a:endParaRPr>
          </a:p>
          <a:p>
            <a:endParaRPr lang="en-US" sz="4000" dirty="0"/>
          </a:p>
          <a:p>
            <a:r>
              <a:rPr lang="en-US" sz="2800" b="1" dirty="0">
                <a:solidFill>
                  <a:schemeClr val="bg1"/>
                </a:solidFill>
              </a:rPr>
              <a:t>8</a:t>
            </a:r>
            <a:r>
              <a:rPr lang="en-US" sz="2800" b="1" baseline="30000" dirty="0">
                <a:solidFill>
                  <a:schemeClr val="bg1"/>
                </a:solidFill>
              </a:rPr>
              <a:t>th</a:t>
            </a:r>
            <a:r>
              <a:rPr lang="en-US" sz="2800" b="1" dirty="0">
                <a:solidFill>
                  <a:schemeClr val="bg1"/>
                </a:solidFill>
              </a:rPr>
              <a:t> Aug 2019</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Profit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6" name="Picture 4">
            <a:extLst>
              <a:ext uri="{FF2B5EF4-FFF2-40B4-BE49-F238E27FC236}">
                <a16:creationId xmlns:a16="http://schemas.microsoft.com/office/drawing/2014/main" id="{023214F1-46E0-4222-9527-E62559957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5" y="1612916"/>
            <a:ext cx="5015847" cy="29045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EF91754-9B36-43F5-8834-118F4373F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8" y="1546807"/>
            <a:ext cx="5015847" cy="29045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0D30C20-C0A7-4A2D-9EC1-5B9DDB383703}"/>
              </a:ext>
            </a:extLst>
          </p:cNvPr>
          <p:cNvPicPr>
            <a:picLocks noChangeAspect="1"/>
          </p:cNvPicPr>
          <p:nvPr/>
        </p:nvPicPr>
        <p:blipFill rotWithShape="1">
          <a:blip r:embed="rId5"/>
          <a:srcRect b="8242"/>
          <a:stretch/>
        </p:blipFill>
        <p:spPr>
          <a:xfrm>
            <a:off x="624395" y="4517448"/>
            <a:ext cx="3005214" cy="952905"/>
          </a:xfrm>
          <a:prstGeom prst="rect">
            <a:avLst/>
          </a:prstGeom>
        </p:spPr>
      </p:pic>
      <p:pic>
        <p:nvPicPr>
          <p:cNvPr id="8" name="Picture 7">
            <a:extLst>
              <a:ext uri="{FF2B5EF4-FFF2-40B4-BE49-F238E27FC236}">
                <a16:creationId xmlns:a16="http://schemas.microsoft.com/office/drawing/2014/main" id="{35EE6DF6-140C-48F9-A221-D084F167CC9C}"/>
              </a:ext>
            </a:extLst>
          </p:cNvPr>
          <p:cNvPicPr>
            <a:picLocks noChangeAspect="1"/>
          </p:cNvPicPr>
          <p:nvPr/>
        </p:nvPicPr>
        <p:blipFill>
          <a:blip r:embed="rId6"/>
          <a:stretch>
            <a:fillRect/>
          </a:stretch>
        </p:blipFill>
        <p:spPr>
          <a:xfrm>
            <a:off x="6319996" y="4216881"/>
            <a:ext cx="2414554" cy="2369139"/>
          </a:xfrm>
          <a:prstGeom prst="rect">
            <a:avLst/>
          </a:prstGeom>
        </p:spPr>
      </p:pic>
      <p:sp>
        <p:nvSpPr>
          <p:cNvPr id="10" name="TextBox 9">
            <a:extLst>
              <a:ext uri="{FF2B5EF4-FFF2-40B4-BE49-F238E27FC236}">
                <a16:creationId xmlns:a16="http://schemas.microsoft.com/office/drawing/2014/main" id="{79EFB538-31FB-4020-BA64-E3C3782DA442}"/>
              </a:ext>
            </a:extLst>
          </p:cNvPr>
          <p:cNvSpPr txBox="1"/>
          <p:nvPr/>
        </p:nvSpPr>
        <p:spPr>
          <a:xfrm>
            <a:off x="2127002" y="861201"/>
            <a:ext cx="3005214" cy="276999"/>
          </a:xfrm>
          <a:prstGeom prst="rect">
            <a:avLst/>
          </a:prstGeom>
          <a:noFill/>
        </p:spPr>
        <p:txBody>
          <a:bodyPr wrap="square">
            <a:spAutoFit/>
          </a:bodyPr>
          <a:lstStyle/>
          <a:p>
            <a:pPr marL="285750" indent="-285750" algn="l">
              <a:buFont typeface="Wingdings" panose="05000000000000000000" pitchFamily="2" charset="2"/>
              <a:buChar char="Ø"/>
            </a:pPr>
            <a:r>
              <a:rPr lang="en-US" sz="1200" i="0" dirty="0">
                <a:effectLst/>
                <a:latin typeface="Helvetica Neue"/>
              </a:rPr>
              <a:t>Year vs Profit Percentage</a:t>
            </a:r>
          </a:p>
        </p:txBody>
      </p:sp>
      <p:sp>
        <p:nvSpPr>
          <p:cNvPr id="12" name="TextBox 11">
            <a:extLst>
              <a:ext uri="{FF2B5EF4-FFF2-40B4-BE49-F238E27FC236}">
                <a16:creationId xmlns:a16="http://schemas.microsoft.com/office/drawing/2014/main" id="{CCE39286-AB92-4DD5-91BB-CFD017AC17DF}"/>
              </a:ext>
            </a:extLst>
          </p:cNvPr>
          <p:cNvSpPr txBox="1"/>
          <p:nvPr/>
        </p:nvSpPr>
        <p:spPr>
          <a:xfrm>
            <a:off x="7790315" y="819107"/>
            <a:ext cx="3005214" cy="276999"/>
          </a:xfrm>
          <a:prstGeom prst="rect">
            <a:avLst/>
          </a:prstGeom>
          <a:noFill/>
        </p:spPr>
        <p:txBody>
          <a:bodyPr wrap="square">
            <a:spAutoFit/>
          </a:bodyPr>
          <a:lstStyle/>
          <a:p>
            <a:pPr marL="285750" indent="-285750" algn="l">
              <a:buFont typeface="Wingdings" panose="05000000000000000000" pitchFamily="2" charset="2"/>
              <a:buChar char="Ø"/>
            </a:pPr>
            <a:r>
              <a:rPr lang="en-US" sz="1200" dirty="0">
                <a:latin typeface="Helvetica Neue"/>
              </a:rPr>
              <a:t>Months</a:t>
            </a:r>
            <a:r>
              <a:rPr lang="en-US" sz="1200" i="0" dirty="0">
                <a:effectLst/>
                <a:latin typeface="Helvetica Neue"/>
              </a:rPr>
              <a:t> vs Profit Percentage</a:t>
            </a:r>
          </a:p>
        </p:txBody>
      </p:sp>
    </p:spTree>
    <p:extLst>
      <p:ext uri="{BB962C8B-B14F-4D97-AF65-F5344CB8AC3E}">
        <p14:creationId xmlns:p14="http://schemas.microsoft.com/office/powerpoint/2010/main" val="37795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City</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4098" name="Picture 2">
            <a:extLst>
              <a:ext uri="{FF2B5EF4-FFF2-40B4-BE49-F238E27FC236}">
                <a16:creationId xmlns:a16="http://schemas.microsoft.com/office/drawing/2014/main" id="{3FAB6C25-E5AF-4C3B-B225-DDABDEE08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55" y="3323109"/>
            <a:ext cx="7985369" cy="354123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836D420-C6A4-4E45-A762-39733D2321A3}"/>
              </a:ext>
            </a:extLst>
          </p:cNvPr>
          <p:cNvSpPr txBox="1"/>
          <p:nvPr/>
        </p:nvSpPr>
        <p:spPr>
          <a:xfrm>
            <a:off x="8392686" y="2251732"/>
            <a:ext cx="3238120" cy="5201424"/>
          </a:xfrm>
          <a:prstGeom prst="rect">
            <a:avLst/>
          </a:prstGeom>
          <a:noFill/>
        </p:spPr>
        <p:txBody>
          <a:bodyPr wrap="square" rtlCol="0">
            <a:spAutoFit/>
          </a:bodyPr>
          <a:lstStyle/>
          <a:p>
            <a:pPr algn="l"/>
            <a:r>
              <a:rPr lang="en-US" sz="1200" i="1" dirty="0">
                <a:latin typeface="Helvetica Neue"/>
              </a:rPr>
              <a:t>(Also refer graph from slide 8 – Travel Frequency)</a:t>
            </a:r>
          </a:p>
          <a:p>
            <a:pPr algn="l"/>
            <a:endParaRPr lang="en-US" sz="1200" i="1" dirty="0">
              <a:latin typeface="Helvetica Neue"/>
            </a:endParaRPr>
          </a:p>
          <a:p>
            <a:pPr marL="171450" indent="-171450" algn="l">
              <a:buFont typeface="Wingdings" panose="05000000000000000000" pitchFamily="2" charset="2"/>
              <a:buChar char="Ø"/>
            </a:pPr>
            <a:r>
              <a:rPr lang="en-US" sz="1200" i="1" dirty="0">
                <a:latin typeface="Helvetica Neue"/>
              </a:rPr>
              <a:t>Dallas and Silicon Valley has comparatively lower travel frequency but higher average profit</a:t>
            </a:r>
          </a:p>
          <a:p>
            <a:pPr marL="171450" indent="-171450" algn="l">
              <a:buFont typeface="Wingdings" panose="05000000000000000000" pitchFamily="2" charset="2"/>
              <a:buChar char="Ø"/>
            </a:pPr>
            <a:endParaRPr lang="en-US" sz="1200" i="1" dirty="0">
              <a:latin typeface="Helvetica Neue"/>
            </a:endParaRPr>
          </a:p>
          <a:p>
            <a:pPr marL="171450" indent="-171450" algn="l">
              <a:buFont typeface="Wingdings" panose="05000000000000000000" pitchFamily="2" charset="2"/>
              <a:buChar char="Ø"/>
            </a:pPr>
            <a:r>
              <a:rPr lang="en-US" sz="1200" i="1" dirty="0">
                <a:latin typeface="Helvetica Neue"/>
              </a:rPr>
              <a:t>Profit and average profit have relatively different graphs </a:t>
            </a:r>
          </a:p>
          <a:p>
            <a:pPr marL="171450" indent="-171450" algn="l">
              <a:buFont typeface="Wingdings" panose="05000000000000000000" pitchFamily="2" charset="2"/>
              <a:buChar char="Ø"/>
            </a:pPr>
            <a:endParaRPr lang="en-US" sz="1200" i="1" dirty="0">
              <a:latin typeface="Helvetica Neue"/>
            </a:endParaRPr>
          </a:p>
          <a:p>
            <a:pPr marL="171450" indent="-171450" algn="l">
              <a:buFont typeface="Wingdings" panose="05000000000000000000" pitchFamily="2" charset="2"/>
              <a:buChar char="Ø"/>
            </a:pPr>
            <a:r>
              <a:rPr lang="en-US" sz="1200" i="1" dirty="0">
                <a:latin typeface="Helvetica Neue"/>
              </a:rPr>
              <a:t>Travel Frequency Profit ,Average Profit and Profit Percentage have different impacts on different cities </a:t>
            </a:r>
          </a:p>
          <a:p>
            <a:pPr marL="171450" indent="-171450" algn="l">
              <a:buFont typeface="Wingdings" panose="05000000000000000000" pitchFamily="2" charset="2"/>
              <a:buChar char="Ø"/>
            </a:pPr>
            <a:endParaRPr lang="en-US" sz="1200" i="1" dirty="0">
              <a:latin typeface="Helvetica Neue"/>
            </a:endParaRPr>
          </a:p>
          <a:p>
            <a:pPr marL="171450" indent="-171450" algn="l">
              <a:buFont typeface="Wingdings" panose="05000000000000000000" pitchFamily="2" charset="2"/>
              <a:buChar char="Ø"/>
            </a:pPr>
            <a:r>
              <a:rPr lang="en-US" sz="1200" i="1" dirty="0">
                <a:latin typeface="Helvetica Neue"/>
              </a:rPr>
              <a:t>Trends in Profit Percentage and Average Profit graphs are very similar</a:t>
            </a:r>
          </a:p>
          <a:p>
            <a:pPr algn="l"/>
            <a:endParaRPr lang="en-US" sz="1200" i="1" dirty="0">
              <a:latin typeface="Helvetica Neue"/>
            </a:endParaRPr>
          </a:p>
          <a:p>
            <a:pPr algn="l"/>
            <a:endParaRPr lang="en-US" sz="1600" i="1" dirty="0">
              <a:latin typeface="Helvetica Neue"/>
            </a:endParaRPr>
          </a:p>
          <a:p>
            <a:pPr algn="l"/>
            <a:endParaRPr lang="en-US" sz="1600" i="1"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i="0" dirty="0">
              <a:effectLst/>
              <a:latin typeface="Helvetica Neue"/>
            </a:endParaRPr>
          </a:p>
        </p:txBody>
      </p:sp>
      <p:pic>
        <p:nvPicPr>
          <p:cNvPr id="1030" name="Picture 6">
            <a:extLst>
              <a:ext uri="{FF2B5EF4-FFF2-40B4-BE49-F238E27FC236}">
                <a16:creationId xmlns:a16="http://schemas.microsoft.com/office/drawing/2014/main" id="{7D2C606C-8294-4633-801A-9AEC7FF6C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95" y="920980"/>
            <a:ext cx="3961620" cy="24251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8353015-51A8-443A-B3A8-69590E4080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0115" y="920980"/>
            <a:ext cx="3732244" cy="25193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7CE0AB-1DEC-421D-9B20-4FF2CB730F81}"/>
              </a:ext>
            </a:extLst>
          </p:cNvPr>
          <p:cNvSpPr txBox="1"/>
          <p:nvPr/>
        </p:nvSpPr>
        <p:spPr>
          <a:xfrm>
            <a:off x="7181279" y="6148873"/>
            <a:ext cx="4572000" cy="577081"/>
          </a:xfrm>
          <a:prstGeom prst="rect">
            <a:avLst/>
          </a:prstGeom>
          <a:noFill/>
        </p:spPr>
        <p:txBody>
          <a:bodyPr wrap="square" rtlCol="0">
            <a:spAutoFit/>
          </a:bodyPr>
          <a:lstStyle/>
          <a:p>
            <a:pPr algn="r"/>
            <a:r>
              <a:rPr lang="en-IN" sz="1050" i="1" dirty="0">
                <a:solidFill>
                  <a:schemeClr val="accent2">
                    <a:lumMod val="75000"/>
                  </a:schemeClr>
                </a:solidFill>
              </a:rPr>
              <a:t>Graph1</a:t>
            </a:r>
            <a:r>
              <a:rPr lang="en-IN" sz="1050" i="1" dirty="0">
                <a:solidFill>
                  <a:schemeClr val="accent2">
                    <a:lumMod val="75000"/>
                  </a:schemeClr>
                </a:solidFill>
                <a:sym typeface="Wingdings" panose="05000000000000000000" pitchFamily="2" charset="2"/>
              </a:rPr>
              <a:t>: (from left)</a:t>
            </a:r>
            <a:r>
              <a:rPr lang="en-IN" sz="1050" i="1" dirty="0">
                <a:solidFill>
                  <a:schemeClr val="accent2">
                    <a:lumMod val="75000"/>
                  </a:schemeClr>
                </a:solidFill>
              </a:rPr>
              <a:t> Total Profit vs City</a:t>
            </a:r>
          </a:p>
          <a:p>
            <a:pPr algn="r"/>
            <a:r>
              <a:rPr lang="en-IN" sz="1050" i="1" dirty="0">
                <a:solidFill>
                  <a:schemeClr val="accent2">
                    <a:lumMod val="75000"/>
                  </a:schemeClr>
                </a:solidFill>
              </a:rPr>
              <a:t>Graph2</a:t>
            </a:r>
            <a:r>
              <a:rPr lang="en-IN" sz="1050" i="1" dirty="0">
                <a:solidFill>
                  <a:schemeClr val="accent2">
                    <a:lumMod val="75000"/>
                  </a:schemeClr>
                </a:solidFill>
                <a:sym typeface="Wingdings" panose="05000000000000000000" pitchFamily="2" charset="2"/>
              </a:rPr>
              <a:t>: Sum of </a:t>
            </a:r>
            <a:r>
              <a:rPr lang="en-IN" sz="1050" i="1" dirty="0">
                <a:solidFill>
                  <a:schemeClr val="accent2">
                    <a:lumMod val="75000"/>
                  </a:schemeClr>
                </a:solidFill>
              </a:rPr>
              <a:t>Profit Percentage vs City</a:t>
            </a:r>
          </a:p>
          <a:p>
            <a:pPr algn="r"/>
            <a:r>
              <a:rPr lang="en-IN" sz="1050" i="1" dirty="0">
                <a:solidFill>
                  <a:schemeClr val="accent2">
                    <a:lumMod val="75000"/>
                  </a:schemeClr>
                </a:solidFill>
              </a:rPr>
              <a:t>Graph 3</a:t>
            </a:r>
            <a:r>
              <a:rPr lang="en-IN" sz="1050" i="1" dirty="0">
                <a:solidFill>
                  <a:schemeClr val="accent2">
                    <a:lumMod val="75000"/>
                  </a:schemeClr>
                </a:solidFill>
                <a:sym typeface="Wingdings" panose="05000000000000000000" pitchFamily="2" charset="2"/>
              </a:rPr>
              <a:t>: (below)Average Profit Vs City</a:t>
            </a:r>
            <a:endParaRPr lang="en-IN" sz="1050" i="1" dirty="0">
              <a:solidFill>
                <a:schemeClr val="accent2">
                  <a:lumMod val="75000"/>
                </a:schemeClr>
              </a:solidFill>
            </a:endParaRPr>
          </a:p>
        </p:txBody>
      </p:sp>
    </p:spTree>
    <p:extLst>
      <p:ext uri="{BB962C8B-B14F-4D97-AF65-F5344CB8AC3E}">
        <p14:creationId xmlns:p14="http://schemas.microsoft.com/office/powerpoint/2010/main" val="330456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Profit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8" name="Picture 12">
            <a:extLst>
              <a:ext uri="{FF2B5EF4-FFF2-40B4-BE49-F238E27FC236}">
                <a16:creationId xmlns:a16="http://schemas.microsoft.com/office/drawing/2014/main" id="{96E84A12-2781-4FBF-861D-05FAC9A969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71" y="3969817"/>
            <a:ext cx="5004526" cy="26970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D230CEF0-42C4-47D3-B70E-286437C94AC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039" y="1119088"/>
            <a:ext cx="5108558" cy="27531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C7B987-D30E-41D0-8BC6-A73CEB3F66B4}"/>
              </a:ext>
            </a:extLst>
          </p:cNvPr>
          <p:cNvSpPr txBox="1"/>
          <p:nvPr/>
        </p:nvSpPr>
        <p:spPr>
          <a:xfrm>
            <a:off x="5551714" y="2702653"/>
            <a:ext cx="6345247" cy="2339102"/>
          </a:xfrm>
          <a:prstGeom prst="rect">
            <a:avLst/>
          </a:prstGeom>
          <a:noFill/>
        </p:spPr>
        <p:txBody>
          <a:bodyPr wrap="square" rtlCol="0">
            <a:spAutoFit/>
          </a:bodyPr>
          <a:lstStyle/>
          <a:p>
            <a:pPr marL="285750" indent="-285750" algn="l">
              <a:buFont typeface="Wingdings" panose="05000000000000000000" pitchFamily="2" charset="2"/>
              <a:buChar char="Ø"/>
            </a:pPr>
            <a:r>
              <a:rPr lang="en-US" sz="1600" dirty="0">
                <a:latin typeface="Helvetica Neue"/>
              </a:rPr>
              <a:t>Highest Average Profit for Pink City is in New York - 100 , and for Yellow Cab it is 300</a:t>
            </a: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r>
              <a:rPr lang="en-US" sz="1600" dirty="0">
                <a:latin typeface="Helvetica Neue"/>
              </a:rPr>
              <a:t>For Pink Cab lowest average profit is in the city of Dallas. Yellow Cab  has lowest average profit is in the city of Boston</a:t>
            </a:r>
          </a:p>
          <a:p>
            <a:endParaRPr lang="en-US" sz="1600" dirty="0">
              <a:latin typeface="Helvetica Neue"/>
            </a:endParaRPr>
          </a:p>
          <a:p>
            <a:pPr marL="285750" indent="-285750">
              <a:buFont typeface="Wingdings" panose="05000000000000000000" pitchFamily="2" charset="2"/>
              <a:buChar char="Ø"/>
            </a:pPr>
            <a:r>
              <a:rPr lang="en-US" sz="1600" dirty="0">
                <a:latin typeface="Helvetica Neue"/>
              </a:rPr>
              <a:t>Overall Average profit for Pink Cab – 54.6</a:t>
            </a:r>
          </a:p>
          <a:p>
            <a:pPr marL="285750" indent="-285750">
              <a:buFont typeface="Wingdings" panose="05000000000000000000" pitchFamily="2" charset="2"/>
              <a:buChar char="Ø"/>
            </a:pPr>
            <a:endParaRPr lang="en-US" sz="1600" dirty="0">
              <a:latin typeface="Helvetica Neue"/>
            </a:endParaRPr>
          </a:p>
          <a:p>
            <a:pPr marL="285750" indent="-285750">
              <a:buFont typeface="Wingdings" panose="05000000000000000000" pitchFamily="2" charset="2"/>
              <a:buChar char="Ø"/>
            </a:pPr>
            <a:r>
              <a:rPr lang="en-US" sz="1600" dirty="0">
                <a:latin typeface="Helvetica Neue"/>
              </a:rPr>
              <a:t>Overall Average profit for Yellow Cab- 123.58</a:t>
            </a:r>
            <a:endParaRPr lang="en-IN" dirty="0"/>
          </a:p>
        </p:txBody>
      </p:sp>
      <p:sp>
        <p:nvSpPr>
          <p:cNvPr id="13" name="TextBox 12">
            <a:extLst>
              <a:ext uri="{FF2B5EF4-FFF2-40B4-BE49-F238E27FC236}">
                <a16:creationId xmlns:a16="http://schemas.microsoft.com/office/drawing/2014/main" id="{7E4CECE1-7ACC-4C01-BE30-F652913A004C}"/>
              </a:ext>
            </a:extLst>
          </p:cNvPr>
          <p:cNvSpPr txBox="1"/>
          <p:nvPr/>
        </p:nvSpPr>
        <p:spPr>
          <a:xfrm>
            <a:off x="7181279" y="6148873"/>
            <a:ext cx="4572000" cy="577081"/>
          </a:xfrm>
          <a:prstGeom prst="rect">
            <a:avLst/>
          </a:prstGeom>
          <a:noFill/>
        </p:spPr>
        <p:txBody>
          <a:bodyPr wrap="square" rtlCol="0">
            <a:spAutoFit/>
          </a:bodyPr>
          <a:lstStyle/>
          <a:p>
            <a:pPr algn="r"/>
            <a:r>
              <a:rPr lang="en-IN" sz="1050" i="1" dirty="0">
                <a:solidFill>
                  <a:schemeClr val="accent2">
                    <a:lumMod val="75000"/>
                  </a:schemeClr>
                </a:solidFill>
              </a:rPr>
              <a:t>Graph1</a:t>
            </a:r>
            <a:r>
              <a:rPr lang="en-IN" sz="1050" i="1" dirty="0">
                <a:solidFill>
                  <a:schemeClr val="accent2">
                    <a:lumMod val="75000"/>
                  </a:schemeClr>
                </a:solidFill>
                <a:sym typeface="Wingdings" panose="05000000000000000000" pitchFamily="2" charset="2"/>
              </a:rPr>
              <a:t>: (from top) Average Profit Vs City for Pink Cab</a:t>
            </a:r>
          </a:p>
          <a:p>
            <a:pPr algn="r"/>
            <a:r>
              <a:rPr lang="en-IN" sz="1050" i="1" dirty="0">
                <a:solidFill>
                  <a:schemeClr val="accent2">
                    <a:lumMod val="75000"/>
                  </a:schemeClr>
                </a:solidFill>
              </a:rPr>
              <a:t>Graph2: </a:t>
            </a:r>
            <a:r>
              <a:rPr lang="en-IN" sz="1050" i="1" dirty="0">
                <a:solidFill>
                  <a:schemeClr val="accent2">
                    <a:lumMod val="75000"/>
                  </a:schemeClr>
                </a:solidFill>
                <a:sym typeface="Wingdings" panose="05000000000000000000" pitchFamily="2" charset="2"/>
              </a:rPr>
              <a:t>Average Profit Vs City for Yellow Cab</a:t>
            </a:r>
            <a:endParaRPr lang="en-IN" sz="1050" i="1" dirty="0">
              <a:solidFill>
                <a:schemeClr val="accent2">
                  <a:lumMod val="75000"/>
                </a:schemeClr>
              </a:solidFill>
            </a:endParaRPr>
          </a:p>
          <a:p>
            <a:pPr algn="r"/>
            <a:endParaRPr lang="en-IN" sz="1050" i="1" dirty="0">
              <a:solidFill>
                <a:schemeClr val="accent2">
                  <a:lumMod val="75000"/>
                </a:schemeClr>
              </a:solidFill>
            </a:endParaRPr>
          </a:p>
        </p:txBody>
      </p:sp>
    </p:spTree>
    <p:extLst>
      <p:ext uri="{BB962C8B-B14F-4D97-AF65-F5344CB8AC3E}">
        <p14:creationId xmlns:p14="http://schemas.microsoft.com/office/powerpoint/2010/main" val="104843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Profit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1026" name="Picture 2">
            <a:extLst>
              <a:ext uri="{FF2B5EF4-FFF2-40B4-BE49-F238E27FC236}">
                <a16:creationId xmlns:a16="http://schemas.microsoft.com/office/drawing/2014/main" id="{4BE463EA-55C5-40B4-AE68-922F26829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05" y="1536800"/>
            <a:ext cx="7939658" cy="42855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DA8A19-DC76-486C-8157-B9F7F9DF02A8}"/>
              </a:ext>
            </a:extLst>
          </p:cNvPr>
          <p:cNvSpPr txBox="1"/>
          <p:nvPr/>
        </p:nvSpPr>
        <p:spPr>
          <a:xfrm>
            <a:off x="8173615" y="2341984"/>
            <a:ext cx="3582955" cy="3108543"/>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Following graph represents Profit per KM vs City for both the company</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Dallas, Denver and New York have higher gap for profit per km between the two companies</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Tucson is the only city with Profit per KM is higher for Pink Cab</a:t>
            </a:r>
          </a:p>
          <a:p>
            <a:pPr marL="285750" indent="-285750">
              <a:buFont typeface="Wingdings" panose="05000000000000000000" pitchFamily="2" charset="2"/>
              <a:buChar char="Ø"/>
            </a:pPr>
            <a:endParaRPr lang="en-IN" sz="1600" dirty="0"/>
          </a:p>
          <a:p>
            <a:endParaRPr lang="en-IN" dirty="0"/>
          </a:p>
          <a:p>
            <a:endParaRPr lang="en-IN" dirty="0"/>
          </a:p>
        </p:txBody>
      </p:sp>
    </p:spTree>
    <p:extLst>
      <p:ext uri="{BB962C8B-B14F-4D97-AF65-F5344CB8AC3E}">
        <p14:creationId xmlns:p14="http://schemas.microsoft.com/office/powerpoint/2010/main" val="323783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Profit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1026" name="Picture 2">
            <a:extLst>
              <a:ext uri="{FF2B5EF4-FFF2-40B4-BE49-F238E27FC236}">
                <a16:creationId xmlns:a16="http://schemas.microsoft.com/office/drawing/2014/main" id="{DCE0F36D-592A-4527-8951-0F4A47DF4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98" y="994233"/>
            <a:ext cx="8994798" cy="44103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50C4A4-9D04-431E-AF49-BA8DD3E8DBCF}"/>
              </a:ext>
            </a:extLst>
          </p:cNvPr>
          <p:cNvSpPr txBox="1"/>
          <p:nvPr/>
        </p:nvSpPr>
        <p:spPr>
          <a:xfrm>
            <a:off x="2256451" y="5506133"/>
            <a:ext cx="7679093" cy="861774"/>
          </a:xfrm>
          <a:prstGeom prst="rect">
            <a:avLst/>
          </a:prstGeom>
          <a:noFill/>
        </p:spPr>
        <p:txBody>
          <a:bodyPr wrap="square" rtlCol="0">
            <a:spAutoFit/>
          </a:bodyPr>
          <a:lstStyle/>
          <a:p>
            <a:pPr algn="ctr"/>
            <a:r>
              <a:rPr lang="en-IN" sz="1600" dirty="0"/>
              <a:t>The month of May has slightly higher profit per KM while August and November have comparatively lower profit per km</a:t>
            </a:r>
          </a:p>
          <a:p>
            <a:pPr algn="ctr"/>
            <a:endParaRPr lang="en-IN" dirty="0"/>
          </a:p>
        </p:txBody>
      </p:sp>
    </p:spTree>
    <p:extLst>
      <p:ext uri="{BB962C8B-B14F-4D97-AF65-F5344CB8AC3E}">
        <p14:creationId xmlns:p14="http://schemas.microsoft.com/office/powerpoint/2010/main" val="161353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Payment Mode</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3074" name="Picture 2">
            <a:extLst>
              <a:ext uri="{FF2B5EF4-FFF2-40B4-BE49-F238E27FC236}">
                <a16:creationId xmlns:a16="http://schemas.microsoft.com/office/drawing/2014/main" id="{640712BB-DB48-424B-9E02-D2B1B31C8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4233"/>
            <a:ext cx="6336179" cy="30323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B9DBFD1-5A7E-4709-8235-90D28AD53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981" y="994233"/>
            <a:ext cx="4697812" cy="32698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70268A2-62FA-42A8-8788-51CCD3DA6127}"/>
              </a:ext>
            </a:extLst>
          </p:cNvPr>
          <p:cNvPicPr>
            <a:picLocks noChangeAspect="1"/>
          </p:cNvPicPr>
          <p:nvPr/>
        </p:nvPicPr>
        <p:blipFill>
          <a:blip r:embed="rId5"/>
          <a:stretch>
            <a:fillRect/>
          </a:stretch>
        </p:blipFill>
        <p:spPr>
          <a:xfrm>
            <a:off x="2440928" y="4398474"/>
            <a:ext cx="1953790" cy="823887"/>
          </a:xfrm>
          <a:prstGeom prst="rect">
            <a:avLst/>
          </a:prstGeom>
        </p:spPr>
      </p:pic>
      <p:pic>
        <p:nvPicPr>
          <p:cNvPr id="6" name="Picture 5">
            <a:extLst>
              <a:ext uri="{FF2B5EF4-FFF2-40B4-BE49-F238E27FC236}">
                <a16:creationId xmlns:a16="http://schemas.microsoft.com/office/drawing/2014/main" id="{852C9679-C974-47C5-9658-C278868D0EC9}"/>
              </a:ext>
            </a:extLst>
          </p:cNvPr>
          <p:cNvPicPr>
            <a:picLocks noChangeAspect="1"/>
          </p:cNvPicPr>
          <p:nvPr/>
        </p:nvPicPr>
        <p:blipFill rotWithShape="1">
          <a:blip r:embed="rId6"/>
          <a:srcRect l="2168" b="5014"/>
          <a:stretch/>
        </p:blipFill>
        <p:spPr>
          <a:xfrm>
            <a:off x="7408506" y="4407810"/>
            <a:ext cx="3252138" cy="805217"/>
          </a:xfrm>
          <a:prstGeom prst="rect">
            <a:avLst/>
          </a:prstGeom>
        </p:spPr>
      </p:pic>
    </p:spTree>
    <p:extLst>
      <p:ext uri="{BB962C8B-B14F-4D97-AF65-F5344CB8AC3E}">
        <p14:creationId xmlns:p14="http://schemas.microsoft.com/office/powerpoint/2010/main" val="108959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Payment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5122" name="Picture 2">
            <a:extLst>
              <a:ext uri="{FF2B5EF4-FFF2-40B4-BE49-F238E27FC236}">
                <a16:creationId xmlns:a16="http://schemas.microsoft.com/office/drawing/2014/main" id="{A87FFE93-8D51-45CA-BC4F-9CABD586D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565" y="1134858"/>
            <a:ext cx="9976870" cy="551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58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6600"/>
                </a:solidFill>
              </a:rPr>
              <a:t>Client Analysis</a:t>
            </a: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2050" name="Picture 2">
            <a:extLst>
              <a:ext uri="{FF2B5EF4-FFF2-40B4-BE49-F238E27FC236}">
                <a16:creationId xmlns:a16="http://schemas.microsoft.com/office/drawing/2014/main" id="{D0894D2B-62B0-45C7-B465-F996F2F14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796" y="847728"/>
            <a:ext cx="3836688" cy="18210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07BD70A-C8BB-4990-A077-49039738B9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 y="847728"/>
            <a:ext cx="3836687" cy="18861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240642-2158-4169-BC23-7779244B18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836309"/>
            <a:ext cx="7846484" cy="40339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8FBF43D-094C-4F47-B3D0-BBC24A3F2AE8}"/>
              </a:ext>
            </a:extLst>
          </p:cNvPr>
          <p:cNvSpPr txBox="1"/>
          <p:nvPr/>
        </p:nvSpPr>
        <p:spPr>
          <a:xfrm>
            <a:off x="7181279" y="6148873"/>
            <a:ext cx="4572000" cy="577081"/>
          </a:xfrm>
          <a:prstGeom prst="rect">
            <a:avLst/>
          </a:prstGeom>
          <a:noFill/>
        </p:spPr>
        <p:txBody>
          <a:bodyPr wrap="square" rtlCol="0">
            <a:spAutoFit/>
          </a:bodyPr>
          <a:lstStyle/>
          <a:p>
            <a:pPr algn="r"/>
            <a:r>
              <a:rPr lang="en-IN" sz="1050" i="1" dirty="0">
                <a:solidFill>
                  <a:schemeClr val="accent2">
                    <a:lumMod val="75000"/>
                  </a:schemeClr>
                </a:solidFill>
              </a:rPr>
              <a:t>Graph1</a:t>
            </a:r>
            <a:r>
              <a:rPr lang="en-IN" sz="1050" i="1" dirty="0">
                <a:solidFill>
                  <a:schemeClr val="accent2">
                    <a:lumMod val="75000"/>
                  </a:schemeClr>
                </a:solidFill>
                <a:sym typeface="Wingdings" panose="05000000000000000000" pitchFamily="2" charset="2"/>
              </a:rPr>
              <a:t>: (from left)Total number of Customers Vs Gender</a:t>
            </a:r>
            <a:endParaRPr lang="en-IN" sz="1050" i="1" dirty="0">
              <a:solidFill>
                <a:schemeClr val="accent2">
                  <a:lumMod val="75000"/>
                </a:schemeClr>
              </a:solidFill>
            </a:endParaRPr>
          </a:p>
          <a:p>
            <a:pPr algn="r"/>
            <a:r>
              <a:rPr lang="en-IN" sz="1050" i="1" dirty="0">
                <a:solidFill>
                  <a:schemeClr val="accent2">
                    <a:lumMod val="75000"/>
                  </a:schemeClr>
                </a:solidFill>
              </a:rPr>
              <a:t>Graph2</a:t>
            </a:r>
            <a:r>
              <a:rPr lang="en-IN" sz="1050" i="1" dirty="0">
                <a:solidFill>
                  <a:schemeClr val="accent2">
                    <a:lumMod val="75000"/>
                  </a:schemeClr>
                </a:solidFill>
                <a:sym typeface="Wingdings" panose="05000000000000000000" pitchFamily="2" charset="2"/>
              </a:rPr>
              <a:t>: Total number of Customers Vs Age</a:t>
            </a:r>
            <a:endParaRPr lang="en-IN" sz="1050" i="1" dirty="0">
              <a:solidFill>
                <a:schemeClr val="accent2">
                  <a:lumMod val="75000"/>
                </a:schemeClr>
              </a:solidFill>
            </a:endParaRPr>
          </a:p>
          <a:p>
            <a:pPr algn="r"/>
            <a:r>
              <a:rPr lang="en-IN" sz="1050" i="1" dirty="0">
                <a:solidFill>
                  <a:schemeClr val="accent2">
                    <a:lumMod val="75000"/>
                  </a:schemeClr>
                </a:solidFill>
              </a:rPr>
              <a:t>Graph 3</a:t>
            </a:r>
            <a:r>
              <a:rPr lang="en-IN" sz="1050" i="1" dirty="0">
                <a:solidFill>
                  <a:schemeClr val="accent2">
                    <a:lumMod val="75000"/>
                  </a:schemeClr>
                </a:solidFill>
                <a:sym typeface="Wingdings" panose="05000000000000000000" pitchFamily="2" charset="2"/>
              </a:rPr>
              <a:t>: (below)Average Profit Vs City (for Genders)</a:t>
            </a:r>
            <a:endParaRPr lang="en-IN" sz="1050" i="1" dirty="0">
              <a:solidFill>
                <a:schemeClr val="accent2">
                  <a:lumMod val="75000"/>
                </a:schemeClr>
              </a:solidFill>
            </a:endParaRPr>
          </a:p>
        </p:txBody>
      </p:sp>
      <p:sp>
        <p:nvSpPr>
          <p:cNvPr id="10" name="TextBox 9">
            <a:extLst>
              <a:ext uri="{FF2B5EF4-FFF2-40B4-BE49-F238E27FC236}">
                <a16:creationId xmlns:a16="http://schemas.microsoft.com/office/drawing/2014/main" id="{88EC2F54-DE7B-409E-BC71-9E1C768372A2}"/>
              </a:ext>
            </a:extLst>
          </p:cNvPr>
          <p:cNvSpPr txBox="1"/>
          <p:nvPr/>
        </p:nvSpPr>
        <p:spPr>
          <a:xfrm>
            <a:off x="8392686" y="2251732"/>
            <a:ext cx="3238120" cy="3724096"/>
          </a:xfrm>
          <a:prstGeom prst="rect">
            <a:avLst/>
          </a:prstGeom>
          <a:noFill/>
        </p:spPr>
        <p:txBody>
          <a:bodyPr wrap="square" rtlCol="0">
            <a:spAutoFit/>
          </a:bodyPr>
          <a:lstStyle/>
          <a:p>
            <a:pPr marL="171450" indent="-171450" algn="l">
              <a:buFont typeface="Wingdings" panose="05000000000000000000" pitchFamily="2" charset="2"/>
              <a:buChar char="Ø"/>
            </a:pPr>
            <a:r>
              <a:rPr lang="en-US" sz="1200" dirty="0">
                <a:latin typeface="Helvetica Neue"/>
              </a:rPr>
              <a:t>There are slightly more number of male customers vs female customers</a:t>
            </a:r>
          </a:p>
          <a:p>
            <a:pPr marL="171450" indent="-171450" algn="l">
              <a:buFont typeface="Wingdings" panose="05000000000000000000" pitchFamily="2" charset="2"/>
              <a:buChar char="Ø"/>
            </a:pPr>
            <a:endParaRPr lang="en-US" sz="1200" dirty="0">
              <a:latin typeface="Helvetica Neue"/>
            </a:endParaRPr>
          </a:p>
          <a:p>
            <a:pPr marL="171450" indent="-171450" algn="l">
              <a:buFont typeface="Wingdings" panose="05000000000000000000" pitchFamily="2" charset="2"/>
              <a:buChar char="Ø"/>
            </a:pPr>
            <a:r>
              <a:rPr lang="en-US" sz="1200" dirty="0">
                <a:latin typeface="Helvetica Neue"/>
              </a:rPr>
              <a:t>After the age of 40 there is sudden decrease in customers</a:t>
            </a:r>
          </a:p>
          <a:p>
            <a:pPr marL="171450" indent="-171450" algn="l">
              <a:buFont typeface="Wingdings" panose="05000000000000000000" pitchFamily="2" charset="2"/>
              <a:buChar char="Ø"/>
            </a:pPr>
            <a:endParaRPr lang="en-US" sz="1200" dirty="0">
              <a:latin typeface="Helvetica Neue"/>
            </a:endParaRPr>
          </a:p>
          <a:p>
            <a:pPr marL="171450" indent="-171450" algn="l">
              <a:buFont typeface="Wingdings" panose="05000000000000000000" pitchFamily="2" charset="2"/>
              <a:buChar char="Ø"/>
            </a:pPr>
            <a:r>
              <a:rPr lang="en-US" sz="1200" dirty="0">
                <a:latin typeface="Helvetica Neue"/>
              </a:rPr>
              <a:t>The trends in the third graph are similar to that of Avg Profit vs City graph in slide 11</a:t>
            </a:r>
          </a:p>
          <a:p>
            <a:pPr marL="171450" indent="-171450" algn="l">
              <a:buFont typeface="Wingdings" panose="05000000000000000000" pitchFamily="2" charset="2"/>
              <a:buChar char="Ø"/>
            </a:pPr>
            <a:endParaRPr lang="en-US" sz="1200" dirty="0">
              <a:latin typeface="Helvetica Neue"/>
            </a:endParaRPr>
          </a:p>
          <a:p>
            <a:pPr marL="285750" indent="-285750" algn="l">
              <a:buFont typeface="Wingdings" panose="05000000000000000000" pitchFamily="2" charset="2"/>
              <a:buChar char="Ø"/>
            </a:pPr>
            <a:endParaRPr lang="en-US" sz="1600" dirty="0">
              <a:latin typeface="Helvetica Neue"/>
            </a:endParaRPr>
          </a:p>
          <a:p>
            <a:pPr algn="l"/>
            <a:endParaRPr lang="en-US" sz="1600" i="1"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i="0" dirty="0">
              <a:effectLst/>
              <a:latin typeface="Helvetica Neue"/>
            </a:endParaRPr>
          </a:p>
        </p:txBody>
      </p:sp>
    </p:spTree>
    <p:extLst>
      <p:ext uri="{BB962C8B-B14F-4D97-AF65-F5344CB8AC3E}">
        <p14:creationId xmlns:p14="http://schemas.microsoft.com/office/powerpoint/2010/main" val="146172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Client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4098" name="Picture 2">
            <a:extLst>
              <a:ext uri="{FF2B5EF4-FFF2-40B4-BE49-F238E27FC236}">
                <a16:creationId xmlns:a16="http://schemas.microsoft.com/office/drawing/2014/main" id="{F008A2EF-0436-4ED3-A3FE-9D1B5050B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94" y="1309814"/>
            <a:ext cx="5407489" cy="39680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3ECBD72-3043-40E7-8B7D-9942A4A96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8" y="1552828"/>
            <a:ext cx="5076320" cy="37250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F7C176-2D45-41D7-B2C2-29FAE000AC6F}"/>
              </a:ext>
            </a:extLst>
          </p:cNvPr>
          <p:cNvSpPr txBox="1"/>
          <p:nvPr/>
        </p:nvSpPr>
        <p:spPr>
          <a:xfrm>
            <a:off x="2256451" y="5506133"/>
            <a:ext cx="7679093" cy="646331"/>
          </a:xfrm>
          <a:prstGeom prst="rect">
            <a:avLst/>
          </a:prstGeom>
          <a:noFill/>
        </p:spPr>
        <p:txBody>
          <a:bodyPr wrap="square" rtlCol="0">
            <a:spAutoFit/>
          </a:bodyPr>
          <a:lstStyle/>
          <a:p>
            <a:pPr algn="ctr"/>
            <a:r>
              <a:rPr lang="en-IN" dirty="0"/>
              <a:t>Both the Cab companies have similar trends in Number of Rides by Loyalty Clients per Months</a:t>
            </a:r>
          </a:p>
        </p:txBody>
      </p:sp>
    </p:spTree>
    <p:extLst>
      <p:ext uri="{BB962C8B-B14F-4D97-AF65-F5344CB8AC3E}">
        <p14:creationId xmlns:p14="http://schemas.microsoft.com/office/powerpoint/2010/main" val="107506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Client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6" name="Picture 2">
            <a:extLst>
              <a:ext uri="{FF2B5EF4-FFF2-40B4-BE49-F238E27FC236}">
                <a16:creationId xmlns:a16="http://schemas.microsoft.com/office/drawing/2014/main" id="{498933D3-0E46-4334-B30A-4B8416461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914" y="994232"/>
            <a:ext cx="9464167" cy="44441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BA073F-7F89-40E0-8B45-F2DF783E22E4}"/>
              </a:ext>
            </a:extLst>
          </p:cNvPr>
          <p:cNvSpPr txBox="1"/>
          <p:nvPr/>
        </p:nvSpPr>
        <p:spPr>
          <a:xfrm>
            <a:off x="1363914" y="5519544"/>
            <a:ext cx="9534241" cy="8925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October and December receives highest customer demands while January and February receives the lowest</a:t>
            </a:r>
          </a:p>
          <a:p>
            <a:endParaRPr lang="en-IN" dirty="0"/>
          </a:p>
          <a:p>
            <a:endParaRPr lang="en-IN" dirty="0"/>
          </a:p>
        </p:txBody>
      </p:sp>
    </p:spTree>
    <p:extLst>
      <p:ext uri="{BB962C8B-B14F-4D97-AF65-F5344CB8AC3E}">
        <p14:creationId xmlns:p14="http://schemas.microsoft.com/office/powerpoint/2010/main" val="219895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Data Exploration</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Summary</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sp>
        <p:nvSpPr>
          <p:cNvPr id="2" name="TextBox 1">
            <a:extLst>
              <a:ext uri="{FF2B5EF4-FFF2-40B4-BE49-F238E27FC236}">
                <a16:creationId xmlns:a16="http://schemas.microsoft.com/office/drawing/2014/main" id="{3D3813E6-2EE2-404A-B675-98FCBB0B435E}"/>
              </a:ext>
            </a:extLst>
          </p:cNvPr>
          <p:cNvSpPr txBox="1"/>
          <p:nvPr/>
        </p:nvSpPr>
        <p:spPr>
          <a:xfrm>
            <a:off x="634482" y="1203649"/>
            <a:ext cx="10618236" cy="5078313"/>
          </a:xfrm>
          <a:prstGeom prst="rect">
            <a:avLst/>
          </a:prstGeom>
          <a:noFill/>
        </p:spPr>
        <p:txBody>
          <a:bodyPr wrap="square" rtlCol="0">
            <a:spAutoFit/>
          </a:bodyPr>
          <a:lstStyle/>
          <a:p>
            <a:r>
              <a:rPr lang="en-IN" dirty="0"/>
              <a:t>On Average Yellow Cab yields more Profit than Pink Cab</a:t>
            </a:r>
          </a:p>
          <a:p>
            <a:endParaRPr lang="en-IN" dirty="0"/>
          </a:p>
          <a:p>
            <a:r>
              <a:rPr lang="en-IN" dirty="0"/>
              <a:t>Months of October and December have highest rides and profit yields, while we can increase engagement and number of rides in Jan and Feb by giving discounts.</a:t>
            </a:r>
          </a:p>
          <a:p>
            <a:endParaRPr lang="en-IN" dirty="0"/>
          </a:p>
          <a:p>
            <a:r>
              <a:rPr lang="en-IN" dirty="0"/>
              <a:t>Profit per KM could be increased for Oct and Dec.</a:t>
            </a:r>
          </a:p>
          <a:p>
            <a:endParaRPr lang="en-IN" dirty="0"/>
          </a:p>
          <a:p>
            <a:r>
              <a:rPr lang="en-IN" dirty="0"/>
              <a:t>New York is a safe city to invest whereas cities like Boston Chicago and  Washington are potential markets</a:t>
            </a:r>
          </a:p>
          <a:p>
            <a:endParaRPr lang="en-IN" dirty="0"/>
          </a:p>
          <a:p>
            <a:r>
              <a:rPr lang="en-IN" dirty="0"/>
              <a:t>Special scheme can be introduced for people above the age of 40 to encourage them to use cabs more often</a:t>
            </a:r>
          </a:p>
          <a:p>
            <a:endParaRPr lang="en-IN" dirty="0"/>
          </a:p>
          <a:p>
            <a:r>
              <a:rPr lang="en-IN" dirty="0"/>
              <a:t>Even if number of Males Customers are greater than Females, both the groups generate approximately same average profit trends across cities</a:t>
            </a:r>
          </a:p>
          <a:p>
            <a:endParaRPr lang="en-IN" dirty="0"/>
          </a:p>
          <a:p>
            <a:r>
              <a:rPr lang="en-IN" dirty="0"/>
              <a:t>We should focus more on cities with comparatively large number of users and lesser user percentage.</a:t>
            </a:r>
          </a:p>
          <a:p>
            <a:endParaRPr lang="en-IN" dirty="0"/>
          </a:p>
          <a:p>
            <a:endParaRPr lang="en-IN" dirty="0"/>
          </a:p>
          <a:p>
            <a:endParaRPr lang="en-IN" dirty="0"/>
          </a:p>
        </p:txBody>
      </p:sp>
    </p:spTree>
    <p:extLst>
      <p:ext uri="{BB962C8B-B14F-4D97-AF65-F5344CB8AC3E}">
        <p14:creationId xmlns:p14="http://schemas.microsoft.com/office/powerpoint/2010/main" val="3201924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898A-474A-4F7A-ABDE-6F0F8C3FE786}"/>
              </a:ext>
            </a:extLst>
          </p:cNvPr>
          <p:cNvSpPr>
            <a:spLocks noGrp="1"/>
          </p:cNvSpPr>
          <p:nvPr>
            <p:ph type="title"/>
          </p:nvPr>
        </p:nvSpPr>
        <p:spPr/>
        <p:txBody>
          <a:bodyPr>
            <a:normAutofit/>
          </a:bodyPr>
          <a:lstStyle/>
          <a:p>
            <a:br>
              <a:rPr lang="en-US" b="1" dirty="0">
                <a:solidFill>
                  <a:srgbClr val="FF6600"/>
                </a:solidFill>
              </a:rPr>
            </a:br>
            <a:endParaRPr lang="en-IN" sz="1800" dirty="0"/>
          </a:p>
        </p:txBody>
      </p:sp>
      <p:sp>
        <p:nvSpPr>
          <p:cNvPr id="3" name="Content Placeholder 2">
            <a:extLst>
              <a:ext uri="{FF2B5EF4-FFF2-40B4-BE49-F238E27FC236}">
                <a16:creationId xmlns:a16="http://schemas.microsoft.com/office/drawing/2014/main" id="{D48FA234-CDFB-48AE-BC96-57B0A321ACE7}"/>
              </a:ext>
            </a:extLst>
          </p:cNvPr>
          <p:cNvSpPr>
            <a:spLocks noGrp="1"/>
          </p:cNvSpPr>
          <p:nvPr>
            <p:ph idx="1"/>
          </p:nvPr>
        </p:nvSpPr>
        <p:spPr>
          <a:xfrm>
            <a:off x="5981699" y="1253331"/>
            <a:ext cx="5733141" cy="4042569"/>
          </a:xfrm>
        </p:spPr>
        <p:txBody>
          <a:bodyPr>
            <a:normAutofit/>
          </a:bodyPr>
          <a:lstStyle/>
          <a:p>
            <a:pPr marL="0" indent="0">
              <a:buNone/>
            </a:pPr>
            <a:r>
              <a:rPr lang="en-US" sz="1600" b="0" i="0" dirty="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sz="1600" dirty="0">
              <a:latin typeface="Lato Extended"/>
            </a:endParaRPr>
          </a:p>
          <a:p>
            <a:pPr marL="0" indent="0">
              <a:buNone/>
            </a:pPr>
            <a:r>
              <a:rPr lang="en-US" sz="1600" dirty="0">
                <a:latin typeface="Lato Extended"/>
              </a:rPr>
              <a:t>The analysis is divided into following parts-</a:t>
            </a:r>
          </a:p>
          <a:p>
            <a:pPr>
              <a:buFontTx/>
              <a:buChar char="-"/>
            </a:pPr>
            <a:r>
              <a:rPr lang="en-US" sz="1600" dirty="0">
                <a:latin typeface="Lato Extended"/>
              </a:rPr>
              <a:t>Data Exploration</a:t>
            </a:r>
          </a:p>
          <a:p>
            <a:pPr>
              <a:buFontTx/>
              <a:buChar char="-"/>
            </a:pPr>
            <a:r>
              <a:rPr lang="en-US" sz="1600" dirty="0">
                <a:latin typeface="Lato Extended"/>
              </a:rPr>
              <a:t>Trends and Patterns in Various Profit forms ( Average Profit, Profit Percentage and Profit per KM)</a:t>
            </a:r>
          </a:p>
          <a:p>
            <a:pPr>
              <a:buFontTx/>
              <a:buChar char="-"/>
            </a:pPr>
            <a:r>
              <a:rPr lang="en-US" sz="1600" dirty="0">
                <a:latin typeface="Lato Extended"/>
              </a:rPr>
              <a:t>City wise EDA</a:t>
            </a:r>
          </a:p>
          <a:p>
            <a:pPr>
              <a:buFontTx/>
              <a:buChar char="-"/>
            </a:pPr>
            <a:r>
              <a:rPr lang="en-US" sz="1600" dirty="0">
                <a:latin typeface="Lato Extended"/>
              </a:rPr>
              <a:t>Payment Method Analysis</a:t>
            </a:r>
          </a:p>
          <a:p>
            <a:pPr>
              <a:buFontTx/>
              <a:buChar char="-"/>
            </a:pPr>
            <a:r>
              <a:rPr lang="en-US" sz="1600" dirty="0">
                <a:latin typeface="Lato Extended"/>
              </a:rPr>
              <a:t>Customer Analysis</a:t>
            </a:r>
          </a:p>
          <a:p>
            <a:pPr>
              <a:buFontTx/>
              <a:buChar char="-"/>
            </a:pPr>
            <a:endParaRPr lang="en-US" sz="1600" dirty="0">
              <a:latin typeface="Lato Extended"/>
            </a:endParaRPr>
          </a:p>
          <a:p>
            <a:pPr>
              <a:buFontTx/>
              <a:buChar char="-"/>
            </a:pPr>
            <a:endParaRPr lang="en-US" sz="1600" dirty="0"/>
          </a:p>
        </p:txBody>
      </p:sp>
      <p:sp>
        <p:nvSpPr>
          <p:cNvPr id="4" name="Title 1">
            <a:extLst>
              <a:ext uri="{FF2B5EF4-FFF2-40B4-BE49-F238E27FC236}">
                <a16:creationId xmlns:a16="http://schemas.microsoft.com/office/drawing/2014/main" id="{7788D3E2-4631-4D73-BFFE-6AE527A8AFEB}"/>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r>
              <a:rPr lang="en-US" sz="3600" b="1" i="0" u="none" strike="noStrike" dirty="0">
                <a:solidFill>
                  <a:srgbClr val="ED7D31"/>
                </a:solidFill>
                <a:effectLst/>
                <a:latin typeface="Arial" panose="020B0604020202020204" pitchFamily="34" charset="0"/>
              </a:rPr>
              <a:t>Background –G2M(cab industry) case study</a:t>
            </a:r>
            <a:endParaRPr lang="en-US" sz="3600" b="1" dirty="0">
              <a:solidFill>
                <a:srgbClr val="FF6600"/>
              </a:solidFill>
            </a:endParaRPr>
          </a:p>
        </p:txBody>
      </p:sp>
      <p:pic>
        <p:nvPicPr>
          <p:cNvPr id="5" name="Picture 4">
            <a:extLst>
              <a:ext uri="{FF2B5EF4-FFF2-40B4-BE49-F238E27FC236}">
                <a16:creationId xmlns:a16="http://schemas.microsoft.com/office/drawing/2014/main" id="{3ADDB5BB-2503-4D88-A619-3AF14F166C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45983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898A-474A-4F7A-ABDE-6F0F8C3FE786}"/>
              </a:ext>
            </a:extLst>
          </p:cNvPr>
          <p:cNvSpPr>
            <a:spLocks noGrp="1"/>
          </p:cNvSpPr>
          <p:nvPr>
            <p:ph type="title"/>
          </p:nvPr>
        </p:nvSpPr>
        <p:spPr/>
        <p:txBody>
          <a:bodyPr>
            <a:normAutofit/>
          </a:bodyPr>
          <a:lstStyle/>
          <a:p>
            <a:br>
              <a:rPr lang="en-US" b="1" dirty="0">
                <a:solidFill>
                  <a:srgbClr val="FF6600"/>
                </a:solidFill>
              </a:rPr>
            </a:br>
            <a:endParaRPr lang="en-IN" sz="1800" dirty="0"/>
          </a:p>
        </p:txBody>
      </p:sp>
      <p:sp>
        <p:nvSpPr>
          <p:cNvPr id="3" name="Content Placeholder 2">
            <a:extLst>
              <a:ext uri="{FF2B5EF4-FFF2-40B4-BE49-F238E27FC236}">
                <a16:creationId xmlns:a16="http://schemas.microsoft.com/office/drawing/2014/main" id="{D48FA234-CDFB-48AE-BC96-57B0A321ACE7}"/>
              </a:ext>
            </a:extLst>
          </p:cNvPr>
          <p:cNvSpPr>
            <a:spLocks noGrp="1"/>
          </p:cNvSpPr>
          <p:nvPr>
            <p:ph idx="1"/>
          </p:nvPr>
        </p:nvSpPr>
        <p:spPr>
          <a:xfrm>
            <a:off x="5944377" y="2531626"/>
            <a:ext cx="5733141" cy="1471208"/>
          </a:xfrm>
        </p:spPr>
        <p:txBody>
          <a:bodyPr>
            <a:normAutofit/>
          </a:bodyPr>
          <a:lstStyle/>
          <a:p>
            <a:pPr marL="0" indent="0">
              <a:buNone/>
            </a:pPr>
            <a:r>
              <a:rPr lang="en-US" sz="1600" dirty="0"/>
              <a:t>Perform EDA on given Datasets to get-</a:t>
            </a:r>
          </a:p>
          <a:p>
            <a:pPr>
              <a:buFont typeface="Wingdings" panose="05000000000000000000" pitchFamily="2" charset="2"/>
              <a:buChar char="Ø"/>
            </a:pPr>
            <a:r>
              <a:rPr lang="en-US" sz="1600" dirty="0"/>
              <a:t>Profit Insights</a:t>
            </a:r>
          </a:p>
          <a:p>
            <a:pPr>
              <a:buFont typeface="Wingdings" panose="05000000000000000000" pitchFamily="2" charset="2"/>
              <a:buChar char="Ø"/>
            </a:pPr>
            <a:r>
              <a:rPr lang="en-US" sz="1600" dirty="0"/>
              <a:t>City wise investment opportunities</a:t>
            </a:r>
          </a:p>
          <a:p>
            <a:pPr>
              <a:buFont typeface="Wingdings" panose="05000000000000000000" pitchFamily="2" charset="2"/>
              <a:buChar char="Ø"/>
            </a:pPr>
            <a:r>
              <a:rPr lang="en-US" sz="1600" dirty="0"/>
              <a:t>General trends in customers</a:t>
            </a:r>
          </a:p>
          <a:p>
            <a:pPr marL="0" indent="0">
              <a:buNone/>
            </a:pPr>
            <a:endParaRPr lang="en-US" sz="1600" dirty="0"/>
          </a:p>
        </p:txBody>
      </p:sp>
      <p:sp>
        <p:nvSpPr>
          <p:cNvPr id="4" name="Title 1">
            <a:extLst>
              <a:ext uri="{FF2B5EF4-FFF2-40B4-BE49-F238E27FC236}">
                <a16:creationId xmlns:a16="http://schemas.microsoft.com/office/drawing/2014/main" id="{7788D3E2-4631-4D73-BFFE-6AE527A8AFEB}"/>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r>
              <a:rPr lang="en-US" b="1" dirty="0">
                <a:solidFill>
                  <a:schemeClr val="accent2"/>
                </a:solidFill>
              </a:rPr>
              <a:t>Problem Statement</a:t>
            </a:r>
            <a:endParaRPr lang="en-US" sz="3600" b="1" dirty="0">
              <a:solidFill>
                <a:schemeClr val="accent2"/>
              </a:solidFill>
            </a:endParaRPr>
          </a:p>
        </p:txBody>
      </p:sp>
      <p:pic>
        <p:nvPicPr>
          <p:cNvPr id="5" name="Picture 4">
            <a:extLst>
              <a:ext uri="{FF2B5EF4-FFF2-40B4-BE49-F238E27FC236}">
                <a16:creationId xmlns:a16="http://schemas.microsoft.com/office/drawing/2014/main" id="{3ADDB5BB-2503-4D88-A619-3AF14F166C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3231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35B-D4C4-41D9-9F7B-7CD2B2A613DD}"/>
              </a:ext>
            </a:extLst>
          </p:cNvPr>
          <p:cNvSpPr>
            <a:spLocks noGrp="1"/>
          </p:cNvSpPr>
          <p:nvPr>
            <p:ph type="title"/>
          </p:nvPr>
        </p:nvSpPr>
        <p:spPr/>
        <p:txBody>
          <a:bodyPr/>
          <a:lstStyle/>
          <a:p>
            <a:endParaRPr lang="en-IN" dirty="0"/>
          </a:p>
        </p:txBody>
      </p:sp>
      <p:graphicFrame>
        <p:nvGraphicFramePr>
          <p:cNvPr id="5" name="Table 5">
            <a:extLst>
              <a:ext uri="{FF2B5EF4-FFF2-40B4-BE49-F238E27FC236}">
                <a16:creationId xmlns:a16="http://schemas.microsoft.com/office/drawing/2014/main" id="{B386CD49-6A19-41B6-9B9C-55B3264BC77D}"/>
              </a:ext>
            </a:extLst>
          </p:cNvPr>
          <p:cNvGraphicFramePr>
            <a:graphicFrameLocks noGrp="1"/>
          </p:cNvGraphicFramePr>
          <p:nvPr>
            <p:ph idx="1"/>
            <p:extLst>
              <p:ext uri="{D42A27DB-BD31-4B8C-83A1-F6EECF244321}">
                <p14:modId xmlns:p14="http://schemas.microsoft.com/office/powerpoint/2010/main" val="4207142631"/>
              </p:ext>
            </p:extLst>
          </p:nvPr>
        </p:nvGraphicFramePr>
        <p:xfrm>
          <a:off x="838200" y="1690688"/>
          <a:ext cx="8361109" cy="2468880"/>
        </p:xfrm>
        <a:graphic>
          <a:graphicData uri="http://schemas.openxmlformats.org/drawingml/2006/table">
            <a:tbl>
              <a:tblPr firstRow="1" bandRow="1">
                <a:tableStyleId>{EB344D84-9AFB-497E-A393-DC336BA19D2E}</a:tableStyleId>
              </a:tblPr>
              <a:tblGrid>
                <a:gridCol w="1619250">
                  <a:extLst>
                    <a:ext uri="{9D8B030D-6E8A-4147-A177-3AD203B41FA5}">
                      <a16:colId xmlns:a16="http://schemas.microsoft.com/office/drawing/2014/main" val="192264903"/>
                    </a:ext>
                  </a:extLst>
                </a:gridCol>
                <a:gridCol w="1496203">
                  <a:extLst>
                    <a:ext uri="{9D8B030D-6E8A-4147-A177-3AD203B41FA5}">
                      <a16:colId xmlns:a16="http://schemas.microsoft.com/office/drawing/2014/main" val="2439174041"/>
                    </a:ext>
                  </a:extLst>
                </a:gridCol>
                <a:gridCol w="1748552">
                  <a:extLst>
                    <a:ext uri="{9D8B030D-6E8A-4147-A177-3AD203B41FA5}">
                      <a16:colId xmlns:a16="http://schemas.microsoft.com/office/drawing/2014/main" val="3297845099"/>
                    </a:ext>
                  </a:extLst>
                </a:gridCol>
                <a:gridCol w="1748552">
                  <a:extLst>
                    <a:ext uri="{9D8B030D-6E8A-4147-A177-3AD203B41FA5}">
                      <a16:colId xmlns:a16="http://schemas.microsoft.com/office/drawing/2014/main" val="462054693"/>
                    </a:ext>
                  </a:extLst>
                </a:gridCol>
                <a:gridCol w="1748552">
                  <a:extLst>
                    <a:ext uri="{9D8B030D-6E8A-4147-A177-3AD203B41FA5}">
                      <a16:colId xmlns:a16="http://schemas.microsoft.com/office/drawing/2014/main" val="3037414320"/>
                    </a:ext>
                  </a:extLst>
                </a:gridCol>
              </a:tblGrid>
              <a:tr h="624111">
                <a:tc>
                  <a:txBody>
                    <a:bodyPr/>
                    <a:lstStyle/>
                    <a:p>
                      <a:endParaRPr lang="en-IN" dirty="0"/>
                    </a:p>
                  </a:txBody>
                  <a:tcPr/>
                </a:tc>
                <a:tc>
                  <a:txBody>
                    <a:bodyPr/>
                    <a:lstStyle/>
                    <a:p>
                      <a:r>
                        <a:rPr lang="en-US" dirty="0"/>
                        <a:t>Number of Observations</a:t>
                      </a:r>
                      <a:endParaRPr lang="en-IN" dirty="0"/>
                    </a:p>
                  </a:txBody>
                  <a:tcPr/>
                </a:tc>
                <a:tc>
                  <a:txBody>
                    <a:bodyPr/>
                    <a:lstStyle/>
                    <a:p>
                      <a:r>
                        <a:rPr lang="en-US" dirty="0"/>
                        <a:t>Null Values</a:t>
                      </a:r>
                      <a:endParaRPr lang="en-IN" dirty="0"/>
                    </a:p>
                  </a:txBody>
                  <a:tcPr/>
                </a:tc>
                <a:tc>
                  <a:txBody>
                    <a:bodyPr/>
                    <a:lstStyle/>
                    <a:p>
                      <a:r>
                        <a:rPr lang="en-US" dirty="0"/>
                        <a:t>Derived Features</a:t>
                      </a:r>
                      <a:endParaRPr lang="en-IN" dirty="0"/>
                    </a:p>
                  </a:txBody>
                  <a:tcPr/>
                </a:tc>
                <a:tc>
                  <a:txBody>
                    <a:bodyPr/>
                    <a:lstStyle/>
                    <a:p>
                      <a:r>
                        <a:rPr lang="en-US" dirty="0"/>
                        <a:t>Total Features</a:t>
                      </a:r>
                      <a:endParaRPr lang="en-IN" dirty="0"/>
                    </a:p>
                  </a:txBody>
                  <a:tcPr/>
                </a:tc>
                <a:extLst>
                  <a:ext uri="{0D108BD9-81ED-4DB2-BD59-A6C34878D82A}">
                    <a16:rowId xmlns:a16="http://schemas.microsoft.com/office/drawing/2014/main" val="4280228684"/>
                  </a:ext>
                </a:extLst>
              </a:tr>
              <a:tr h="361588">
                <a:tc>
                  <a:txBody>
                    <a:bodyPr/>
                    <a:lstStyle/>
                    <a:p>
                      <a:r>
                        <a:rPr lang="en-IN" sz="1800" b="1" kern="1200" dirty="0" err="1">
                          <a:solidFill>
                            <a:schemeClr val="dk1"/>
                          </a:solidFill>
                          <a:effectLst/>
                        </a:rPr>
                        <a:t>Cab_Data</a:t>
                      </a:r>
                      <a:endParaRPr lang="en-US" dirty="0"/>
                    </a:p>
                  </a:txBody>
                  <a:tcPr/>
                </a:tc>
                <a:tc>
                  <a:txBody>
                    <a:bodyPr/>
                    <a:lstStyle/>
                    <a:p>
                      <a:r>
                        <a:rPr lang="en-IN" dirty="0"/>
                        <a:t>359391</a:t>
                      </a:r>
                    </a:p>
                  </a:txBody>
                  <a:tcPr/>
                </a:tc>
                <a:tc>
                  <a:txBody>
                    <a:bodyPr/>
                    <a:lstStyle/>
                    <a:p>
                      <a:r>
                        <a:rPr lang="en-US" dirty="0"/>
                        <a:t>None</a:t>
                      </a:r>
                      <a:endParaRPr lang="en-IN" dirty="0"/>
                    </a:p>
                  </a:txBody>
                  <a:tcPr/>
                </a:tc>
                <a:tc>
                  <a:txBody>
                    <a:bodyPr/>
                    <a:lstStyle/>
                    <a:p>
                      <a:r>
                        <a:rPr lang="en-US" dirty="0"/>
                        <a:t>4</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2889457536"/>
                  </a:ext>
                </a:extLst>
              </a:tr>
              <a:tr h="361588">
                <a:tc>
                  <a:txBody>
                    <a:bodyPr/>
                    <a:lstStyle/>
                    <a:p>
                      <a:r>
                        <a:rPr lang="en-IN" sz="1800" b="1" kern="1200" dirty="0" err="1">
                          <a:solidFill>
                            <a:schemeClr val="dk1"/>
                          </a:solidFill>
                          <a:effectLst/>
                        </a:rPr>
                        <a:t>Customer_ID</a:t>
                      </a:r>
                      <a:r>
                        <a:rPr lang="en-IN" sz="1800" b="1" kern="1200" dirty="0">
                          <a:solidFill>
                            <a:schemeClr val="dk1"/>
                          </a:solidFill>
                          <a:effectLst/>
                        </a:rPr>
                        <a:t>.</a:t>
                      </a:r>
                      <a:endParaRPr lang="en-IN" dirty="0"/>
                    </a:p>
                  </a:txBody>
                  <a:tcPr/>
                </a:tc>
                <a:tc>
                  <a:txBody>
                    <a:bodyPr/>
                    <a:lstStyle/>
                    <a:p>
                      <a:r>
                        <a:rPr lang="en-IN" dirty="0"/>
                        <a:t>49170</a:t>
                      </a:r>
                    </a:p>
                  </a:txBody>
                  <a:tcPr/>
                </a:tc>
                <a:tc>
                  <a:txBody>
                    <a:bodyPr/>
                    <a:lstStyle/>
                    <a:p>
                      <a:r>
                        <a:rPr lang="en-US" dirty="0"/>
                        <a:t>None</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872386084"/>
                  </a:ext>
                </a:extLst>
              </a:tr>
              <a:tr h="361588">
                <a:tc>
                  <a:txBody>
                    <a:bodyPr/>
                    <a:lstStyle/>
                    <a:p>
                      <a:r>
                        <a:rPr lang="en-IN" sz="1800" b="1" kern="1200" dirty="0" err="1">
                          <a:solidFill>
                            <a:schemeClr val="dk1"/>
                          </a:solidFill>
                          <a:effectLst/>
                        </a:rPr>
                        <a:t>Transaction_ID</a:t>
                      </a:r>
                      <a:endParaRPr lang="en-IN" dirty="0"/>
                    </a:p>
                  </a:txBody>
                  <a:tcPr/>
                </a:tc>
                <a:tc>
                  <a:txBody>
                    <a:bodyPr/>
                    <a:lstStyle/>
                    <a:p>
                      <a:r>
                        <a:rPr lang="en-IN" dirty="0"/>
                        <a:t>440097</a:t>
                      </a:r>
                    </a:p>
                  </a:txBody>
                  <a:tcPr/>
                </a:tc>
                <a:tc>
                  <a:txBody>
                    <a:bodyPr/>
                    <a:lstStyle/>
                    <a:p>
                      <a:r>
                        <a:rPr lang="en-US" dirty="0"/>
                        <a:t>None</a:t>
                      </a:r>
                      <a:endParaRPr lang="en-IN" dirty="0"/>
                    </a:p>
                  </a:txBody>
                  <a:tcPr/>
                </a:tc>
                <a:tc>
                  <a:txBody>
                    <a:bodyPr/>
                    <a:lstStyle/>
                    <a:p>
                      <a:r>
                        <a:rPr lang="en-US" dirty="0"/>
                        <a:t>0</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542791859"/>
                  </a:ext>
                </a:extLst>
              </a:tr>
              <a:tr h="361588">
                <a:tc>
                  <a:txBody>
                    <a:bodyPr/>
                    <a:lstStyle/>
                    <a:p>
                      <a:r>
                        <a:rPr lang="en-IN" sz="1800" b="1" kern="1200" dirty="0">
                          <a:solidFill>
                            <a:schemeClr val="dk1"/>
                          </a:solidFill>
                          <a:effectLst/>
                        </a:rPr>
                        <a:t>City</a:t>
                      </a:r>
                      <a:endParaRPr lang="en-IN" dirty="0"/>
                    </a:p>
                  </a:txBody>
                  <a:tcPr/>
                </a:tc>
                <a:tc>
                  <a:txBody>
                    <a:bodyPr/>
                    <a:lstStyle/>
                    <a:p>
                      <a:r>
                        <a:rPr lang="en-US" dirty="0"/>
                        <a:t>20</a:t>
                      </a:r>
                      <a:endParaRPr lang="en-IN" dirty="0"/>
                    </a:p>
                  </a:txBody>
                  <a:tcPr/>
                </a:tc>
                <a:tc>
                  <a:txBody>
                    <a:bodyPr/>
                    <a:lstStyle/>
                    <a:p>
                      <a:r>
                        <a:rPr lang="en-US" dirty="0"/>
                        <a:t>None</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454767521"/>
                  </a:ext>
                </a:extLst>
              </a:tr>
              <a:tr h="361588">
                <a:tc>
                  <a:txBody>
                    <a:bodyPr/>
                    <a:lstStyle/>
                    <a:p>
                      <a:r>
                        <a:rPr lang="en-US" dirty="0"/>
                        <a:t>Master Data</a:t>
                      </a:r>
                      <a:endParaRPr lang="en-IN" dirty="0"/>
                    </a:p>
                  </a:txBody>
                  <a:tcPr/>
                </a:tc>
                <a:tc>
                  <a:txBody>
                    <a:bodyPr/>
                    <a:lstStyle/>
                    <a:p>
                      <a:r>
                        <a:rPr lang="en-IN" dirty="0"/>
                        <a:t>359392</a:t>
                      </a:r>
                    </a:p>
                  </a:txBody>
                  <a:tcPr/>
                </a:tc>
                <a:tc>
                  <a:txBody>
                    <a:bodyPr/>
                    <a:lstStyle/>
                    <a:p>
                      <a:r>
                        <a:rPr lang="en-US" dirty="0"/>
                        <a:t>None</a:t>
                      </a:r>
                      <a:endParaRPr lang="en-IN" dirty="0"/>
                    </a:p>
                  </a:txBody>
                  <a:tcPr/>
                </a:tc>
                <a:tc>
                  <a:txBody>
                    <a:bodyPr/>
                    <a:lstStyle/>
                    <a:p>
                      <a:r>
                        <a:rPr lang="en-US" dirty="0"/>
                        <a:t>5</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4050532498"/>
                  </a:ext>
                </a:extLst>
              </a:tr>
            </a:tbl>
          </a:graphicData>
        </a:graphic>
      </p:graphicFrame>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481636" y="-5481638"/>
            <a:ext cx="1228724"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Data Exploration</a:t>
            </a:r>
            <a:endParaRPr lang="en-US" sz="3600" b="1" dirty="0">
              <a:solidFill>
                <a:srgbClr val="FF6600"/>
              </a:solidFill>
            </a:endParaRPr>
          </a:p>
        </p:txBody>
      </p:sp>
      <p:sp>
        <p:nvSpPr>
          <p:cNvPr id="6" name="Rectangle 5">
            <a:extLst>
              <a:ext uri="{FF2B5EF4-FFF2-40B4-BE49-F238E27FC236}">
                <a16:creationId xmlns:a16="http://schemas.microsoft.com/office/drawing/2014/main" id="{FDC81D65-9FD9-469C-9C52-797D0FFF2B24}"/>
              </a:ext>
            </a:extLst>
          </p:cNvPr>
          <p:cNvSpPr/>
          <p:nvPr/>
        </p:nvSpPr>
        <p:spPr>
          <a:xfrm>
            <a:off x="7015162" y="4410075"/>
            <a:ext cx="971550" cy="590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City</a:t>
            </a:r>
            <a:endParaRPr lang="en-IN" dirty="0">
              <a:solidFill>
                <a:schemeClr val="tx1"/>
              </a:solidFill>
            </a:endParaRPr>
          </a:p>
        </p:txBody>
      </p:sp>
      <p:sp>
        <p:nvSpPr>
          <p:cNvPr id="7" name="Rectangle 6">
            <a:extLst>
              <a:ext uri="{FF2B5EF4-FFF2-40B4-BE49-F238E27FC236}">
                <a16:creationId xmlns:a16="http://schemas.microsoft.com/office/drawing/2014/main" id="{74B89E77-C60E-4A3B-870A-1A8A6EDAB77C}"/>
              </a:ext>
            </a:extLst>
          </p:cNvPr>
          <p:cNvSpPr/>
          <p:nvPr/>
        </p:nvSpPr>
        <p:spPr>
          <a:xfrm>
            <a:off x="8143875" y="4410075"/>
            <a:ext cx="1314450" cy="590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Transaction</a:t>
            </a:r>
            <a:endParaRPr lang="en-IN" dirty="0">
              <a:solidFill>
                <a:schemeClr val="tx1"/>
              </a:solidFill>
            </a:endParaRPr>
          </a:p>
        </p:txBody>
      </p:sp>
      <p:sp>
        <p:nvSpPr>
          <p:cNvPr id="8" name="Rectangle 7">
            <a:extLst>
              <a:ext uri="{FF2B5EF4-FFF2-40B4-BE49-F238E27FC236}">
                <a16:creationId xmlns:a16="http://schemas.microsoft.com/office/drawing/2014/main" id="{31F67781-8459-4E1C-834D-AD3760A7B501}"/>
              </a:ext>
            </a:extLst>
          </p:cNvPr>
          <p:cNvSpPr/>
          <p:nvPr/>
        </p:nvSpPr>
        <p:spPr>
          <a:xfrm>
            <a:off x="9615487" y="4410075"/>
            <a:ext cx="1095375" cy="590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sp>
        <p:nvSpPr>
          <p:cNvPr id="9" name="Rectangle 8">
            <a:extLst>
              <a:ext uri="{FF2B5EF4-FFF2-40B4-BE49-F238E27FC236}">
                <a16:creationId xmlns:a16="http://schemas.microsoft.com/office/drawing/2014/main" id="{56CD6B46-3E57-464E-8673-9A8978B41CED}"/>
              </a:ext>
            </a:extLst>
          </p:cNvPr>
          <p:cNvSpPr/>
          <p:nvPr/>
        </p:nvSpPr>
        <p:spPr>
          <a:xfrm>
            <a:off x="10868025" y="4410075"/>
            <a:ext cx="971550" cy="590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Cab</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91248098-FFED-40FC-8651-2C066880255B}"/>
              </a:ext>
            </a:extLst>
          </p:cNvPr>
          <p:cNvCxnSpPr>
            <a:cxnSpLocks/>
          </p:cNvCxnSpPr>
          <p:nvPr/>
        </p:nvCxnSpPr>
        <p:spPr>
          <a:xfrm>
            <a:off x="7562849" y="5167312"/>
            <a:ext cx="1502568" cy="60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B01606E-722D-4C95-8CEE-F40956FFE1E1}"/>
              </a:ext>
            </a:extLst>
          </p:cNvPr>
          <p:cNvSpPr/>
          <p:nvPr/>
        </p:nvSpPr>
        <p:spPr>
          <a:xfrm>
            <a:off x="8167687" y="5829300"/>
            <a:ext cx="2895600" cy="5905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2">
                    <a:lumMod val="60000"/>
                    <a:lumOff val="40000"/>
                  </a:schemeClr>
                </a:solidFill>
              </a:rPr>
              <a:t>Master Data</a:t>
            </a:r>
            <a:endParaRPr lang="en-IN" dirty="0">
              <a:solidFill>
                <a:schemeClr val="accent2">
                  <a:lumMod val="60000"/>
                  <a:lumOff val="40000"/>
                </a:schemeClr>
              </a:solidFill>
            </a:endParaRPr>
          </a:p>
        </p:txBody>
      </p:sp>
      <p:cxnSp>
        <p:nvCxnSpPr>
          <p:cNvPr id="15" name="Straight Arrow Connector 14">
            <a:extLst>
              <a:ext uri="{FF2B5EF4-FFF2-40B4-BE49-F238E27FC236}">
                <a16:creationId xmlns:a16="http://schemas.microsoft.com/office/drawing/2014/main" id="{7D4391D1-6384-499C-87A3-241B5CE35FDA}"/>
              </a:ext>
            </a:extLst>
          </p:cNvPr>
          <p:cNvCxnSpPr>
            <a:cxnSpLocks/>
          </p:cNvCxnSpPr>
          <p:nvPr/>
        </p:nvCxnSpPr>
        <p:spPr>
          <a:xfrm flipH="1">
            <a:off x="10067925" y="5088732"/>
            <a:ext cx="1452563" cy="678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0BC64DB-1966-4145-B13E-79E9FD79803D}"/>
              </a:ext>
            </a:extLst>
          </p:cNvPr>
          <p:cNvCxnSpPr>
            <a:cxnSpLocks/>
          </p:cNvCxnSpPr>
          <p:nvPr/>
        </p:nvCxnSpPr>
        <p:spPr>
          <a:xfrm>
            <a:off x="8801100" y="5088732"/>
            <a:ext cx="657225" cy="678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74C67D0-EEF4-46A4-A629-503B3CAF8971}"/>
              </a:ext>
            </a:extLst>
          </p:cNvPr>
          <p:cNvCxnSpPr>
            <a:cxnSpLocks/>
          </p:cNvCxnSpPr>
          <p:nvPr/>
        </p:nvCxnSpPr>
        <p:spPr>
          <a:xfrm flipH="1">
            <a:off x="9691686" y="5088732"/>
            <a:ext cx="585790" cy="678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88A7FCD-3DE0-4B77-96EE-5956BD16E4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214422"/>
            <a:ext cx="1654627" cy="994232"/>
          </a:xfrm>
          <a:prstGeom prst="rect">
            <a:avLst/>
          </a:prstGeom>
        </p:spPr>
      </p:pic>
    </p:spTree>
    <p:extLst>
      <p:ext uri="{BB962C8B-B14F-4D97-AF65-F5344CB8AC3E}">
        <p14:creationId xmlns:p14="http://schemas.microsoft.com/office/powerpoint/2010/main" val="189479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E42118-BE41-4005-9822-1D2036B7DE31}"/>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311275"/>
            <a:ext cx="3444875" cy="29559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598881" y="-5598883"/>
            <a:ext cx="994233"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General Trends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5101" y="214422"/>
            <a:ext cx="1654627" cy="994232"/>
          </a:xfrm>
          <a:prstGeom prst="rect">
            <a:avLst/>
          </a:prstGeom>
        </p:spPr>
      </p:pic>
      <p:sp>
        <p:nvSpPr>
          <p:cNvPr id="14" name="TextBox 13">
            <a:extLst>
              <a:ext uri="{FF2B5EF4-FFF2-40B4-BE49-F238E27FC236}">
                <a16:creationId xmlns:a16="http://schemas.microsoft.com/office/drawing/2014/main" id="{AB6B12D3-19C4-46A1-9D16-FEA47B3ED63F}"/>
              </a:ext>
            </a:extLst>
          </p:cNvPr>
          <p:cNvSpPr txBox="1"/>
          <p:nvPr/>
        </p:nvSpPr>
        <p:spPr>
          <a:xfrm>
            <a:off x="381000" y="4360820"/>
            <a:ext cx="3276600" cy="1354217"/>
          </a:xfrm>
          <a:prstGeom prst="rect">
            <a:avLst/>
          </a:prstGeom>
          <a:noFill/>
        </p:spPr>
        <p:txBody>
          <a:bodyPr wrap="square" rtlCol="0">
            <a:spAutoFit/>
          </a:bodyPr>
          <a:lstStyle/>
          <a:p>
            <a:pPr marL="285750" indent="-285750">
              <a:buFont typeface="Wingdings" panose="05000000000000000000" pitchFamily="2" charset="2"/>
              <a:buChar char="Ø"/>
            </a:pPr>
            <a:r>
              <a:rPr lang="en-US" sz="1600" i="0" dirty="0">
                <a:effectLst/>
                <a:latin typeface="Helvetica Neue"/>
              </a:rPr>
              <a:t>Yellow Cab is used more than Pink Cab. </a:t>
            </a:r>
          </a:p>
          <a:p>
            <a:pPr marL="285750" indent="-285750">
              <a:buFont typeface="Wingdings" panose="05000000000000000000" pitchFamily="2" charset="2"/>
              <a:buChar char="Ø"/>
            </a:pPr>
            <a:r>
              <a:rPr lang="en-US" sz="1600" i="0" dirty="0">
                <a:effectLst/>
                <a:latin typeface="Helvetica Neue"/>
              </a:rPr>
              <a:t>76.4% of the rides are by Yellow Cab</a:t>
            </a:r>
          </a:p>
          <a:p>
            <a:endParaRPr lang="en-IN" dirty="0"/>
          </a:p>
        </p:txBody>
      </p:sp>
      <p:pic>
        <p:nvPicPr>
          <p:cNvPr id="20" name="Picture 4">
            <a:extLst>
              <a:ext uri="{FF2B5EF4-FFF2-40B4-BE49-F238E27FC236}">
                <a16:creationId xmlns:a16="http://schemas.microsoft.com/office/drawing/2014/main" id="{2F8C5D16-FB19-4866-8FD5-A0C5AA112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2" y="1308203"/>
            <a:ext cx="3676650" cy="273331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F7F2E28-F76B-4016-B04A-F2075A81CF9E}"/>
              </a:ext>
            </a:extLst>
          </p:cNvPr>
          <p:cNvSpPr txBox="1"/>
          <p:nvPr/>
        </p:nvSpPr>
        <p:spPr>
          <a:xfrm>
            <a:off x="4514169" y="4360820"/>
            <a:ext cx="3676650" cy="1323439"/>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Helvetica Neue"/>
              </a:rPr>
              <a:t>October and December have slightly higher frequency of cab rides then other months, with January and February being the lowest</a:t>
            </a:r>
            <a:r>
              <a:rPr lang="en-US" sz="1600" i="0" dirty="0">
                <a:effectLst/>
                <a:latin typeface="Helvetica Neue"/>
              </a:rPr>
              <a:t> </a:t>
            </a:r>
          </a:p>
        </p:txBody>
      </p:sp>
      <p:pic>
        <p:nvPicPr>
          <p:cNvPr id="1028" name="Picture 4">
            <a:extLst>
              <a:ext uri="{FF2B5EF4-FFF2-40B4-BE49-F238E27FC236}">
                <a16:creationId xmlns:a16="http://schemas.microsoft.com/office/drawing/2014/main" id="{4F820FF9-7B58-46C6-AB59-7525F8C8FB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599" y="1308203"/>
            <a:ext cx="3369128" cy="28277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C5992C4-B520-40B0-AFD0-81CE9A1E9BAD}"/>
              </a:ext>
            </a:extLst>
          </p:cNvPr>
          <p:cNvSpPr txBox="1"/>
          <p:nvPr/>
        </p:nvSpPr>
        <p:spPr>
          <a:xfrm>
            <a:off x="9047388" y="4360820"/>
            <a:ext cx="2763612" cy="1600438"/>
          </a:xfrm>
          <a:prstGeom prst="rect">
            <a:avLst/>
          </a:prstGeom>
          <a:noFill/>
        </p:spPr>
        <p:txBody>
          <a:bodyPr wrap="square" rtlCol="0">
            <a:spAutoFit/>
          </a:bodyPr>
          <a:lstStyle/>
          <a:p>
            <a:pPr marL="285750" indent="-285750">
              <a:buFont typeface="Wingdings" panose="05000000000000000000" pitchFamily="2" charset="2"/>
              <a:buChar char="Ø"/>
            </a:pPr>
            <a:r>
              <a:rPr lang="en-US" sz="1600" i="0" dirty="0">
                <a:effectLst/>
                <a:latin typeface="Helvetica Neue"/>
              </a:rPr>
              <a:t>2017 has the highest cab rides </a:t>
            </a:r>
            <a:r>
              <a:rPr lang="en-US" sz="1600" dirty="0">
                <a:latin typeface="Helvetica Neue"/>
              </a:rPr>
              <a:t>and</a:t>
            </a:r>
            <a:r>
              <a:rPr lang="en-US" sz="1600" i="0" dirty="0">
                <a:effectLst/>
                <a:latin typeface="Helvetica Neue"/>
              </a:rPr>
              <a:t> the 'Year" column approximately has fairly distributed data </a:t>
            </a:r>
          </a:p>
          <a:p>
            <a:endParaRPr lang="en-IN" dirty="0"/>
          </a:p>
        </p:txBody>
      </p:sp>
    </p:spTree>
    <p:extLst>
      <p:ext uri="{BB962C8B-B14F-4D97-AF65-F5344CB8AC3E}">
        <p14:creationId xmlns:p14="http://schemas.microsoft.com/office/powerpoint/2010/main" val="374015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481636" y="-5481638"/>
            <a:ext cx="1228724"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General Trends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214422"/>
            <a:ext cx="1654627" cy="994232"/>
          </a:xfrm>
          <a:prstGeom prst="rect">
            <a:avLst/>
          </a:prstGeom>
        </p:spPr>
      </p:pic>
      <p:sp>
        <p:nvSpPr>
          <p:cNvPr id="14" name="TextBox 13">
            <a:extLst>
              <a:ext uri="{FF2B5EF4-FFF2-40B4-BE49-F238E27FC236}">
                <a16:creationId xmlns:a16="http://schemas.microsoft.com/office/drawing/2014/main" id="{AB6B12D3-19C4-46A1-9D16-FEA47B3ED63F}"/>
              </a:ext>
            </a:extLst>
          </p:cNvPr>
          <p:cNvSpPr txBox="1"/>
          <p:nvPr/>
        </p:nvSpPr>
        <p:spPr>
          <a:xfrm>
            <a:off x="381000" y="4186110"/>
            <a:ext cx="3276600" cy="1107996"/>
          </a:xfrm>
          <a:prstGeom prst="rect">
            <a:avLst/>
          </a:prstGeom>
          <a:noFill/>
        </p:spPr>
        <p:txBody>
          <a:bodyPr wrap="square" rtlCol="0">
            <a:spAutoFit/>
          </a:bodyPr>
          <a:lstStyle/>
          <a:p>
            <a:pPr marL="285750" indent="-285750" algn="l">
              <a:buFont typeface="Wingdings" panose="05000000000000000000" pitchFamily="2" charset="2"/>
              <a:buChar char="Ø"/>
            </a:pPr>
            <a:r>
              <a:rPr lang="en-US" sz="1600" i="0" dirty="0">
                <a:effectLst/>
                <a:latin typeface="Helvetica Neue"/>
              </a:rPr>
              <a:t>After 40KM there is gradual linear decrease in number of rides</a:t>
            </a:r>
          </a:p>
          <a:p>
            <a:endParaRPr lang="en-IN" dirty="0"/>
          </a:p>
        </p:txBody>
      </p:sp>
      <p:sp>
        <p:nvSpPr>
          <p:cNvPr id="22" name="TextBox 21">
            <a:extLst>
              <a:ext uri="{FF2B5EF4-FFF2-40B4-BE49-F238E27FC236}">
                <a16:creationId xmlns:a16="http://schemas.microsoft.com/office/drawing/2014/main" id="{FF7F2E28-F76B-4016-B04A-F2075A81CF9E}"/>
              </a:ext>
            </a:extLst>
          </p:cNvPr>
          <p:cNvSpPr txBox="1"/>
          <p:nvPr/>
        </p:nvSpPr>
        <p:spPr>
          <a:xfrm>
            <a:off x="4267030" y="4186110"/>
            <a:ext cx="3676650" cy="584775"/>
          </a:xfrm>
          <a:prstGeom prst="rect">
            <a:avLst/>
          </a:prstGeom>
          <a:noFill/>
        </p:spPr>
        <p:txBody>
          <a:bodyPr wrap="square">
            <a:spAutoFit/>
          </a:bodyPr>
          <a:lstStyle/>
          <a:p>
            <a:pPr marL="285750" indent="-285750" algn="l">
              <a:buFont typeface="Wingdings" panose="05000000000000000000" pitchFamily="2" charset="2"/>
              <a:buChar char="Ø"/>
            </a:pPr>
            <a:r>
              <a:rPr lang="en-US" sz="1600" i="0" dirty="0">
                <a:effectLst/>
                <a:latin typeface="Helvetica Neue"/>
              </a:rPr>
              <a:t>After 400, there is an exponential decrease in number of rides</a:t>
            </a:r>
          </a:p>
        </p:txBody>
      </p:sp>
      <p:sp>
        <p:nvSpPr>
          <p:cNvPr id="16" name="TextBox 15">
            <a:extLst>
              <a:ext uri="{FF2B5EF4-FFF2-40B4-BE49-F238E27FC236}">
                <a16:creationId xmlns:a16="http://schemas.microsoft.com/office/drawing/2014/main" id="{BC5992C4-B520-40B0-AFD0-81CE9A1E9BAD}"/>
              </a:ext>
            </a:extLst>
          </p:cNvPr>
          <p:cNvSpPr txBox="1"/>
          <p:nvPr/>
        </p:nvSpPr>
        <p:spPr>
          <a:xfrm>
            <a:off x="8553110" y="4178215"/>
            <a:ext cx="3276600" cy="1107996"/>
          </a:xfrm>
          <a:prstGeom prst="rect">
            <a:avLst/>
          </a:prstGeom>
          <a:noFill/>
        </p:spPr>
        <p:txBody>
          <a:bodyPr wrap="square" rtlCol="0">
            <a:spAutoFit/>
          </a:bodyPr>
          <a:lstStyle/>
          <a:p>
            <a:pPr marL="285750" indent="-285750" algn="l">
              <a:buFont typeface="Wingdings" panose="05000000000000000000" pitchFamily="2" charset="2"/>
              <a:buChar char="Ø"/>
            </a:pPr>
            <a:r>
              <a:rPr lang="en-US" sz="1600" i="0" dirty="0">
                <a:effectLst/>
                <a:latin typeface="Helvetica Neue"/>
              </a:rPr>
              <a:t>After around 420 there is linear decrease in number of rides till it reaches 0 around 700</a:t>
            </a:r>
          </a:p>
          <a:p>
            <a:endParaRPr lang="en-IN" dirty="0"/>
          </a:p>
        </p:txBody>
      </p:sp>
      <p:pic>
        <p:nvPicPr>
          <p:cNvPr id="1030" name="Picture 6">
            <a:extLst>
              <a:ext uri="{FF2B5EF4-FFF2-40B4-BE49-F238E27FC236}">
                <a16:creationId xmlns:a16="http://schemas.microsoft.com/office/drawing/2014/main" id="{5F180250-58AE-4370-AB34-AEF403995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308203"/>
            <a:ext cx="3800476" cy="26285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0D939D3-9A19-416F-ADA5-8E1D86A07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351" y="1308203"/>
            <a:ext cx="4247468" cy="26285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296E18E-3FFE-4637-8A9E-18FC9C3B2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0819" y="1383458"/>
            <a:ext cx="4001183" cy="247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58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City Analysis</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3078" name="Picture 6">
            <a:extLst>
              <a:ext uri="{FF2B5EF4-FFF2-40B4-BE49-F238E27FC236}">
                <a16:creationId xmlns:a16="http://schemas.microsoft.com/office/drawing/2014/main" id="{03715F79-CF02-462E-926E-85435ABF1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2" y="847728"/>
            <a:ext cx="5792474" cy="30892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793A05B-C94B-425E-A02F-AB197E1AD7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31" y="3678240"/>
            <a:ext cx="5715315" cy="32747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10FBCC-2315-4E63-B849-1D95220EDC08}"/>
              </a:ext>
            </a:extLst>
          </p:cNvPr>
          <p:cNvSpPr txBox="1"/>
          <p:nvPr/>
        </p:nvSpPr>
        <p:spPr>
          <a:xfrm>
            <a:off x="6501882" y="1994319"/>
            <a:ext cx="5251397" cy="4031873"/>
          </a:xfrm>
          <a:prstGeom prst="rect">
            <a:avLst/>
          </a:prstGeom>
          <a:noFill/>
        </p:spPr>
        <p:txBody>
          <a:bodyPr wrap="square" rtlCol="0">
            <a:spAutoFit/>
          </a:bodyPr>
          <a:lstStyle/>
          <a:p>
            <a:pPr algn="l"/>
            <a:r>
              <a:rPr lang="en-US" sz="1600" i="1" dirty="0">
                <a:latin typeface="Helvetica Neue"/>
              </a:rPr>
              <a:t>(Percentage users = user/population)</a:t>
            </a: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r>
              <a:rPr lang="en-US" sz="1600" dirty="0">
                <a:latin typeface="Helvetica Neue"/>
              </a:rPr>
              <a:t>Even if NY has maximum users, San Francisco has the highest percentage of users.</a:t>
            </a: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r>
              <a:rPr lang="en-US" sz="1600" dirty="0">
                <a:latin typeface="Helvetica Neue"/>
              </a:rPr>
              <a:t>Cities with high number of users but low percentage users can be a potential market for investment opportunities (E.g. NY, Chicago and LA).</a:t>
            </a:r>
          </a:p>
          <a:p>
            <a:pPr marL="285750" indent="-285750" algn="l">
              <a:buFont typeface="Wingdings" panose="05000000000000000000" pitchFamily="2" charset="2"/>
              <a:buChar char="Ø"/>
            </a:pPr>
            <a:endParaRPr lang="en-US" sz="1600" dirty="0">
              <a:latin typeface="Helvetica Neue"/>
            </a:endParaRPr>
          </a:p>
          <a:p>
            <a:pPr algn="l"/>
            <a:endParaRPr lang="en-US" sz="1600" dirty="0">
              <a:latin typeface="Helvetica Neue"/>
            </a:endParaRPr>
          </a:p>
          <a:p>
            <a:pPr marL="285750" indent="-285750" algn="l">
              <a:buFont typeface="Wingdings" panose="05000000000000000000" pitchFamily="2" charset="2"/>
              <a:buChar char="Ø"/>
            </a:pPr>
            <a:r>
              <a:rPr lang="en-US" sz="1600" dirty="0">
                <a:latin typeface="Helvetica Neue"/>
              </a:rPr>
              <a:t>Cities with both low users and percentage users, would require more focus since people there in general don’t travel via cab.</a:t>
            </a: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i="0" dirty="0">
              <a:effectLst/>
              <a:latin typeface="Helvetica Neue"/>
            </a:endParaRPr>
          </a:p>
        </p:txBody>
      </p:sp>
      <p:sp>
        <p:nvSpPr>
          <p:cNvPr id="2" name="TextBox 1">
            <a:extLst>
              <a:ext uri="{FF2B5EF4-FFF2-40B4-BE49-F238E27FC236}">
                <a16:creationId xmlns:a16="http://schemas.microsoft.com/office/drawing/2014/main" id="{B9511F83-D4E3-4D73-87C9-1B96F55DC43A}"/>
              </a:ext>
            </a:extLst>
          </p:cNvPr>
          <p:cNvSpPr txBox="1"/>
          <p:nvPr/>
        </p:nvSpPr>
        <p:spPr>
          <a:xfrm>
            <a:off x="7181279" y="6270171"/>
            <a:ext cx="4572000" cy="415498"/>
          </a:xfrm>
          <a:prstGeom prst="rect">
            <a:avLst/>
          </a:prstGeom>
          <a:noFill/>
        </p:spPr>
        <p:txBody>
          <a:bodyPr wrap="square" rtlCol="0">
            <a:spAutoFit/>
          </a:bodyPr>
          <a:lstStyle/>
          <a:p>
            <a:pPr algn="r"/>
            <a:r>
              <a:rPr lang="en-IN" sz="1050" i="1" dirty="0">
                <a:solidFill>
                  <a:schemeClr val="accent2">
                    <a:lumMod val="75000"/>
                  </a:schemeClr>
                </a:solidFill>
              </a:rPr>
              <a:t>Graph1: No of users vs City</a:t>
            </a:r>
          </a:p>
          <a:p>
            <a:pPr algn="r"/>
            <a:r>
              <a:rPr lang="en-IN" sz="1050" i="1" dirty="0">
                <a:solidFill>
                  <a:schemeClr val="accent2">
                    <a:lumMod val="75000"/>
                  </a:schemeClr>
                </a:solidFill>
              </a:rPr>
              <a:t>Graph2: Percentage user vs City</a:t>
            </a:r>
          </a:p>
        </p:txBody>
      </p:sp>
    </p:spTree>
    <p:extLst>
      <p:ext uri="{BB962C8B-B14F-4D97-AF65-F5344CB8AC3E}">
        <p14:creationId xmlns:p14="http://schemas.microsoft.com/office/powerpoint/2010/main" val="244230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2A6F8-D83B-4085-9A7C-58C05F2B2FBE}"/>
              </a:ext>
            </a:extLst>
          </p:cNvPr>
          <p:cNvSpPr txBox="1">
            <a:spLocks/>
          </p:cNvSpPr>
          <p:nvPr/>
        </p:nvSpPr>
        <p:spPr>
          <a:xfrm rot="5400000">
            <a:off x="5672135" y="-5672137"/>
            <a:ext cx="847726" cy="12192003"/>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ED7D31"/>
                </a:solidFill>
                <a:latin typeface="Arial" panose="020B0604020202020204" pitchFamily="34" charset="0"/>
              </a:rPr>
              <a:t>City</a:t>
            </a:r>
            <a:endParaRPr lang="en-US" sz="3600" b="1" dirty="0">
              <a:solidFill>
                <a:srgbClr val="FF6600"/>
              </a:solidFill>
            </a:endParaRPr>
          </a:p>
        </p:txBody>
      </p:sp>
      <p:pic>
        <p:nvPicPr>
          <p:cNvPr id="17" name="Picture 16">
            <a:extLst>
              <a:ext uri="{FF2B5EF4-FFF2-40B4-BE49-F238E27FC236}">
                <a16:creationId xmlns:a16="http://schemas.microsoft.com/office/drawing/2014/main" id="{831C5D11-A946-440A-A183-E25EB40970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5101" y="-73252"/>
            <a:ext cx="1654627" cy="994232"/>
          </a:xfrm>
          <a:prstGeom prst="rect">
            <a:avLst/>
          </a:prstGeom>
        </p:spPr>
      </p:pic>
      <p:pic>
        <p:nvPicPr>
          <p:cNvPr id="5122" name="Picture 2">
            <a:extLst>
              <a:ext uri="{FF2B5EF4-FFF2-40B4-BE49-F238E27FC236}">
                <a16:creationId xmlns:a16="http://schemas.microsoft.com/office/drawing/2014/main" id="{2BDDEA93-F3D6-41DF-8F24-6E1334588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0" y="2901350"/>
            <a:ext cx="6648428" cy="35927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AF40EB-CF55-40FD-BB86-4235772C06C3}"/>
              </a:ext>
            </a:extLst>
          </p:cNvPr>
          <p:cNvSpPr txBox="1"/>
          <p:nvPr/>
        </p:nvSpPr>
        <p:spPr>
          <a:xfrm>
            <a:off x="6762590" y="2020654"/>
            <a:ext cx="5152052" cy="4031873"/>
          </a:xfrm>
          <a:prstGeom prst="rect">
            <a:avLst/>
          </a:prstGeom>
          <a:noFill/>
        </p:spPr>
        <p:txBody>
          <a:bodyPr wrap="square" rtlCol="0">
            <a:spAutoFit/>
          </a:bodyPr>
          <a:lstStyle/>
          <a:p>
            <a:pPr algn="l"/>
            <a:r>
              <a:rPr lang="en-US" sz="1600" i="1" dirty="0">
                <a:latin typeface="Helvetica Neue"/>
              </a:rPr>
              <a:t>(above two graphs are from the previous slide)</a:t>
            </a: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r>
              <a:rPr lang="en-US" sz="1600" dirty="0">
                <a:latin typeface="Helvetica Neue"/>
              </a:rPr>
              <a:t>New York Contributes most in number of cab rides.</a:t>
            </a: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r>
              <a:rPr lang="en-US" sz="1600" dirty="0">
                <a:latin typeface="Helvetica Neue"/>
              </a:rPr>
              <a:t>Cities like Boston, Chicago and Washington are potential enough to generate greater travel frequency</a:t>
            </a:r>
          </a:p>
          <a:p>
            <a:pPr marL="285750" indent="-285750" algn="l">
              <a:buFont typeface="Wingdings" panose="05000000000000000000" pitchFamily="2" charset="2"/>
              <a:buChar char="Ø"/>
            </a:pPr>
            <a:endParaRPr lang="en-US" sz="1600" dirty="0">
              <a:latin typeface="Helvetica Neue"/>
            </a:endParaRPr>
          </a:p>
          <a:p>
            <a:pPr marL="285750" indent="-285750">
              <a:buFont typeface="Wingdings" panose="05000000000000000000" pitchFamily="2" charset="2"/>
              <a:buChar char="Ø"/>
            </a:pPr>
            <a:r>
              <a:rPr lang="en-US" sz="1600" dirty="0">
                <a:latin typeface="Helvetica Neue"/>
              </a:rPr>
              <a:t>Even if San Francisco contributes towards users we don’t have any travel records in San Francisco.</a:t>
            </a: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dirty="0">
              <a:latin typeface="Helvetica Neue"/>
            </a:endParaRPr>
          </a:p>
          <a:p>
            <a:pPr marL="285750" indent="-285750" algn="l">
              <a:buFont typeface="Wingdings" panose="05000000000000000000" pitchFamily="2" charset="2"/>
              <a:buChar char="Ø"/>
            </a:pPr>
            <a:endParaRPr lang="en-US" sz="1600" i="0" dirty="0">
              <a:effectLst/>
              <a:latin typeface="Helvetica Neue"/>
            </a:endParaRPr>
          </a:p>
        </p:txBody>
      </p:sp>
      <p:pic>
        <p:nvPicPr>
          <p:cNvPr id="6" name="Picture 6">
            <a:extLst>
              <a:ext uri="{FF2B5EF4-FFF2-40B4-BE49-F238E27FC236}">
                <a16:creationId xmlns:a16="http://schemas.microsoft.com/office/drawing/2014/main" id="{61DB84A7-3A89-4096-B8A6-191160F611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 y="1139957"/>
            <a:ext cx="3302661" cy="1761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BF6C9FD8-5B34-49C9-BA31-6D4EF21EFA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6949" y="1139957"/>
            <a:ext cx="3074096" cy="17613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BF22E3-E45E-428B-8B6A-ED6117DCAAF5}"/>
              </a:ext>
            </a:extLst>
          </p:cNvPr>
          <p:cNvSpPr txBox="1"/>
          <p:nvPr/>
        </p:nvSpPr>
        <p:spPr>
          <a:xfrm>
            <a:off x="7181279" y="6270171"/>
            <a:ext cx="4572000" cy="253916"/>
          </a:xfrm>
          <a:prstGeom prst="rect">
            <a:avLst/>
          </a:prstGeom>
          <a:noFill/>
        </p:spPr>
        <p:txBody>
          <a:bodyPr wrap="square" rtlCol="0">
            <a:spAutoFit/>
          </a:bodyPr>
          <a:lstStyle/>
          <a:p>
            <a:pPr algn="r"/>
            <a:r>
              <a:rPr lang="en-IN" sz="1050" i="1" dirty="0">
                <a:solidFill>
                  <a:schemeClr val="accent2">
                    <a:lumMod val="75000"/>
                  </a:schemeClr>
                </a:solidFill>
              </a:rPr>
              <a:t>Graph: Total Number of Rides vs City</a:t>
            </a:r>
          </a:p>
        </p:txBody>
      </p:sp>
    </p:spTree>
    <p:extLst>
      <p:ext uri="{BB962C8B-B14F-4D97-AF65-F5344CB8AC3E}">
        <p14:creationId xmlns:p14="http://schemas.microsoft.com/office/powerpoint/2010/main" val="453537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1349</TotalTime>
  <Words>958</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Helvetica Neue</vt:lpstr>
      <vt:lpstr>Lato Extended</vt:lpstr>
      <vt:lpstr>Times New Roman</vt:lpstr>
      <vt:lpstr>Wingdings</vt:lpstr>
      <vt:lpstr>Office Theme</vt:lpstr>
      <vt:lpstr>PowerPoint Presentation</vt:lpstr>
      <vt:lpstr>   Agenda</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DIXIT VAISHNAVI ABODH</dc:creator>
  <cp:lastModifiedBy>DIXIT VAISHNAVI ABODH</cp:lastModifiedBy>
  <cp:revision>36</cp:revision>
  <dcterms:created xsi:type="dcterms:W3CDTF">2021-08-02T16:09:27Z</dcterms:created>
  <dcterms:modified xsi:type="dcterms:W3CDTF">2021-08-08T14:31:27Z</dcterms:modified>
</cp:coreProperties>
</file>