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6C80"/>
    <a:srgbClr val="E6E6E6"/>
    <a:srgbClr val="27A8E0"/>
    <a:srgbClr val="0D83C7"/>
    <a:srgbClr val="C7E8FB"/>
    <a:srgbClr val="FFFFFF"/>
    <a:srgbClr val="D8CEEF"/>
    <a:srgbClr val="CECFE4"/>
    <a:srgbClr val="A7AACD"/>
    <a:srgbClr val="D88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3F5E6-EA20-48FF-B0A6-9E2AFB70155D}" v="2" dt="2022-10-12T05:16:0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27" autoAdjust="0"/>
    <p:restoredTop sz="94660"/>
  </p:normalViewPr>
  <p:slideViewPr>
    <p:cSldViewPr snapToGrid="0">
      <p:cViewPr>
        <p:scale>
          <a:sx n="90" d="100"/>
          <a:sy n="90" d="100"/>
        </p:scale>
        <p:origin x="1116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dirty="0" smtClean="0"/>
              <a:t>Fig</a:t>
            </a:r>
            <a:r>
              <a:rPr lang="en-US" sz="1050" baseline="0" dirty="0" smtClean="0"/>
              <a:t>ure 2.3 Global Energy Investment in clean energy and Fossil Fuels</a:t>
            </a:r>
          </a:p>
          <a:p>
            <a:pPr>
              <a:defRPr sz="1050"/>
            </a:pPr>
            <a:endParaRPr lang="en-IN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Clean Energy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1100</c:v>
                </c:pt>
                <c:pt idx="1">
                  <c:v>1110</c:v>
                </c:pt>
                <c:pt idx="2">
                  <c:v>1110</c:v>
                </c:pt>
                <c:pt idx="3">
                  <c:v>1115</c:v>
                </c:pt>
                <c:pt idx="4">
                  <c:v>1250</c:v>
                </c:pt>
                <c:pt idx="5">
                  <c:v>1250</c:v>
                </c:pt>
                <c:pt idx="6">
                  <c:v>1450</c:v>
                </c:pt>
                <c:pt idx="7">
                  <c:v>1610</c:v>
                </c:pt>
                <c:pt idx="8">
                  <c:v>1750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38-46E6-BA6F-966C8FFACD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Fossil Fuels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1300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1100</c:v>
                </c:pt>
                <c:pt idx="5">
                  <c:v>850</c:v>
                </c:pt>
                <c:pt idx="6">
                  <c:v>900</c:v>
                </c:pt>
                <c:pt idx="7">
                  <c:v>1050</c:v>
                </c:pt>
                <c:pt idx="8">
                  <c:v>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38-46E6-BA6F-966C8FFAC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9968480"/>
        <c:axId val="1519973472"/>
      </c:barChart>
      <c:catAx>
        <c:axId val="151996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973472"/>
        <c:crosses val="autoZero"/>
        <c:auto val="1"/>
        <c:lblAlgn val="ctr"/>
        <c:lblOffset val="100"/>
        <c:tickLblSkip val="1"/>
        <c:noMultiLvlLbl val="0"/>
      </c:catAx>
      <c:valAx>
        <c:axId val="151997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b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 smtClean="0"/>
                  <a:t>Billion USD (2022)</a:t>
                </a:r>
                <a:endParaRPr lang="en-IN" sz="900" dirty="0"/>
              </a:p>
            </c:rich>
          </c:tx>
          <c:layout>
            <c:manualLayout>
              <c:xMode val="edge"/>
              <c:yMode val="edge"/>
              <c:x val="1.918338447014397E-2"/>
              <c:y val="0.155457511306161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b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968480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28227519471319"/>
          <c:y val="0.12707374319168332"/>
          <c:w val="0.1877176981411286"/>
          <c:h val="0.165382231936335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>
                <a:solidFill>
                  <a:schemeClr val="bg1"/>
                </a:solidFill>
              </a:rPr>
              <a:t>    # Maximum FTE</a:t>
            </a:r>
            <a:r>
              <a:rPr lang="en-US" sz="1600" baseline="0" dirty="0" smtClean="0">
                <a:solidFill>
                  <a:schemeClr val="bg1"/>
                </a:solidFill>
              </a:rPr>
              <a:t> at end of month             </a:t>
            </a:r>
          </a:p>
        </c:rich>
      </c:tx>
      <c:layout>
        <c:manualLayout>
          <c:xMode val="edge"/>
          <c:yMode val="edge"/>
          <c:x val="2.5383453109983099E-2"/>
          <c:y val="2.6742443943520801E-2"/>
        </c:manualLayout>
      </c:layout>
      <c:overlay val="0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FTEs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Q3'21</c:v>
                </c:pt>
                <c:pt idx="1">
                  <c:v>Q4'21</c:v>
                </c:pt>
                <c:pt idx="2">
                  <c:v>Q1'22</c:v>
                </c:pt>
                <c:pt idx="3">
                  <c:v>Q2'22</c:v>
                </c:pt>
                <c:pt idx="4">
                  <c:v>Q3'22</c:v>
                </c:pt>
                <c:pt idx="5">
                  <c:v>Q4'22</c:v>
                </c:pt>
                <c:pt idx="6">
                  <c:v>Q1'23</c:v>
                </c:pt>
                <c:pt idx="7">
                  <c:v>Q2'23</c:v>
                </c:pt>
                <c:pt idx="8">
                  <c:v>Q3'23</c:v>
                </c:pt>
                <c:pt idx="9">
                  <c:v>Q4'23E</c:v>
                </c:pt>
                <c:pt idx="10">
                  <c:v>Q1'24E</c:v>
                </c:pt>
                <c:pt idx="11">
                  <c:v>Q2'24E</c:v>
                </c:pt>
                <c:pt idx="12">
                  <c:v>Q3'24E</c:v>
                </c:pt>
                <c:pt idx="13">
                  <c:v>Q4'24E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35</c:v>
                </c:pt>
                <c:pt idx="5">
                  <c:v>45</c:v>
                </c:pt>
                <c:pt idx="6">
                  <c:v>40</c:v>
                </c:pt>
                <c:pt idx="7">
                  <c:v>42</c:v>
                </c:pt>
                <c:pt idx="8">
                  <c:v>50</c:v>
                </c:pt>
                <c:pt idx="9">
                  <c:v>60</c:v>
                </c:pt>
                <c:pt idx="10">
                  <c:v>70</c:v>
                </c:pt>
                <c:pt idx="11">
                  <c:v>75</c:v>
                </c:pt>
                <c:pt idx="12">
                  <c:v>80</c:v>
                </c:pt>
                <c:pt idx="1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C2-459B-918A-3761795E6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0058192"/>
        <c:axId val="1680070256"/>
      </c:lineChart>
      <c:catAx>
        <c:axId val="168005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070256"/>
        <c:crosses val="autoZero"/>
        <c:auto val="1"/>
        <c:lblAlgn val="ctr"/>
        <c:lblOffset val="100"/>
        <c:noMultiLvlLbl val="0"/>
      </c:catAx>
      <c:valAx>
        <c:axId val="1680070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05819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8C0BC-AD3A-0BDA-B6D7-8D0005F271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03F61-86AB-D7CD-205E-F6E3CD410B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643C-000E-45F3-B4A4-477B2A535487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43E6B-E7BF-2024-DFC0-572BB2566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A7648-3D07-1FC4-AC5B-D9532D72B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1A932-6D88-47E1-BA47-B0F01D3B44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31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1E007-6F50-4BD3-AB59-32FB40ABCC1F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B6EE8-6D03-48B1-A013-DD9424BC0E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8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20B5E91-254F-A257-A5C8-24522C618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5286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20B5E91-254F-A257-A5C8-24522C618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71" name="Picture 12" descr="Create Videos and Audio Commentary in PowerPoint | PresentationLoad  BlogPresentationLoad Blog">
            <a:extLst>
              <a:ext uri="{FF2B5EF4-FFF2-40B4-BE49-F238E27FC236}">
                <a16:creationId xmlns:a16="http://schemas.microsoft.com/office/drawing/2014/main" id="{38EB0892-9D96-7357-78E9-3143EFD682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94"/>
          <a:stretch/>
        </p:blipFill>
        <p:spPr bwMode="auto">
          <a:xfrm>
            <a:off x="571500" y="0"/>
            <a:ext cx="8572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9" name="Isosceles Triangle 4058">
            <a:extLst>
              <a:ext uri="{FF2B5EF4-FFF2-40B4-BE49-F238E27FC236}">
                <a16:creationId xmlns:a16="http://schemas.microsoft.com/office/drawing/2014/main" id="{FF886983-967E-3EA7-16C2-051593F75874}"/>
              </a:ext>
            </a:extLst>
          </p:cNvPr>
          <p:cNvSpPr/>
          <p:nvPr userDrawn="1"/>
        </p:nvSpPr>
        <p:spPr>
          <a:xfrm>
            <a:off x="7350216" y="3349716"/>
            <a:ext cx="1793784" cy="179378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17FA6203-8419-2CA5-DFE7-62BF17D57FAF}"/>
              </a:ext>
            </a:extLst>
          </p:cNvPr>
          <p:cNvSpPr/>
          <p:nvPr userDrawn="1"/>
        </p:nvSpPr>
        <p:spPr>
          <a:xfrm flipV="1">
            <a:off x="2903426" y="0"/>
            <a:ext cx="6240575" cy="3951856"/>
          </a:xfrm>
          <a:custGeom>
            <a:avLst/>
            <a:gdLst>
              <a:gd name="connsiteX0" fmla="*/ 0 w 6240575"/>
              <a:gd name="connsiteY0" fmla="*/ 3951856 h 3951856"/>
              <a:gd name="connsiteX1" fmla="*/ 6240575 w 6240575"/>
              <a:gd name="connsiteY1" fmla="*/ 3951856 h 3951856"/>
              <a:gd name="connsiteX2" fmla="*/ 6240575 w 6240575"/>
              <a:gd name="connsiteY2" fmla="*/ 1766504 h 3951856"/>
              <a:gd name="connsiteX3" fmla="*/ 4312749 w 6240575"/>
              <a:gd name="connsiteY3" fmla="*/ 0 h 395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0575" h="3951856">
                <a:moveTo>
                  <a:pt x="0" y="3951856"/>
                </a:moveTo>
                <a:lnTo>
                  <a:pt x="6240575" y="3951856"/>
                </a:lnTo>
                <a:lnTo>
                  <a:pt x="6240575" y="1766504"/>
                </a:lnTo>
                <a:lnTo>
                  <a:pt x="43127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7BD19-E7FC-2BCD-44FA-3F07E00B4596}"/>
              </a:ext>
            </a:extLst>
          </p:cNvPr>
          <p:cNvSpPr/>
          <p:nvPr userDrawn="1"/>
        </p:nvSpPr>
        <p:spPr>
          <a:xfrm rot="16200000" flipV="1">
            <a:off x="440107" y="-440106"/>
            <a:ext cx="5143499" cy="6023713"/>
          </a:xfrm>
          <a:custGeom>
            <a:avLst/>
            <a:gdLst>
              <a:gd name="connsiteX0" fmla="*/ 5143499 w 5143499"/>
              <a:gd name="connsiteY0" fmla="*/ 6023713 h 6023713"/>
              <a:gd name="connsiteX1" fmla="*/ 5143499 w 5143499"/>
              <a:gd name="connsiteY1" fmla="*/ 4140404 h 6023713"/>
              <a:gd name="connsiteX2" fmla="*/ 1451639 w 5143499"/>
              <a:gd name="connsiteY2" fmla="*/ 0 h 6023713"/>
              <a:gd name="connsiteX3" fmla="*/ 0 w 5143499"/>
              <a:gd name="connsiteY3" fmla="*/ 1628007 h 6023713"/>
              <a:gd name="connsiteX4" fmla="*/ 0 w 5143499"/>
              <a:gd name="connsiteY4" fmla="*/ 6023713 h 602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499" h="6023713">
                <a:moveTo>
                  <a:pt x="5143499" y="6023713"/>
                </a:moveTo>
                <a:lnTo>
                  <a:pt x="5143499" y="4140404"/>
                </a:lnTo>
                <a:lnTo>
                  <a:pt x="1451639" y="0"/>
                </a:lnTo>
                <a:lnTo>
                  <a:pt x="0" y="1628007"/>
                </a:lnTo>
                <a:lnTo>
                  <a:pt x="0" y="6023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sx="102000" sy="102000" algn="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868" y="1971123"/>
            <a:ext cx="3666066" cy="1887055"/>
          </a:xfrm>
        </p:spPr>
        <p:txBody>
          <a:bodyPr vert="horz" anchor="ctr"/>
          <a:lstStyle>
            <a:lvl1pPr algn="l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868" y="3879610"/>
            <a:ext cx="3666066" cy="42807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794A8E7E-9093-F8CA-D46C-54D3D03BD752}"/>
              </a:ext>
            </a:extLst>
          </p:cNvPr>
          <p:cNvSpPr/>
          <p:nvPr userDrawn="1"/>
        </p:nvSpPr>
        <p:spPr>
          <a:xfrm flipV="1">
            <a:off x="2198492" y="0"/>
            <a:ext cx="4747018" cy="21342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3039910-6DB2-DC45-7E3F-17BE22F8A6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7393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3039910-6DB2-DC45-7E3F-17BE22F8A6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72" y="985839"/>
            <a:ext cx="8732524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7064" y="4814649"/>
            <a:ext cx="141064" cy="123111"/>
          </a:xfrm>
          <a:prstGeom prst="rect">
            <a:avLst/>
          </a:prstGeom>
        </p:spPr>
        <p:txBody>
          <a:bodyPr/>
          <a:lstStyle/>
          <a:p>
            <a:fld id="{3041587C-08C3-47E5-90C5-0989BB701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2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0ADE2FF-7D09-05A5-2401-CA904789DC3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12493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0ADE2FF-7D09-05A5-2401-CA904789DC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 descr="Create Videos and Audio Commentary in PowerPoint | PresentationLoad  BlogPresentationLoad Blog">
            <a:extLst>
              <a:ext uri="{FF2B5EF4-FFF2-40B4-BE49-F238E27FC236}">
                <a16:creationId xmlns:a16="http://schemas.microsoft.com/office/drawing/2014/main" id="{96A091F1-52B1-E01F-1434-3F274C1666F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2" t="5966" b="285"/>
          <a:stretch/>
        </p:blipFill>
        <p:spPr bwMode="auto">
          <a:xfrm>
            <a:off x="2454444" y="2"/>
            <a:ext cx="6689557" cy="5143499"/>
          </a:xfrm>
          <a:custGeom>
            <a:avLst/>
            <a:gdLst>
              <a:gd name="connsiteX0" fmla="*/ 5096311 w 6689557"/>
              <a:gd name="connsiteY0" fmla="*/ 0 h 5143499"/>
              <a:gd name="connsiteX1" fmla="*/ 6689557 w 6689557"/>
              <a:gd name="connsiteY1" fmla="*/ 0 h 5143499"/>
              <a:gd name="connsiteX2" fmla="*/ 6689557 w 6689557"/>
              <a:gd name="connsiteY2" fmla="*/ 3419465 h 5143499"/>
              <a:gd name="connsiteX3" fmla="*/ 4981340 w 6689557"/>
              <a:gd name="connsiteY3" fmla="*/ 5143499 h 5143499"/>
              <a:gd name="connsiteX4" fmla="*/ 0 w 6689557"/>
              <a:gd name="connsiteY4" fmla="*/ 5143499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9557" h="5143499">
                <a:moveTo>
                  <a:pt x="5096311" y="0"/>
                </a:moveTo>
                <a:lnTo>
                  <a:pt x="6689557" y="0"/>
                </a:lnTo>
                <a:lnTo>
                  <a:pt x="6689557" y="3419465"/>
                </a:lnTo>
                <a:lnTo>
                  <a:pt x="4981340" y="5143499"/>
                </a:lnTo>
                <a:lnTo>
                  <a:pt x="0" y="5143499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E5D13F-D9D3-7A30-3B00-11740292388D}"/>
              </a:ext>
            </a:extLst>
          </p:cNvPr>
          <p:cNvSpPr/>
          <p:nvPr userDrawn="1"/>
        </p:nvSpPr>
        <p:spPr>
          <a:xfrm>
            <a:off x="1" y="1"/>
            <a:ext cx="7555833" cy="5143500"/>
          </a:xfrm>
          <a:custGeom>
            <a:avLst/>
            <a:gdLst>
              <a:gd name="connsiteX0" fmla="*/ 1534965 w 7555833"/>
              <a:gd name="connsiteY0" fmla="*/ 0 h 5223933"/>
              <a:gd name="connsiteX1" fmla="*/ 7555833 w 7555833"/>
              <a:gd name="connsiteY1" fmla="*/ 0 h 5223933"/>
              <a:gd name="connsiteX2" fmla="*/ 2459521 w 7555833"/>
              <a:gd name="connsiteY2" fmla="*/ 5223933 h 5223933"/>
              <a:gd name="connsiteX3" fmla="*/ 0 w 7555833"/>
              <a:gd name="connsiteY3" fmla="*/ 5223933 h 5223933"/>
              <a:gd name="connsiteX4" fmla="*/ 0 w 7555833"/>
              <a:gd name="connsiteY4" fmla="*/ 1573403 h 52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5833" h="5223933">
                <a:moveTo>
                  <a:pt x="1534965" y="0"/>
                </a:moveTo>
                <a:lnTo>
                  <a:pt x="7555833" y="0"/>
                </a:lnTo>
                <a:lnTo>
                  <a:pt x="2459521" y="5223933"/>
                </a:lnTo>
                <a:lnTo>
                  <a:pt x="0" y="5223933"/>
                </a:lnTo>
                <a:lnTo>
                  <a:pt x="0" y="157340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28223"/>
            <a:ext cx="3194579" cy="1887055"/>
          </a:xfrm>
        </p:spPr>
        <p:txBody>
          <a:bodyPr vert="horz"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39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83A7E6FA-EF6E-E511-5F83-C98E05F8B6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9879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83A7E6FA-EF6E-E511-5F83-C98E05F8B6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" y="205740"/>
            <a:ext cx="8732524" cy="341632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39" y="985839"/>
            <a:ext cx="425196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3" y="985839"/>
            <a:ext cx="425196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7064" y="4814649"/>
            <a:ext cx="141064" cy="123111"/>
          </a:xfrm>
          <a:prstGeom prst="rect">
            <a:avLst/>
          </a:prstGeom>
        </p:spPr>
        <p:txBody>
          <a:bodyPr/>
          <a:lstStyle/>
          <a:p>
            <a:fld id="{3041587C-08C3-47E5-90C5-0989BB701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2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B3812559-F10D-FB95-F8A2-632BFB7419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798763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B3812559-F10D-FB95-F8A2-632BFB7419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39" y="1201282"/>
            <a:ext cx="425196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739" y="1447800"/>
            <a:ext cx="4251960" cy="3104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03" y="1201282"/>
            <a:ext cx="4251960" cy="215444"/>
          </a:xfrm>
        </p:spPr>
        <p:txBody>
          <a:bodyPr anchor="b">
            <a:sp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03" y="1447800"/>
            <a:ext cx="4251960" cy="3104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97064" y="4814649"/>
            <a:ext cx="141064" cy="123111"/>
          </a:xfrm>
          <a:prstGeom prst="rect">
            <a:avLst/>
          </a:prstGeom>
        </p:spPr>
        <p:txBody>
          <a:bodyPr/>
          <a:lstStyle/>
          <a:p>
            <a:fld id="{3041587C-08C3-47E5-90C5-0989BB7016A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6FCCA1-F05F-4338-5F93-6737A7A8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39" y="205740"/>
            <a:ext cx="8732524" cy="341632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30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864EF4F-95FB-6E17-EB06-CDD64F4546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65745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864EF4F-95FB-6E17-EB06-CDD64F4546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97064" y="4814649"/>
            <a:ext cx="141064" cy="123111"/>
          </a:xfrm>
          <a:prstGeom prst="rect">
            <a:avLst/>
          </a:prstGeom>
        </p:spPr>
        <p:txBody>
          <a:bodyPr/>
          <a:lstStyle/>
          <a:p>
            <a:fld id="{3041587C-08C3-47E5-90C5-0989BB701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3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97064" y="4814649"/>
            <a:ext cx="141064" cy="123111"/>
          </a:xfrm>
          <a:prstGeom prst="rect">
            <a:avLst/>
          </a:prstGeom>
        </p:spPr>
        <p:txBody>
          <a:bodyPr/>
          <a:lstStyle/>
          <a:p>
            <a:fld id="{3041587C-08C3-47E5-90C5-0989BB7016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20B5E91-254F-A257-A5C8-24522C618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0110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20B5E91-254F-A257-A5C8-24522C618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11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20B5E91-254F-A257-A5C8-24522C6182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43221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20B5E91-254F-A257-A5C8-24522C618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71" name="Picture 12" descr="Create Videos and Audio Commentary in PowerPoint | PresentationLoad  BlogPresentationLoad Blog">
            <a:extLst>
              <a:ext uri="{FF2B5EF4-FFF2-40B4-BE49-F238E27FC236}">
                <a16:creationId xmlns:a16="http://schemas.microsoft.com/office/drawing/2014/main" id="{38EB0892-9D96-7357-78E9-3143EFD6824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83" r="12583"/>
          <a:stretch/>
        </p:blipFill>
        <p:spPr bwMode="auto">
          <a:xfrm>
            <a:off x="571500" y="0"/>
            <a:ext cx="8572500" cy="51435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059" name="Isosceles Triangle 4058">
            <a:extLst>
              <a:ext uri="{FF2B5EF4-FFF2-40B4-BE49-F238E27FC236}">
                <a16:creationId xmlns:a16="http://schemas.microsoft.com/office/drawing/2014/main" id="{FF886983-967E-3EA7-16C2-051593F75874}"/>
              </a:ext>
            </a:extLst>
          </p:cNvPr>
          <p:cNvSpPr/>
          <p:nvPr userDrawn="1"/>
        </p:nvSpPr>
        <p:spPr>
          <a:xfrm>
            <a:off x="7350216" y="3349716"/>
            <a:ext cx="1793784" cy="1793784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17FA6203-8419-2CA5-DFE7-62BF17D57FAF}"/>
              </a:ext>
            </a:extLst>
          </p:cNvPr>
          <p:cNvSpPr/>
          <p:nvPr userDrawn="1"/>
        </p:nvSpPr>
        <p:spPr>
          <a:xfrm flipV="1">
            <a:off x="2903426" y="0"/>
            <a:ext cx="6240575" cy="3951856"/>
          </a:xfrm>
          <a:custGeom>
            <a:avLst/>
            <a:gdLst>
              <a:gd name="connsiteX0" fmla="*/ 0 w 6240575"/>
              <a:gd name="connsiteY0" fmla="*/ 3951856 h 3951856"/>
              <a:gd name="connsiteX1" fmla="*/ 6240575 w 6240575"/>
              <a:gd name="connsiteY1" fmla="*/ 3951856 h 3951856"/>
              <a:gd name="connsiteX2" fmla="*/ 6240575 w 6240575"/>
              <a:gd name="connsiteY2" fmla="*/ 1766504 h 3951856"/>
              <a:gd name="connsiteX3" fmla="*/ 4312749 w 6240575"/>
              <a:gd name="connsiteY3" fmla="*/ 0 h 395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0575" h="3951856">
                <a:moveTo>
                  <a:pt x="0" y="3951856"/>
                </a:moveTo>
                <a:lnTo>
                  <a:pt x="6240575" y="3951856"/>
                </a:lnTo>
                <a:lnTo>
                  <a:pt x="6240575" y="1766504"/>
                </a:lnTo>
                <a:lnTo>
                  <a:pt x="43127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E7BD19-E7FC-2BCD-44FA-3F07E00B4596}"/>
              </a:ext>
            </a:extLst>
          </p:cNvPr>
          <p:cNvSpPr/>
          <p:nvPr userDrawn="1"/>
        </p:nvSpPr>
        <p:spPr>
          <a:xfrm rot="16200000" flipV="1">
            <a:off x="440107" y="-440106"/>
            <a:ext cx="5143499" cy="6023713"/>
          </a:xfrm>
          <a:custGeom>
            <a:avLst/>
            <a:gdLst>
              <a:gd name="connsiteX0" fmla="*/ 5143499 w 5143499"/>
              <a:gd name="connsiteY0" fmla="*/ 6023713 h 6023713"/>
              <a:gd name="connsiteX1" fmla="*/ 5143499 w 5143499"/>
              <a:gd name="connsiteY1" fmla="*/ 4140404 h 6023713"/>
              <a:gd name="connsiteX2" fmla="*/ 1451639 w 5143499"/>
              <a:gd name="connsiteY2" fmla="*/ 0 h 6023713"/>
              <a:gd name="connsiteX3" fmla="*/ 0 w 5143499"/>
              <a:gd name="connsiteY3" fmla="*/ 1628007 h 6023713"/>
              <a:gd name="connsiteX4" fmla="*/ 0 w 5143499"/>
              <a:gd name="connsiteY4" fmla="*/ 6023713 h 602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499" h="6023713">
                <a:moveTo>
                  <a:pt x="5143499" y="6023713"/>
                </a:moveTo>
                <a:lnTo>
                  <a:pt x="5143499" y="4140404"/>
                </a:lnTo>
                <a:lnTo>
                  <a:pt x="1451639" y="0"/>
                </a:lnTo>
                <a:lnTo>
                  <a:pt x="0" y="1628007"/>
                </a:lnTo>
                <a:lnTo>
                  <a:pt x="0" y="60237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sx="102000" sy="102000" algn="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4867" y="2839518"/>
            <a:ext cx="5042957" cy="1138773"/>
          </a:xfrm>
        </p:spPr>
        <p:txBody>
          <a:bodyPr vert="horz" anchor="ctr"/>
          <a:lstStyle>
            <a:lvl1pPr algn="l"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End Slide</a:t>
            </a:r>
          </a:p>
        </p:txBody>
      </p:sp>
      <p:sp>
        <p:nvSpPr>
          <p:cNvPr id="1056" name="Isosceles Triangle 1055">
            <a:extLst>
              <a:ext uri="{FF2B5EF4-FFF2-40B4-BE49-F238E27FC236}">
                <a16:creationId xmlns:a16="http://schemas.microsoft.com/office/drawing/2014/main" id="{794A8E7E-9093-F8CA-D46C-54D3D03BD752}"/>
              </a:ext>
            </a:extLst>
          </p:cNvPr>
          <p:cNvSpPr/>
          <p:nvPr userDrawn="1"/>
        </p:nvSpPr>
        <p:spPr>
          <a:xfrm flipV="1">
            <a:off x="2198492" y="0"/>
            <a:ext cx="4747018" cy="21342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D604D183-1644-08EC-FADF-31C74A0BFD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298467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3" imgW="395" imgH="394" progId="TCLayout.ActiveDocument.1">
                  <p:embed/>
                </p:oleObj>
              </mc:Choice>
              <mc:Fallback>
                <p:oleObj name="think-cell Slide" r:id="rId13" imgW="395" imgH="39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D604D183-1644-08EC-FADF-31C74A0BFD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7A91CCF-7262-8F0E-E5D9-0ACCD8FB48CD}"/>
              </a:ext>
            </a:extLst>
          </p:cNvPr>
          <p:cNvSpPr/>
          <p:nvPr userDrawn="1"/>
        </p:nvSpPr>
        <p:spPr>
          <a:xfrm>
            <a:off x="8607710" y="4748214"/>
            <a:ext cx="536291" cy="395287"/>
          </a:xfrm>
          <a:custGeom>
            <a:avLst/>
            <a:gdLst>
              <a:gd name="connsiteX0" fmla="*/ 395287 w 536291"/>
              <a:gd name="connsiteY0" fmla="*/ 0 h 395287"/>
              <a:gd name="connsiteX1" fmla="*/ 536291 w 536291"/>
              <a:gd name="connsiteY1" fmla="*/ 141004 h 395287"/>
              <a:gd name="connsiteX2" fmla="*/ 536291 w 536291"/>
              <a:gd name="connsiteY2" fmla="*/ 395287 h 395287"/>
              <a:gd name="connsiteX3" fmla="*/ 0 w 536291"/>
              <a:gd name="connsiteY3" fmla="*/ 395287 h 39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91" h="395287">
                <a:moveTo>
                  <a:pt x="395287" y="0"/>
                </a:moveTo>
                <a:lnTo>
                  <a:pt x="536291" y="141004"/>
                </a:lnTo>
                <a:lnTo>
                  <a:pt x="536291" y="395287"/>
                </a:lnTo>
                <a:lnTo>
                  <a:pt x="0" y="395287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71490E8C-A348-7255-99DF-32CFF187943C}"/>
              </a:ext>
            </a:extLst>
          </p:cNvPr>
          <p:cNvSpPr/>
          <p:nvPr userDrawn="1"/>
        </p:nvSpPr>
        <p:spPr>
          <a:xfrm>
            <a:off x="8757064" y="4765675"/>
            <a:ext cx="221066" cy="22106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39" y="205740"/>
            <a:ext cx="8732524" cy="3416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672" y="985839"/>
            <a:ext cx="8732524" cy="3566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38" y="4830038"/>
            <a:ext cx="8412480" cy="10772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317E9EC-D100-8072-6ED3-B5D8DB361773}"/>
              </a:ext>
            </a:extLst>
          </p:cNvPr>
          <p:cNvSpPr/>
          <p:nvPr userDrawn="1"/>
        </p:nvSpPr>
        <p:spPr>
          <a:xfrm rot="5400000">
            <a:off x="0" y="0"/>
            <a:ext cx="320040" cy="32004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6683" y="4822344"/>
            <a:ext cx="121828" cy="10772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3041587C-08C3-47E5-90C5-0989BB7016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6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0" r:id="rId8"/>
    <p:sldLayoutId id="2147483672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Verdana" panose="020B0604030504040204" pitchFamily="34" charset="0"/>
          <a:cs typeface="+mj-cs"/>
        </a:defRPr>
      </a:lvl1pPr>
    </p:titleStyle>
    <p:bodyStyle>
      <a:lvl1pPr marL="182880" indent="-18288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Nunito Sans Light" panose="00000400000000000000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DM Sans" pitchFamily="2" charset="0"/>
        <a:buChar char="◊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6858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" y="205740"/>
            <a:ext cx="8732524" cy="626325"/>
          </a:xfrm>
        </p:spPr>
        <p:txBody>
          <a:bodyPr/>
          <a:lstStyle/>
          <a:p>
            <a:r>
              <a:rPr lang="en-US" sz="4400" dirty="0">
                <a:latin typeface="Aptos" panose="02110004020202020204"/>
                <a:ea typeface="+mj-ea"/>
              </a:rPr>
              <a:t>Procedures</a:t>
            </a:r>
            <a:r>
              <a:rPr lang="en-US" dirty="0">
                <a:latin typeface="Aptos" panose="02110004020202020204"/>
              </a:rPr>
              <a:t> </a:t>
            </a:r>
            <a:r>
              <a:rPr lang="en-US" sz="4400" dirty="0">
                <a:latin typeface="Aptos" panose="02110004020202020204"/>
                <a:ea typeface="+mj-ea"/>
              </a:rPr>
              <a:t>&amp;</a:t>
            </a:r>
            <a:r>
              <a:rPr lang="en-US" dirty="0">
                <a:latin typeface="Aptos" panose="02110004020202020204"/>
              </a:rPr>
              <a:t> </a:t>
            </a:r>
            <a:r>
              <a:rPr lang="en-US" sz="4400" dirty="0">
                <a:latin typeface="Aptos" panose="02110004020202020204"/>
                <a:ea typeface="+mj-ea"/>
              </a:rPr>
              <a:t>Guidelines</a:t>
            </a:r>
            <a:endParaRPr lang="en-IN" sz="4400" dirty="0">
              <a:latin typeface="Aptos" panose="02110004020202020204"/>
              <a:ea typeface="+mj-e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87C-08C3-47E5-90C5-0989BB7016AC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62405213"/>
              </p:ext>
            </p:extLst>
          </p:nvPr>
        </p:nvGraphicFramePr>
        <p:xfrm>
          <a:off x="84945" y="1291904"/>
          <a:ext cx="4658687" cy="2449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677057266"/>
              </p:ext>
            </p:extLst>
          </p:nvPr>
        </p:nvGraphicFramePr>
        <p:xfrm>
          <a:off x="4819832" y="1291904"/>
          <a:ext cx="4194496" cy="2765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061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191019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7000">
                <a:schemeClr val="accent1">
                  <a:lumMod val="60000"/>
                  <a:lumOff val="40000"/>
                  <a:alpha val="50000"/>
                </a:schemeClr>
              </a:gs>
              <a:gs pos="83000">
                <a:schemeClr val="accent1">
                  <a:lumMod val="45000"/>
                  <a:lumOff val="55000"/>
                  <a:alpha val="50000"/>
                </a:schemeClr>
              </a:gs>
              <a:gs pos="47000">
                <a:schemeClr val="accent1">
                  <a:lumMod val="30000"/>
                  <a:lumOff val="70000"/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85" y="0"/>
            <a:ext cx="8732524" cy="332399"/>
          </a:xfrm>
        </p:spPr>
        <p:txBody>
          <a:bodyPr/>
          <a:lstStyle/>
          <a:p>
            <a:r>
              <a:rPr lang="en-US" dirty="0" smtClean="0"/>
              <a:t> Next Steps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87C-08C3-47E5-90C5-0989BB7016A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8613" y="417379"/>
            <a:ext cx="2402748" cy="5170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sz="1600" dirty="0" smtClean="0"/>
              <a:t> </a:t>
            </a:r>
            <a:r>
              <a:rPr lang="en-US" dirty="0"/>
              <a:t>Collaboration</a:t>
            </a:r>
          </a:p>
          <a:p>
            <a:pPr lvl="1"/>
            <a:endParaRPr lang="en-US" sz="12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61083"/>
              </p:ext>
            </p:extLst>
          </p:nvPr>
        </p:nvGraphicFramePr>
        <p:xfrm>
          <a:off x="4191019" y="959381"/>
          <a:ext cx="4534879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94">
                  <a:extLst>
                    <a:ext uri="{9D8B030D-6E8A-4147-A177-3AD203B41FA5}">
                      <a16:colId xmlns:a16="http://schemas.microsoft.com/office/drawing/2014/main" val="842828585"/>
                    </a:ext>
                  </a:extLst>
                </a:gridCol>
                <a:gridCol w="2405466">
                  <a:extLst>
                    <a:ext uri="{9D8B030D-6E8A-4147-A177-3AD203B41FA5}">
                      <a16:colId xmlns:a16="http://schemas.microsoft.com/office/drawing/2014/main" val="1268185990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3011432456"/>
                    </a:ext>
                  </a:extLst>
                </a:gridCol>
                <a:gridCol w="813733">
                  <a:extLst>
                    <a:ext uri="{9D8B030D-6E8A-4147-A177-3AD203B41FA5}">
                      <a16:colId xmlns:a16="http://schemas.microsoft.com/office/drawing/2014/main" val="1701201706"/>
                    </a:ext>
                  </a:extLst>
                </a:gridCol>
              </a:tblGrid>
              <a:tr h="31081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Task No.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Task and Deliverables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Calendar</a:t>
                      </a:r>
                      <a:r>
                        <a:rPr lang="en-US" sz="800" baseline="0" dirty="0" smtClean="0"/>
                        <a:t> Months*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Deliverable Date*</a:t>
                      </a:r>
                      <a:r>
                        <a:rPr lang="en-IN" sz="800" dirty="0" smtClean="0"/>
                        <a:t>*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1024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Effective Date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11/10/2023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15634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Pumping Station Access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12/02/2024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680823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WWTP Access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7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18/05/2024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102475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Task 1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Task</a:t>
                      </a:r>
                      <a:r>
                        <a:rPr lang="en-IN" sz="800" baseline="0" dirty="0" smtClean="0"/>
                        <a:t> 1 – Project Initiation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88638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Kick-off Meeting Minutes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1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10/11/2023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045051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Preliminary Work Plan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1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31/10/2023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134596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Final Work</a:t>
                      </a:r>
                      <a:r>
                        <a:rPr lang="en-IN" sz="800" baseline="0" dirty="0" smtClean="0"/>
                        <a:t> Plan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2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7/12/2023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0088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Task 2.1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Field Surveys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91100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Field Survey – WWTP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8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03/06/2023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863513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Field Survey –</a:t>
                      </a:r>
                      <a:r>
                        <a:rPr lang="en-IN" sz="800" baseline="0" dirty="0" smtClean="0"/>
                        <a:t> (6) Pumping Station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5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23/02/2023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70899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Field Surveys – WW Networks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28/03/2024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157310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Task 2.2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Geotechnical Investigations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811849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Geotech Report WWTP</a:t>
                      </a:r>
                      <a:r>
                        <a:rPr lang="en-IN" sz="800" baseline="0" dirty="0" smtClean="0"/>
                        <a:t> Site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10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05/08/2024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692370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Geotech Report (6) Pumping Station Sites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6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05/04/2024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194063"/>
                  </a:ext>
                </a:extLst>
              </a:tr>
              <a:tr h="197792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Geotech Report WW Networks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5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 smtClean="0"/>
                        <a:t>02/04/2024</a:t>
                      </a:r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57554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8091" y="208799"/>
            <a:ext cx="516622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IN" sz="1200" dirty="0" smtClean="0"/>
              <a:t>Consultancy Services for the Preparation of Designs, Tender Documents, Environmental and Social Impact Assessment (ESIA) and Resettlement Action Plan (RAP) for the Water, Sanitation and Drainage Project</a:t>
            </a:r>
            <a:endParaRPr lang="en-IN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-3535215" y="566289"/>
            <a:ext cx="4483954" cy="4134768"/>
            <a:chOff x="-3100213" y="664787"/>
            <a:chExt cx="4483954" cy="4134768"/>
          </a:xfrm>
        </p:grpSpPr>
        <p:sp>
          <p:nvSpPr>
            <p:cNvPr id="10" name="Arc 9"/>
            <p:cNvSpPr/>
            <p:nvPr/>
          </p:nvSpPr>
          <p:spPr>
            <a:xfrm rot="7913333" flipH="1">
              <a:off x="-2934913" y="499487"/>
              <a:ext cx="4134768" cy="4465368"/>
            </a:xfrm>
            <a:prstGeom prst="arc">
              <a:avLst>
                <a:gd name="adj1" fmla="val 15519564"/>
                <a:gd name="adj2" fmla="val 106823"/>
              </a:avLst>
            </a:prstGeom>
            <a:ln w="76200"/>
            <a:effectLst>
              <a:glow rad="342900">
                <a:schemeClr val="accent1">
                  <a:lumMod val="20000"/>
                  <a:lumOff val="8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 rot="7913333">
              <a:off x="601085" y="1308511"/>
              <a:ext cx="216242" cy="210441"/>
            </a:xfrm>
            <a:prstGeom prst="ellipse">
              <a:avLst/>
            </a:prstGeom>
            <a:solidFill>
              <a:schemeClr val="accent1"/>
            </a:solidFill>
            <a:ln w="762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 rot="7913333">
              <a:off x="1029948" y="2051168"/>
              <a:ext cx="216242" cy="210441"/>
            </a:xfrm>
            <a:prstGeom prst="ellipse">
              <a:avLst/>
            </a:prstGeom>
            <a:solidFill>
              <a:schemeClr val="accent1"/>
            </a:solidFill>
            <a:ln w="762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7913333">
              <a:off x="1170400" y="2976872"/>
              <a:ext cx="216242" cy="210441"/>
            </a:xfrm>
            <a:prstGeom prst="ellipse">
              <a:avLst/>
            </a:prstGeom>
            <a:solidFill>
              <a:schemeClr val="accent1"/>
            </a:solidFill>
            <a:ln w="762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7913333">
              <a:off x="867847" y="3873812"/>
              <a:ext cx="216242" cy="210441"/>
            </a:xfrm>
            <a:prstGeom prst="ellipse">
              <a:avLst/>
            </a:prstGeom>
            <a:solidFill>
              <a:schemeClr val="accent1"/>
            </a:solidFill>
            <a:ln w="76200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1357" y="1085963"/>
            <a:ext cx="18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 </a:t>
            </a:r>
            <a:r>
              <a:rPr lang="en-US" b="1" dirty="0" smtClean="0"/>
              <a:t>Tuning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53589" y="1688902"/>
            <a:ext cx="210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Evaluation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9068" y="2571201"/>
            <a:ext cx="297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Sources</a:t>
            </a:r>
            <a:r>
              <a:rPr lang="en-IN" b="1" dirty="0"/>
              <a:t> (How to write an animal study report</a:t>
            </a:r>
            <a:r>
              <a:rPr lang="en-IN" b="1" dirty="0" smtClean="0"/>
              <a:t>)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1488" y="3694097"/>
            <a:ext cx="28566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LLM Agents: Provide a “reflection/thinking” over structured/unstructured data to infer conclusions</a:t>
            </a:r>
          </a:p>
        </p:txBody>
      </p:sp>
    </p:spTree>
    <p:extLst>
      <p:ext uri="{BB962C8B-B14F-4D97-AF65-F5344CB8AC3E}">
        <p14:creationId xmlns:p14="http://schemas.microsoft.com/office/powerpoint/2010/main" val="14730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/>
          <p:cNvSpPr/>
          <p:nvPr/>
        </p:nvSpPr>
        <p:spPr>
          <a:xfrm>
            <a:off x="4457700" y="849833"/>
            <a:ext cx="4480428" cy="333050"/>
          </a:xfrm>
          <a:prstGeom prst="rect">
            <a:avLst/>
          </a:prstGeom>
          <a:solidFill>
            <a:schemeClr val="accent1">
              <a:alpha val="93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" y="205740"/>
            <a:ext cx="8732524" cy="553998"/>
          </a:xfrm>
        </p:spPr>
        <p:txBody>
          <a:bodyPr/>
          <a:lstStyle/>
          <a:p>
            <a:r>
              <a:rPr lang="en-IN" sz="2000" dirty="0" smtClean="0"/>
              <a:t>The Forecast Model has been updated to more accurately identify “Incidence Patients” and make the model flow more logical</a:t>
            </a:r>
            <a:endParaRPr lang="en-IN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87C-08C3-47E5-90C5-0989BB7016AC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5285" y="849833"/>
            <a:ext cx="3389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Financing the Green Transition ($ billion per year by 2030, increment from current in parenthesis)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8448" y="1280720"/>
            <a:ext cx="4093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/>
          <p:cNvGrpSpPr/>
          <p:nvPr/>
        </p:nvGrpSpPr>
        <p:grpSpPr>
          <a:xfrm>
            <a:off x="238446" y="1405912"/>
            <a:ext cx="4039245" cy="2800860"/>
            <a:chOff x="103552" y="1389734"/>
            <a:chExt cx="4039245" cy="2800860"/>
          </a:xfrm>
        </p:grpSpPr>
        <p:sp>
          <p:nvSpPr>
            <p:cNvPr id="8" name="Rectangle 7"/>
            <p:cNvSpPr/>
            <p:nvPr/>
          </p:nvSpPr>
          <p:spPr>
            <a:xfrm>
              <a:off x="1208331" y="1389734"/>
              <a:ext cx="1979802" cy="568276"/>
            </a:xfrm>
            <a:prstGeom prst="rect">
              <a:avLst/>
            </a:prstGeom>
            <a:solidFill>
              <a:srgbClr val="FBE1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 smtClean="0">
                  <a:solidFill>
                    <a:schemeClr val="tx1"/>
                  </a:solidFill>
                </a:rPr>
                <a:t>Climate and Nature Related Spending Requirements</a:t>
              </a:r>
            </a:p>
            <a:p>
              <a:pPr algn="ctr"/>
              <a:r>
                <a:rPr lang="en-IN" sz="1000" dirty="0" smtClean="0">
                  <a:solidFill>
                    <a:schemeClr val="tx1"/>
                  </a:solidFill>
                </a:rPr>
                <a:t>$2400 ($1800) 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7382" y="2119378"/>
              <a:ext cx="1004581" cy="914400"/>
            </a:xfrm>
            <a:prstGeom prst="rect">
              <a:avLst/>
            </a:prstGeom>
            <a:solidFill>
              <a:srgbClr val="E6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Domestic Resource </a:t>
              </a:r>
              <a:r>
                <a:rPr lang="en-IN" sz="1000" dirty="0" smtClean="0">
                  <a:solidFill>
                    <a:schemeClr val="tx1"/>
                  </a:solidFill>
                </a:rPr>
                <a:t>Mobilization $1400 ($1000)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1033" y="2119379"/>
              <a:ext cx="1018788" cy="914400"/>
            </a:xfrm>
            <a:prstGeom prst="rect">
              <a:avLst/>
            </a:prstGeom>
            <a:solidFill>
              <a:srgbClr val="A7AA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00" dirty="0">
                  <a:solidFill>
                    <a:schemeClr val="tx1"/>
                  </a:solidFill>
                </a:rPr>
                <a:t>External Facing $1000 ($800)</a:t>
              </a:r>
              <a:endParaRPr lang="en-IN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3552" y="3396875"/>
              <a:ext cx="1264641" cy="789575"/>
            </a:xfrm>
            <a:prstGeom prst="rect">
              <a:avLst/>
            </a:prstGeom>
            <a:solidFill>
              <a:srgbClr val="CECF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>
                  <a:solidFill>
                    <a:schemeClr val="tx1"/>
                  </a:solidFill>
                </a:rPr>
                <a:t>Bilateral and Innovative Concessional Finance $150 - $200 ($400 - $500)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33195" y="3412350"/>
              <a:ext cx="1203030" cy="774100"/>
            </a:xfrm>
            <a:prstGeom prst="rect">
              <a:avLst/>
            </a:prstGeom>
            <a:solidFill>
              <a:srgbClr val="CECF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>
                  <a:solidFill>
                    <a:schemeClr val="tx1"/>
                  </a:solidFill>
                </a:rPr>
                <a:t>Private Finance* </a:t>
              </a:r>
            </a:p>
            <a:p>
              <a:pPr algn="ctr"/>
              <a:r>
                <a:rPr lang="en-IN" sz="900" dirty="0" smtClean="0">
                  <a:solidFill>
                    <a:schemeClr val="tx1"/>
                  </a:solidFill>
                </a:rPr>
                <a:t>$500 - $600</a:t>
              </a:r>
            </a:p>
            <a:p>
              <a:pPr algn="ctr"/>
              <a:r>
                <a:rPr lang="en-IN" sz="900" dirty="0" smtClean="0">
                  <a:solidFill>
                    <a:schemeClr val="tx1"/>
                  </a:solidFill>
                </a:rPr>
                <a:t>($400 - $500)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01227" y="3416494"/>
              <a:ext cx="1241570" cy="774100"/>
            </a:xfrm>
            <a:prstGeom prst="rect">
              <a:avLst/>
            </a:prstGeom>
            <a:solidFill>
              <a:srgbClr val="CECF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>
                  <a:solidFill>
                    <a:schemeClr val="tx1"/>
                  </a:solidFill>
                </a:rPr>
                <a:t>MDBs and other Development Finance $250 - $300</a:t>
              </a:r>
            </a:p>
            <a:p>
              <a:pPr algn="ctr"/>
              <a:r>
                <a:rPr lang="en-IN" sz="900" dirty="0" smtClean="0">
                  <a:solidFill>
                    <a:schemeClr val="tx1"/>
                  </a:solidFill>
                </a:rPr>
                <a:t>($170 - $220)</a:t>
              </a:r>
              <a:endParaRPr lang="en-I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>
              <a:stCxn id="9" idx="3"/>
              <a:endCxn id="11" idx="1"/>
            </p:cNvCxnSpPr>
            <p:nvPr/>
          </p:nvCxnSpPr>
          <p:spPr>
            <a:xfrm>
              <a:off x="1821963" y="2576578"/>
              <a:ext cx="64907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8" idx="2"/>
            </p:cNvCxnSpPr>
            <p:nvPr/>
          </p:nvCxnSpPr>
          <p:spPr>
            <a:xfrm flipV="1">
              <a:off x="2197916" y="1958010"/>
              <a:ext cx="316" cy="618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254928" y="3033778"/>
              <a:ext cx="1" cy="363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 flipV="1">
              <a:off x="735873" y="3212983"/>
              <a:ext cx="25190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12" idx="0"/>
            </p:cNvCxnSpPr>
            <p:nvPr/>
          </p:nvCxnSpPr>
          <p:spPr>
            <a:xfrm flipH="1">
              <a:off x="735873" y="3212983"/>
              <a:ext cx="10747" cy="183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endCxn id="13" idx="0"/>
            </p:cNvCxnSpPr>
            <p:nvPr/>
          </p:nvCxnSpPr>
          <p:spPr>
            <a:xfrm flipH="1">
              <a:off x="2134710" y="3212983"/>
              <a:ext cx="17378" cy="1993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205738" y="4353886"/>
            <a:ext cx="4366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*More </a:t>
            </a:r>
            <a:r>
              <a:rPr lang="en-IN" sz="800" dirty="0"/>
              <a:t>than half of this private finance would be directly and indirectly catalysed by MDBs, other development finance institutions, and bilateral finance.</a:t>
            </a:r>
            <a:endParaRPr lang="en-IN" sz="800" dirty="0"/>
          </a:p>
        </p:txBody>
      </p:sp>
      <p:sp>
        <p:nvSpPr>
          <p:cNvPr id="170" name="Rectangle 169"/>
          <p:cNvSpPr/>
          <p:nvPr/>
        </p:nvSpPr>
        <p:spPr>
          <a:xfrm>
            <a:off x="5864011" y="875106"/>
            <a:ext cx="1398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Google Sans"/>
              </a:rPr>
              <a:t>Updated Model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50846" y="4327370"/>
            <a:ext cx="412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New patients identified by using mortality directly in the calculation:</a:t>
            </a:r>
          </a:p>
          <a:p>
            <a:r>
              <a:rPr lang="en-GB" sz="800" dirty="0"/>
              <a:t>New patients = Growth in prevalence </a:t>
            </a:r>
            <a:r>
              <a:rPr lang="en-GB" sz="800" b="1" dirty="0">
                <a:solidFill>
                  <a:schemeClr val="accent1">
                    <a:lumMod val="75000"/>
                  </a:schemeClr>
                </a:solidFill>
              </a:rPr>
              <a:t>+ Incident patients (replacement for mortality)</a:t>
            </a:r>
          </a:p>
          <a:p>
            <a:endParaRPr lang="en-IN" sz="8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4534285" y="1244438"/>
            <a:ext cx="4340400" cy="2947946"/>
            <a:chOff x="4534285" y="1244438"/>
            <a:chExt cx="4340400" cy="2947946"/>
          </a:xfrm>
        </p:grpSpPr>
        <p:sp>
          <p:nvSpPr>
            <p:cNvPr id="94" name="Rounded Rectangle 93"/>
            <p:cNvSpPr/>
            <p:nvPr/>
          </p:nvSpPr>
          <p:spPr>
            <a:xfrm>
              <a:off x="4913208" y="1541446"/>
              <a:ext cx="989227" cy="350956"/>
            </a:xfrm>
            <a:prstGeom prst="roundRect">
              <a:avLst/>
            </a:prstGeom>
            <a:solidFill>
              <a:srgbClr val="D8CE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Prevalence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736926" y="1588959"/>
              <a:ext cx="1043542" cy="359119"/>
            </a:xfrm>
            <a:prstGeom prst="roundRect">
              <a:avLst/>
            </a:prstGeom>
            <a:solidFill>
              <a:srgbClr val="C7E8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Prevalence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5902435" y="2385814"/>
              <a:ext cx="1166071" cy="322951"/>
            </a:xfrm>
            <a:prstGeom prst="roundRect">
              <a:avLst/>
            </a:prstGeom>
            <a:solidFill>
              <a:srgbClr val="C7E8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chemeClr val="tx1"/>
                  </a:solidFill>
                </a:rPr>
                <a:t>New Patients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7051362" y="2775118"/>
              <a:ext cx="1123692" cy="401272"/>
            </a:xfrm>
            <a:prstGeom prst="roundRect">
              <a:avLst/>
            </a:prstGeom>
            <a:solidFill>
              <a:srgbClr val="C7E8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Existing </a:t>
              </a:r>
              <a:r>
                <a:rPr lang="en-GB" sz="1200" dirty="0">
                  <a:solidFill>
                    <a:schemeClr val="tx1"/>
                  </a:solidFill>
                </a:rPr>
                <a:t>Patients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6141092" y="3843530"/>
              <a:ext cx="1694578" cy="348854"/>
            </a:xfrm>
            <a:prstGeom prst="roundRect">
              <a:avLst>
                <a:gd name="adj" fmla="val 0"/>
              </a:avLst>
            </a:prstGeom>
            <a:solidFill>
              <a:srgbClr val="0D83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Pts Available to Start TPIP in </a:t>
              </a:r>
              <a:r>
                <a:rPr lang="en-US" sz="1200" dirty="0" smtClean="0">
                  <a:solidFill>
                    <a:schemeClr val="bg1"/>
                  </a:solidFill>
                </a:rPr>
                <a:t>MOS </a:t>
              </a: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682292" y="2053878"/>
              <a:ext cx="989227" cy="281859"/>
            </a:xfrm>
            <a:prstGeom prst="roundRect">
              <a:avLst/>
            </a:prstGeom>
            <a:solidFill>
              <a:srgbClr val="D8CE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tx1"/>
                  </a:solidFill>
                </a:rPr>
                <a:t>Mortality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Elbow Connector 101"/>
            <p:cNvCxnSpPr>
              <a:stCxn id="94" idx="3"/>
              <a:endCxn id="97" idx="0"/>
            </p:cNvCxnSpPr>
            <p:nvPr/>
          </p:nvCxnSpPr>
          <p:spPr>
            <a:xfrm>
              <a:off x="5902435" y="1716924"/>
              <a:ext cx="583036" cy="66889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100" idx="2"/>
              <a:endCxn id="97" idx="1"/>
            </p:cNvCxnSpPr>
            <p:nvPr/>
          </p:nvCxnSpPr>
          <p:spPr>
            <a:xfrm rot="16200000" flipH="1">
              <a:off x="5433894" y="2078748"/>
              <a:ext cx="211553" cy="7255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97" idx="2"/>
              <a:endCxn id="99" idx="0"/>
            </p:cNvCxnSpPr>
            <p:nvPr/>
          </p:nvCxnSpPr>
          <p:spPr>
            <a:xfrm rot="16200000" flipH="1">
              <a:off x="6169544" y="3024692"/>
              <a:ext cx="1134765" cy="50291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98" idx="2"/>
              <a:endCxn id="99" idx="3"/>
            </p:cNvCxnSpPr>
            <p:nvPr/>
          </p:nvCxnSpPr>
          <p:spPr>
            <a:xfrm rot="16200000" flipH="1">
              <a:off x="7303656" y="3485942"/>
              <a:ext cx="841567" cy="222462"/>
            </a:xfrm>
            <a:prstGeom prst="bentConnector4">
              <a:avLst>
                <a:gd name="adj1" fmla="val 39637"/>
                <a:gd name="adj2" fmla="val 1818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>
              <a:stCxn id="95" idx="2"/>
              <a:endCxn id="98" idx="0"/>
            </p:cNvCxnSpPr>
            <p:nvPr/>
          </p:nvCxnSpPr>
          <p:spPr>
            <a:xfrm rot="16200000" flipH="1">
              <a:off x="7022432" y="2184342"/>
              <a:ext cx="827040" cy="3545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ular Callout 197"/>
            <p:cNvSpPr/>
            <p:nvPr/>
          </p:nvSpPr>
          <p:spPr>
            <a:xfrm rot="10800000" flipV="1">
              <a:off x="4534285" y="2749768"/>
              <a:ext cx="1743851" cy="584405"/>
            </a:xfrm>
            <a:prstGeom prst="wedgeRectCallout">
              <a:avLst>
                <a:gd name="adj1" fmla="val -56004"/>
                <a:gd name="adj2" fmla="val -45758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 smtClean="0">
                  <a:solidFill>
                    <a:schemeClr val="tx1"/>
                  </a:solidFill>
                </a:rPr>
                <a:t>New patients are calculated as the </a:t>
              </a:r>
              <a:r>
                <a:rPr lang="en-US" sz="700" b="1" dirty="0" smtClean="0">
                  <a:solidFill>
                    <a:schemeClr val="tx1"/>
                  </a:solidFill>
                </a:rPr>
                <a:t>growth in prevalence </a:t>
              </a:r>
              <a:r>
                <a:rPr lang="en-US" sz="700" dirty="0" smtClean="0">
                  <a:solidFill>
                    <a:schemeClr val="tx1"/>
                  </a:solidFill>
                </a:rPr>
                <a:t>plus any new patients based on </a:t>
              </a:r>
              <a:r>
                <a:rPr lang="en-US" sz="700" b="1" dirty="0" smtClean="0">
                  <a:solidFill>
                    <a:schemeClr val="tx1"/>
                  </a:solidFill>
                </a:rPr>
                <a:t>expected mortality</a:t>
              </a:r>
              <a:r>
                <a:rPr lang="en-US" sz="700" dirty="0" smtClean="0">
                  <a:solidFill>
                    <a:schemeClr val="tx1"/>
                  </a:solidFill>
                </a:rPr>
                <a:t>, and all new patients are flagged as "available" to start treatment</a:t>
              </a:r>
            </a:p>
          </p:txBody>
        </p:sp>
        <p:sp>
          <p:nvSpPr>
            <p:cNvPr id="211" name="Rectangular Callout 210"/>
            <p:cNvSpPr/>
            <p:nvPr/>
          </p:nvSpPr>
          <p:spPr>
            <a:xfrm>
              <a:off x="4850957" y="3561163"/>
              <a:ext cx="1232715" cy="506502"/>
            </a:xfrm>
            <a:prstGeom prst="wedgeRectCallout">
              <a:avLst>
                <a:gd name="adj1" fmla="val 63281"/>
                <a:gd name="adj2" fmla="val -3205"/>
              </a:avLst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</a:rPr>
                <a:t>Available patients are </a:t>
              </a:r>
              <a:r>
                <a:rPr lang="en-US" sz="700" b="1" dirty="0" smtClean="0">
                  <a:solidFill>
                    <a:schemeClr val="accent1">
                      <a:lumMod val="75000"/>
                    </a:schemeClr>
                  </a:solidFill>
                </a:rPr>
                <a:t>new </a:t>
              </a:r>
              <a:r>
                <a:rPr lang="en-US" sz="700" b="1" dirty="0">
                  <a:solidFill>
                    <a:schemeClr val="accent1">
                      <a:lumMod val="75000"/>
                    </a:schemeClr>
                  </a:solidFill>
                </a:rPr>
                <a:t>patients </a:t>
              </a:r>
              <a:r>
                <a:rPr lang="en-US" sz="700" b="1" dirty="0" smtClean="0">
                  <a:solidFill>
                    <a:schemeClr val="accent1">
                      <a:lumMod val="75000"/>
                    </a:schemeClr>
                  </a:solidFill>
                </a:rPr>
                <a:t>in </a:t>
              </a:r>
              <a:r>
                <a:rPr lang="en-US" sz="700" b="1" dirty="0">
                  <a:solidFill>
                    <a:schemeClr val="accent1">
                      <a:lumMod val="75000"/>
                    </a:schemeClr>
                  </a:solidFill>
                </a:rPr>
                <a:t>the month</a:t>
              </a:r>
              <a:r>
                <a:rPr lang="en-US" sz="700" dirty="0">
                  <a:solidFill>
                    <a:schemeClr val="tx1"/>
                  </a:solidFill>
                </a:rPr>
                <a:t>, plus the flux in the </a:t>
              </a:r>
              <a:r>
                <a:rPr lang="en-US" sz="700" b="1" dirty="0">
                  <a:solidFill>
                    <a:schemeClr val="accent1">
                      <a:lumMod val="75000"/>
                    </a:schemeClr>
                  </a:solidFill>
                </a:rPr>
                <a:t>existing patient pool</a:t>
              </a:r>
              <a:endParaRPr lang="en-IN" sz="7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15" name="Rectangular Callout 214"/>
            <p:cNvSpPr/>
            <p:nvPr/>
          </p:nvSpPr>
          <p:spPr>
            <a:xfrm>
              <a:off x="7820542" y="1914093"/>
              <a:ext cx="1054143" cy="750754"/>
            </a:xfrm>
            <a:prstGeom prst="wedgeRectCallou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700" dirty="0">
                  <a:solidFill>
                    <a:schemeClr val="tx1"/>
                  </a:solidFill>
                </a:rPr>
                <a:t>Existing patients are defined as prevalent patients minus new </a:t>
              </a:r>
              <a:r>
                <a:rPr lang="en-IN" sz="700" dirty="0">
                  <a:solidFill>
                    <a:schemeClr val="tx1"/>
                  </a:solidFill>
                </a:rPr>
                <a:t>patients</a:t>
              </a:r>
            </a:p>
          </p:txBody>
        </p:sp>
        <p:cxnSp>
          <p:nvCxnSpPr>
            <p:cNvPr id="221" name="Straight Connector 220"/>
            <p:cNvCxnSpPr>
              <a:stCxn id="97" idx="3"/>
            </p:cNvCxnSpPr>
            <p:nvPr/>
          </p:nvCxnSpPr>
          <p:spPr>
            <a:xfrm>
              <a:off x="7068506" y="2547290"/>
              <a:ext cx="544702" cy="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>
              <a:endCxn id="95" idx="1"/>
            </p:cNvCxnSpPr>
            <p:nvPr/>
          </p:nvCxnSpPr>
          <p:spPr>
            <a:xfrm>
              <a:off x="6485470" y="1768518"/>
              <a:ext cx="25145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Diamond 225"/>
            <p:cNvSpPr/>
            <p:nvPr/>
          </p:nvSpPr>
          <p:spPr>
            <a:xfrm>
              <a:off x="6380697" y="1677583"/>
              <a:ext cx="209550" cy="180975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7" name="Straight Connector 226"/>
            <p:cNvCxnSpPr/>
            <p:nvPr/>
          </p:nvCxnSpPr>
          <p:spPr>
            <a:xfrm>
              <a:off x="6435502" y="1766060"/>
              <a:ext cx="9993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Diamond 228"/>
            <p:cNvSpPr/>
            <p:nvPr/>
          </p:nvSpPr>
          <p:spPr>
            <a:xfrm>
              <a:off x="7507325" y="2448520"/>
              <a:ext cx="209550" cy="180975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0" name="Straight Connector 229"/>
            <p:cNvCxnSpPr/>
            <p:nvPr/>
          </p:nvCxnSpPr>
          <p:spPr>
            <a:xfrm>
              <a:off x="7562130" y="2536997"/>
              <a:ext cx="9993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Diamond 231"/>
            <p:cNvSpPr/>
            <p:nvPr/>
          </p:nvSpPr>
          <p:spPr>
            <a:xfrm>
              <a:off x="7892043" y="3436095"/>
              <a:ext cx="194682" cy="164352"/>
            </a:xfrm>
            <a:prstGeom prst="diamond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7942960" y="3516445"/>
              <a:ext cx="9284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5067300" y="1244438"/>
              <a:ext cx="695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rgbClr val="7030A0"/>
                  </a:solidFill>
                </a:rPr>
                <a:t>MOS 1</a:t>
              </a:r>
              <a:endParaRPr lang="en-IN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909157" y="1244438"/>
              <a:ext cx="6953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rgbClr val="27A8E0"/>
                  </a:solidFill>
                </a:rPr>
                <a:t>MOS </a:t>
              </a:r>
              <a:r>
                <a:rPr lang="en-IN" sz="1200" b="1" dirty="0" smtClean="0">
                  <a:solidFill>
                    <a:srgbClr val="27A8E0"/>
                  </a:solidFill>
                </a:rPr>
                <a:t>2</a:t>
              </a:r>
              <a:endParaRPr lang="en-IN" sz="1200" b="1" dirty="0">
                <a:solidFill>
                  <a:srgbClr val="27A8E0"/>
                </a:solidFill>
              </a:endParaRPr>
            </a:p>
          </p:txBody>
        </p:sp>
      </p:grpSp>
      <p:sp>
        <p:nvSpPr>
          <p:cNvPr id="236" name="Rectangle 235"/>
          <p:cNvSpPr/>
          <p:nvPr/>
        </p:nvSpPr>
        <p:spPr>
          <a:xfrm>
            <a:off x="4457700" y="1268117"/>
            <a:ext cx="4480428" cy="34540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6560289" cy="5143500"/>
          </a:xfrm>
          <a:custGeom>
            <a:avLst/>
            <a:gdLst>
              <a:gd name="connsiteX0" fmla="*/ 0 w 4529470"/>
              <a:gd name="connsiteY0" fmla="*/ 0 h 5143500"/>
              <a:gd name="connsiteX1" fmla="*/ 4529470 w 4529470"/>
              <a:gd name="connsiteY1" fmla="*/ 0 h 5143500"/>
              <a:gd name="connsiteX2" fmla="*/ 4529470 w 4529470"/>
              <a:gd name="connsiteY2" fmla="*/ 5143500 h 5143500"/>
              <a:gd name="connsiteX3" fmla="*/ 0 w 4529470"/>
              <a:gd name="connsiteY3" fmla="*/ 5143500 h 5143500"/>
              <a:gd name="connsiteX4" fmla="*/ 0 w 4529470"/>
              <a:gd name="connsiteY4" fmla="*/ 0 h 5143500"/>
              <a:gd name="connsiteX0" fmla="*/ 0 w 4529470"/>
              <a:gd name="connsiteY0" fmla="*/ 0 h 5143500"/>
              <a:gd name="connsiteX1" fmla="*/ 3051544 w 4529470"/>
              <a:gd name="connsiteY1" fmla="*/ 21265 h 5143500"/>
              <a:gd name="connsiteX2" fmla="*/ 4529470 w 4529470"/>
              <a:gd name="connsiteY2" fmla="*/ 5143500 h 5143500"/>
              <a:gd name="connsiteX3" fmla="*/ 0 w 4529470"/>
              <a:gd name="connsiteY3" fmla="*/ 5143500 h 5143500"/>
              <a:gd name="connsiteX4" fmla="*/ 0 w 4529470"/>
              <a:gd name="connsiteY4" fmla="*/ 0 h 5143500"/>
              <a:gd name="connsiteX0" fmla="*/ 0 w 6560289"/>
              <a:gd name="connsiteY0" fmla="*/ 0 h 5143500"/>
              <a:gd name="connsiteX1" fmla="*/ 3051544 w 6560289"/>
              <a:gd name="connsiteY1" fmla="*/ 21265 h 5143500"/>
              <a:gd name="connsiteX2" fmla="*/ 6560289 w 6560289"/>
              <a:gd name="connsiteY2" fmla="*/ 5143500 h 5143500"/>
              <a:gd name="connsiteX3" fmla="*/ 0 w 6560289"/>
              <a:gd name="connsiteY3" fmla="*/ 5143500 h 5143500"/>
              <a:gd name="connsiteX4" fmla="*/ 0 w 656028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289" h="5143500">
                <a:moveTo>
                  <a:pt x="0" y="0"/>
                </a:moveTo>
                <a:lnTo>
                  <a:pt x="3051544" y="21265"/>
                </a:lnTo>
                <a:lnTo>
                  <a:pt x="6560289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87C-08C3-47E5-90C5-0989BB7016A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11434" y="285750"/>
            <a:ext cx="238563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Gene Therapy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344527"/>
            <a:ext cx="7102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“First Draft” Animal Study Report (ASR) for DMD Animal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Study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607" y="4511971"/>
            <a:ext cx="884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Assess Generative AI capabilities to create “First Draft” Animal Study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Report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8607" y="2022600"/>
            <a:ext cx="3395762" cy="1785891"/>
            <a:chOff x="272470" y="1895895"/>
            <a:chExt cx="3395762" cy="1785891"/>
          </a:xfrm>
        </p:grpSpPr>
        <p:sp>
          <p:nvSpPr>
            <p:cNvPr id="12" name="TextBox 11"/>
            <p:cNvSpPr txBox="1"/>
            <p:nvPr/>
          </p:nvSpPr>
          <p:spPr>
            <a:xfrm>
              <a:off x="595423" y="1918513"/>
              <a:ext cx="3072809" cy="1739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Animal Study Protocol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Animal Study Data</a:t>
              </a:r>
            </a:p>
            <a:p>
              <a:r>
                <a:rPr lang="en-US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Insmed</a:t>
              </a:r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Study Template/Guide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Supporting Literature</a:t>
              </a:r>
            </a:p>
            <a:p>
              <a:r>
                <a:rPr lang="en-US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Prior ASR </a:t>
              </a:r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reference</a:t>
              </a:r>
              <a:endPara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0" y="1895895"/>
              <a:ext cx="393820" cy="3938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0" y="2172561"/>
              <a:ext cx="393820" cy="3938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0" y="2447021"/>
              <a:ext cx="393820" cy="3938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0" y="2735248"/>
              <a:ext cx="393820" cy="3938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0" y="3016581"/>
              <a:ext cx="393820" cy="39382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0" y="3287966"/>
              <a:ext cx="393820" cy="393820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4890977" y="747415"/>
            <a:ext cx="404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Animal Study Report – Deeper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Dive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56214" y="2345237"/>
            <a:ext cx="4318334" cy="2454485"/>
          </a:xfrm>
          <a:prstGeom prst="roundRect">
            <a:avLst/>
          </a:prstGeom>
          <a:solidFill>
            <a:srgbClr val="E6E6E6">
              <a:alpha val="74000"/>
            </a:srgb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4589646" y="2687878"/>
            <a:ext cx="4480562" cy="2075199"/>
          </a:xfrm>
          <a:prstGeom prst="roundRect">
            <a:avLst/>
          </a:prstGeom>
          <a:solidFill>
            <a:srgbClr val="E6E6E6">
              <a:alpha val="74000"/>
            </a:srgb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4583134" y="588223"/>
            <a:ext cx="4480562" cy="2075199"/>
          </a:xfrm>
          <a:prstGeom prst="roundRect">
            <a:avLst/>
          </a:prstGeom>
          <a:solidFill>
            <a:srgbClr val="E6E6E6">
              <a:alpha val="74000"/>
            </a:srgb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56213" y="616982"/>
            <a:ext cx="4346616" cy="1672918"/>
          </a:xfrm>
          <a:prstGeom prst="roundRect">
            <a:avLst/>
          </a:prstGeom>
          <a:solidFill>
            <a:srgbClr val="E6E6E6">
              <a:alpha val="74000"/>
            </a:srgbClr>
          </a:solidFill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87C-08C3-47E5-90C5-0989BB7016A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11555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move nimbly and Cross Functionally with SLT alignment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9487" y="715319"/>
            <a:ext cx="475297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1" dirty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Steering </a:t>
            </a:r>
            <a:r>
              <a:rPr lang="en-US" sz="1400" b="1" dirty="0" smtClean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Team</a:t>
            </a:r>
          </a:p>
          <a:p>
            <a:pPr fontAlgn="base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>
              <a:buSzPct val="90000"/>
            </a:pPr>
            <a:r>
              <a:rPr lang="en-US" sz="1400" b="1" dirty="0" smtClean="0">
                <a:cs typeface="Segoe UI" panose="020B0502040204020203" pitchFamily="34" charset="0"/>
              </a:rPr>
              <a:t>&gt; </a:t>
            </a:r>
            <a:r>
              <a:rPr lang="en-US" sz="1200" dirty="0" smtClean="0">
                <a:cs typeface="Segoe UI" panose="020B0502040204020203" pitchFamily="34" charset="0"/>
              </a:rPr>
              <a:t> Manu </a:t>
            </a:r>
            <a:r>
              <a:rPr lang="en-US" sz="1200" dirty="0" err="1">
                <a:cs typeface="Segoe UI" panose="020B0502040204020203" pitchFamily="34" charset="0"/>
              </a:rPr>
              <a:t>Steijaert</a:t>
            </a:r>
            <a:r>
              <a:rPr lang="en-US" sz="1200" dirty="0">
                <a:cs typeface="Segoe UI" panose="020B0502040204020203" pitchFamily="34" charset="0"/>
              </a:rPr>
              <a:t> (EVP, Chief Customer Officer)</a:t>
            </a:r>
          </a:p>
          <a:p>
            <a:pPr fontAlgn="base">
              <a:buSzPct val="90000"/>
            </a:pPr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Joshua </a:t>
            </a:r>
            <a:r>
              <a:rPr lang="en-US" sz="1200" dirty="0" err="1">
                <a:cs typeface="Segoe UI" panose="020B0502040204020203" pitchFamily="34" charset="0"/>
              </a:rPr>
              <a:t>Sloser</a:t>
            </a:r>
            <a:r>
              <a:rPr lang="en-US" sz="1200" dirty="0">
                <a:cs typeface="Segoe UI" panose="020B0502040204020203" pitchFamily="34" charset="0"/>
              </a:rPr>
              <a:t> (SVP, Customer &amp; Commercial Innovation)</a:t>
            </a:r>
          </a:p>
          <a:p>
            <a:pPr fontAlgn="base">
              <a:buSzPct val="90000"/>
            </a:pPr>
            <a:r>
              <a:rPr lang="en-US" sz="1200" b="1" dirty="0" smtClean="0">
                <a:cs typeface="Segoe UI" panose="020B0502040204020203" pitchFamily="34" charset="0"/>
              </a:rPr>
              <a:t>&gt;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Valerie </a:t>
            </a:r>
            <a:r>
              <a:rPr lang="en-US" sz="1200" dirty="0" err="1">
                <a:cs typeface="Segoe UI" panose="020B0502040204020203" pitchFamily="34" charset="0"/>
              </a:rPr>
              <a:t>Ashbaugh</a:t>
            </a:r>
            <a:r>
              <a:rPr lang="en-US" sz="1200" dirty="0">
                <a:cs typeface="Segoe UI" panose="020B0502040204020203" pitchFamily="34" charset="0"/>
              </a:rPr>
              <a:t> (SVP, Commercial Products &amp; Platforms)</a:t>
            </a:r>
          </a:p>
          <a:p>
            <a:pPr fontAlgn="base">
              <a:buSzPct val="90000"/>
            </a:pPr>
            <a:r>
              <a:rPr lang="en-US" sz="1200" b="1" dirty="0" smtClean="0">
                <a:cs typeface="Segoe UI" panose="020B0502040204020203" pitchFamily="34" charset="0"/>
              </a:rPr>
              <a:t>&gt;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Mason </a:t>
            </a:r>
            <a:r>
              <a:rPr lang="en-US" sz="1200" dirty="0">
                <a:cs typeface="Segoe UI" panose="020B0502040204020203" pitchFamily="34" charset="0"/>
              </a:rPr>
              <a:t>Smoot (CRO, McDonald’s USA)</a:t>
            </a:r>
          </a:p>
          <a:p>
            <a:pPr fontAlgn="base">
              <a:buSzPct val="90000"/>
            </a:pPr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err="1" smtClean="0">
                <a:cs typeface="Segoe UI" panose="020B0502040204020203" pitchFamily="34" charset="0"/>
              </a:rPr>
              <a:t>Spero</a:t>
            </a:r>
            <a:r>
              <a:rPr lang="en-US" sz="1200" dirty="0" smtClean="0">
                <a:cs typeface="Segoe UI" panose="020B0502040204020203" pitchFamily="34" charset="0"/>
              </a:rPr>
              <a:t> </a:t>
            </a:r>
            <a:r>
              <a:rPr lang="en-US" sz="1200" dirty="0" err="1">
                <a:cs typeface="Segoe UI" panose="020B0502040204020203" pitchFamily="34" charset="0"/>
              </a:rPr>
              <a:t>Droulias</a:t>
            </a:r>
            <a:r>
              <a:rPr lang="en-US" sz="1200" dirty="0">
                <a:cs typeface="Segoe UI" panose="020B0502040204020203" pitchFamily="34" charset="0"/>
              </a:rPr>
              <a:t> (SVP, Chief Transformation Officer</a:t>
            </a:r>
            <a:r>
              <a:rPr lang="en-US" sz="1200" dirty="0">
                <a:cs typeface="Segoe UI" panose="020B0502040204020203" pitchFamily="34" charset="0"/>
              </a:rPr>
              <a:t>)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2500" y="659982"/>
            <a:ext cx="45611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1" dirty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Core </a:t>
            </a:r>
            <a:r>
              <a:rPr lang="en-US" sz="1400" b="1" dirty="0" smtClean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Team</a:t>
            </a:r>
          </a:p>
          <a:p>
            <a:pPr fontAlgn="base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Trevor </a:t>
            </a:r>
            <a:r>
              <a:rPr lang="en-US" sz="1200" dirty="0" err="1">
                <a:cs typeface="Segoe UI" panose="020B0502040204020203" pitchFamily="34" charset="0"/>
              </a:rPr>
              <a:t>Kunkle</a:t>
            </a:r>
            <a:r>
              <a:rPr lang="en-US" sz="1200" dirty="0">
                <a:cs typeface="Segoe UI" panose="020B0502040204020203" pitchFamily="34" charset="0"/>
              </a:rPr>
              <a:t> (Global Ops)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Megan </a:t>
            </a:r>
            <a:r>
              <a:rPr lang="en-US" sz="1200" dirty="0">
                <a:cs typeface="Segoe UI" panose="020B0502040204020203" pitchFamily="34" charset="0"/>
              </a:rPr>
              <a:t>Sullivan (Strategic Innovation &amp; Planning)</a:t>
            </a:r>
          </a:p>
          <a:p>
            <a:pPr fontAlgn="base"/>
            <a:r>
              <a:rPr lang="en-US" sz="1200" b="1" dirty="0" smtClean="0">
                <a:cs typeface="Segoe UI" panose="020B0502040204020203" pitchFamily="34" charset="0"/>
              </a:rPr>
              <a:t>&gt;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Ben </a:t>
            </a:r>
            <a:r>
              <a:rPr lang="en-US" sz="1200" dirty="0" err="1">
                <a:cs typeface="Segoe UI" panose="020B0502040204020203" pitchFamily="34" charset="0"/>
              </a:rPr>
              <a:t>Istvan</a:t>
            </a:r>
            <a:r>
              <a:rPr lang="en-US" sz="1200" dirty="0">
                <a:cs typeface="Segoe UI" panose="020B0502040204020203" pitchFamily="34" charset="0"/>
              </a:rPr>
              <a:t> (GBS, AI COE, Data &amp; Analytics)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Leon </a:t>
            </a:r>
            <a:r>
              <a:rPr lang="en-US" sz="1200" dirty="0" err="1">
                <a:cs typeface="Segoe UI" panose="020B0502040204020203" pitchFamily="34" charset="0"/>
              </a:rPr>
              <a:t>Fabrycki</a:t>
            </a:r>
            <a:r>
              <a:rPr lang="en-US" sz="1200" dirty="0">
                <a:cs typeface="Segoe UI" panose="020B0502040204020203" pitchFamily="34" charset="0"/>
              </a:rPr>
              <a:t> (Google Partnership, Cloud/Edge)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Mike </a:t>
            </a:r>
            <a:r>
              <a:rPr lang="en-US" sz="1200" dirty="0" err="1">
                <a:cs typeface="Segoe UI" panose="020B0502040204020203" pitchFamily="34" charset="0"/>
              </a:rPr>
              <a:t>Jaffre</a:t>
            </a:r>
            <a:r>
              <a:rPr lang="en-US" sz="1200" dirty="0">
                <a:cs typeface="Segoe UI" panose="020B0502040204020203" pitchFamily="34" charset="0"/>
              </a:rPr>
              <a:t> (Digital product -order, engage, serve)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Ross </a:t>
            </a:r>
            <a:r>
              <a:rPr lang="en-US" sz="1200" dirty="0" err="1">
                <a:cs typeface="Segoe UI" panose="020B0502040204020203" pitchFamily="34" charset="0"/>
              </a:rPr>
              <a:t>Goodfellow</a:t>
            </a:r>
            <a:r>
              <a:rPr lang="en-US" sz="1200" dirty="0">
                <a:cs typeface="Segoe UI" panose="020B0502040204020203" pitchFamily="34" charset="0"/>
              </a:rPr>
              <a:t> (Digital product (tech) – order, engage, </a:t>
            </a:r>
            <a:r>
              <a:rPr lang="en-US" sz="1200" dirty="0" smtClean="0">
                <a:cs typeface="Segoe UI" panose="020B0502040204020203" pitchFamily="34" charset="0"/>
              </a:rPr>
              <a:t>	serve</a:t>
            </a:r>
            <a:r>
              <a:rPr lang="en-US" sz="1200" dirty="0">
                <a:cs typeface="Segoe UI" panose="020B0502040204020203" pitchFamily="34" charset="0"/>
              </a:rPr>
              <a:t>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Gareth </a:t>
            </a:r>
            <a:r>
              <a:rPr lang="en-US" sz="1200" dirty="0">
                <a:cs typeface="Segoe UI" panose="020B0502040204020203" pitchFamily="34" charset="0"/>
              </a:rPr>
              <a:t>Pearson (IOM CRO)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8233" y="2817908"/>
            <a:ext cx="4263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1" dirty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Steering </a:t>
            </a:r>
            <a:r>
              <a:rPr lang="en-US" sz="1400" b="1" dirty="0" smtClean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Team</a:t>
            </a:r>
          </a:p>
          <a:p>
            <a:pPr fontAlgn="base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Manu </a:t>
            </a:r>
            <a:r>
              <a:rPr lang="en-US" sz="1200" dirty="0" err="1">
                <a:cs typeface="Segoe UI" panose="020B0502040204020203" pitchFamily="34" charset="0"/>
              </a:rPr>
              <a:t>Steijaert</a:t>
            </a:r>
            <a:r>
              <a:rPr lang="en-US" sz="1200" dirty="0">
                <a:cs typeface="Segoe UI" panose="020B0502040204020203" pitchFamily="34" charset="0"/>
              </a:rPr>
              <a:t> (EVP, Chief Customer Officer)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Joshua </a:t>
            </a:r>
            <a:r>
              <a:rPr lang="en-US" sz="1200" dirty="0" err="1">
                <a:cs typeface="Segoe UI" panose="020B0502040204020203" pitchFamily="34" charset="0"/>
              </a:rPr>
              <a:t>Sloser</a:t>
            </a:r>
            <a:r>
              <a:rPr lang="en-US" sz="1200" dirty="0">
                <a:cs typeface="Segoe UI" panose="020B0502040204020203" pitchFamily="34" charset="0"/>
              </a:rPr>
              <a:t> (SVP, Customer &amp; Commercial Innovation)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Valerie </a:t>
            </a:r>
            <a:r>
              <a:rPr lang="en-US" sz="1200" dirty="0" err="1">
                <a:cs typeface="Segoe UI" panose="020B0502040204020203" pitchFamily="34" charset="0"/>
              </a:rPr>
              <a:t>Ashbaugh</a:t>
            </a:r>
            <a:r>
              <a:rPr lang="en-US" sz="1200" dirty="0">
                <a:cs typeface="Segoe UI" panose="020B0502040204020203" pitchFamily="34" charset="0"/>
              </a:rPr>
              <a:t> (SVP, Commercial Products &amp; Platforms)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Mason </a:t>
            </a:r>
            <a:r>
              <a:rPr lang="en-US" sz="1200" dirty="0">
                <a:cs typeface="Segoe UI" panose="020B0502040204020203" pitchFamily="34" charset="0"/>
              </a:rPr>
              <a:t>Smoot (CRO, McDonald’s USA)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 </a:t>
            </a:r>
            <a:r>
              <a:rPr lang="en-US" sz="1200" b="1" dirty="0" smtClean="0">
                <a:cs typeface="Segoe UI" panose="020B0502040204020203" pitchFamily="34" charset="0"/>
              </a:rPr>
              <a:t> </a:t>
            </a:r>
            <a:r>
              <a:rPr lang="en-US" sz="1200" dirty="0" err="1" smtClean="0">
                <a:cs typeface="Segoe UI" panose="020B0502040204020203" pitchFamily="34" charset="0"/>
              </a:rPr>
              <a:t>Spero</a:t>
            </a:r>
            <a:r>
              <a:rPr lang="en-US" sz="1200" dirty="0" smtClean="0">
                <a:cs typeface="Segoe UI" panose="020B0502040204020203" pitchFamily="34" charset="0"/>
              </a:rPr>
              <a:t> </a:t>
            </a:r>
            <a:r>
              <a:rPr lang="en-US" sz="1200" dirty="0" err="1">
                <a:cs typeface="Segoe UI" panose="020B0502040204020203" pitchFamily="34" charset="0"/>
              </a:rPr>
              <a:t>Droulias</a:t>
            </a:r>
            <a:r>
              <a:rPr lang="en-US" sz="1200" dirty="0">
                <a:cs typeface="Segoe UI" panose="020B0502040204020203" pitchFamily="34" charset="0"/>
              </a:rPr>
              <a:t> (SVP, Chief Transformation Officer</a:t>
            </a:r>
            <a:r>
              <a:rPr lang="en-US" sz="1200" dirty="0">
                <a:cs typeface="Segoe UI" panose="020B0502040204020203" pitchFamily="34" charset="0"/>
              </a:rPr>
              <a:t>)</a:t>
            </a:r>
            <a:endParaRPr lang="en-US" sz="1200" dirty="0"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414" y="2444769"/>
            <a:ext cx="42538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b="1" dirty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Technology &amp; Solution Advisors</a:t>
            </a:r>
            <a:r>
              <a:rPr lang="en-US" sz="1400" dirty="0">
                <a:latin typeface="Speedee" panose="020B06030305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 </a:t>
            </a:r>
            <a:endParaRPr lang="en-US" sz="1400" dirty="0" smtClean="0">
              <a:latin typeface="Speedee" panose="020B0603030502020204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fontAlgn="base"/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Jen </a:t>
            </a:r>
            <a:r>
              <a:rPr lang="en-US" sz="1200" dirty="0">
                <a:cs typeface="Segoe UI" panose="020B0502040204020203" pitchFamily="34" charset="0"/>
              </a:rPr>
              <a:t>Kirby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(Restaurant Hardware &amp; Infrastructure)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Matt </a:t>
            </a:r>
            <a:r>
              <a:rPr lang="en-US" sz="1200" dirty="0">
                <a:cs typeface="Segoe UI" panose="020B0502040204020203" pitchFamily="34" charset="0"/>
              </a:rPr>
              <a:t>Sandler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(Data Product &amp; Analytics &amp; AI)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 smtClean="0">
                <a:cs typeface="Segoe UI" panose="020B0502040204020203" pitchFamily="34" charset="0"/>
              </a:rPr>
              <a:t>&gt;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Hemi </a:t>
            </a:r>
            <a:r>
              <a:rPr lang="en-US" sz="1200" dirty="0" err="1">
                <a:cs typeface="Segoe UI" panose="020B0502040204020203" pitchFamily="34" charset="0"/>
              </a:rPr>
              <a:t>Trickey</a:t>
            </a:r>
            <a:r>
              <a:rPr lang="en-US" sz="1200" dirty="0">
                <a:cs typeface="Segoe UI" panose="020B0502040204020203" pitchFamily="34" charset="0"/>
              </a:rPr>
              <a:t>  </a:t>
            </a:r>
            <a:r>
              <a:rPr lang="en-US" sz="1200" dirty="0">
                <a:ea typeface="Times New Roman" panose="02020603050405020304" pitchFamily="18" charset="0"/>
              </a:rPr>
              <a:t>(Enterprise Architecture)</a:t>
            </a: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err="1" smtClean="0">
                <a:cs typeface="Segoe UI" panose="020B0502040204020203" pitchFamily="34" charset="0"/>
              </a:rPr>
              <a:t>Tarv</a:t>
            </a:r>
            <a:r>
              <a:rPr lang="en-US" sz="1200" dirty="0" smtClean="0">
                <a:cs typeface="Segoe UI" panose="020B0502040204020203" pitchFamily="34" charset="0"/>
              </a:rPr>
              <a:t> </a:t>
            </a:r>
            <a:r>
              <a:rPr lang="en-US" sz="1200" dirty="0" err="1">
                <a:cs typeface="Segoe UI" panose="020B0502040204020203" pitchFamily="34" charset="0"/>
              </a:rPr>
              <a:t>Nijjar</a:t>
            </a:r>
            <a:r>
              <a:rPr lang="en-US" sz="1200" dirty="0">
                <a:cs typeface="Segoe UI" panose="020B0502040204020203" pitchFamily="34" charset="0"/>
              </a:rPr>
              <a:t>/Andrew Jones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(BI)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Kim </a:t>
            </a:r>
            <a:r>
              <a:rPr lang="en-US" sz="1200" dirty="0" err="1">
                <a:cs typeface="Segoe UI" panose="020B0502040204020203" pitchFamily="34" charset="0"/>
              </a:rPr>
              <a:t>Yaman</a:t>
            </a:r>
            <a:r>
              <a:rPr lang="en-US" sz="1200" dirty="0">
                <a:cs typeface="Segoe UI" panose="020B0502040204020203" pitchFamily="34" charset="0"/>
              </a:rPr>
              <a:t>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(EDSC)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Kandice </a:t>
            </a:r>
            <a:r>
              <a:rPr lang="en-US" sz="1200" dirty="0">
                <a:cs typeface="Segoe UI" panose="020B0502040204020203" pitchFamily="34" charset="0"/>
              </a:rPr>
              <a:t>McLeod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Equipment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 Reliability &amp; Sourcing)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 smtClean="0">
                <a:cs typeface="Segoe UI" panose="020B0502040204020203" pitchFamily="34" charset="0"/>
              </a:rPr>
              <a:t>&gt;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Emily </a:t>
            </a:r>
            <a:r>
              <a:rPr lang="en-US" sz="1200" dirty="0">
                <a:cs typeface="Segoe UI" panose="020B0502040204020203" pitchFamily="34" charset="0"/>
              </a:rPr>
              <a:t>Andrews/Connor Mason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(ROA/AOT)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Zachary </a:t>
            </a:r>
            <a:r>
              <a:rPr lang="en-US" sz="1200" dirty="0">
                <a:cs typeface="Segoe UI" panose="020B0502040204020203" pitchFamily="34" charset="0"/>
              </a:rPr>
              <a:t>Richard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(Data Science &amp; Vision AI)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err="1" smtClean="0">
                <a:cs typeface="Segoe UI" panose="020B0502040204020203" pitchFamily="34" charset="0"/>
              </a:rPr>
              <a:t>Abhi</a:t>
            </a:r>
            <a:r>
              <a:rPr lang="en-US" sz="1200" dirty="0" smtClean="0">
                <a:cs typeface="Segoe UI" panose="020B0502040204020203" pitchFamily="34" charset="0"/>
              </a:rPr>
              <a:t> </a:t>
            </a:r>
            <a:r>
              <a:rPr lang="en-US" sz="1200" dirty="0">
                <a:cs typeface="Segoe UI" panose="020B0502040204020203" pitchFamily="34" charset="0"/>
              </a:rPr>
              <a:t>Patel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(Restaurant Technology &amp; IOT)</a:t>
            </a:r>
            <a:endParaRPr lang="en-US" sz="1200" dirty="0">
              <a:ea typeface="Times New Roman" panose="02020603050405020304" pitchFamily="18" charset="0"/>
            </a:endParaRPr>
          </a:p>
          <a:p>
            <a:pPr fontAlgn="base"/>
            <a:r>
              <a:rPr lang="en-US" sz="1200" b="1" dirty="0">
                <a:cs typeface="Segoe UI" panose="020B0502040204020203" pitchFamily="34" charset="0"/>
              </a:rPr>
              <a:t>&gt;</a:t>
            </a:r>
            <a:r>
              <a:rPr lang="en-US" sz="1100" dirty="0">
                <a:cs typeface="Segoe UI" panose="020B0502040204020203" pitchFamily="34" charset="0"/>
              </a:rPr>
              <a:t> </a:t>
            </a:r>
            <a:r>
              <a:rPr lang="en-US" sz="1100" dirty="0" smtClean="0">
                <a:cs typeface="Segoe UI" panose="020B0502040204020203" pitchFamily="34" charset="0"/>
              </a:rPr>
              <a:t> </a:t>
            </a:r>
            <a:r>
              <a:rPr lang="en-US" sz="1200" dirty="0" smtClean="0">
                <a:cs typeface="Segoe UI" panose="020B0502040204020203" pitchFamily="34" charset="0"/>
              </a:rPr>
              <a:t>Mike </a:t>
            </a:r>
            <a:r>
              <a:rPr lang="en-US" sz="1200" dirty="0">
                <a:cs typeface="Segoe UI" panose="020B0502040204020203" pitchFamily="34" charset="0"/>
              </a:rPr>
              <a:t>Burks/Lorraine Branford 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(</a:t>
            </a:r>
            <a:r>
              <a:rPr lang="en-US" sz="1200" i="1" dirty="0" err="1">
                <a:ea typeface="Times New Roman" panose="02020603050405020304" pitchFamily="18" charset="0"/>
                <a:cs typeface="Segoe UI" panose="020B0502040204020203" pitchFamily="34" charset="0"/>
              </a:rPr>
              <a:t>eProduction</a:t>
            </a:r>
            <a:r>
              <a:rPr lang="en-US" sz="1200" i="1" dirty="0"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en-US" sz="12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 rot="16200000" flipV="1">
            <a:off x="4020434" y="19934"/>
            <a:ext cx="5143501" cy="5103627"/>
          </a:xfrm>
          <a:prstGeom prst="flowChartDocument">
            <a:avLst/>
          </a:prstGeom>
          <a:solidFill>
            <a:srgbClr val="E26C8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87C-08C3-47E5-90C5-0989BB7016A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38" y="314325"/>
            <a:ext cx="8732389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/>
              <a:t>The PAH mortality rate has been updated from 6% per year to 9% per year based on updated literature search</a:t>
            </a:r>
            <a:endParaRPr lang="en-IN" sz="125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5737" y="1014791"/>
            <a:ext cx="383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</a:rPr>
              <a:t>Past Mortality Assumption: 6</a:t>
            </a:r>
            <a:r>
              <a:rPr lang="en-US" b="1" dirty="0" smtClean="0">
                <a:latin typeface="Arial"/>
              </a:rPr>
              <a:t>%</a:t>
            </a:r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965404" y="1036732"/>
            <a:ext cx="405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/>
              </a:rPr>
              <a:t>Updated Mortality Assumption: 9</a:t>
            </a:r>
            <a:r>
              <a:rPr lang="en-US" b="1" dirty="0" smtClean="0">
                <a:latin typeface="Arial"/>
              </a:rPr>
              <a:t>%</a:t>
            </a:r>
            <a:endParaRPr lang="en-US" b="1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37" y="1543695"/>
            <a:ext cx="3760207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84" indent="-304784" defTabSz="1625519" fontAlgn="base">
              <a:spcAft>
                <a:spcPts val="711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 panose="020F0502020204030204" pitchFamily="34" charset="0"/>
              </a:rPr>
              <a:t>Previous secondary research from the REVEAL registry data</a:t>
            </a:r>
            <a:r>
              <a:rPr lang="en-US" sz="1400" baseline="30000" dirty="0">
                <a:ea typeface="Calibri" panose="020F0502020204030204" pitchFamily="34" charset="0"/>
              </a:rPr>
              <a:t>1</a:t>
            </a:r>
            <a:r>
              <a:rPr lang="en-US" sz="1400" dirty="0">
                <a:ea typeface="Calibri" panose="020F0502020204030204" pitchFamily="34" charset="0"/>
              </a:rPr>
              <a:t> was leveraged to identify the annualized mortality rate</a:t>
            </a:r>
          </a:p>
          <a:p>
            <a:pPr marL="304784" indent="-304784" defTabSz="1625519" fontAlgn="base">
              <a:spcAft>
                <a:spcPts val="711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 panose="020F0502020204030204" pitchFamily="34" charset="0"/>
              </a:rPr>
              <a:t>The REVEAL study, by </a:t>
            </a:r>
            <a:r>
              <a:rPr lang="en-US" sz="1400" dirty="0" err="1">
                <a:ea typeface="Calibri" panose="020F0502020204030204" pitchFamily="34" charset="0"/>
              </a:rPr>
              <a:t>McGoon</a:t>
            </a:r>
            <a:r>
              <a:rPr lang="en-US" sz="1400" dirty="0">
                <a:ea typeface="Calibri" panose="020F0502020204030204" pitchFamily="34" charset="0"/>
              </a:rPr>
              <a:t> and Miller, reported the 1-year survival rates for IPAH and CTD-APAH based on time from enrollment in months</a:t>
            </a:r>
          </a:p>
          <a:p>
            <a:pPr marL="304784" indent="-304784" defTabSz="1625519" fontAlgn="base">
              <a:spcAft>
                <a:spcPts val="711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 panose="020F0502020204030204" pitchFamily="34" charset="0"/>
              </a:rPr>
              <a:t>The CRA team leveraged the 1-year survival rates from the first time of enrollment to the last time of enrollment to find the percent difference in </a:t>
            </a:r>
            <a:r>
              <a:rPr lang="en-US" sz="1400" dirty="0" smtClean="0">
                <a:ea typeface="Calibri" panose="020F0502020204030204" pitchFamily="34" charset="0"/>
              </a:rPr>
              <a:t>patients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89966" y="1543695"/>
            <a:ext cx="3828252" cy="248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84" indent="-304784" defTabSz="1625519" fontAlgn="base">
              <a:spcAft>
                <a:spcPts val="711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 panose="020F0502020204030204" pitchFamily="34" charset="0"/>
              </a:rPr>
              <a:t>A deep dive review of the existing PAH mortality literature suggests that a PAH mortality rate of 9% (i.e., 91% survival rate) by Chang et al  and </a:t>
            </a:r>
            <a:r>
              <a:rPr lang="en-US" sz="1400" dirty="0" err="1">
                <a:ea typeface="Calibri" panose="020F0502020204030204" pitchFamily="34" charset="0"/>
              </a:rPr>
              <a:t>McGoon</a:t>
            </a:r>
            <a:r>
              <a:rPr lang="en-US" sz="1400" dirty="0">
                <a:ea typeface="Calibri" panose="020F0502020204030204" pitchFamily="34" charset="0"/>
              </a:rPr>
              <a:t> et Al</a:t>
            </a:r>
          </a:p>
          <a:p>
            <a:pPr marL="304784" indent="-304784" defTabSz="1625519" fontAlgn="base">
              <a:spcAft>
                <a:spcPts val="711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a typeface="Calibri" panose="020F0502020204030204" pitchFamily="34" charset="0"/>
              </a:rPr>
              <a:t>Both studies are well designed and presents credible data, we believe the mortality rate should be updated to 9% and have updated the model accordingly to reflect this update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1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587C-08C3-47E5-90C5-0989BB7016AC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 descr="Social Responsibility Disclosure in Nigeria - Researchleap.com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5" b="4495"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371600"/>
            <a:ext cx="9144000" cy="2424223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98651" y="2156252"/>
            <a:ext cx="4146698" cy="83099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4800" dirty="0" smtClean="0">
                <a:solidFill>
                  <a:schemeClr val="bg1"/>
                </a:solidFill>
                <a:latin typeface="Rockwell Extra Bold" panose="02060903040505020403" pitchFamily="18" charset="0"/>
              </a:rPr>
              <a:t>THANK YOU</a:t>
            </a:r>
            <a:endParaRPr lang="en-IN" sz="24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xx">
      <a:dk1>
        <a:srgbClr val="000000"/>
      </a:dk1>
      <a:lt1>
        <a:srgbClr val="FFFFFF"/>
      </a:lt1>
      <a:dk2>
        <a:srgbClr val="404040"/>
      </a:dk2>
      <a:lt2>
        <a:srgbClr val="7F7F7F"/>
      </a:lt2>
      <a:accent1>
        <a:srgbClr val="00549A"/>
      </a:accent1>
      <a:accent2>
        <a:srgbClr val="27A8E0"/>
      </a:accent2>
      <a:accent3>
        <a:srgbClr val="80DEF4"/>
      </a:accent3>
      <a:accent4>
        <a:srgbClr val="A7A8AB"/>
      </a:accent4>
      <a:accent5>
        <a:srgbClr val="0ABE87"/>
      </a:accent5>
      <a:accent6>
        <a:srgbClr val="FFB703"/>
      </a:accent6>
      <a:hlink>
        <a:srgbClr val="27A8E0"/>
      </a:hlink>
      <a:folHlink>
        <a:srgbClr val="00549A"/>
      </a:folHlink>
    </a:clrScheme>
    <a:fontScheme name="SX Template">
      <a:majorFont>
        <a:latin typeface="Georgia"/>
        <a:ea typeface=""/>
        <a:cs typeface=""/>
      </a:majorFont>
      <a:minorFont>
        <a:latin typeface="DM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17E0321-B5F3-4A45-8465-2112C3E7D8FA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836DEA0794545A5510B6B60A81D45" ma:contentTypeVersion="16" ma:contentTypeDescription="Create a new document." ma:contentTypeScope="" ma:versionID="d32b8812ac59f1274a3dd0b5e81886dd">
  <xsd:schema xmlns:xsd="http://www.w3.org/2001/XMLSchema" xmlns:xs="http://www.w3.org/2001/XMLSchema" xmlns:p="http://schemas.microsoft.com/office/2006/metadata/properties" xmlns:ns2="8daf16a1-c60c-434e-8da5-ec1666a3ad53" xmlns:ns3="56aef72c-6acd-4154-9371-6e83b433517f" targetNamespace="http://schemas.microsoft.com/office/2006/metadata/properties" ma:root="true" ma:fieldsID="c9de9bb4e9a5292f5c84376eb94eecaf" ns2:_="" ns3:_="">
    <xsd:import namespace="8daf16a1-c60c-434e-8da5-ec1666a3ad53"/>
    <xsd:import namespace="56aef72c-6acd-4154-9371-6e83b43351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af16a1-c60c-434e-8da5-ec1666a3ad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eab4a94-0375-4713-ba72-20c2e7281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ef72c-6acd-4154-9371-6e83b433517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275197-3037-42e7-8b61-766db9bc7982}" ma:internalName="TaxCatchAll" ma:showField="CatchAllData" ma:web="56aef72c-6acd-4154-9371-6e83b43351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aef72c-6acd-4154-9371-6e83b433517f" xsi:nil="true"/>
    <lcf76f155ced4ddcb4097134ff3c332f xmlns="8daf16a1-c60c-434e-8da5-ec1666a3ad5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472A39-E413-4CD0-BC70-9B807FC71D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af16a1-c60c-434e-8da5-ec1666a3ad53"/>
    <ds:schemaRef ds:uri="56aef72c-6acd-4154-9371-6e83b4335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60EE28-D9B9-41F2-A1F3-D9373CC6C7F8}">
  <ds:schemaRefs>
    <ds:schemaRef ds:uri="http://schemas.openxmlformats.org/package/2006/metadata/core-properties"/>
    <ds:schemaRef ds:uri="http://www.w3.org/XML/1998/namespace"/>
    <ds:schemaRef ds:uri="8daf16a1-c60c-434e-8da5-ec1666a3ad53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56aef72c-6acd-4154-9371-6e83b433517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720101B-FF4D-44C3-AE6D-5B5938F8C4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947</Words>
  <Application>Microsoft Office PowerPoint</Application>
  <PresentationFormat>On-screen Show (16:9)</PresentationFormat>
  <Paragraphs>148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Aptos</vt:lpstr>
      <vt:lpstr>Arial</vt:lpstr>
      <vt:lpstr>Arial Narrow</vt:lpstr>
      <vt:lpstr>Calibri</vt:lpstr>
      <vt:lpstr>Courier New</vt:lpstr>
      <vt:lpstr>DM Sans</vt:lpstr>
      <vt:lpstr>Georgia</vt:lpstr>
      <vt:lpstr>Google Sans</vt:lpstr>
      <vt:lpstr>Nunito Sans Light</vt:lpstr>
      <vt:lpstr>Rockwell Extra Bold</vt:lpstr>
      <vt:lpstr>Segoe UI</vt:lpstr>
      <vt:lpstr>Speedee</vt:lpstr>
      <vt:lpstr>Times New Roman</vt:lpstr>
      <vt:lpstr>Verdana</vt:lpstr>
      <vt:lpstr>Wingdings</vt:lpstr>
      <vt:lpstr>Office Theme</vt:lpstr>
      <vt:lpstr>think-cell Slide</vt:lpstr>
      <vt:lpstr>Procedures &amp; Guidelines</vt:lpstr>
      <vt:lpstr> Next Steps</vt:lpstr>
      <vt:lpstr>The Forecast Model has been updated to more accurately identify “Incidence Patients” and make the model flow more logical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Slidexpress</dc:creator>
  <cp:lastModifiedBy>Test1</cp:lastModifiedBy>
  <cp:revision>324</cp:revision>
  <dcterms:created xsi:type="dcterms:W3CDTF">2022-06-01T09:34:11Z</dcterms:created>
  <dcterms:modified xsi:type="dcterms:W3CDTF">2024-05-21T10:21:03Z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0x010100E53836DEA0794545A5510B6B60A81D45</vt:lpwstr>
  </property>
  <property fmtid="{D5CDD505-2E9C-101B-9397-08002B2CF9AE}" pid="3" name="MediaServiceImageTags">
    <vt:lpwstr/>
  </property>
</Properties>
</file>