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445"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892D11-78CB-4028-A001-98B5C2E19CE5}" type="datetimeFigureOut">
              <a:rPr lang="en-IN" smtClean="0"/>
              <a:t>01-05-2020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E25D93-1C1C-4C38-A90E-C8087C8C7E98}" type="slidenum">
              <a:rPr lang="en-IN" smtClean="0"/>
              <a:t>‹#›</a:t>
            </a:fld>
            <a:endParaRPr lang="en-IN"/>
          </a:p>
        </p:txBody>
      </p:sp>
    </p:spTree>
    <p:extLst>
      <p:ext uri="{BB962C8B-B14F-4D97-AF65-F5344CB8AC3E}">
        <p14:creationId xmlns:p14="http://schemas.microsoft.com/office/powerpoint/2010/main" val="2467531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BFB386-AD32-4605-A4AB-12EBB5E1C9D0}" type="datetime1">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618F3C-237D-42C5-A71C-C1E956602CFF}" type="datetime1">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F00B50-8514-4EF4-A5C4-ACF3DE6CF824}" type="datetime1">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3B3ADC-D257-47BD-81C4-D369830B0C6F}" type="datetime1">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660CCE-A32F-425C-B622-FFFBEA0B63FB}" type="datetime1">
              <a:rPr lang="en-US" smtClean="0"/>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EBCB584-EC45-4FAA-B45B-DEC138631C3B}" type="datetime1">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5C3306-5A6B-45D9-AEA5-94BFAD47DC72}" type="datetime1">
              <a:rPr lang="en-US" smtClean="0"/>
              <a:t>5/1/2020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B5D748-9C6F-4FB1-82CB-4A1947D91075}" type="datetime1">
              <a:rPr lang="en-US" smtClean="0"/>
              <a:t>5/1/2020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5FFFDC-F37D-410C-AFBA-202C8A86E74C}" type="datetime1">
              <a:rPr lang="en-US" smtClean="0"/>
              <a:t>5/1/2020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759C91-12C0-4539-85B6-5C9BAB285254}" type="datetime1">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6B56FB-CFBB-4E8E-B48A-14626B50D418}" type="datetime1">
              <a:rPr lang="en-US" smtClean="0"/>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187FE2-BA3A-457C-863C-64AAA53005A8}" type="datetime1">
              <a:rPr lang="en-US" smtClean="0"/>
              <a:t>5/1/2020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2.tmp"/><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tmp"/><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2.tmp"/><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tmp"/><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5.tmp"/><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6.tmp"/><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8.tmp"/><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9.tmp"/><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40.tmp"/><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2.tmp"/><Relationship Id="rId2" Type="http://schemas.openxmlformats.org/officeDocument/2006/relationships/image" Target="../media/image41.tmp"/><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3.tmp"/><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4.tmp"/><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5.tmp"/><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hyperlink" Target="https://www.geeksforgeeks.org/for-each-loop-in-java/" TargetMode="External"/><Relationship Id="rId2" Type="http://schemas.openxmlformats.org/officeDocument/2006/relationships/hyperlink" Target="http://geeksquiz.com/how-to-use-iterator-in-java/"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9.tmp"/><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1.tmp"/><Relationship Id="rId2" Type="http://schemas.openxmlformats.org/officeDocument/2006/relationships/image" Target="../media/image50.tmp"/><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2.tmp"/><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4.tmp"/><Relationship Id="rId2" Type="http://schemas.openxmlformats.org/officeDocument/2006/relationships/image" Target="../media/image53.tmp"/><Relationship Id="rId1" Type="http://schemas.openxmlformats.org/officeDocument/2006/relationships/slideLayout" Target="../slideLayouts/slideLayout7.xml"/><Relationship Id="rId4" Type="http://schemas.openxmlformats.org/officeDocument/2006/relationships/image" Target="../media/image55.tmp"/></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7.tmp"/><Relationship Id="rId2" Type="http://schemas.openxmlformats.org/officeDocument/2006/relationships/image" Target="../media/image56.tmp"/><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9.tmp"/><Relationship Id="rId2" Type="http://schemas.openxmlformats.org/officeDocument/2006/relationships/image" Target="../media/image58.tmp"/><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hyperlink" Target="https://www.javatpoint.com/array-in-java" TargetMode="External"/><Relationship Id="rId7" Type="http://schemas.openxmlformats.org/officeDocument/2006/relationships/image" Target="../media/image64.tmp"/><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 Id="rId6" Type="http://schemas.openxmlformats.org/officeDocument/2006/relationships/image" Target="../media/image63.tmp"/><Relationship Id="rId5" Type="http://schemas.openxmlformats.org/officeDocument/2006/relationships/image" Target="../media/image62.tmp"/><Relationship Id="rId4" Type="http://schemas.openxmlformats.org/officeDocument/2006/relationships/image" Target="../media/image61.tmp"/></Relationships>
</file>

<file path=ppt/slides/_rels/slide68.xml.rels><?xml version="1.0" encoding="UTF-8" standalone="yes"?>
<Relationships xmlns="http://schemas.openxmlformats.org/package/2006/relationships"><Relationship Id="rId3" Type="http://schemas.openxmlformats.org/officeDocument/2006/relationships/image" Target="../media/image66.tmp"/><Relationship Id="rId2" Type="http://schemas.openxmlformats.org/officeDocument/2006/relationships/image" Target="../media/image65.tmp"/><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68.tmp"/><Relationship Id="rId2" Type="http://schemas.openxmlformats.org/officeDocument/2006/relationships/image" Target="../media/image67.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0.tmp"/><Relationship Id="rId2" Type="http://schemas.openxmlformats.org/officeDocument/2006/relationships/image" Target="../media/image69.tmp"/><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72.tmp"/><Relationship Id="rId2" Type="http://schemas.openxmlformats.org/officeDocument/2006/relationships/image" Target="../media/image71.tmp"/><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73.tmp"/><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74.tmp"/><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75.tmp"/><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76.tmp"/><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77.tmp"/><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78.tmp"/><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80.tmp"/><Relationship Id="rId2" Type="http://schemas.openxmlformats.org/officeDocument/2006/relationships/image" Target="../media/image79.tmp"/><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81.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82.tmp"/><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83.tmp"/><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84.tmp"/><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85.tmp"/><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86.tmp"/><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87.tmp"/><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88.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39762"/>
          </a:xfrm>
        </p:spPr>
        <p:txBody>
          <a:bodyPr>
            <a:normAutofit/>
          </a:bodyPr>
          <a:lstStyle/>
          <a:p>
            <a:r>
              <a:rPr lang="en-IN" sz="2800" b="1" dirty="0" smtClean="0">
                <a:latin typeface="Times New Roman" pitchFamily="18" charset="0"/>
                <a:cs typeface="Times New Roman" pitchFamily="18" charset="0"/>
              </a:rPr>
              <a:t>JAVA COLLECTION</a:t>
            </a:r>
            <a:endParaRPr lang="en-IN" sz="2800" b="1" dirty="0">
              <a:latin typeface="Times New Roman" pitchFamily="18" charset="0"/>
              <a:cs typeface="Times New Roman" pitchFamily="18" charset="0"/>
            </a:endParaRPr>
          </a:p>
        </p:txBody>
      </p:sp>
      <p:sp>
        <p:nvSpPr>
          <p:cNvPr id="5" name="Content Placeholder 4"/>
          <p:cNvSpPr>
            <a:spLocks noGrp="1"/>
          </p:cNvSpPr>
          <p:nvPr>
            <p:ph idx="1"/>
          </p:nvPr>
        </p:nvSpPr>
        <p:spPr>
          <a:xfrm>
            <a:off x="228600" y="838200"/>
            <a:ext cx="8458200" cy="5791200"/>
          </a:xfrm>
        </p:spPr>
        <p:txBody>
          <a:bodyPr>
            <a:normAutofit/>
          </a:bodyPr>
          <a:lstStyle/>
          <a:p>
            <a:r>
              <a:rPr lang="en-US" sz="1800" dirty="0">
                <a:latin typeface="Times New Roman" pitchFamily="18" charset="0"/>
                <a:cs typeface="Times New Roman" pitchFamily="18" charset="0"/>
              </a:rPr>
              <a:t>Collections in java is a framework that provides an architecture to store and manipulate the  group of objects</a:t>
            </a:r>
            <a:r>
              <a:rPr lang="en-US" sz="1800" dirty="0" smtClean="0">
                <a:latin typeface="Times New Roman" pitchFamily="18" charset="0"/>
                <a:cs typeface="Times New Roman" pitchFamily="18" charset="0"/>
              </a:rPr>
              <a:t>.</a:t>
            </a:r>
          </a:p>
          <a:p>
            <a:r>
              <a:rPr lang="en-US" sz="1800" dirty="0">
                <a:latin typeface="Times New Roman" pitchFamily="18" charset="0"/>
                <a:cs typeface="Times New Roman" pitchFamily="18" charset="0"/>
              </a:rPr>
              <a:t>All the operations that you perform on a data such as searching, sorting, insertion, manipulation, deletion etc. can be performed by Java Collections.</a:t>
            </a:r>
            <a:endParaRPr lang="en-IN"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Java Collection framework provides many interfaces (Set, List, Queue, </a:t>
            </a:r>
            <a:r>
              <a:rPr lang="en-US" sz="1800" dirty="0" err="1">
                <a:latin typeface="Times New Roman" pitchFamily="18" charset="0"/>
                <a:cs typeface="Times New Roman" pitchFamily="18" charset="0"/>
              </a:rPr>
              <a:t>Deque</a:t>
            </a:r>
            <a:r>
              <a:rPr lang="en-US" sz="1800" dirty="0">
                <a:latin typeface="Times New Roman" pitchFamily="18" charset="0"/>
                <a:cs typeface="Times New Roman" pitchFamily="18" charset="0"/>
              </a:rPr>
              <a:t> etc.) and classes (</a:t>
            </a:r>
            <a:r>
              <a:rPr lang="en-US" sz="1800" dirty="0" err="1">
                <a:latin typeface="Times New Roman" pitchFamily="18" charset="0"/>
                <a:cs typeface="Times New Roman" pitchFamily="18" charset="0"/>
              </a:rPr>
              <a:t>ArrayList</a:t>
            </a:r>
            <a:r>
              <a:rPr lang="en-US" sz="1800" dirty="0">
                <a:latin typeface="Times New Roman" pitchFamily="18" charset="0"/>
                <a:cs typeface="Times New Roman" pitchFamily="18" charset="0"/>
              </a:rPr>
              <a:t>, Vector, </a:t>
            </a:r>
            <a:r>
              <a:rPr lang="en-US" sz="1800" dirty="0" err="1">
                <a:latin typeface="Times New Roman" pitchFamily="18" charset="0"/>
                <a:cs typeface="Times New Roman" pitchFamily="18" charset="0"/>
              </a:rPr>
              <a:t>LinkedList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PriorityQueue</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HashSet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LinkedHashSet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TreeSet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etc</a:t>
            </a:r>
            <a:r>
              <a:rPr lang="en-US" sz="1800" dirty="0" smtClean="0">
                <a:latin typeface="Times New Roman" pitchFamily="18" charset="0"/>
                <a:cs typeface="Times New Roman" pitchFamily="18" charset="0"/>
              </a:rPr>
              <a:t>) and Algorithm.</a:t>
            </a:r>
          </a:p>
          <a:p>
            <a:r>
              <a:rPr lang="en-US" sz="1800" dirty="0">
                <a:latin typeface="Times New Roman" pitchFamily="18" charset="0"/>
                <a:cs typeface="Times New Roman" pitchFamily="18" charset="0"/>
              </a:rPr>
              <a:t>The Collection framework represents a unified architecture for storing and manipulating a group of objects. It has:</a:t>
            </a:r>
          </a:p>
          <a:p>
            <a:pPr marL="457200" indent="533400">
              <a:buFont typeface="+mj-lt"/>
              <a:buAutoNum type="arabicPeriod"/>
            </a:pPr>
            <a:r>
              <a:rPr lang="en-US" sz="1800" dirty="0" smtClean="0">
                <a:latin typeface="Times New Roman" pitchFamily="18" charset="0"/>
                <a:cs typeface="Times New Roman" pitchFamily="18" charset="0"/>
              </a:rPr>
              <a:t>Interfaces</a:t>
            </a:r>
          </a:p>
          <a:p>
            <a:pPr marL="457200" indent="533400">
              <a:buFont typeface="+mj-lt"/>
              <a:buAutoNum type="arabicPeriod"/>
            </a:pPr>
            <a:r>
              <a:rPr lang="en-US" sz="1800" dirty="0">
                <a:latin typeface="Times New Roman" pitchFamily="18" charset="0"/>
                <a:cs typeface="Times New Roman" pitchFamily="18" charset="0"/>
              </a:rPr>
              <a:t>C</a:t>
            </a:r>
            <a:r>
              <a:rPr lang="en-US" sz="1800" dirty="0" smtClean="0">
                <a:latin typeface="Times New Roman" pitchFamily="18" charset="0"/>
                <a:cs typeface="Times New Roman" pitchFamily="18" charset="0"/>
              </a:rPr>
              <a:t>lasses</a:t>
            </a:r>
            <a:endParaRPr lang="en-US" sz="1800" dirty="0">
              <a:latin typeface="Times New Roman" pitchFamily="18" charset="0"/>
              <a:cs typeface="Times New Roman" pitchFamily="18" charset="0"/>
            </a:endParaRPr>
          </a:p>
          <a:p>
            <a:pPr marL="457200" indent="533400">
              <a:buFont typeface="+mj-lt"/>
              <a:buAutoNum type="arabicPeriod"/>
            </a:pPr>
            <a:r>
              <a:rPr lang="en-US" sz="1800" dirty="0">
                <a:latin typeface="Times New Roman" pitchFamily="18" charset="0"/>
                <a:cs typeface="Times New Roman" pitchFamily="18" charset="0"/>
              </a:rPr>
              <a:t>Algorithm</a:t>
            </a:r>
          </a:p>
          <a:p>
            <a:endParaRPr lang="en-IN" sz="2400" dirty="0">
              <a:latin typeface="Times New Roman" pitchFamily="18" charset="0"/>
              <a:cs typeface="Times New Roman" pitchFamily="18" charset="0"/>
            </a:endParaRPr>
          </a:p>
          <a:p>
            <a:pPr marL="0" indent="0">
              <a:buNone/>
            </a:pPr>
            <a:endParaRPr lang="en-IN" sz="24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926015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487362"/>
          </a:xfrm>
        </p:spPr>
        <p:txBody>
          <a:bodyPr>
            <a:normAutofit fontScale="90000"/>
          </a:bodyPr>
          <a:lstStyle/>
          <a:p>
            <a:r>
              <a:rPr lang="en-IN" sz="2800" b="1" dirty="0" smtClean="0">
                <a:latin typeface="Times New Roman" pitchFamily="18" charset="0"/>
                <a:cs typeface="Times New Roman" pitchFamily="18" charset="0"/>
              </a:rPr>
              <a:t>EXAMPLE-1</a:t>
            </a:r>
            <a:endParaRPr lang="en-IN" sz="2800" b="1" dirty="0">
              <a:latin typeface="Times New Roman" pitchFamily="18" charset="0"/>
              <a:cs typeface="Times New Roman" pitchFamily="18" charset="0"/>
            </a:endParaRPr>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838200"/>
            <a:ext cx="8686800" cy="5183452"/>
          </a:xfrm>
        </p:spPr>
      </p:pic>
      <p:sp>
        <p:nvSpPr>
          <p:cNvPr id="7" name="Slide Number Placeholder 6"/>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1724063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563562"/>
          </a:xfrm>
        </p:spPr>
        <p:txBody>
          <a:bodyPr>
            <a:normAutofit/>
          </a:bodyPr>
          <a:lstStyle/>
          <a:p>
            <a:r>
              <a:rPr lang="en-IN" sz="2800" b="1" dirty="0" smtClean="0">
                <a:latin typeface="Times New Roman" pitchFamily="18" charset="0"/>
                <a:cs typeface="Times New Roman" pitchFamily="18" charset="0"/>
              </a:rPr>
              <a:t>EXAMPLE-2</a:t>
            </a:r>
            <a:endParaRPr lang="en-IN" sz="2800" dirty="0"/>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762000"/>
            <a:ext cx="6781799" cy="6019800"/>
          </a:xfrm>
        </p:spPr>
      </p:pic>
      <p:sp>
        <p:nvSpPr>
          <p:cNvPr id="7" name="Slide Number Placeholder 6"/>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1062893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52400" y="304800"/>
            <a:ext cx="6804025" cy="1211263"/>
          </a:xfrm>
        </p:spPr>
      </p:pic>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41106295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IN" sz="3200" b="1" dirty="0" smtClean="0">
                <a:latin typeface="Times New Roman" pitchFamily="18" charset="0"/>
                <a:cs typeface="Times New Roman" pitchFamily="18" charset="0"/>
              </a:rPr>
              <a:t>HASH SET</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5638800"/>
          </a:xfrm>
        </p:spPr>
        <p:txBody>
          <a:bodyPr>
            <a:normAutofit/>
          </a:bodyPr>
          <a:lstStyle/>
          <a:p>
            <a:r>
              <a:rPr lang="en-US" sz="2000" dirty="0" err="1">
                <a:latin typeface="Times New Roman" pitchFamily="18" charset="0"/>
                <a:cs typeface="Times New Roman" pitchFamily="18" charset="0"/>
              </a:rPr>
              <a:t>HashSet</a:t>
            </a:r>
            <a:r>
              <a:rPr lang="en-US" sz="2000" dirty="0">
                <a:latin typeface="Times New Roman" pitchFamily="18" charset="0"/>
                <a:cs typeface="Times New Roman" pitchFamily="18" charset="0"/>
              </a:rPr>
              <a:t> extends </a:t>
            </a:r>
            <a:r>
              <a:rPr lang="en-US" sz="2000" dirty="0" err="1">
                <a:latin typeface="Times New Roman" pitchFamily="18" charset="0"/>
                <a:cs typeface="Times New Roman" pitchFamily="18" charset="0"/>
              </a:rPr>
              <a:t>AbstractSet</a:t>
            </a:r>
            <a:r>
              <a:rPr lang="en-US" sz="2000" dirty="0">
                <a:latin typeface="Times New Roman" pitchFamily="18" charset="0"/>
                <a:cs typeface="Times New Roman" pitchFamily="18" charset="0"/>
              </a:rPr>
              <a:t> and implements the Set interface</a:t>
            </a:r>
            <a:r>
              <a:rPr lang="en-US" sz="2000" dirty="0" smtClean="0">
                <a:latin typeface="Times New Roman" pitchFamily="18" charset="0"/>
                <a:cs typeface="Times New Roman" pitchFamily="18" charset="0"/>
              </a:rPr>
              <a:t>.</a:t>
            </a:r>
          </a:p>
          <a:p>
            <a:r>
              <a:rPr lang="en-US" sz="2000" dirty="0">
                <a:latin typeface="Times New Roman" pitchFamily="18" charset="0"/>
                <a:cs typeface="Times New Roman" pitchFamily="18" charset="0"/>
              </a:rPr>
              <a:t>It creates a collection that uses a hash table for storage</a:t>
            </a:r>
            <a:r>
              <a:rPr lang="en-US" sz="2000" dirty="0" smtClean="0">
                <a:latin typeface="Times New Roman" pitchFamily="18" charset="0"/>
                <a:cs typeface="Times New Roman" pitchFamily="18" charset="0"/>
              </a:rPr>
              <a:t>.</a:t>
            </a:r>
          </a:p>
          <a:p>
            <a:r>
              <a:rPr lang="en-US" sz="2000" dirty="0">
                <a:latin typeface="Times New Roman" pitchFamily="18" charset="0"/>
                <a:cs typeface="Times New Roman" pitchFamily="18" charset="0"/>
              </a:rPr>
              <a:t>Hashing is used to store the elements in the </a:t>
            </a:r>
            <a:r>
              <a:rPr lang="en-US" sz="2000" dirty="0" err="1">
                <a:latin typeface="Times New Roman" pitchFamily="18" charset="0"/>
                <a:cs typeface="Times New Roman" pitchFamily="18" charset="0"/>
              </a:rPr>
              <a:t>HashSet</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r>
              <a:rPr lang="en-IN" sz="2000" dirty="0">
                <a:latin typeface="Times New Roman" pitchFamily="18" charset="0"/>
                <a:cs typeface="Times New Roman" pitchFamily="18" charset="0"/>
              </a:rPr>
              <a:t>It contains unique items</a:t>
            </a:r>
            <a:r>
              <a:rPr lang="en-IN" sz="2000" dirty="0" smtClean="0">
                <a:latin typeface="Times New Roman" pitchFamily="18" charset="0"/>
                <a:cs typeface="Times New Roman" pitchFamily="18" charset="0"/>
              </a:rPr>
              <a:t>.</a:t>
            </a:r>
          </a:p>
          <a:p>
            <a:pPr marL="0" indent="0">
              <a:buNone/>
            </a:pPr>
            <a:endParaRPr lang="en-IN" sz="2000" dirty="0">
              <a:latin typeface="Times New Roman" pitchFamily="18" charset="0"/>
              <a:cs typeface="Times New Roman" pitchFamily="18" charset="0"/>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62200"/>
            <a:ext cx="7696200" cy="41910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41342657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566" y="685800"/>
            <a:ext cx="7696867" cy="5395190"/>
          </a:xfrm>
          <a:prstGeom prst="rect">
            <a:avLst/>
          </a:prstGeom>
        </p:spPr>
      </p:pic>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0095678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IN" sz="3200" b="1" dirty="0" smtClean="0">
                <a:latin typeface="Times New Roman" pitchFamily="18" charset="0"/>
                <a:cs typeface="Times New Roman" pitchFamily="18" charset="0"/>
              </a:rPr>
              <a:t>TREESET</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914400"/>
            <a:ext cx="8458200" cy="5715000"/>
          </a:xfrm>
        </p:spPr>
        <p:txBody>
          <a:bodyPr>
            <a:normAutofit/>
          </a:bodyPr>
          <a:lstStyle/>
          <a:p>
            <a:r>
              <a:rPr lang="en-US" sz="1800" dirty="0" err="1">
                <a:latin typeface="Times New Roman" pitchFamily="18" charset="0"/>
                <a:cs typeface="Times New Roman" pitchFamily="18" charset="0"/>
              </a:rPr>
              <a:t>TreeSet</a:t>
            </a:r>
            <a:r>
              <a:rPr lang="en-US" sz="1800" dirty="0">
                <a:latin typeface="Times New Roman" pitchFamily="18" charset="0"/>
                <a:cs typeface="Times New Roman" pitchFamily="18" charset="0"/>
              </a:rPr>
              <a:t> provides an implementation of the Set interface that uses a tree for storage</a:t>
            </a:r>
            <a:r>
              <a:rPr lang="en-US" sz="1800" dirty="0" smtClean="0">
                <a:latin typeface="Times New Roman" pitchFamily="18" charset="0"/>
                <a:cs typeface="Times New Roman" pitchFamily="18" charset="0"/>
              </a:rPr>
              <a:t>.</a:t>
            </a:r>
          </a:p>
          <a:p>
            <a:r>
              <a:rPr lang="en-US" sz="1800" dirty="0">
                <a:latin typeface="Times New Roman" pitchFamily="18" charset="0"/>
                <a:cs typeface="Times New Roman" pitchFamily="18" charset="0"/>
              </a:rPr>
              <a:t>Objects are stored in a sorted and ascending order</a:t>
            </a:r>
            <a:r>
              <a:rPr lang="en-US" sz="1800" dirty="0" smtClean="0">
                <a:latin typeface="Times New Roman" pitchFamily="18" charset="0"/>
                <a:cs typeface="Times New Roman" pitchFamily="18" charset="0"/>
              </a:rPr>
              <a:t>.</a:t>
            </a:r>
          </a:p>
          <a:p>
            <a:r>
              <a:rPr lang="en-US" sz="1800" dirty="0">
                <a:latin typeface="Times New Roman" pitchFamily="18" charset="0"/>
                <a:cs typeface="Times New Roman" pitchFamily="18" charset="0"/>
              </a:rPr>
              <a:t>Access and retrieval times are quite fast, which makes </a:t>
            </a:r>
            <a:r>
              <a:rPr lang="en-US" sz="1800" dirty="0" err="1">
                <a:latin typeface="Times New Roman" pitchFamily="18" charset="0"/>
                <a:cs typeface="Times New Roman" pitchFamily="18" charset="0"/>
              </a:rPr>
              <a:t>TreeSet</a:t>
            </a:r>
            <a:r>
              <a:rPr lang="en-US" sz="1800" dirty="0">
                <a:latin typeface="Times New Roman" pitchFamily="18" charset="0"/>
                <a:cs typeface="Times New Roman" pitchFamily="18" charset="0"/>
              </a:rPr>
              <a:t> an excellent choice when storing large amounts of sorted information that must be found quickly</a:t>
            </a:r>
            <a:r>
              <a:rPr lang="en-US" sz="1800" dirty="0" smtClean="0">
                <a:latin typeface="Times New Roman" pitchFamily="18" charset="0"/>
                <a:cs typeface="Times New Roman" pitchFamily="18" charset="0"/>
              </a:rPr>
              <a:t>.</a:t>
            </a:r>
          </a:p>
          <a:p>
            <a:r>
              <a:rPr lang="en-US" sz="1800" dirty="0">
                <a:latin typeface="Times New Roman" pitchFamily="18" charset="0"/>
                <a:cs typeface="Times New Roman" pitchFamily="18" charset="0"/>
              </a:rPr>
              <a:t> Like </a:t>
            </a:r>
            <a:r>
              <a:rPr lang="en-US" sz="1800" dirty="0" err="1">
                <a:latin typeface="Times New Roman" pitchFamily="18" charset="0"/>
                <a:cs typeface="Times New Roman" pitchFamily="18" charset="0"/>
              </a:rPr>
              <a:t>HashSet</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TreeSet</a:t>
            </a:r>
            <a:r>
              <a:rPr lang="en-US" sz="1800" dirty="0">
                <a:latin typeface="Times New Roman" pitchFamily="18" charset="0"/>
                <a:cs typeface="Times New Roman" pitchFamily="18" charset="0"/>
              </a:rPr>
              <a:t> also contains unique elements.</a:t>
            </a:r>
            <a:endParaRPr lang="en-IN" sz="1800" dirty="0">
              <a:latin typeface="Times New Roman" pitchFamily="18" charset="0"/>
              <a:cs typeface="Times New Roman" pitchFamily="18" charset="0"/>
            </a:endParaRP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667000"/>
            <a:ext cx="7772400" cy="39624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7578031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7200"/>
            <a:ext cx="9144000" cy="5540297"/>
          </a:xfrm>
          <a:prstGeom prst="rect">
            <a:avLst/>
          </a:prstGeom>
        </p:spPr>
      </p:pic>
    </p:spTree>
    <p:extLst>
      <p:ext uri="{BB962C8B-B14F-4D97-AF65-F5344CB8AC3E}">
        <p14:creationId xmlns:p14="http://schemas.microsoft.com/office/powerpoint/2010/main" val="32493934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52400"/>
            <a:ext cx="8229600" cy="1265238"/>
          </a:xfrm>
        </p:spPr>
        <p:txBody>
          <a:bodyPr>
            <a:normAutofit/>
          </a:bodyPr>
          <a:lstStyle/>
          <a:p>
            <a:r>
              <a:rPr lang="en-IN" sz="3200" b="1" dirty="0" smtClean="0">
                <a:latin typeface="Times New Roman" pitchFamily="18" charset="0"/>
                <a:cs typeface="Times New Roman" pitchFamily="18" charset="0"/>
              </a:rPr>
              <a:t>PRIORITY QUEUE</a:t>
            </a:r>
            <a:endParaRPr lang="en-IN" sz="3200" b="1" dirty="0">
              <a:latin typeface="Times New Roman" pitchFamily="18" charset="0"/>
              <a:cs typeface="Times New Roman" pitchFamily="18" charset="0"/>
            </a:endParaRPr>
          </a:p>
        </p:txBody>
      </p:sp>
      <p:sp>
        <p:nvSpPr>
          <p:cNvPr id="4" name="Content Placeholder 3"/>
          <p:cNvSpPr>
            <a:spLocks noGrp="1"/>
          </p:cNvSpPr>
          <p:nvPr>
            <p:ph idx="1"/>
          </p:nvPr>
        </p:nvSpPr>
        <p:spPr>
          <a:xfrm>
            <a:off x="457200" y="990600"/>
            <a:ext cx="8229600" cy="5135563"/>
          </a:xfrm>
        </p:spPr>
        <p:txBody>
          <a:bodyPr>
            <a:normAutofit/>
          </a:bodyPr>
          <a:lstStyle/>
          <a:p>
            <a:r>
              <a:rPr lang="en-US" sz="2000" dirty="0">
                <a:latin typeface="Times New Roman" pitchFamily="18" charset="0"/>
                <a:cs typeface="Times New Roman" pitchFamily="18" charset="0"/>
              </a:rPr>
              <a:t>The </a:t>
            </a:r>
            <a:r>
              <a:rPr lang="en-US" sz="2000" dirty="0" err="1">
                <a:latin typeface="Times New Roman" pitchFamily="18" charset="0"/>
                <a:cs typeface="Times New Roman" pitchFamily="18" charset="0"/>
              </a:rPr>
              <a:t>PriorityQueue</a:t>
            </a:r>
            <a:r>
              <a:rPr lang="en-US" sz="2000" dirty="0">
                <a:latin typeface="Times New Roman" pitchFamily="18" charset="0"/>
                <a:cs typeface="Times New Roman" pitchFamily="18" charset="0"/>
              </a:rPr>
              <a:t> class provides the facility of using queue</a:t>
            </a:r>
            <a:r>
              <a:rPr lang="en-US" sz="2000" dirty="0" smtClean="0">
                <a:latin typeface="Times New Roman" pitchFamily="18" charset="0"/>
                <a:cs typeface="Times New Roman" pitchFamily="18" charset="0"/>
              </a:rPr>
              <a:t>.</a:t>
            </a:r>
          </a:p>
          <a:p>
            <a:r>
              <a:rPr lang="en-US" sz="2000" dirty="0">
                <a:latin typeface="Times New Roman" pitchFamily="18" charset="0"/>
                <a:cs typeface="Times New Roman" pitchFamily="18" charset="0"/>
              </a:rPr>
              <a:t>I</a:t>
            </a:r>
            <a:r>
              <a:rPr lang="en-US" sz="2000" dirty="0" smtClean="0">
                <a:latin typeface="Times New Roman" pitchFamily="18" charset="0"/>
                <a:cs typeface="Times New Roman" pitchFamily="18" charset="0"/>
              </a:rPr>
              <a:t>t </a:t>
            </a:r>
            <a:r>
              <a:rPr lang="en-US" sz="2000" dirty="0">
                <a:latin typeface="Times New Roman" pitchFamily="18" charset="0"/>
                <a:cs typeface="Times New Roman" pitchFamily="18" charset="0"/>
              </a:rPr>
              <a:t>does not orders the elements in FIFO manner</a:t>
            </a:r>
            <a:r>
              <a:rPr lang="en-US" sz="2000" dirty="0" smtClean="0">
                <a:latin typeface="Times New Roman" pitchFamily="18" charset="0"/>
                <a:cs typeface="Times New Roman" pitchFamily="18" charset="0"/>
              </a:rPr>
              <a:t>.</a:t>
            </a:r>
          </a:p>
          <a:p>
            <a:r>
              <a:rPr lang="en-IN" sz="2000" dirty="0">
                <a:latin typeface="Times New Roman" pitchFamily="18" charset="0"/>
                <a:cs typeface="Times New Roman" pitchFamily="18" charset="0"/>
              </a:rPr>
              <a:t>It inherits </a:t>
            </a:r>
            <a:r>
              <a:rPr lang="en-IN" sz="2000" dirty="0" err="1">
                <a:latin typeface="Times New Roman" pitchFamily="18" charset="0"/>
                <a:cs typeface="Times New Roman" pitchFamily="18" charset="0"/>
              </a:rPr>
              <a:t>AbstractQueue</a:t>
            </a:r>
            <a:r>
              <a:rPr lang="en-IN" sz="2000" dirty="0">
                <a:latin typeface="Times New Roman" pitchFamily="18" charset="0"/>
                <a:cs typeface="Times New Roman" pitchFamily="18" charset="0"/>
              </a:rPr>
              <a:t> class</a:t>
            </a:r>
            <a:r>
              <a:rPr lang="en-IN" sz="2000" dirty="0" smtClean="0">
                <a:latin typeface="Times New Roman" pitchFamily="18" charset="0"/>
                <a:cs typeface="Times New Roman" pitchFamily="18" charset="0"/>
              </a:rPr>
              <a:t>.</a:t>
            </a:r>
          </a:p>
          <a:p>
            <a:pPr marL="0" indent="0">
              <a:buNone/>
            </a:pPr>
            <a:endParaRPr lang="en-IN" sz="20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17</a:t>
            </a:fld>
            <a:endParaRPr lang="en-US"/>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209799"/>
            <a:ext cx="8839200" cy="2625357"/>
          </a:xfrm>
          <a:prstGeom prst="rect">
            <a:avLst/>
          </a:prstGeom>
        </p:spPr>
      </p:pic>
    </p:spTree>
    <p:extLst>
      <p:ext uri="{BB962C8B-B14F-4D97-AF65-F5344CB8AC3E}">
        <p14:creationId xmlns:p14="http://schemas.microsoft.com/office/powerpoint/2010/main" val="11295150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789" y="384546"/>
            <a:ext cx="6942422" cy="6088908"/>
          </a:xfrm>
          <a:prstGeom prst="rect">
            <a:avLst/>
          </a:prstGeom>
        </p:spPr>
      </p:pic>
    </p:spTree>
    <p:extLst>
      <p:ext uri="{BB962C8B-B14F-4D97-AF65-F5344CB8AC3E}">
        <p14:creationId xmlns:p14="http://schemas.microsoft.com/office/powerpoint/2010/main" val="1279512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19</a:t>
            </a:fld>
            <a:endParaRPr 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685800"/>
            <a:ext cx="8154107" cy="2842506"/>
          </a:xfrm>
          <a:prstGeom prst="rect">
            <a:avLst/>
          </a:prstGeom>
        </p:spPr>
      </p:pic>
    </p:spTree>
    <p:extLst>
      <p:ext uri="{BB962C8B-B14F-4D97-AF65-F5344CB8AC3E}">
        <p14:creationId xmlns:p14="http://schemas.microsoft.com/office/powerpoint/2010/main" val="3385862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IN" sz="2800" b="1" dirty="0" smtClean="0">
                <a:latin typeface="Times New Roman" pitchFamily="18" charset="0"/>
                <a:cs typeface="Times New Roman" pitchFamily="18" charset="0"/>
              </a:rPr>
              <a:t>COLLECTION FRAMEWORK HIERARCHY</a:t>
            </a:r>
            <a:endParaRPr lang="en-IN" sz="2800" b="1"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1524000"/>
            <a:ext cx="5673291" cy="3874898"/>
          </a:xfrm>
          <a:prstGeom prst="rect">
            <a:avLst/>
          </a:prstGeom>
          <a:noFill/>
          <a:ln>
            <a:noFill/>
          </a:ln>
        </p:spPr>
      </p:pic>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4286036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IN" sz="2800" b="1" dirty="0" smtClean="0">
                <a:latin typeface="Times New Roman" pitchFamily="18" charset="0"/>
                <a:cs typeface="Times New Roman" pitchFamily="18" charset="0"/>
              </a:rPr>
              <a:t>ARRAY DEQUEUE</a:t>
            </a:r>
            <a:endParaRPr lang="en-IN"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838200"/>
            <a:ext cx="8458200" cy="5715000"/>
          </a:xfrm>
        </p:spPr>
        <p:txBody>
          <a:bodyPr>
            <a:normAutofit/>
          </a:bodyPr>
          <a:lstStyle/>
          <a:p>
            <a:r>
              <a:rPr lang="en-US" sz="1900" dirty="0"/>
              <a:t>The </a:t>
            </a:r>
            <a:r>
              <a:rPr lang="en-US" sz="1900" dirty="0" err="1"/>
              <a:t>ArrayDeque</a:t>
            </a:r>
            <a:r>
              <a:rPr lang="en-US" sz="1900" dirty="0"/>
              <a:t> class provides the facility of using </a:t>
            </a:r>
            <a:r>
              <a:rPr lang="en-US" sz="1900" dirty="0" err="1"/>
              <a:t>deque</a:t>
            </a:r>
            <a:r>
              <a:rPr lang="en-US" sz="1900" dirty="0"/>
              <a:t> and resizable-array</a:t>
            </a:r>
            <a:r>
              <a:rPr lang="en-US" sz="1900" dirty="0" smtClean="0"/>
              <a:t>.</a:t>
            </a:r>
          </a:p>
          <a:p>
            <a:r>
              <a:rPr lang="en-US" sz="1900" dirty="0"/>
              <a:t>The important points about </a:t>
            </a:r>
            <a:r>
              <a:rPr lang="en-US" sz="1900" dirty="0" err="1"/>
              <a:t>ArrayDeque</a:t>
            </a:r>
            <a:r>
              <a:rPr lang="en-US" sz="1900" dirty="0"/>
              <a:t> class are:</a:t>
            </a:r>
          </a:p>
          <a:p>
            <a:pPr marL="457200" indent="171450">
              <a:buFont typeface="+mj-lt"/>
              <a:buAutoNum type="arabicPeriod"/>
            </a:pPr>
            <a:r>
              <a:rPr lang="en-US" sz="1900" dirty="0"/>
              <a:t>Unlike Queue, we can add or remove elements from both sides.</a:t>
            </a:r>
          </a:p>
          <a:p>
            <a:pPr marL="457200" indent="171450">
              <a:buFont typeface="+mj-lt"/>
              <a:buAutoNum type="arabicPeriod"/>
            </a:pPr>
            <a:r>
              <a:rPr lang="en-US" sz="1900" dirty="0"/>
              <a:t>Null elements are not allowed in the </a:t>
            </a:r>
            <a:r>
              <a:rPr lang="en-US" sz="1900" dirty="0" err="1"/>
              <a:t>ArrayDeque</a:t>
            </a:r>
            <a:r>
              <a:rPr lang="en-US" sz="1900" dirty="0"/>
              <a:t>.</a:t>
            </a:r>
          </a:p>
          <a:p>
            <a:pPr marL="457200" indent="171450">
              <a:buFont typeface="+mj-lt"/>
              <a:buAutoNum type="arabicPeriod"/>
            </a:pPr>
            <a:r>
              <a:rPr lang="en-US" sz="1900" dirty="0" err="1"/>
              <a:t>ArrayDeque</a:t>
            </a:r>
            <a:r>
              <a:rPr lang="en-US" sz="1900" dirty="0"/>
              <a:t> is not thread safe, in the absence of external synchronization.</a:t>
            </a:r>
          </a:p>
          <a:p>
            <a:pPr marL="457200" indent="171450">
              <a:buFont typeface="+mj-lt"/>
              <a:buAutoNum type="arabicPeriod"/>
            </a:pPr>
            <a:r>
              <a:rPr lang="en-US" sz="1900" dirty="0" err="1"/>
              <a:t>ArrayDeque</a:t>
            </a:r>
            <a:r>
              <a:rPr lang="en-US" sz="1900" dirty="0"/>
              <a:t> has no capacity restrictions.</a:t>
            </a:r>
          </a:p>
          <a:p>
            <a:pPr marL="457200" indent="171450">
              <a:buFont typeface="+mj-lt"/>
              <a:buAutoNum type="arabicPeriod"/>
            </a:pPr>
            <a:r>
              <a:rPr lang="en-US" sz="1900" dirty="0" err="1"/>
              <a:t>ArrayDeque</a:t>
            </a:r>
            <a:r>
              <a:rPr lang="en-US" sz="1900" dirty="0"/>
              <a:t> is faster than </a:t>
            </a:r>
            <a:r>
              <a:rPr lang="en-US" sz="1900" dirty="0" err="1"/>
              <a:t>LinkedList</a:t>
            </a:r>
            <a:r>
              <a:rPr lang="en-US" sz="1900" dirty="0"/>
              <a:t> and Stack</a:t>
            </a:r>
            <a:r>
              <a:rPr lang="en-US" sz="1900" dirty="0" smtClean="0"/>
              <a:t>.</a:t>
            </a:r>
          </a:p>
          <a:p>
            <a:pPr marL="0" indent="0">
              <a:buNone/>
            </a:pPr>
            <a:endParaRPr lang="en-US" sz="1900" dirty="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9144000" cy="2598742"/>
          </a:xfrm>
          <a:prstGeom prst="rect">
            <a:avLst/>
          </a:prstGeom>
        </p:spPr>
      </p:pic>
    </p:spTree>
    <p:extLst>
      <p:ext uri="{BB962C8B-B14F-4D97-AF65-F5344CB8AC3E}">
        <p14:creationId xmlns:p14="http://schemas.microsoft.com/office/powerpoint/2010/main" val="3698418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01"/>
            <a:ext cx="9144000" cy="5562600"/>
          </a:xfrm>
          <a:prstGeom prst="rect">
            <a:avLst/>
          </a:prstGeom>
        </p:spPr>
      </p:pic>
    </p:spTree>
    <p:extLst>
      <p:ext uri="{BB962C8B-B14F-4D97-AF65-F5344CB8AC3E}">
        <p14:creationId xmlns:p14="http://schemas.microsoft.com/office/powerpoint/2010/main" val="39748662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563562"/>
          </a:xfrm>
        </p:spPr>
        <p:txBody>
          <a:bodyPr>
            <a:normAutofit fontScale="90000"/>
          </a:bodyPr>
          <a:lstStyle/>
          <a:p>
            <a:r>
              <a:rPr lang="en-IN" sz="3200" b="1" dirty="0" smtClean="0">
                <a:latin typeface="Times New Roman" pitchFamily="18" charset="0"/>
                <a:cs typeface="Times New Roman" pitchFamily="18" charset="0"/>
              </a:rPr>
              <a:t>ITERATOR</a:t>
            </a:r>
            <a:endParaRPr lang="en-IN" sz="3200" b="1" dirty="0">
              <a:latin typeface="Times New Roman" pitchFamily="18" charset="0"/>
              <a:cs typeface="Times New Roman" pitchFamily="18" charset="0"/>
            </a:endParaRPr>
          </a:p>
        </p:txBody>
      </p:sp>
      <p:sp>
        <p:nvSpPr>
          <p:cNvPr id="4" name="Content Placeholder 3"/>
          <p:cNvSpPr>
            <a:spLocks noGrp="1"/>
          </p:cNvSpPr>
          <p:nvPr>
            <p:ph idx="1"/>
          </p:nvPr>
        </p:nvSpPr>
        <p:spPr>
          <a:xfrm>
            <a:off x="152400" y="914400"/>
            <a:ext cx="8839200" cy="5638800"/>
          </a:xfrm>
        </p:spPr>
        <p:txBody>
          <a:bodyPr>
            <a:normAutofit/>
          </a:bodyPr>
          <a:lstStyle/>
          <a:p>
            <a:r>
              <a:rPr lang="en-US" sz="1800" dirty="0">
                <a:latin typeface="Times New Roman" pitchFamily="18" charset="0"/>
                <a:cs typeface="Times New Roman" pitchFamily="18" charset="0"/>
              </a:rPr>
              <a:t>Iterator enables you to cycle through a collection, obtaining or removing elements</a:t>
            </a:r>
            <a:r>
              <a:rPr lang="en-US" sz="1800" dirty="0" smtClean="0">
                <a:latin typeface="Times New Roman" pitchFamily="18" charset="0"/>
                <a:cs typeface="Times New Roman" pitchFamily="18" charset="0"/>
              </a:rPr>
              <a:t>.</a:t>
            </a:r>
          </a:p>
          <a:p>
            <a:r>
              <a:rPr lang="en-US" sz="1800" dirty="0" err="1">
                <a:latin typeface="Times New Roman" pitchFamily="18" charset="0"/>
                <a:cs typeface="Times New Roman" pitchFamily="18" charset="0"/>
              </a:rPr>
              <a:t>ListIterator</a:t>
            </a:r>
            <a:r>
              <a:rPr lang="en-US" sz="1800" dirty="0">
                <a:latin typeface="Times New Roman" pitchFamily="18" charset="0"/>
                <a:cs typeface="Times New Roman" pitchFamily="18" charset="0"/>
              </a:rPr>
              <a:t> extends Iterator to allow bidirectional traversal of a list, and the modification of elements</a:t>
            </a:r>
            <a:r>
              <a:rPr lang="en-US" sz="1800" dirty="0" smtClean="0">
                <a:latin typeface="Times New Roman" pitchFamily="18" charset="0"/>
                <a:cs typeface="Times New Roman" pitchFamily="18" charset="0"/>
              </a:rPr>
              <a:t>.</a:t>
            </a:r>
          </a:p>
          <a:p>
            <a:r>
              <a:rPr lang="en-US" sz="1800" dirty="0">
                <a:latin typeface="Times New Roman" pitchFamily="18" charset="0"/>
                <a:cs typeface="Times New Roman" pitchFamily="18" charset="0"/>
              </a:rPr>
              <a:t>Before you can access a collection through an iterator, you must obtain one</a:t>
            </a:r>
            <a:r>
              <a:rPr lang="en-US" sz="1800" dirty="0" smtClean="0">
                <a:latin typeface="Times New Roman" pitchFamily="18" charset="0"/>
                <a:cs typeface="Times New Roman" pitchFamily="18" charset="0"/>
              </a:rPr>
              <a:t>.</a:t>
            </a:r>
          </a:p>
          <a:p>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Each of the collection classes provides an iterator( ) method that returns an iterator to the start of the collection. </a:t>
            </a:r>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By </a:t>
            </a:r>
            <a:r>
              <a:rPr lang="en-US" sz="1800" dirty="0">
                <a:latin typeface="Times New Roman" pitchFamily="18" charset="0"/>
                <a:cs typeface="Times New Roman" pitchFamily="18" charset="0"/>
              </a:rPr>
              <a:t>using this iterator object, you can access each element in the collection, one element at a time</a:t>
            </a:r>
            <a:r>
              <a:rPr lang="en-US" sz="1800" dirty="0" smtClean="0">
                <a:latin typeface="Times New Roman" pitchFamily="18" charset="0"/>
                <a:cs typeface="Times New Roman" pitchFamily="18" charset="0"/>
              </a:rPr>
              <a:t>.</a:t>
            </a:r>
          </a:p>
          <a:p>
            <a:r>
              <a:rPr lang="en-US" sz="1800" dirty="0"/>
              <a:t>In general, to use an iterator to cycle through the contents of a collection, follow these steps </a:t>
            </a:r>
            <a:endParaRPr lang="en-US" sz="1800" dirty="0" smtClean="0"/>
          </a:p>
          <a:p>
            <a:pPr marL="628650" indent="85725">
              <a:buFont typeface="+mj-lt"/>
              <a:buAutoNum type="arabicPeriod"/>
            </a:pPr>
            <a:r>
              <a:rPr lang="en-US" sz="1800" dirty="0">
                <a:latin typeface="Times New Roman" pitchFamily="18" charset="0"/>
                <a:cs typeface="Times New Roman" pitchFamily="18" charset="0"/>
              </a:rPr>
              <a:t> </a:t>
            </a:r>
            <a:r>
              <a:rPr lang="en-US" sz="1800" dirty="0" smtClean="0"/>
              <a:t>Obtain </a:t>
            </a:r>
            <a:r>
              <a:rPr lang="en-US" sz="1800" dirty="0"/>
              <a:t>an iterator to the start of the collection by calling the collection's iterator( ) method.</a:t>
            </a:r>
          </a:p>
          <a:p>
            <a:pPr marL="628650" indent="85725">
              <a:buFont typeface="+mj-lt"/>
              <a:buAutoNum type="arabicPeriod"/>
            </a:pPr>
            <a:r>
              <a:rPr lang="en-US" sz="1800" dirty="0"/>
              <a:t>Set up a loop that makes a call to </a:t>
            </a:r>
            <a:r>
              <a:rPr lang="en-US" sz="1800" dirty="0" err="1"/>
              <a:t>hasNext</a:t>
            </a:r>
            <a:r>
              <a:rPr lang="en-US" sz="1800" dirty="0"/>
              <a:t>( ). Have the loop iterate as long as </a:t>
            </a:r>
            <a:r>
              <a:rPr lang="en-US" sz="1800" dirty="0" err="1"/>
              <a:t>hasNext</a:t>
            </a:r>
            <a:r>
              <a:rPr lang="en-US" sz="1800" dirty="0"/>
              <a:t>( ) returns true.</a:t>
            </a:r>
          </a:p>
          <a:p>
            <a:pPr marL="628650" indent="85725">
              <a:buFont typeface="+mj-lt"/>
              <a:buAutoNum type="arabicPeriod"/>
            </a:pPr>
            <a:r>
              <a:rPr lang="en-US" sz="1800" dirty="0"/>
              <a:t>Within the loop, obtain each element by </a:t>
            </a:r>
            <a:r>
              <a:rPr lang="en-US" sz="1800" dirty="0" smtClean="0"/>
              <a:t>calling  </a:t>
            </a:r>
            <a:r>
              <a:rPr lang="en-US" sz="1800" dirty="0"/>
              <a:t>next( ).</a:t>
            </a:r>
          </a:p>
          <a:p>
            <a:pPr marL="628650" indent="85725">
              <a:buNone/>
            </a:pPr>
            <a:endParaRPr lang="en-IN" sz="18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4023310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23</a:t>
            </a:fld>
            <a:endParaRPr lang="en-US"/>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754" y="76201"/>
            <a:ext cx="6820491" cy="5410200"/>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367" y="5334000"/>
            <a:ext cx="6843353" cy="1524000"/>
          </a:xfrm>
          <a:prstGeom prst="rect">
            <a:avLst/>
          </a:prstGeom>
        </p:spPr>
      </p:pic>
    </p:spTree>
    <p:extLst>
      <p:ext uri="{BB962C8B-B14F-4D97-AF65-F5344CB8AC3E}">
        <p14:creationId xmlns:p14="http://schemas.microsoft.com/office/powerpoint/2010/main" val="19315892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24</a:t>
            </a:fld>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945" y="0"/>
            <a:ext cx="6569455" cy="6858000"/>
          </a:xfrm>
          <a:prstGeom prst="rect">
            <a:avLst/>
          </a:prstGeom>
        </p:spPr>
      </p:pic>
    </p:spTree>
    <p:extLst>
      <p:ext uri="{BB962C8B-B14F-4D97-AF65-F5344CB8AC3E}">
        <p14:creationId xmlns:p14="http://schemas.microsoft.com/office/powerpoint/2010/main" val="23776518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25</a:t>
            </a:fld>
            <a:endParaRPr 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143000"/>
            <a:ext cx="6805250" cy="1104996"/>
          </a:xfrm>
          <a:prstGeom prst="rect">
            <a:avLst/>
          </a:prstGeom>
        </p:spPr>
      </p:pic>
    </p:spTree>
    <p:extLst>
      <p:ext uri="{BB962C8B-B14F-4D97-AF65-F5344CB8AC3E}">
        <p14:creationId xmlns:p14="http://schemas.microsoft.com/office/powerpoint/2010/main" val="31564878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487362"/>
          </a:xfrm>
        </p:spPr>
        <p:txBody>
          <a:bodyPr>
            <a:normAutofit fontScale="90000"/>
          </a:bodyPr>
          <a:lstStyle/>
          <a:p>
            <a:r>
              <a:rPr lang="en-IN" sz="3200" b="1" dirty="0" smtClean="0">
                <a:latin typeface="Times New Roman" pitchFamily="18" charset="0"/>
                <a:cs typeface="Times New Roman" pitchFamily="18" charset="0"/>
              </a:rPr>
              <a:t>STACK</a:t>
            </a:r>
            <a:endParaRPr lang="en-IN" sz="3200" b="1" dirty="0">
              <a:latin typeface="Times New Roman" pitchFamily="18" charset="0"/>
              <a:cs typeface="Times New Roman" pitchFamily="18" charset="0"/>
            </a:endParaRPr>
          </a:p>
        </p:txBody>
      </p:sp>
      <p:sp>
        <p:nvSpPr>
          <p:cNvPr id="4" name="Content Placeholder 3"/>
          <p:cNvSpPr>
            <a:spLocks noGrp="1"/>
          </p:cNvSpPr>
          <p:nvPr>
            <p:ph idx="1"/>
          </p:nvPr>
        </p:nvSpPr>
        <p:spPr>
          <a:xfrm>
            <a:off x="228600" y="762000"/>
            <a:ext cx="8458200" cy="5943600"/>
          </a:xfrm>
        </p:spPr>
        <p:txBody>
          <a:bodyPr>
            <a:normAutofit/>
          </a:bodyPr>
          <a:lstStyle/>
          <a:p>
            <a:r>
              <a:rPr lang="en-US" sz="1800" dirty="0">
                <a:latin typeface="Times New Roman" pitchFamily="18" charset="0"/>
                <a:cs typeface="Times New Roman" pitchFamily="18" charset="0"/>
              </a:rPr>
              <a:t>Stack is a subclass of Vector that implements a standard last-in, first-out stack</a:t>
            </a:r>
            <a:r>
              <a:rPr lang="en-US" sz="1800" dirty="0" smtClean="0">
                <a:latin typeface="Times New Roman" pitchFamily="18" charset="0"/>
                <a:cs typeface="Times New Roman" pitchFamily="18" charset="0"/>
              </a:rPr>
              <a:t>.</a:t>
            </a:r>
          </a:p>
          <a:p>
            <a:r>
              <a:rPr lang="en-US" sz="1800" dirty="0">
                <a:latin typeface="Times New Roman" pitchFamily="18" charset="0"/>
                <a:cs typeface="Times New Roman" pitchFamily="18" charset="0"/>
              </a:rPr>
              <a:t>Stack only defines the default constructor, which creates an empty stack</a:t>
            </a:r>
            <a:r>
              <a:rPr lang="en-US" sz="1800" dirty="0" smtClean="0">
                <a:latin typeface="Times New Roman" pitchFamily="18" charset="0"/>
                <a:cs typeface="Times New Roman" pitchFamily="18" charset="0"/>
              </a:rPr>
              <a:t>.</a:t>
            </a:r>
          </a:p>
          <a:p>
            <a:r>
              <a:rPr lang="en-US" sz="1800" dirty="0">
                <a:latin typeface="Times New Roman" pitchFamily="18" charset="0"/>
                <a:cs typeface="Times New Roman" pitchFamily="18" charset="0"/>
              </a:rPr>
              <a:t>Stack includes all the methods defined by Vector, and adds several of its own.</a:t>
            </a:r>
            <a:endParaRPr lang="en-IN" sz="18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26</a:t>
            </a:fld>
            <a:endParaRPr lang="en-US"/>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752600"/>
            <a:ext cx="6812870" cy="4876800"/>
          </a:xfrm>
          <a:prstGeom prst="rect">
            <a:avLst/>
          </a:prstGeom>
        </p:spPr>
      </p:pic>
    </p:spTree>
    <p:extLst>
      <p:ext uri="{BB962C8B-B14F-4D97-AF65-F5344CB8AC3E}">
        <p14:creationId xmlns:p14="http://schemas.microsoft.com/office/powerpoint/2010/main" val="4137296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9028" y="586493"/>
            <a:ext cx="6069572" cy="5685013"/>
          </a:xfrm>
          <a:prstGeom prst="rect">
            <a:avLst/>
          </a:prstGeom>
        </p:spPr>
      </p:pic>
    </p:spTree>
    <p:extLst>
      <p:ext uri="{BB962C8B-B14F-4D97-AF65-F5344CB8AC3E}">
        <p14:creationId xmlns:p14="http://schemas.microsoft.com/office/powerpoint/2010/main" val="4098127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28</a:t>
            </a:fld>
            <a:endParaRPr 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28600"/>
            <a:ext cx="6805250" cy="2949196"/>
          </a:xfrm>
          <a:prstGeom prst="rect">
            <a:avLst/>
          </a:prstGeom>
        </p:spPr>
      </p:pic>
    </p:spTree>
    <p:extLst>
      <p:ext uri="{BB962C8B-B14F-4D97-AF65-F5344CB8AC3E}">
        <p14:creationId xmlns:p14="http://schemas.microsoft.com/office/powerpoint/2010/main" val="2410798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639762"/>
          </a:xfrm>
        </p:spPr>
        <p:txBody>
          <a:bodyPr>
            <a:normAutofit/>
          </a:bodyPr>
          <a:lstStyle/>
          <a:p>
            <a:r>
              <a:rPr lang="en-IN" sz="3200" b="1" dirty="0" smtClean="0">
                <a:latin typeface="Times New Roman" pitchFamily="18" charset="0"/>
                <a:cs typeface="Times New Roman" pitchFamily="18" charset="0"/>
              </a:rPr>
              <a:t>VECTOR</a:t>
            </a:r>
            <a:endParaRPr lang="en-IN" sz="3200" b="1" dirty="0">
              <a:latin typeface="Times New Roman" pitchFamily="18" charset="0"/>
              <a:cs typeface="Times New Roman" pitchFamily="18" charset="0"/>
            </a:endParaRPr>
          </a:p>
        </p:txBody>
      </p:sp>
      <p:sp>
        <p:nvSpPr>
          <p:cNvPr id="4" name="Content Placeholder 3"/>
          <p:cNvSpPr>
            <a:spLocks noGrp="1"/>
          </p:cNvSpPr>
          <p:nvPr>
            <p:ph idx="1"/>
          </p:nvPr>
        </p:nvSpPr>
        <p:spPr>
          <a:xfrm>
            <a:off x="457200" y="838200"/>
            <a:ext cx="8229600" cy="5562600"/>
          </a:xfrm>
        </p:spPr>
        <p:txBody>
          <a:bodyPr/>
          <a:lstStyle/>
          <a:p>
            <a:pPr marL="180975" indent="-180975">
              <a:tabLst>
                <a:tab pos="85725" algn="l"/>
              </a:tabLst>
            </a:pPr>
            <a:r>
              <a:rPr lang="en-US" sz="1800" dirty="0">
                <a:latin typeface="Times New Roman" pitchFamily="18" charset="0"/>
                <a:cs typeface="Times New Roman" pitchFamily="18" charset="0"/>
              </a:rPr>
              <a:t>Vector implements a dynamic array. It is similar to </a:t>
            </a:r>
            <a:r>
              <a:rPr lang="en-US" sz="1800" dirty="0" err="1">
                <a:latin typeface="Times New Roman" pitchFamily="18" charset="0"/>
                <a:cs typeface="Times New Roman" pitchFamily="18" charset="0"/>
              </a:rPr>
              <a:t>ArrayList</a:t>
            </a:r>
            <a:r>
              <a:rPr lang="en-US" sz="1800" dirty="0">
                <a:latin typeface="Times New Roman" pitchFamily="18" charset="0"/>
                <a:cs typeface="Times New Roman" pitchFamily="18" charset="0"/>
              </a:rPr>
              <a:t>, but with two differences −</a:t>
            </a:r>
          </a:p>
          <a:p>
            <a:pPr marL="514350" indent="200025">
              <a:buFont typeface="+mj-lt"/>
              <a:buAutoNum type="arabicPeriod"/>
            </a:pPr>
            <a:r>
              <a:rPr lang="en-US" sz="1800" dirty="0">
                <a:latin typeface="Times New Roman" pitchFamily="18" charset="0"/>
                <a:cs typeface="Times New Roman" pitchFamily="18" charset="0"/>
              </a:rPr>
              <a:t>Vector is synchronized.</a:t>
            </a:r>
          </a:p>
          <a:p>
            <a:pPr marL="514350" indent="200025">
              <a:buFont typeface="+mj-lt"/>
              <a:buAutoNum type="arabicPeriod"/>
            </a:pPr>
            <a:r>
              <a:rPr lang="en-US" sz="1800" dirty="0">
                <a:latin typeface="Times New Roman" pitchFamily="18" charset="0"/>
                <a:cs typeface="Times New Roman" pitchFamily="18" charset="0"/>
              </a:rPr>
              <a:t>Vector contains many legacy methods that are not part of the collections framework</a:t>
            </a:r>
            <a:r>
              <a:rPr lang="en-US" sz="1800" dirty="0" smtClean="0">
                <a:latin typeface="Times New Roman" pitchFamily="18" charset="0"/>
                <a:cs typeface="Times New Roman" pitchFamily="18" charset="0"/>
              </a:rPr>
              <a:t>.</a:t>
            </a:r>
          </a:p>
          <a:p>
            <a:pPr marL="180975" indent="-180975"/>
            <a:r>
              <a:rPr lang="en-US" sz="1800" dirty="0" smtClean="0">
                <a:latin typeface="Times New Roman" pitchFamily="18" charset="0"/>
                <a:cs typeface="Times New Roman" pitchFamily="18" charset="0"/>
              </a:rPr>
              <a:t>Vector </a:t>
            </a:r>
            <a:r>
              <a:rPr lang="en-US" sz="1800" dirty="0">
                <a:latin typeface="Times New Roman" pitchFamily="18" charset="0"/>
                <a:cs typeface="Times New Roman" pitchFamily="18" charset="0"/>
              </a:rPr>
              <a:t>proves to be very useful if you don't know the size of the array in advance or you just need one that can change sizes over the lifetime of a program</a:t>
            </a:r>
            <a:r>
              <a:rPr lang="en-US" sz="1800" dirty="0" smtClean="0">
                <a:latin typeface="Times New Roman" pitchFamily="18" charset="0"/>
                <a:cs typeface="Times New Roman" pitchFamily="18" charset="0"/>
              </a:rPr>
              <a:t>.</a:t>
            </a:r>
          </a:p>
          <a:p>
            <a:pPr marL="0" indent="0">
              <a:buNone/>
            </a:pPr>
            <a:endParaRPr lang="en-US" sz="1800" dirty="0" smtClean="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a:p>
            <a:pPr marL="514350" indent="-514350">
              <a:buNone/>
            </a:pPr>
            <a:endParaRPr lang="en-US" sz="1800" dirty="0">
              <a:latin typeface="Times New Roman" pitchFamily="18" charset="0"/>
              <a:cs typeface="Times New Roman" pitchFamily="18" charset="0"/>
            </a:endParaRPr>
          </a:p>
          <a:p>
            <a:endParaRPr lang="en-IN"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29</a:t>
            </a:fld>
            <a:endParaRPr lang="en-US"/>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3048001"/>
            <a:ext cx="6797629" cy="3657600"/>
          </a:xfrm>
          <a:prstGeom prst="rect">
            <a:avLst/>
          </a:prstGeom>
        </p:spPr>
      </p:pic>
    </p:spTree>
    <p:extLst>
      <p:ext uri="{BB962C8B-B14F-4D97-AF65-F5344CB8AC3E}">
        <p14:creationId xmlns:p14="http://schemas.microsoft.com/office/powerpoint/2010/main" val="1820282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IN" sz="2800" b="1" dirty="0" smtClean="0">
                <a:latin typeface="Times New Roman" pitchFamily="18" charset="0"/>
                <a:cs typeface="Times New Roman" pitchFamily="18" charset="0"/>
              </a:rPr>
              <a:t>COLLECTION INTERFACE</a:t>
            </a:r>
            <a:endParaRPr lang="en-IN"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914400"/>
            <a:ext cx="8534400" cy="5715000"/>
          </a:xfrm>
        </p:spPr>
        <p:txBody>
          <a:bodyPr/>
          <a:lstStyle/>
          <a:p>
            <a:r>
              <a:rPr lang="en-US" sz="1800" dirty="0">
                <a:latin typeface="Times New Roman" pitchFamily="18" charset="0"/>
                <a:cs typeface="Times New Roman" pitchFamily="18" charset="0"/>
              </a:rPr>
              <a:t>The Collection interface is the foundation upon which the collections framework is built. </a:t>
            </a:r>
            <a:endParaRPr lang="en-US" sz="1800" dirty="0" smtClean="0">
              <a:latin typeface="Times New Roman" pitchFamily="18" charset="0"/>
              <a:cs typeface="Times New Roman" pitchFamily="18" charset="0"/>
            </a:endParaRPr>
          </a:p>
          <a:p>
            <a:endParaRPr lang="en-IN"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828800"/>
            <a:ext cx="7620000" cy="47244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8888814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30</a:t>
            </a:fld>
            <a:endParaRPr 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3270" y="529338"/>
            <a:ext cx="6427730" cy="5799323"/>
          </a:xfrm>
          <a:prstGeom prst="rect">
            <a:avLst/>
          </a:prstGeom>
        </p:spPr>
      </p:pic>
    </p:spTree>
    <p:extLst>
      <p:ext uri="{BB962C8B-B14F-4D97-AF65-F5344CB8AC3E}">
        <p14:creationId xmlns:p14="http://schemas.microsoft.com/office/powerpoint/2010/main" val="17420190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31</a:t>
            </a:fld>
            <a:endParaRPr 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52400"/>
            <a:ext cx="6927180" cy="2606266"/>
          </a:xfrm>
          <a:prstGeom prst="rect">
            <a:avLst/>
          </a:prstGeom>
        </p:spPr>
      </p:pic>
    </p:spTree>
    <p:extLst>
      <p:ext uri="{BB962C8B-B14F-4D97-AF65-F5344CB8AC3E}">
        <p14:creationId xmlns:p14="http://schemas.microsoft.com/office/powerpoint/2010/main" val="38072529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639762"/>
          </a:xfrm>
        </p:spPr>
        <p:txBody>
          <a:bodyPr>
            <a:normAutofit/>
          </a:bodyPr>
          <a:lstStyle/>
          <a:p>
            <a:r>
              <a:rPr lang="en-IN" sz="2800" b="1" dirty="0" smtClean="0">
                <a:latin typeface="Times New Roman" pitchFamily="18" charset="0"/>
                <a:cs typeface="Times New Roman" pitchFamily="18" charset="0"/>
              </a:rPr>
              <a:t>DICTIONARY</a:t>
            </a:r>
            <a:endParaRPr lang="en-IN" sz="2800" b="1" dirty="0">
              <a:latin typeface="Times New Roman" pitchFamily="18" charset="0"/>
              <a:cs typeface="Times New Roman" pitchFamily="18" charset="0"/>
            </a:endParaRPr>
          </a:p>
        </p:txBody>
      </p:sp>
      <p:sp>
        <p:nvSpPr>
          <p:cNvPr id="4" name="Content Placeholder 3"/>
          <p:cNvSpPr>
            <a:spLocks noGrp="1"/>
          </p:cNvSpPr>
          <p:nvPr>
            <p:ph idx="1"/>
          </p:nvPr>
        </p:nvSpPr>
        <p:spPr>
          <a:xfrm>
            <a:off x="228600" y="838200"/>
            <a:ext cx="8763000" cy="5715000"/>
          </a:xfrm>
        </p:spPr>
        <p:txBody>
          <a:bodyPr>
            <a:normAutofit/>
          </a:bodyPr>
          <a:lstStyle/>
          <a:p>
            <a:r>
              <a:rPr lang="en-US" sz="1800" dirty="0">
                <a:latin typeface="Times New Roman" pitchFamily="18" charset="0"/>
                <a:cs typeface="Times New Roman" pitchFamily="18" charset="0"/>
              </a:rPr>
              <a:t>Dictionary is an abstract class that represents a key/value storage repository and operates much like Map</a:t>
            </a:r>
            <a:r>
              <a:rPr lang="en-US" sz="1800" dirty="0" smtClean="0">
                <a:latin typeface="Times New Roman" pitchFamily="18" charset="0"/>
                <a:cs typeface="Times New Roman" pitchFamily="18" charset="0"/>
              </a:rPr>
              <a:t>.</a:t>
            </a:r>
          </a:p>
          <a:p>
            <a:r>
              <a:rPr lang="en-US" sz="1800" dirty="0">
                <a:latin typeface="Times New Roman" pitchFamily="18" charset="0"/>
                <a:cs typeface="Times New Roman" pitchFamily="18" charset="0"/>
              </a:rPr>
              <a:t>Given a key and value, you can store the value in a Dictionary object</a:t>
            </a:r>
            <a:r>
              <a:rPr lang="en-US" sz="1800" dirty="0" smtClean="0">
                <a:latin typeface="Times New Roman" pitchFamily="18" charset="0"/>
                <a:cs typeface="Times New Roman" pitchFamily="18" charset="0"/>
              </a:rPr>
              <a:t>.</a:t>
            </a:r>
          </a:p>
          <a:p>
            <a:r>
              <a:rPr lang="en-US" sz="1800" dirty="0">
                <a:latin typeface="Times New Roman" pitchFamily="18" charset="0"/>
                <a:cs typeface="Times New Roman" pitchFamily="18" charset="0"/>
              </a:rPr>
              <a:t>Once the value is stored, you can retrieve it by using its key</a:t>
            </a:r>
            <a:r>
              <a:rPr lang="en-US" sz="1800" dirty="0" smtClean="0">
                <a:latin typeface="Times New Roman" pitchFamily="18" charset="0"/>
                <a:cs typeface="Times New Roman" pitchFamily="18" charset="0"/>
              </a:rPr>
              <a:t>.</a:t>
            </a:r>
          </a:p>
          <a:p>
            <a:r>
              <a:rPr lang="en-US" sz="1800" dirty="0">
                <a:latin typeface="Times New Roman" pitchFamily="18" charset="0"/>
                <a:cs typeface="Times New Roman" pitchFamily="18" charset="0"/>
              </a:rPr>
              <a:t>Thus, like a map, a dictionary can be thought of as a list of key/value pairs.</a:t>
            </a:r>
            <a:endParaRPr lang="en-IN" sz="18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32</a:t>
            </a:fld>
            <a:endParaRPr lang="en-US"/>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1" y="2438399"/>
            <a:ext cx="7056414" cy="4267201"/>
          </a:xfrm>
          <a:prstGeom prst="rect">
            <a:avLst/>
          </a:prstGeom>
        </p:spPr>
      </p:pic>
    </p:spTree>
    <p:extLst>
      <p:ext uri="{BB962C8B-B14F-4D97-AF65-F5344CB8AC3E}">
        <p14:creationId xmlns:p14="http://schemas.microsoft.com/office/powerpoint/2010/main" val="5647081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IN" sz="3200" b="1" dirty="0" smtClean="0">
                <a:latin typeface="Times New Roman" pitchFamily="18" charset="0"/>
                <a:cs typeface="Times New Roman" pitchFamily="18" charset="0"/>
              </a:rPr>
              <a:t>HASHTABLE</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5638800"/>
          </a:xfrm>
        </p:spPr>
        <p:txBody>
          <a:bodyPr>
            <a:normAutofit/>
          </a:bodyPr>
          <a:lstStyle/>
          <a:p>
            <a:r>
              <a:rPr lang="en-US" sz="1800" dirty="0">
                <a:latin typeface="Times New Roman" pitchFamily="18" charset="0"/>
                <a:cs typeface="Times New Roman" pitchFamily="18" charset="0"/>
              </a:rPr>
              <a:t>Java </a:t>
            </a:r>
            <a:r>
              <a:rPr lang="en-US" sz="1800" dirty="0" err="1">
                <a:latin typeface="Times New Roman" pitchFamily="18" charset="0"/>
                <a:cs typeface="Times New Roman" pitchFamily="18" charset="0"/>
              </a:rPr>
              <a:t>Hashtable</a:t>
            </a:r>
            <a:r>
              <a:rPr lang="en-US" sz="1800" dirty="0">
                <a:latin typeface="Times New Roman" pitchFamily="18" charset="0"/>
                <a:cs typeface="Times New Roman" pitchFamily="18" charset="0"/>
              </a:rPr>
              <a:t> class implements a </a:t>
            </a:r>
            <a:r>
              <a:rPr lang="en-US" sz="1800" dirty="0" err="1">
                <a:latin typeface="Times New Roman" pitchFamily="18" charset="0"/>
                <a:cs typeface="Times New Roman" pitchFamily="18" charset="0"/>
              </a:rPr>
              <a:t>hashtable</a:t>
            </a:r>
            <a:r>
              <a:rPr lang="en-US" sz="1800" dirty="0">
                <a:latin typeface="Times New Roman" pitchFamily="18" charset="0"/>
                <a:cs typeface="Times New Roman" pitchFamily="18" charset="0"/>
              </a:rPr>
              <a:t>, which maps keys to values</a:t>
            </a:r>
            <a:r>
              <a:rPr lang="en-US" sz="1800" dirty="0" smtClean="0">
                <a:latin typeface="Times New Roman" pitchFamily="18" charset="0"/>
                <a:cs typeface="Times New Roman" pitchFamily="18" charset="0"/>
              </a:rPr>
              <a:t>.</a:t>
            </a:r>
          </a:p>
          <a:p>
            <a:r>
              <a:rPr lang="en-US" sz="1800" dirty="0">
                <a:latin typeface="Times New Roman" pitchFamily="18" charset="0"/>
                <a:cs typeface="Times New Roman" pitchFamily="18" charset="0"/>
              </a:rPr>
              <a:t>It inherits Dictionary class and implements the Map interface</a:t>
            </a:r>
            <a:r>
              <a:rPr lang="en-US" sz="1800" dirty="0" smtClean="0">
                <a:latin typeface="Times New Roman" pitchFamily="18" charset="0"/>
                <a:cs typeface="Times New Roman" pitchFamily="18" charset="0"/>
              </a:rPr>
              <a:t>.</a:t>
            </a:r>
          </a:p>
          <a:p>
            <a:r>
              <a:rPr lang="en-US" sz="1800" dirty="0">
                <a:latin typeface="Times New Roman" pitchFamily="18" charset="0"/>
                <a:cs typeface="Times New Roman" pitchFamily="18" charset="0"/>
              </a:rPr>
              <a:t>Like </a:t>
            </a:r>
            <a:r>
              <a:rPr lang="en-US" sz="1800" dirty="0" err="1">
                <a:latin typeface="Times New Roman" pitchFamily="18" charset="0"/>
                <a:cs typeface="Times New Roman" pitchFamily="18" charset="0"/>
              </a:rPr>
              <a:t>HashMap</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Hashtable</a:t>
            </a:r>
            <a:r>
              <a:rPr lang="en-US" sz="1800" dirty="0">
                <a:latin typeface="Times New Roman" pitchFamily="18" charset="0"/>
                <a:cs typeface="Times New Roman" pitchFamily="18" charset="0"/>
              </a:rPr>
              <a:t> stores key/value pairs in a hash table</a:t>
            </a:r>
            <a:r>
              <a:rPr lang="en-US" sz="1800" dirty="0" smtClean="0">
                <a:latin typeface="Times New Roman" pitchFamily="18" charset="0"/>
                <a:cs typeface="Times New Roman" pitchFamily="18" charset="0"/>
              </a:rPr>
              <a:t>.</a:t>
            </a:r>
          </a:p>
          <a:p>
            <a:r>
              <a:rPr lang="en-US" sz="1800" dirty="0">
                <a:latin typeface="Times New Roman" pitchFamily="18" charset="0"/>
                <a:cs typeface="Times New Roman" pitchFamily="18" charset="0"/>
              </a:rPr>
              <a:t>It is similar to </a:t>
            </a:r>
            <a:r>
              <a:rPr lang="en-US" sz="1800" dirty="0" err="1">
                <a:latin typeface="Times New Roman" pitchFamily="18" charset="0"/>
                <a:cs typeface="Times New Roman" pitchFamily="18" charset="0"/>
              </a:rPr>
              <a:t>HashMap</a:t>
            </a:r>
            <a:r>
              <a:rPr lang="en-US" sz="1800" dirty="0">
                <a:latin typeface="Times New Roman" pitchFamily="18" charset="0"/>
                <a:cs typeface="Times New Roman" pitchFamily="18" charset="0"/>
              </a:rPr>
              <a:t>, but is synchronized</a:t>
            </a:r>
            <a:r>
              <a:rPr lang="en-US" sz="1800" dirty="0" smtClean="0">
                <a:latin typeface="Times New Roman" pitchFamily="18" charset="0"/>
                <a:cs typeface="Times New Roman" pitchFamily="18" charset="0"/>
              </a:rPr>
              <a:t>.</a:t>
            </a:r>
          </a:p>
          <a:p>
            <a:r>
              <a:rPr lang="en-US" sz="1800" dirty="0">
                <a:latin typeface="Times New Roman" pitchFamily="18" charset="0"/>
                <a:cs typeface="Times New Roman" pitchFamily="18" charset="0"/>
              </a:rPr>
              <a:t>When using a </a:t>
            </a:r>
            <a:r>
              <a:rPr lang="en-US" sz="1800" dirty="0" err="1">
                <a:latin typeface="Times New Roman" pitchFamily="18" charset="0"/>
                <a:cs typeface="Times New Roman" pitchFamily="18" charset="0"/>
              </a:rPr>
              <a:t>Hashtable</a:t>
            </a:r>
            <a:r>
              <a:rPr lang="en-US" sz="1800" dirty="0">
                <a:latin typeface="Times New Roman" pitchFamily="18" charset="0"/>
                <a:cs typeface="Times New Roman" pitchFamily="18" charset="0"/>
              </a:rPr>
              <a:t>, you specify an object that is used as a key, and the value that you want linked to that key</a:t>
            </a:r>
            <a:r>
              <a:rPr lang="en-US" sz="1800" dirty="0" smtClean="0">
                <a:latin typeface="Times New Roman" pitchFamily="18" charset="0"/>
                <a:cs typeface="Times New Roman" pitchFamily="18" charset="0"/>
              </a:rPr>
              <a:t>.</a:t>
            </a:r>
          </a:p>
          <a:p>
            <a:r>
              <a:rPr lang="en-US" sz="1800" dirty="0">
                <a:latin typeface="Times New Roman" pitchFamily="18" charset="0"/>
                <a:cs typeface="Times New Roman" pitchFamily="18" charset="0"/>
              </a:rPr>
              <a:t>The key is then hashed, and the resulting hash code is used as the index at which the value is stored within the table</a:t>
            </a:r>
            <a:r>
              <a:rPr lang="en-US" sz="1800" dirty="0" smtClean="0">
                <a:latin typeface="Times New Roman" pitchFamily="18" charset="0"/>
                <a:cs typeface="Times New Roman" pitchFamily="18" charset="0"/>
              </a:rPr>
              <a:t>.</a:t>
            </a:r>
          </a:p>
          <a:p>
            <a:r>
              <a:rPr lang="fr-FR" sz="1800" dirty="0">
                <a:latin typeface="Times New Roman" pitchFamily="18" charset="0"/>
                <a:cs typeface="Times New Roman" pitchFamily="18" charset="0"/>
              </a:rPr>
              <a:t>Java </a:t>
            </a:r>
            <a:r>
              <a:rPr lang="fr-FR" sz="1800" dirty="0" err="1">
                <a:latin typeface="Times New Roman" pitchFamily="18" charset="0"/>
                <a:cs typeface="Times New Roman" pitchFamily="18" charset="0"/>
              </a:rPr>
              <a:t>Hashtable</a:t>
            </a:r>
            <a:r>
              <a:rPr lang="fr-FR" sz="1800" dirty="0">
                <a:latin typeface="Times New Roman" pitchFamily="18" charset="0"/>
                <a:cs typeface="Times New Roman" pitchFamily="18" charset="0"/>
              </a:rPr>
              <a:t> class </a:t>
            </a:r>
            <a:r>
              <a:rPr lang="fr-FR" sz="1800" dirty="0" err="1">
                <a:latin typeface="Times New Roman" pitchFamily="18" charset="0"/>
                <a:cs typeface="Times New Roman" pitchFamily="18" charset="0"/>
              </a:rPr>
              <a:t>contains</a:t>
            </a:r>
            <a:r>
              <a:rPr lang="fr-FR" sz="1800" dirty="0">
                <a:latin typeface="Times New Roman" pitchFamily="18" charset="0"/>
                <a:cs typeface="Times New Roman" pitchFamily="18" charset="0"/>
              </a:rPr>
              <a:t> unique </a:t>
            </a:r>
            <a:r>
              <a:rPr lang="fr-FR" sz="1800" dirty="0" err="1">
                <a:latin typeface="Times New Roman" pitchFamily="18" charset="0"/>
                <a:cs typeface="Times New Roman" pitchFamily="18" charset="0"/>
              </a:rPr>
              <a:t>elements</a:t>
            </a:r>
            <a:r>
              <a:rPr lang="fr-FR" sz="1800" dirty="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a:p>
            <a:pPr marL="0" indent="0">
              <a:buNone/>
            </a:pPr>
            <a:endParaRPr lang="en-IN" sz="1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3962400"/>
            <a:ext cx="8763000" cy="1912471"/>
          </a:xfrm>
          <a:prstGeom prst="rect">
            <a:avLst/>
          </a:prstGeom>
        </p:spPr>
      </p:pic>
    </p:spTree>
    <p:extLst>
      <p:ext uri="{BB962C8B-B14F-4D97-AF65-F5344CB8AC3E}">
        <p14:creationId xmlns:p14="http://schemas.microsoft.com/office/powerpoint/2010/main" val="13599603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3338" y="658890"/>
            <a:ext cx="6107662" cy="5970510"/>
          </a:xfrm>
          <a:prstGeom prst="rect">
            <a:avLst/>
          </a:prstGeom>
        </p:spPr>
      </p:pic>
    </p:spTree>
    <p:extLst>
      <p:ext uri="{BB962C8B-B14F-4D97-AF65-F5344CB8AC3E}">
        <p14:creationId xmlns:p14="http://schemas.microsoft.com/office/powerpoint/2010/main" val="41852855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35</a:t>
            </a:fld>
            <a:endParaRPr 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52400"/>
            <a:ext cx="6828112" cy="1760373"/>
          </a:xfrm>
          <a:prstGeom prst="rect">
            <a:avLst/>
          </a:prstGeom>
        </p:spPr>
      </p:pic>
    </p:spTree>
    <p:extLst>
      <p:ext uri="{BB962C8B-B14F-4D97-AF65-F5344CB8AC3E}">
        <p14:creationId xmlns:p14="http://schemas.microsoft.com/office/powerpoint/2010/main" val="21320480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563562"/>
          </a:xfrm>
        </p:spPr>
        <p:txBody>
          <a:bodyPr>
            <a:normAutofit fontScale="90000"/>
          </a:bodyPr>
          <a:lstStyle/>
          <a:p>
            <a:r>
              <a:rPr lang="en-IN" sz="3200" b="1" dirty="0" smtClean="0">
                <a:latin typeface="Times New Roman" pitchFamily="18" charset="0"/>
                <a:cs typeface="Times New Roman" pitchFamily="18" charset="0"/>
              </a:rPr>
              <a:t>PROPERTIES</a:t>
            </a:r>
            <a:endParaRPr lang="en-IN" sz="3200" b="1" dirty="0">
              <a:latin typeface="Times New Roman" pitchFamily="18" charset="0"/>
              <a:cs typeface="Times New Roman" pitchFamily="18" charset="0"/>
            </a:endParaRPr>
          </a:p>
        </p:txBody>
      </p:sp>
      <p:sp>
        <p:nvSpPr>
          <p:cNvPr id="4" name="Content Placeholder 3"/>
          <p:cNvSpPr>
            <a:spLocks noGrp="1"/>
          </p:cNvSpPr>
          <p:nvPr>
            <p:ph idx="1"/>
          </p:nvPr>
        </p:nvSpPr>
        <p:spPr>
          <a:xfrm>
            <a:off x="228600" y="838200"/>
            <a:ext cx="8763000" cy="5867400"/>
          </a:xfrm>
        </p:spPr>
        <p:txBody>
          <a:bodyPr/>
          <a:lstStyle/>
          <a:p>
            <a:r>
              <a:rPr lang="en-US" sz="2000" dirty="0">
                <a:latin typeface="Times New Roman" pitchFamily="18" charset="0"/>
                <a:cs typeface="Times New Roman" pitchFamily="18" charset="0"/>
              </a:rPr>
              <a:t>Properties is a subclass of </a:t>
            </a:r>
            <a:r>
              <a:rPr lang="en-US" sz="2000" dirty="0" err="1">
                <a:latin typeface="Times New Roman" pitchFamily="18" charset="0"/>
                <a:cs typeface="Times New Roman" pitchFamily="18" charset="0"/>
              </a:rPr>
              <a:t>Hashtable</a:t>
            </a:r>
            <a:r>
              <a:rPr lang="en-US" sz="2000" dirty="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r>
              <a:rPr lang="en-US" sz="2000" dirty="0">
                <a:latin typeface="Times New Roman" pitchFamily="18" charset="0"/>
                <a:cs typeface="Times New Roman" pitchFamily="18" charset="0"/>
              </a:rPr>
              <a:t>It is used to maintain lists of values in which the key is a String and the value is also a String</a:t>
            </a:r>
            <a:r>
              <a:rPr lang="en-US" sz="2000" dirty="0" smtClean="0">
                <a:latin typeface="Times New Roman" pitchFamily="18" charset="0"/>
                <a:cs typeface="Times New Roman" pitchFamily="18" charset="0"/>
              </a:rPr>
              <a:t>.</a:t>
            </a:r>
          </a:p>
          <a:p>
            <a:pPr marL="0" indent="0">
              <a:buNone/>
            </a:pPr>
            <a:endParaRPr lang="en-IN"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36</a:t>
            </a:fld>
            <a:endParaRPr lang="en-US"/>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025" y="2057400"/>
            <a:ext cx="7848600" cy="2514600"/>
          </a:xfrm>
          <a:prstGeom prst="rect">
            <a:avLst/>
          </a:prstGeom>
        </p:spPr>
      </p:pic>
    </p:spTree>
    <p:extLst>
      <p:ext uri="{BB962C8B-B14F-4D97-AF65-F5344CB8AC3E}">
        <p14:creationId xmlns:p14="http://schemas.microsoft.com/office/powerpoint/2010/main" val="28225565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04800"/>
            <a:ext cx="76962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52419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38</a:t>
            </a:fld>
            <a:endParaRPr 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28600"/>
            <a:ext cx="7467600" cy="6324600"/>
          </a:xfrm>
          <a:prstGeom prst="rect">
            <a:avLst/>
          </a:prstGeom>
        </p:spPr>
      </p:pic>
    </p:spTree>
    <p:extLst>
      <p:ext uri="{BB962C8B-B14F-4D97-AF65-F5344CB8AC3E}">
        <p14:creationId xmlns:p14="http://schemas.microsoft.com/office/powerpoint/2010/main" val="8024271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39</a:t>
            </a:fld>
            <a:endParaRPr 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28600"/>
            <a:ext cx="6881456" cy="1844200"/>
          </a:xfrm>
          <a:prstGeom prst="rect">
            <a:avLst/>
          </a:prstGeom>
        </p:spPr>
      </p:pic>
    </p:spTree>
    <p:extLst>
      <p:ext uri="{BB962C8B-B14F-4D97-AF65-F5344CB8AC3E}">
        <p14:creationId xmlns:p14="http://schemas.microsoft.com/office/powerpoint/2010/main" val="113885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8419" y="58792"/>
            <a:ext cx="6828112" cy="5094233"/>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6515" y="5206325"/>
            <a:ext cx="6820491" cy="1665049"/>
          </a:xfrm>
          <a:prstGeom prst="rect">
            <a:avLst/>
          </a:prstGeom>
        </p:spPr>
      </p:pic>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9055973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IN" sz="3200" b="1" dirty="0" smtClean="0">
                <a:latin typeface="Times New Roman" pitchFamily="18" charset="0"/>
                <a:cs typeface="Times New Roman" pitchFamily="18" charset="0"/>
              </a:rPr>
              <a:t>COMPARATOR</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990600"/>
            <a:ext cx="8458200" cy="5638800"/>
          </a:xfrm>
        </p:spPr>
        <p:txBody>
          <a:bodyPr>
            <a:normAutofit/>
          </a:bodyPr>
          <a:lstStyle/>
          <a:p>
            <a:r>
              <a:rPr lang="en-US" sz="1800" b="1" dirty="0">
                <a:latin typeface="Times New Roman" pitchFamily="18" charset="0"/>
                <a:cs typeface="Times New Roman" pitchFamily="18" charset="0"/>
              </a:rPr>
              <a:t>Java Comparator interface</a:t>
            </a:r>
            <a:r>
              <a:rPr lang="en-US" sz="1800" dirty="0">
                <a:latin typeface="Times New Roman" pitchFamily="18" charset="0"/>
                <a:cs typeface="Times New Roman" pitchFamily="18" charset="0"/>
              </a:rPr>
              <a:t> is used to order the objects of a user-defined class</a:t>
            </a:r>
            <a:r>
              <a:rPr lang="en-US" sz="1800" dirty="0" smtClean="0">
                <a:latin typeface="Times New Roman" pitchFamily="18" charset="0"/>
                <a:cs typeface="Times New Roman" pitchFamily="18" charset="0"/>
              </a:rPr>
              <a:t>.</a:t>
            </a:r>
          </a:p>
          <a:p>
            <a:r>
              <a:rPr lang="en-US" sz="1800" dirty="0">
                <a:latin typeface="Times New Roman" pitchFamily="18" charset="0"/>
                <a:cs typeface="Times New Roman" pitchFamily="18" charset="0"/>
              </a:rPr>
              <a:t>This interface is found in </a:t>
            </a:r>
            <a:r>
              <a:rPr lang="en-US" sz="1800" dirty="0" err="1">
                <a:latin typeface="Times New Roman" pitchFamily="18" charset="0"/>
                <a:cs typeface="Times New Roman" pitchFamily="18" charset="0"/>
              </a:rPr>
              <a:t>java.util</a:t>
            </a:r>
            <a:r>
              <a:rPr lang="en-US" sz="1800" dirty="0">
                <a:latin typeface="Times New Roman" pitchFamily="18" charset="0"/>
                <a:cs typeface="Times New Roman" pitchFamily="18" charset="0"/>
              </a:rPr>
              <a:t> package and contains 2 methods compare(Object obj1,Object obj2) and equals(Object element</a:t>
            </a:r>
            <a:r>
              <a:rPr lang="en-US" sz="1800" dirty="0" smtClean="0">
                <a:latin typeface="Times New Roman" pitchFamily="18" charset="0"/>
                <a:cs typeface="Times New Roman" pitchFamily="18" charset="0"/>
              </a:rPr>
              <a:t>).</a:t>
            </a:r>
          </a:p>
          <a:p>
            <a:r>
              <a:rPr lang="en-US" sz="1800" dirty="0">
                <a:latin typeface="Times New Roman" pitchFamily="18" charset="0"/>
                <a:cs typeface="Times New Roman" pitchFamily="18" charset="0"/>
              </a:rPr>
              <a:t>It provides multiple sorting sequences, i.e., you can sort the elements on the basis of any data member, for example, </a:t>
            </a:r>
            <a:r>
              <a:rPr lang="en-US" sz="1800" dirty="0" err="1">
                <a:latin typeface="Times New Roman" pitchFamily="18" charset="0"/>
                <a:cs typeface="Times New Roman" pitchFamily="18" charset="0"/>
              </a:rPr>
              <a:t>rollno</a:t>
            </a:r>
            <a:r>
              <a:rPr lang="en-US" sz="1800" dirty="0">
                <a:latin typeface="Times New Roman" pitchFamily="18" charset="0"/>
                <a:cs typeface="Times New Roman" pitchFamily="18" charset="0"/>
              </a:rPr>
              <a:t>, name, age or anything else</a:t>
            </a:r>
            <a:r>
              <a:rPr lang="en-US" sz="1800" dirty="0" smtClean="0">
                <a:latin typeface="Times New Roman" pitchFamily="18" charset="0"/>
                <a:cs typeface="Times New Roman" pitchFamily="18" charset="0"/>
              </a:rPr>
              <a:t>.</a:t>
            </a:r>
          </a:p>
          <a:p>
            <a:r>
              <a:rPr lang="en-US" sz="1800" b="1" dirty="0">
                <a:latin typeface="Times New Roman" pitchFamily="18" charset="0"/>
                <a:cs typeface="Times New Roman" pitchFamily="18" charset="0"/>
              </a:rPr>
              <a:t>Collections</a:t>
            </a:r>
            <a:r>
              <a:rPr lang="en-US" sz="1800" dirty="0">
                <a:latin typeface="Times New Roman" pitchFamily="18" charset="0"/>
                <a:cs typeface="Times New Roman" pitchFamily="18" charset="0"/>
              </a:rPr>
              <a:t> class provides static methods for sorting the elements of a </a:t>
            </a:r>
            <a:r>
              <a:rPr lang="en-US" sz="1800" dirty="0" smtClean="0">
                <a:latin typeface="Times New Roman" pitchFamily="18" charset="0"/>
                <a:cs typeface="Times New Roman" pitchFamily="18" charset="0"/>
              </a:rPr>
              <a:t>collection</a:t>
            </a:r>
            <a:r>
              <a:rPr lang="en-US" sz="1800" dirty="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a:p>
            <a:pPr marL="542925" indent="-542925">
              <a:buNone/>
            </a:pPr>
            <a:r>
              <a:rPr lang="en-US" sz="1800" b="1" dirty="0" smtClean="0">
                <a:latin typeface="Times New Roman" pitchFamily="18" charset="0"/>
                <a:cs typeface="Times New Roman" pitchFamily="18" charset="0"/>
              </a:rPr>
              <a:t>        public </a:t>
            </a:r>
            <a:r>
              <a:rPr lang="en-US" sz="1800" b="1" dirty="0">
                <a:latin typeface="Times New Roman" pitchFamily="18" charset="0"/>
                <a:cs typeface="Times New Roman" pitchFamily="18" charset="0"/>
              </a:rPr>
              <a:t>void sort(List </a:t>
            </a:r>
            <a:r>
              <a:rPr lang="en-US" sz="1800" b="1" dirty="0" err="1">
                <a:latin typeface="Times New Roman" pitchFamily="18" charset="0"/>
                <a:cs typeface="Times New Roman" pitchFamily="18" charset="0"/>
              </a:rPr>
              <a:t>list</a:t>
            </a:r>
            <a:r>
              <a:rPr lang="en-US" sz="1800" b="1" dirty="0">
                <a:latin typeface="Times New Roman" pitchFamily="18" charset="0"/>
                <a:cs typeface="Times New Roman" pitchFamily="18" charset="0"/>
              </a:rPr>
              <a:t>, Comparator c):</a:t>
            </a:r>
            <a:r>
              <a:rPr lang="en-US" sz="1800" dirty="0">
                <a:latin typeface="Times New Roman" pitchFamily="18" charset="0"/>
                <a:cs typeface="Times New Roman" pitchFamily="18" charset="0"/>
              </a:rPr>
              <a:t> is used to sort the elements of List by the </a:t>
            </a:r>
            <a:r>
              <a:rPr lang="en-US" sz="1800" dirty="0" smtClean="0">
                <a:latin typeface="Times New Roman" pitchFamily="18" charset="0"/>
                <a:cs typeface="Times New Roman" pitchFamily="18" charset="0"/>
              </a:rPr>
              <a:t> given </a:t>
            </a:r>
            <a:r>
              <a:rPr lang="en-US" sz="1800" dirty="0">
                <a:latin typeface="Times New Roman" pitchFamily="18" charset="0"/>
                <a:cs typeface="Times New Roman" pitchFamily="18" charset="0"/>
              </a:rPr>
              <a:t>Comparator.</a:t>
            </a:r>
            <a:endParaRPr lang="en-US" sz="1800" dirty="0" smtClean="0">
              <a:latin typeface="Times New Roman" pitchFamily="18" charset="0"/>
              <a:cs typeface="Times New Roman" pitchFamily="18" charset="0"/>
            </a:endParaRPr>
          </a:p>
          <a:p>
            <a:endParaRPr lang="en-US" sz="1800" b="1" dirty="0" smtClean="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505200"/>
            <a:ext cx="8458200" cy="1752600"/>
          </a:xfrm>
          <a:prstGeom prst="rect">
            <a:avLst/>
          </a:prstGeom>
        </p:spPr>
      </p:pic>
    </p:spTree>
    <p:extLst>
      <p:ext uri="{BB962C8B-B14F-4D97-AF65-F5344CB8AC3E}">
        <p14:creationId xmlns:p14="http://schemas.microsoft.com/office/powerpoint/2010/main" val="21177339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 y="0"/>
            <a:ext cx="9144000" cy="3249325"/>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 y="3249325"/>
            <a:ext cx="9144000" cy="3456275"/>
          </a:xfrm>
          <a:prstGeom prst="rect">
            <a:avLst/>
          </a:prstGeom>
        </p:spPr>
      </p:pic>
    </p:spTree>
    <p:extLst>
      <p:ext uri="{BB962C8B-B14F-4D97-AF65-F5344CB8AC3E}">
        <p14:creationId xmlns:p14="http://schemas.microsoft.com/office/powerpoint/2010/main" val="11250343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42</a:t>
            </a:fld>
            <a:endParaRPr lang="en-US"/>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357913"/>
            <a:ext cx="9144000" cy="3099661"/>
          </a:xfrm>
          <a:prstGeom prst="rect">
            <a:avLst/>
          </a:prstGeom>
        </p:spPr>
      </p:pic>
    </p:spTree>
    <p:extLst>
      <p:ext uri="{BB962C8B-B14F-4D97-AF65-F5344CB8AC3E}">
        <p14:creationId xmlns:p14="http://schemas.microsoft.com/office/powerpoint/2010/main" val="18574609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43</a:t>
            </a:fld>
            <a:endParaRPr 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304800"/>
            <a:ext cx="8000999" cy="5943600"/>
          </a:xfrm>
          <a:prstGeom prst="rect">
            <a:avLst/>
          </a:prstGeom>
        </p:spPr>
      </p:pic>
    </p:spTree>
    <p:extLst>
      <p:ext uri="{BB962C8B-B14F-4D97-AF65-F5344CB8AC3E}">
        <p14:creationId xmlns:p14="http://schemas.microsoft.com/office/powerpoint/2010/main" val="20643602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44</a:t>
            </a:fld>
            <a:endParaRPr 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7200"/>
            <a:ext cx="8131245" cy="2179509"/>
          </a:xfrm>
          <a:prstGeom prst="rect">
            <a:avLst/>
          </a:prstGeom>
        </p:spPr>
      </p:pic>
    </p:spTree>
    <p:extLst>
      <p:ext uri="{BB962C8B-B14F-4D97-AF65-F5344CB8AC3E}">
        <p14:creationId xmlns:p14="http://schemas.microsoft.com/office/powerpoint/2010/main" val="37258541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92162"/>
          </a:xfrm>
        </p:spPr>
        <p:txBody>
          <a:bodyPr>
            <a:normAutofit/>
          </a:bodyPr>
          <a:lstStyle/>
          <a:p>
            <a:r>
              <a:rPr lang="en-IN" sz="3200" b="1" dirty="0" err="1" smtClean="0">
                <a:latin typeface="Times New Roman" pitchFamily="18" charset="0"/>
                <a:cs typeface="Times New Roman" pitchFamily="18" charset="0"/>
              </a:rPr>
              <a:t>For..Each</a:t>
            </a:r>
            <a:r>
              <a:rPr lang="en-IN" sz="3200" b="1" dirty="0" smtClean="0">
                <a:latin typeface="Times New Roman" pitchFamily="18" charset="0"/>
                <a:cs typeface="Times New Roman" pitchFamily="18" charset="0"/>
              </a:rPr>
              <a:t> </a:t>
            </a:r>
            <a:endParaRPr lang="en-IN" sz="3200" b="1" dirty="0">
              <a:latin typeface="Times New Roman" pitchFamily="18" charset="0"/>
              <a:cs typeface="Times New Roman" pitchFamily="18" charset="0"/>
            </a:endParaRPr>
          </a:p>
        </p:txBody>
      </p:sp>
      <p:sp>
        <p:nvSpPr>
          <p:cNvPr id="4" name="Content Placeholder 3"/>
          <p:cNvSpPr>
            <a:spLocks noGrp="1"/>
          </p:cNvSpPr>
          <p:nvPr>
            <p:ph idx="1"/>
          </p:nvPr>
        </p:nvSpPr>
        <p:spPr>
          <a:xfrm>
            <a:off x="228600" y="990600"/>
            <a:ext cx="8686800" cy="5638800"/>
          </a:xfrm>
        </p:spPr>
        <p:txBody>
          <a:bodyPr/>
          <a:lstStyle/>
          <a:p>
            <a:r>
              <a:rPr lang="en-US" sz="1800" dirty="0">
                <a:latin typeface="Times New Roman" pitchFamily="18" charset="0"/>
                <a:cs typeface="Times New Roman" pitchFamily="18" charset="0"/>
                <a:hlinkClick r:id="rId2"/>
              </a:rPr>
              <a:t>Iterator</a:t>
            </a:r>
            <a:r>
              <a:rPr lang="en-US" sz="1800" dirty="0">
                <a:latin typeface="Times New Roman" pitchFamily="18" charset="0"/>
                <a:cs typeface="Times New Roman" pitchFamily="18" charset="0"/>
              </a:rPr>
              <a:t> is an interface provided by collection framework to traverse a collection and for a sequential access of items in the collection</a:t>
            </a:r>
            <a:r>
              <a:rPr lang="en-US" sz="1800" dirty="0" smtClean="0">
                <a:latin typeface="Times New Roman" pitchFamily="18" charset="0"/>
                <a:cs typeface="Times New Roman" pitchFamily="18" charset="0"/>
              </a:rPr>
              <a:t>.</a:t>
            </a:r>
          </a:p>
          <a:p>
            <a:r>
              <a:rPr lang="en-US" sz="1800" b="1" dirty="0">
                <a:latin typeface="Times New Roman" pitchFamily="18" charset="0"/>
                <a:cs typeface="Times New Roman" pitchFamily="18" charset="0"/>
                <a:hlinkClick r:id="rId3"/>
              </a:rPr>
              <a:t>For </a:t>
            </a:r>
            <a:r>
              <a:rPr lang="en-US" sz="1800" b="1" dirty="0" err="1">
                <a:latin typeface="Times New Roman" pitchFamily="18" charset="0"/>
                <a:cs typeface="Times New Roman" pitchFamily="18" charset="0"/>
                <a:hlinkClick r:id="rId3"/>
              </a:rPr>
              <a:t>each</a:t>
            </a:r>
            <a:r>
              <a:rPr lang="en-US" sz="1800" dirty="0" err="1">
                <a:latin typeface="Times New Roman" pitchFamily="18" charset="0"/>
                <a:cs typeface="Times New Roman" pitchFamily="18" charset="0"/>
              </a:rPr>
              <a:t>loop</a:t>
            </a:r>
            <a:r>
              <a:rPr lang="en-US" sz="1800" dirty="0">
                <a:latin typeface="Times New Roman" pitchFamily="18" charset="0"/>
                <a:cs typeface="Times New Roman" pitchFamily="18" charset="0"/>
              </a:rPr>
              <a:t> is meant for traversing items in a collection.</a:t>
            </a:r>
            <a:endParaRPr lang="en-IN" sz="1800" dirty="0">
              <a:latin typeface="Times New Roman" pitchFamily="18" charset="0"/>
              <a:cs typeface="Times New Roman" pitchFamily="18" charset="0"/>
            </a:endParaRPr>
          </a:p>
          <a:p>
            <a:pPr marL="0" indent="1619250">
              <a:buNone/>
            </a:pPr>
            <a:r>
              <a:rPr lang="en-IN" sz="1800" dirty="0">
                <a:latin typeface="Times New Roman" pitchFamily="18" charset="0"/>
                <a:cs typeface="Times New Roman" pitchFamily="18" charset="0"/>
              </a:rPr>
              <a:t>for </a:t>
            </a:r>
            <a:r>
              <a:rPr lang="en-IN" sz="1800" dirty="0" smtClean="0">
                <a:latin typeface="Times New Roman" pitchFamily="18" charset="0"/>
                <a:cs typeface="Times New Roman" pitchFamily="18" charset="0"/>
              </a:rPr>
              <a:t>(&lt;TYPE&gt; </a:t>
            </a:r>
            <a:r>
              <a:rPr lang="en-IN" sz="1800" dirty="0">
                <a:latin typeface="Times New Roman" pitchFamily="18" charset="0"/>
                <a:cs typeface="Times New Roman" pitchFamily="18" charset="0"/>
              </a:rPr>
              <a:t>e: </a:t>
            </a:r>
            <a:r>
              <a:rPr lang="en-IN" sz="1800" dirty="0" smtClean="0">
                <a:latin typeface="Times New Roman" pitchFamily="18" charset="0"/>
                <a:cs typeface="Times New Roman" pitchFamily="18" charset="0"/>
              </a:rPr>
              <a:t>C)   </a:t>
            </a:r>
          </a:p>
          <a:p>
            <a:pPr marL="0" indent="1619250">
              <a:buNone/>
            </a:pPr>
            <a:r>
              <a:rPr lang="en-IN" sz="1800" dirty="0" smtClean="0">
                <a:latin typeface="Times New Roman" pitchFamily="18" charset="0"/>
                <a:cs typeface="Times New Roman" pitchFamily="18" charset="0"/>
              </a:rPr>
              <a:t>    </a:t>
            </a:r>
            <a:r>
              <a:rPr lang="en-IN" sz="1800" dirty="0" err="1">
                <a:latin typeface="Times New Roman" pitchFamily="18" charset="0"/>
                <a:cs typeface="Times New Roman" pitchFamily="18" charset="0"/>
              </a:rPr>
              <a:t>System.out.println</a:t>
            </a:r>
            <a:r>
              <a:rPr lang="en-IN" sz="1800" dirty="0">
                <a:latin typeface="Times New Roman" pitchFamily="18" charset="0"/>
                <a:cs typeface="Times New Roman" pitchFamily="18" charset="0"/>
              </a:rPr>
              <a:t>(e</a:t>
            </a:r>
            <a:r>
              <a:rPr lang="en-IN" sz="1800" dirty="0" smtClean="0">
                <a:latin typeface="Times New Roman" pitchFamily="18" charset="0"/>
                <a:cs typeface="Times New Roman" pitchFamily="18" charset="0"/>
              </a:rPr>
              <a:t>);</a:t>
            </a:r>
          </a:p>
          <a:p>
            <a:r>
              <a:rPr lang="en-US" sz="1800" dirty="0">
                <a:latin typeface="Times New Roman" pitchFamily="18" charset="0"/>
                <a:cs typeface="Times New Roman" pitchFamily="18" charset="0"/>
              </a:rPr>
              <a:t>We read the ‘:’ used in for-each loop as “in”. </a:t>
            </a:r>
            <a:endParaRPr lang="en-US" sz="1800" dirty="0" smtClean="0">
              <a:latin typeface="Times New Roman" pitchFamily="18" charset="0"/>
              <a:cs typeface="Times New Roman" pitchFamily="18" charset="0"/>
            </a:endParaRPr>
          </a:p>
          <a:p>
            <a:r>
              <a:rPr lang="en-US" sz="1800" dirty="0">
                <a:latin typeface="Times New Roman" pitchFamily="18" charset="0"/>
                <a:cs typeface="Times New Roman" pitchFamily="18" charset="0"/>
              </a:rPr>
              <a:t>So loop reads as “for each element </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in </a:t>
            </a:r>
            <a:r>
              <a:rPr lang="en-US" sz="1800" dirty="0" smtClean="0">
                <a:latin typeface="Times New Roman" pitchFamily="18" charset="0"/>
                <a:cs typeface="Times New Roman" pitchFamily="18" charset="0"/>
              </a:rPr>
              <a:t>C  collection”, </a:t>
            </a:r>
            <a:r>
              <a:rPr lang="en-US" sz="1800" dirty="0">
                <a:latin typeface="Times New Roman" pitchFamily="18" charset="0"/>
                <a:cs typeface="Times New Roman" pitchFamily="18" charset="0"/>
              </a:rPr>
              <a:t>here C</a:t>
            </a:r>
            <a:r>
              <a:rPr lang="en-US" sz="1800" dirty="0" smtClean="0">
                <a:latin typeface="Times New Roman" pitchFamily="18" charset="0"/>
                <a:cs typeface="Times New Roman" pitchFamily="18" charset="0"/>
              </a:rPr>
              <a:t> </a:t>
            </a:r>
            <a:r>
              <a:rPr lang="en-US" sz="1800" dirty="0">
                <a:latin typeface="Times New Roman" pitchFamily="18" charset="0"/>
                <a:cs typeface="Times New Roman" pitchFamily="18" charset="0"/>
              </a:rPr>
              <a:t>is the collection which stores </a:t>
            </a:r>
            <a:r>
              <a:rPr lang="en-US" sz="1800" dirty="0" smtClean="0">
                <a:latin typeface="Times New Roman" pitchFamily="18" charset="0"/>
                <a:cs typeface="Times New Roman" pitchFamily="18" charset="0"/>
              </a:rPr>
              <a:t>elements of  </a:t>
            </a:r>
            <a:r>
              <a:rPr lang="en-US" sz="1800" dirty="0" err="1" smtClean="0">
                <a:latin typeface="Times New Roman" pitchFamily="18" charset="0"/>
                <a:cs typeface="Times New Roman" pitchFamily="18" charset="0"/>
              </a:rPr>
              <a:t>datatype</a:t>
            </a:r>
            <a:r>
              <a:rPr lang="en-US" sz="1800" dirty="0" smtClean="0">
                <a:latin typeface="Times New Roman" pitchFamily="18" charset="0"/>
                <a:cs typeface="Times New Roman" pitchFamily="18" charset="0"/>
              </a:rPr>
              <a:t> &lt;type&gt;.</a:t>
            </a:r>
          </a:p>
          <a:p>
            <a:pPr lvl="0"/>
            <a:r>
              <a:rPr lang="en-IN" sz="1800" dirty="0">
                <a:latin typeface="Times New Roman" pitchFamily="18" charset="0"/>
                <a:cs typeface="Times New Roman" pitchFamily="18" charset="0"/>
              </a:rPr>
              <a:t>If we have to modify collection, we can use Iterator</a:t>
            </a:r>
            <a:r>
              <a:rPr lang="en-IN" sz="1800" dirty="0" smtClean="0">
                <a:latin typeface="Times New Roman" pitchFamily="18" charset="0"/>
                <a:cs typeface="Times New Roman" pitchFamily="18" charset="0"/>
              </a:rPr>
              <a:t>.</a:t>
            </a:r>
          </a:p>
          <a:p>
            <a:pPr lvl="0"/>
            <a:r>
              <a:rPr lang="en-IN" sz="1800" dirty="0">
                <a:latin typeface="Times New Roman" pitchFamily="18" charset="0"/>
                <a:cs typeface="Times New Roman" pitchFamily="18" charset="0"/>
              </a:rPr>
              <a:t>While using nested for loops it is better to use for-each </a:t>
            </a:r>
            <a:r>
              <a:rPr lang="en-IN" sz="1800" dirty="0" smtClean="0">
                <a:latin typeface="Times New Roman" pitchFamily="18" charset="0"/>
                <a:cs typeface="Times New Roman" pitchFamily="18" charset="0"/>
              </a:rPr>
              <a:t>loop.</a:t>
            </a:r>
          </a:p>
          <a:p>
            <a:pPr lvl="0"/>
            <a:endParaRPr lang="en-IN" sz="1800" dirty="0">
              <a:latin typeface="Times New Roman" pitchFamily="18" charset="0"/>
              <a:cs typeface="Times New Roman" pitchFamily="18" charset="0"/>
            </a:endParaRPr>
          </a:p>
          <a:p>
            <a:endParaRPr lang="en-IN" sz="1800" dirty="0" smtClean="0"/>
          </a:p>
          <a:p>
            <a:endParaRPr lang="en-IN" sz="1800" dirty="0">
              <a:latin typeface="Times New Roman" pitchFamily="18" charset="0"/>
              <a:cs typeface="Times New Roman" pitchFamily="18" charset="0"/>
            </a:endParaRPr>
          </a:p>
          <a:p>
            <a:endParaRPr lang="en-IN"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12539574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pic>
        <p:nvPicPr>
          <p:cNvPr id="5" name="image650.jpeg"/>
          <p:cNvPicPr/>
          <p:nvPr/>
        </p:nvPicPr>
        <p:blipFill>
          <a:blip r:embed="rId2" cstate="print"/>
          <a:stretch>
            <a:fillRect/>
          </a:stretch>
        </p:blipFill>
        <p:spPr>
          <a:xfrm>
            <a:off x="1600517" y="306387"/>
            <a:ext cx="5942965" cy="4875213"/>
          </a:xfrm>
          <a:prstGeom prst="rect">
            <a:avLst/>
          </a:prstGeom>
        </p:spPr>
      </p:pic>
    </p:spTree>
    <p:extLst>
      <p:ext uri="{BB962C8B-B14F-4D97-AF65-F5344CB8AC3E}">
        <p14:creationId xmlns:p14="http://schemas.microsoft.com/office/powerpoint/2010/main" val="8773392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47</a:t>
            </a:fld>
            <a:endParaRPr lang="en-US"/>
          </a:p>
        </p:txBody>
      </p:sp>
      <p:sp>
        <p:nvSpPr>
          <p:cNvPr id="4" name="Rectangle 3"/>
          <p:cNvSpPr/>
          <p:nvPr/>
        </p:nvSpPr>
        <p:spPr>
          <a:xfrm>
            <a:off x="457200" y="457200"/>
            <a:ext cx="4572000" cy="1200329"/>
          </a:xfrm>
          <a:prstGeom prst="rect">
            <a:avLst/>
          </a:prstGeom>
        </p:spPr>
        <p:txBody>
          <a:bodyPr>
            <a:spAutoFit/>
          </a:bodyPr>
          <a:lstStyle/>
          <a:p>
            <a:r>
              <a:rPr lang="en-US" dirty="0"/>
              <a:t>The output from the program is shown here:</a:t>
            </a:r>
            <a:endParaRPr lang="en-IN" dirty="0"/>
          </a:p>
          <a:p>
            <a:r>
              <a:rPr lang="en-US" dirty="0"/>
              <a:t> </a:t>
            </a:r>
            <a:endParaRPr lang="en-IN" dirty="0"/>
          </a:p>
          <a:p>
            <a:r>
              <a:rPr lang="en-US" dirty="0"/>
              <a:t>Contents of </a:t>
            </a:r>
            <a:r>
              <a:rPr lang="en-US" dirty="0" err="1"/>
              <a:t>vals</a:t>
            </a:r>
            <a:r>
              <a:rPr lang="en-US" dirty="0"/>
              <a:t>: 1 2 3 4 5 </a:t>
            </a:r>
            <a:endParaRPr lang="en-IN" dirty="0"/>
          </a:p>
          <a:p>
            <a:r>
              <a:rPr lang="en-US" dirty="0"/>
              <a:t>Sum of values: 15</a:t>
            </a:r>
            <a:endParaRPr lang="en-IN" dirty="0"/>
          </a:p>
        </p:txBody>
      </p:sp>
    </p:spTree>
    <p:extLst>
      <p:ext uri="{BB962C8B-B14F-4D97-AF65-F5344CB8AC3E}">
        <p14:creationId xmlns:p14="http://schemas.microsoft.com/office/powerpoint/2010/main" val="35107124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715962"/>
          </a:xfrm>
        </p:spPr>
        <p:txBody>
          <a:bodyPr>
            <a:normAutofit/>
          </a:bodyPr>
          <a:lstStyle/>
          <a:p>
            <a:r>
              <a:rPr lang="en-IN" sz="3200" b="1" dirty="0" smtClean="0">
                <a:latin typeface="Times New Roman" pitchFamily="18" charset="0"/>
                <a:cs typeface="Times New Roman" pitchFamily="18" charset="0"/>
              </a:rPr>
              <a:t>DATE</a:t>
            </a:r>
            <a:endParaRPr lang="en-IN" sz="3200" b="1" dirty="0">
              <a:latin typeface="Times New Roman" pitchFamily="18" charset="0"/>
              <a:cs typeface="Times New Roman" pitchFamily="18" charset="0"/>
            </a:endParaRPr>
          </a:p>
        </p:txBody>
      </p:sp>
      <p:sp>
        <p:nvSpPr>
          <p:cNvPr id="4" name="Content Placeholder 3"/>
          <p:cNvSpPr>
            <a:spLocks noGrp="1"/>
          </p:cNvSpPr>
          <p:nvPr>
            <p:ph idx="1"/>
          </p:nvPr>
        </p:nvSpPr>
        <p:spPr>
          <a:xfrm>
            <a:off x="152400" y="914400"/>
            <a:ext cx="8763000" cy="5791200"/>
          </a:xfrm>
        </p:spPr>
        <p:txBody>
          <a:bodyPr/>
          <a:lstStyle/>
          <a:p>
            <a:pPr marL="180975" indent="-180975"/>
            <a:r>
              <a:rPr lang="en-US" sz="1600" dirty="0">
                <a:latin typeface="Times New Roman" pitchFamily="18" charset="0"/>
                <a:cs typeface="Times New Roman" pitchFamily="18" charset="0"/>
              </a:rPr>
              <a:t>The </a:t>
            </a:r>
            <a:r>
              <a:rPr lang="en-US" sz="1600" b="1" dirty="0">
                <a:latin typeface="Times New Roman" pitchFamily="18" charset="0"/>
                <a:cs typeface="Times New Roman" pitchFamily="18" charset="0"/>
              </a:rPr>
              <a:t>Date </a:t>
            </a:r>
            <a:r>
              <a:rPr lang="en-US" sz="1600" dirty="0">
                <a:latin typeface="Times New Roman" pitchFamily="18" charset="0"/>
                <a:cs typeface="Times New Roman" pitchFamily="18" charset="0"/>
              </a:rPr>
              <a:t>class encapsulates the current date and time</a:t>
            </a:r>
            <a:r>
              <a:rPr lang="en-US" sz="1600" dirty="0" smtClean="0">
                <a:latin typeface="Times New Roman" pitchFamily="18" charset="0"/>
                <a:cs typeface="Times New Roman" pitchFamily="18" charset="0"/>
              </a:rPr>
              <a:t>.</a:t>
            </a:r>
          </a:p>
          <a:p>
            <a:pPr marL="180975" indent="-180975"/>
            <a:r>
              <a:rPr lang="en-US" sz="1600" b="1" dirty="0">
                <a:latin typeface="Times New Roman" pitchFamily="18" charset="0"/>
                <a:cs typeface="Times New Roman" pitchFamily="18" charset="0"/>
              </a:rPr>
              <a:t>Date </a:t>
            </a:r>
            <a:r>
              <a:rPr lang="en-US" sz="1600" dirty="0">
                <a:latin typeface="Times New Roman" pitchFamily="18" charset="0"/>
                <a:cs typeface="Times New Roman" pitchFamily="18" charset="0"/>
              </a:rPr>
              <a:t>supports the following non-deprecated constructors:</a:t>
            </a:r>
            <a:endParaRPr lang="en-IN" sz="1600" dirty="0">
              <a:latin typeface="Times New Roman" pitchFamily="18" charset="0"/>
              <a:cs typeface="Times New Roman" pitchFamily="18" charset="0"/>
            </a:endParaRPr>
          </a:p>
          <a:p>
            <a:pPr marL="0" indent="1076325">
              <a:buNone/>
            </a:pPr>
            <a:r>
              <a:rPr lang="en-US" sz="1600" dirty="0">
                <a:latin typeface="Times New Roman" pitchFamily="18" charset="0"/>
                <a:cs typeface="Times New Roman" pitchFamily="18" charset="0"/>
              </a:rPr>
              <a:t>Date( )</a:t>
            </a:r>
            <a:endParaRPr lang="en-IN" sz="1600" dirty="0">
              <a:latin typeface="Times New Roman" pitchFamily="18" charset="0"/>
              <a:cs typeface="Times New Roman" pitchFamily="18" charset="0"/>
            </a:endParaRPr>
          </a:p>
          <a:p>
            <a:pPr marL="0" indent="1076325">
              <a:buNone/>
            </a:pPr>
            <a:r>
              <a:rPr lang="en-US" sz="1600" dirty="0">
                <a:latin typeface="Times New Roman" pitchFamily="18" charset="0"/>
                <a:cs typeface="Times New Roman" pitchFamily="18" charset="0"/>
              </a:rPr>
              <a:t>Date(long </a:t>
            </a:r>
            <a:r>
              <a:rPr lang="en-US" sz="1600" i="1" dirty="0" err="1">
                <a:latin typeface="Times New Roman" pitchFamily="18" charset="0"/>
                <a:cs typeface="Times New Roman" pitchFamily="18" charset="0"/>
              </a:rPr>
              <a:t>millisec</a:t>
            </a:r>
            <a:r>
              <a:rPr lang="en-US" sz="1600" dirty="0" smtClean="0">
                <a:latin typeface="Times New Roman" pitchFamily="18" charset="0"/>
                <a:cs typeface="Times New Roman" pitchFamily="18" charset="0"/>
              </a:rPr>
              <a:t>)</a:t>
            </a:r>
          </a:p>
          <a:p>
            <a:pPr marL="180975" indent="-180975"/>
            <a:r>
              <a:rPr lang="en-US" sz="1600" dirty="0">
                <a:latin typeface="Times New Roman" pitchFamily="18" charset="0"/>
                <a:cs typeface="Times New Roman" pitchFamily="18" charset="0"/>
              </a:rPr>
              <a:t>The first constructor initializes the object with the current date and </a:t>
            </a:r>
            <a:r>
              <a:rPr lang="en-US" sz="1600" dirty="0" smtClean="0">
                <a:latin typeface="Times New Roman" pitchFamily="18" charset="0"/>
                <a:cs typeface="Times New Roman" pitchFamily="18" charset="0"/>
              </a:rPr>
              <a:t>time.</a:t>
            </a:r>
          </a:p>
          <a:p>
            <a:pPr marL="180975" indent="-180975"/>
            <a:r>
              <a:rPr lang="en-US" sz="1600" dirty="0">
                <a:latin typeface="Times New Roman" pitchFamily="18" charset="0"/>
                <a:cs typeface="Times New Roman" pitchFamily="18" charset="0"/>
              </a:rPr>
              <a:t>The second constructor accepts one argument that equals the number of milliseconds that have elapsed since midnight, January 1, 1970</a:t>
            </a:r>
            <a:r>
              <a:rPr lang="en-US" sz="1600" dirty="0" smtClean="0">
                <a:latin typeface="Times New Roman" pitchFamily="18" charset="0"/>
                <a:cs typeface="Times New Roman" pitchFamily="18" charset="0"/>
              </a:rPr>
              <a:t>.</a:t>
            </a:r>
          </a:p>
          <a:p>
            <a:pPr marL="180975" indent="-180975"/>
            <a:endParaRPr lang="en-US" sz="1800" dirty="0" smtClean="0">
              <a:latin typeface="Times New Roman" pitchFamily="18" charset="0"/>
              <a:cs typeface="Times New Roman" pitchFamily="18" charset="0"/>
            </a:endParaRPr>
          </a:p>
          <a:p>
            <a:endParaRPr lang="en-IN" sz="1800"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48</a:t>
            </a:fld>
            <a:endParaRPr lang="en-US"/>
          </a:p>
        </p:txBody>
      </p:sp>
      <p:pic>
        <p:nvPicPr>
          <p:cNvPr id="5" name="image731.jpeg"/>
          <p:cNvPicPr/>
          <p:nvPr/>
        </p:nvPicPr>
        <p:blipFill>
          <a:blip r:embed="rId2" cstate="print"/>
          <a:stretch>
            <a:fillRect/>
          </a:stretch>
        </p:blipFill>
        <p:spPr>
          <a:xfrm>
            <a:off x="1295400" y="2971800"/>
            <a:ext cx="5942965" cy="3810000"/>
          </a:xfrm>
          <a:prstGeom prst="rect">
            <a:avLst/>
          </a:prstGeom>
        </p:spPr>
      </p:pic>
    </p:spTree>
    <p:extLst>
      <p:ext uri="{BB962C8B-B14F-4D97-AF65-F5344CB8AC3E}">
        <p14:creationId xmlns:p14="http://schemas.microsoft.com/office/powerpoint/2010/main" val="133838099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pic>
        <p:nvPicPr>
          <p:cNvPr id="5" name="image732.jpeg"/>
          <p:cNvPicPr/>
          <p:nvPr/>
        </p:nvPicPr>
        <p:blipFill>
          <a:blip r:embed="rId2" cstate="print"/>
          <a:stretch>
            <a:fillRect/>
          </a:stretch>
        </p:blipFill>
        <p:spPr>
          <a:xfrm>
            <a:off x="533400" y="228600"/>
            <a:ext cx="5942965" cy="3200400"/>
          </a:xfrm>
          <a:prstGeom prst="rect">
            <a:avLst/>
          </a:prstGeom>
        </p:spPr>
      </p:pic>
      <p:sp>
        <p:nvSpPr>
          <p:cNvPr id="6" name="Rectangle 5"/>
          <p:cNvSpPr/>
          <p:nvPr/>
        </p:nvSpPr>
        <p:spPr>
          <a:xfrm>
            <a:off x="685800" y="3962400"/>
            <a:ext cx="4572000" cy="1477328"/>
          </a:xfrm>
          <a:prstGeom prst="rect">
            <a:avLst/>
          </a:prstGeom>
        </p:spPr>
        <p:txBody>
          <a:bodyPr>
            <a:spAutoFit/>
          </a:bodyPr>
          <a:lstStyle/>
          <a:p>
            <a:r>
              <a:rPr lang="en-US" dirty="0" smtClean="0"/>
              <a:t> </a:t>
            </a:r>
            <a:r>
              <a:rPr lang="en-US" dirty="0"/>
              <a:t>output </a:t>
            </a:r>
            <a:r>
              <a:rPr lang="en-US" dirty="0" smtClean="0"/>
              <a:t>:</a:t>
            </a:r>
            <a:endParaRPr lang="en-US" dirty="0"/>
          </a:p>
          <a:p>
            <a:endParaRPr lang="en-US" dirty="0"/>
          </a:p>
          <a:p>
            <a:r>
              <a:rPr lang="en-US" dirty="0"/>
              <a:t>Mon </a:t>
            </a:r>
            <a:r>
              <a:rPr lang="en-US" dirty="0" smtClean="0"/>
              <a:t>Jan </a:t>
            </a:r>
            <a:r>
              <a:rPr lang="en-US" dirty="0"/>
              <a:t>01 10:52:44 CST 2018</a:t>
            </a:r>
          </a:p>
          <a:p>
            <a:r>
              <a:rPr lang="en-US" dirty="0"/>
              <a:t>Milliseconds since Jan. 1, 1970 GMT = 1514825564360</a:t>
            </a:r>
          </a:p>
        </p:txBody>
      </p:sp>
    </p:spTree>
    <p:extLst>
      <p:ext uri="{BB962C8B-B14F-4D97-AF65-F5344CB8AC3E}">
        <p14:creationId xmlns:p14="http://schemas.microsoft.com/office/powerpoint/2010/main" val="33571152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487362"/>
          </a:xfrm>
        </p:spPr>
        <p:txBody>
          <a:bodyPr>
            <a:normAutofit fontScale="90000"/>
          </a:bodyPr>
          <a:lstStyle/>
          <a:p>
            <a:r>
              <a:rPr lang="en-IN" sz="2800" b="1" dirty="0" smtClean="0">
                <a:latin typeface="Times New Roman" pitchFamily="18" charset="0"/>
                <a:cs typeface="Times New Roman" pitchFamily="18" charset="0"/>
              </a:rPr>
              <a:t>ARRAYLIST</a:t>
            </a:r>
            <a:endParaRPr lang="en-IN" sz="2800" b="1" dirty="0">
              <a:latin typeface="Times New Roman" pitchFamily="18" charset="0"/>
              <a:cs typeface="Times New Roman" pitchFamily="18" charset="0"/>
            </a:endParaRPr>
          </a:p>
        </p:txBody>
      </p:sp>
      <p:sp>
        <p:nvSpPr>
          <p:cNvPr id="4" name="Content Placeholder 3"/>
          <p:cNvSpPr>
            <a:spLocks noGrp="1"/>
          </p:cNvSpPr>
          <p:nvPr>
            <p:ph idx="1"/>
          </p:nvPr>
        </p:nvSpPr>
        <p:spPr>
          <a:xfrm>
            <a:off x="457200" y="762000"/>
            <a:ext cx="8229600" cy="5943600"/>
          </a:xfrm>
        </p:spPr>
        <p:txBody>
          <a:bodyPr/>
          <a:lstStyle/>
          <a:p>
            <a:r>
              <a:rPr lang="en-US" sz="1800" dirty="0">
                <a:latin typeface="Times New Roman" pitchFamily="18" charset="0"/>
                <a:cs typeface="Times New Roman" pitchFamily="18" charset="0"/>
              </a:rPr>
              <a:t>The </a:t>
            </a:r>
            <a:r>
              <a:rPr lang="en-US" sz="1800" dirty="0" err="1">
                <a:latin typeface="Times New Roman" pitchFamily="18" charset="0"/>
                <a:cs typeface="Times New Roman" pitchFamily="18" charset="0"/>
              </a:rPr>
              <a:t>ArrayList</a:t>
            </a:r>
            <a:r>
              <a:rPr lang="en-US" sz="1800" dirty="0">
                <a:latin typeface="Times New Roman" pitchFamily="18" charset="0"/>
                <a:cs typeface="Times New Roman" pitchFamily="18" charset="0"/>
              </a:rPr>
              <a:t> class extends </a:t>
            </a:r>
            <a:r>
              <a:rPr lang="en-US" sz="1800" dirty="0" err="1">
                <a:latin typeface="Times New Roman" pitchFamily="18" charset="0"/>
                <a:cs typeface="Times New Roman" pitchFamily="18" charset="0"/>
              </a:rPr>
              <a:t>AbstractList</a:t>
            </a:r>
            <a:r>
              <a:rPr lang="en-US" sz="1800" dirty="0">
                <a:latin typeface="Times New Roman" pitchFamily="18" charset="0"/>
                <a:cs typeface="Times New Roman" pitchFamily="18" charset="0"/>
              </a:rPr>
              <a:t> and implements the List interface</a:t>
            </a:r>
            <a:r>
              <a:rPr lang="en-US" sz="1800" dirty="0" smtClean="0">
                <a:latin typeface="Times New Roman" pitchFamily="18" charset="0"/>
                <a:cs typeface="Times New Roman" pitchFamily="18" charset="0"/>
              </a:rPr>
              <a:t>.</a:t>
            </a:r>
          </a:p>
          <a:p>
            <a:r>
              <a:rPr lang="en-US" sz="1800" dirty="0" err="1">
                <a:latin typeface="Times New Roman" pitchFamily="18" charset="0"/>
                <a:cs typeface="Times New Roman" pitchFamily="18" charset="0"/>
              </a:rPr>
              <a:t>ArrayList</a:t>
            </a:r>
            <a:r>
              <a:rPr lang="en-US" sz="1800" dirty="0">
                <a:latin typeface="Times New Roman" pitchFamily="18" charset="0"/>
                <a:cs typeface="Times New Roman" pitchFamily="18" charset="0"/>
              </a:rPr>
              <a:t> supports dynamic arrays that can grow as needed</a:t>
            </a:r>
            <a:r>
              <a:rPr lang="en-US" sz="1800" dirty="0" smtClean="0">
                <a:latin typeface="Times New Roman" pitchFamily="18" charset="0"/>
                <a:cs typeface="Times New Roman" pitchFamily="18" charset="0"/>
              </a:rPr>
              <a:t>.</a:t>
            </a:r>
          </a:p>
          <a:p>
            <a:r>
              <a:rPr lang="en-US" sz="1800" dirty="0">
                <a:latin typeface="Times New Roman" pitchFamily="18" charset="0"/>
                <a:cs typeface="Times New Roman" pitchFamily="18" charset="0"/>
              </a:rPr>
              <a:t>When this size is exceeded, the collection is automatically enlarged. When objects are removed, the array may be shrunk</a:t>
            </a:r>
            <a:r>
              <a:rPr lang="en-US" sz="1800" dirty="0" smtClean="0">
                <a:latin typeface="Times New Roman" pitchFamily="18" charset="0"/>
                <a:cs typeface="Times New Roman" pitchFamily="18" charset="0"/>
              </a:rPr>
              <a:t>.</a:t>
            </a:r>
          </a:p>
          <a:p>
            <a:r>
              <a:rPr lang="en-US" sz="1800" dirty="0">
                <a:latin typeface="Times New Roman" pitchFamily="18" charset="0"/>
                <a:cs typeface="Times New Roman" pitchFamily="18" charset="0"/>
              </a:rPr>
              <a:t>It uses a dynamic array to store the duplicate element of different data types.</a:t>
            </a:r>
            <a:endParaRPr lang="en-US" sz="1800" dirty="0" smtClean="0">
              <a:latin typeface="Times New Roman" pitchFamily="18" charset="0"/>
              <a:cs typeface="Times New Roman" pitchFamily="18" charset="0"/>
            </a:endParaRPr>
          </a:p>
          <a:p>
            <a:pPr marL="0" indent="0">
              <a:buNone/>
            </a:pPr>
            <a:endParaRPr lang="en-IN"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590800"/>
            <a:ext cx="7924800" cy="3810000"/>
          </a:xfrm>
          <a:prstGeom prst="rect">
            <a:avLst/>
          </a:prstGeom>
        </p:spPr>
      </p:pic>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09046109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
            <a:ext cx="8229600" cy="685800"/>
          </a:xfrm>
        </p:spPr>
        <p:txBody>
          <a:bodyPr>
            <a:normAutofit/>
          </a:bodyPr>
          <a:lstStyle/>
          <a:p>
            <a:r>
              <a:rPr lang="en-IN" sz="3200" b="1" dirty="0" smtClean="0">
                <a:latin typeface="Times New Roman" pitchFamily="18" charset="0"/>
                <a:cs typeface="Times New Roman" pitchFamily="18" charset="0"/>
              </a:rPr>
              <a:t>CALENDAR</a:t>
            </a:r>
            <a:endParaRPr lang="en-IN" sz="3200" b="1" dirty="0">
              <a:latin typeface="Times New Roman" pitchFamily="18" charset="0"/>
              <a:cs typeface="Times New Roman" pitchFamily="18" charset="0"/>
            </a:endParaRPr>
          </a:p>
        </p:txBody>
      </p:sp>
      <p:sp>
        <p:nvSpPr>
          <p:cNvPr id="4" name="Content Placeholder 3"/>
          <p:cNvSpPr>
            <a:spLocks noGrp="1"/>
          </p:cNvSpPr>
          <p:nvPr>
            <p:ph idx="1"/>
          </p:nvPr>
        </p:nvSpPr>
        <p:spPr>
          <a:xfrm>
            <a:off x="228600" y="762000"/>
            <a:ext cx="8686800" cy="5867400"/>
          </a:xfrm>
        </p:spPr>
        <p:txBody>
          <a:bodyPr/>
          <a:lstStyle/>
          <a:p>
            <a:pPr marL="180975" indent="-180975"/>
            <a:r>
              <a:rPr lang="en-US" sz="1800" dirty="0">
                <a:latin typeface="Times New Roman" pitchFamily="18" charset="0"/>
                <a:cs typeface="Times New Roman" pitchFamily="18" charset="0"/>
              </a:rPr>
              <a:t>Java Calendar class is an abstract class that provides methods for converting date between a specific instant in time and a set of calendar fields such as MONTH, YEAR, HOUR, etc</a:t>
            </a:r>
            <a:r>
              <a:rPr lang="en-US" sz="1800" dirty="0" smtClean="0">
                <a:latin typeface="Times New Roman" pitchFamily="18" charset="0"/>
                <a:cs typeface="Times New Roman" pitchFamily="18" charset="0"/>
              </a:rPr>
              <a:t>.</a:t>
            </a:r>
          </a:p>
          <a:p>
            <a:pPr marL="180975" indent="-180975"/>
            <a:r>
              <a:rPr lang="en-US" sz="1800" dirty="0">
                <a:latin typeface="Times New Roman" pitchFamily="18" charset="0"/>
                <a:cs typeface="Times New Roman" pitchFamily="18" charset="0"/>
              </a:rPr>
              <a:t>It inherits Object class and implements the Comparable interface</a:t>
            </a:r>
            <a:r>
              <a:rPr lang="en-US" sz="1800" dirty="0" smtClean="0">
                <a:latin typeface="Times New Roman" pitchFamily="18" charset="0"/>
                <a:cs typeface="Times New Roman" pitchFamily="18" charset="0"/>
              </a:rPr>
              <a:t>.</a:t>
            </a:r>
          </a:p>
          <a:p>
            <a:pPr marL="266700" lvl="0" indent="0">
              <a:buNone/>
            </a:pPr>
            <a:r>
              <a:rPr lang="en-US" sz="1800" b="1" dirty="0">
                <a:latin typeface="Times New Roman" pitchFamily="18" charset="0"/>
                <a:cs typeface="Times New Roman" pitchFamily="18" charset="0"/>
              </a:rPr>
              <a:t>public abstract class </a:t>
            </a:r>
            <a:r>
              <a:rPr lang="en-US" sz="1800" dirty="0">
                <a:latin typeface="Times New Roman" pitchFamily="18" charset="0"/>
                <a:cs typeface="Times New Roman" pitchFamily="18" charset="0"/>
              </a:rPr>
              <a:t>Calendar </a:t>
            </a:r>
            <a:r>
              <a:rPr lang="en-US" sz="1800" b="1" dirty="0">
                <a:latin typeface="Times New Roman" pitchFamily="18" charset="0"/>
                <a:cs typeface="Times New Roman" pitchFamily="18" charset="0"/>
              </a:rPr>
              <a:t>extends </a:t>
            </a:r>
            <a:r>
              <a:rPr lang="en-US" sz="1800" dirty="0" smtClean="0">
                <a:latin typeface="Times New Roman" pitchFamily="18" charset="0"/>
                <a:cs typeface="Times New Roman" pitchFamily="18" charset="0"/>
              </a:rPr>
              <a:t>Object </a:t>
            </a:r>
            <a:r>
              <a:rPr lang="en-US" sz="1800" b="1" dirty="0" smtClean="0">
                <a:latin typeface="Times New Roman" pitchFamily="18" charset="0"/>
                <a:cs typeface="Times New Roman" pitchFamily="18" charset="0"/>
              </a:rPr>
              <a:t>implements </a:t>
            </a:r>
            <a:r>
              <a:rPr lang="en-US" sz="1800" dirty="0" err="1">
                <a:latin typeface="Times New Roman" pitchFamily="18" charset="0"/>
                <a:cs typeface="Times New Roman" pitchFamily="18" charset="0"/>
              </a:rPr>
              <a:t>Serializable</a:t>
            </a:r>
            <a:r>
              <a:rPr lang="en-US" sz="1800" dirty="0">
                <a:latin typeface="Times New Roman" pitchFamily="18" charset="0"/>
                <a:cs typeface="Times New Roman" pitchFamily="18" charset="0"/>
              </a:rPr>
              <a:t>, </a:t>
            </a:r>
            <a:r>
              <a:rPr lang="en-US" sz="1800" dirty="0" err="1">
                <a:latin typeface="Times New Roman" pitchFamily="18" charset="0"/>
                <a:cs typeface="Times New Roman" pitchFamily="18" charset="0"/>
              </a:rPr>
              <a:t>Cloneable</a:t>
            </a:r>
            <a:r>
              <a:rPr lang="en-US" sz="1800" dirty="0">
                <a:latin typeface="Times New Roman" pitchFamily="18" charset="0"/>
                <a:cs typeface="Times New Roman" pitchFamily="18" charset="0"/>
              </a:rPr>
              <a:t>, Comparable&lt;Calendar</a:t>
            </a:r>
            <a:r>
              <a:rPr lang="en-US" sz="1800" dirty="0" smtClean="0">
                <a:latin typeface="Times New Roman" pitchFamily="18" charset="0"/>
                <a:cs typeface="Times New Roman" pitchFamily="18" charset="0"/>
              </a:rPr>
              <a:t>&gt;</a:t>
            </a:r>
          </a:p>
          <a:p>
            <a:pPr marL="266700" lvl="0" indent="-266700">
              <a:buNone/>
            </a:pPr>
            <a:endParaRPr lang="en-IN" sz="1800" dirty="0"/>
          </a:p>
          <a:p>
            <a:pPr marL="0" indent="0">
              <a:buNone/>
            </a:pPr>
            <a:endParaRPr lang="en-US" sz="1800" dirty="0" smtClean="0"/>
          </a:p>
          <a:p>
            <a:pPr marL="0" indent="0">
              <a:buNone/>
            </a:pPr>
            <a:endParaRPr lang="en-US" sz="1800" dirty="0" smtClean="0"/>
          </a:p>
          <a:p>
            <a:pPr marL="180975" indent="-180975"/>
            <a:endParaRPr lang="en-US" sz="1800" dirty="0" smtClean="0"/>
          </a:p>
          <a:p>
            <a:endParaRPr lang="en-IN" sz="1800" dirty="0"/>
          </a:p>
          <a:p>
            <a:endParaRPr lang="en-IN"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25850358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81000"/>
            <a:ext cx="6934199" cy="5612352"/>
          </a:xfrm>
          <a:prstGeom prst="rect">
            <a:avLst/>
          </a:prstGeom>
        </p:spPr>
      </p:pic>
    </p:spTree>
    <p:extLst>
      <p:ext uri="{BB962C8B-B14F-4D97-AF65-F5344CB8AC3E}">
        <p14:creationId xmlns:p14="http://schemas.microsoft.com/office/powerpoint/2010/main" val="296188215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152400"/>
            <a:ext cx="8229600" cy="609600"/>
          </a:xfrm>
        </p:spPr>
        <p:txBody>
          <a:bodyPr>
            <a:normAutofit/>
          </a:bodyPr>
          <a:lstStyle/>
          <a:p>
            <a:r>
              <a:rPr lang="en-IN" sz="3200" b="1" dirty="0" smtClean="0">
                <a:latin typeface="Times New Roman" pitchFamily="18" charset="0"/>
                <a:cs typeface="Times New Roman" pitchFamily="18" charset="0"/>
              </a:rPr>
              <a:t>RANDOM CLASS</a:t>
            </a:r>
            <a:endParaRPr lang="en-IN" sz="3200" b="1" dirty="0">
              <a:latin typeface="Times New Roman" pitchFamily="18" charset="0"/>
              <a:cs typeface="Times New Roman" pitchFamily="18" charset="0"/>
            </a:endParaRPr>
          </a:p>
        </p:txBody>
      </p:sp>
      <p:sp>
        <p:nvSpPr>
          <p:cNvPr id="4" name="Content Placeholder 3"/>
          <p:cNvSpPr>
            <a:spLocks noGrp="1"/>
          </p:cNvSpPr>
          <p:nvPr>
            <p:ph idx="1"/>
          </p:nvPr>
        </p:nvSpPr>
        <p:spPr>
          <a:xfrm>
            <a:off x="152400" y="762000"/>
            <a:ext cx="8534400" cy="5867400"/>
          </a:xfrm>
        </p:spPr>
        <p:txBody>
          <a:bodyPr>
            <a:normAutofit/>
          </a:bodyPr>
          <a:lstStyle/>
          <a:p>
            <a:pPr lvl="0"/>
            <a:r>
              <a:rPr lang="en-US" sz="1700" dirty="0">
                <a:latin typeface="Times New Roman" pitchFamily="18" charset="0"/>
                <a:cs typeface="Times New Roman" pitchFamily="18" charset="0"/>
              </a:rPr>
              <a:t>For using this class to generate random numbers, we have to first create an instance of this class and then invoke methods such as </a:t>
            </a:r>
            <a:r>
              <a:rPr lang="en-US" sz="1700" dirty="0" err="1">
                <a:latin typeface="Times New Roman" pitchFamily="18" charset="0"/>
                <a:cs typeface="Times New Roman" pitchFamily="18" charset="0"/>
              </a:rPr>
              <a:t>nextInt</a:t>
            </a: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nextDouble</a:t>
            </a: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nextLong</a:t>
            </a:r>
            <a:r>
              <a:rPr lang="en-US" sz="1700" dirty="0">
                <a:latin typeface="Times New Roman" pitchFamily="18" charset="0"/>
                <a:cs typeface="Times New Roman" pitchFamily="18" charset="0"/>
              </a:rPr>
              <a:t>() </a:t>
            </a:r>
            <a:r>
              <a:rPr lang="en-US" sz="1700" dirty="0" err="1">
                <a:latin typeface="Times New Roman" pitchFamily="18" charset="0"/>
                <a:cs typeface="Times New Roman" pitchFamily="18" charset="0"/>
              </a:rPr>
              <a:t>etc</a:t>
            </a:r>
            <a:r>
              <a:rPr lang="en-US" sz="1700" dirty="0">
                <a:latin typeface="Times New Roman" pitchFamily="18" charset="0"/>
                <a:cs typeface="Times New Roman" pitchFamily="18" charset="0"/>
              </a:rPr>
              <a:t> using that instance.</a:t>
            </a:r>
            <a:endParaRPr lang="en-IN" sz="1700" dirty="0">
              <a:latin typeface="Times New Roman" pitchFamily="18" charset="0"/>
              <a:cs typeface="Times New Roman" pitchFamily="18" charset="0"/>
            </a:endParaRPr>
          </a:p>
          <a:p>
            <a:pPr lvl="0"/>
            <a:r>
              <a:rPr lang="en-US" sz="1700" dirty="0">
                <a:latin typeface="Times New Roman" pitchFamily="18" charset="0"/>
                <a:cs typeface="Times New Roman" pitchFamily="18" charset="0"/>
              </a:rPr>
              <a:t>We can generate random numbers of types integers, float, double, long, </a:t>
            </a:r>
            <a:r>
              <a:rPr lang="en-US" sz="1700" dirty="0" err="1">
                <a:latin typeface="Times New Roman" pitchFamily="18" charset="0"/>
                <a:cs typeface="Times New Roman" pitchFamily="18" charset="0"/>
              </a:rPr>
              <a:t>booleans</a:t>
            </a:r>
            <a:r>
              <a:rPr lang="en-US" sz="1700" dirty="0">
                <a:latin typeface="Times New Roman" pitchFamily="18" charset="0"/>
                <a:cs typeface="Times New Roman" pitchFamily="18" charset="0"/>
              </a:rPr>
              <a:t> using this class.</a:t>
            </a:r>
            <a:endParaRPr lang="en-IN" sz="1700" dirty="0">
              <a:latin typeface="Times New Roman" pitchFamily="18" charset="0"/>
              <a:cs typeface="Times New Roman" pitchFamily="18" charset="0"/>
            </a:endParaRPr>
          </a:p>
          <a:p>
            <a:pPr lvl="0"/>
            <a:r>
              <a:rPr lang="en-US" sz="1700" dirty="0">
                <a:latin typeface="Times New Roman" pitchFamily="18" charset="0"/>
                <a:cs typeface="Times New Roman" pitchFamily="18" charset="0"/>
              </a:rPr>
              <a:t>We can pass arguments to the methods for placing an upper bound on the range of the numbers to be generated. For example, </a:t>
            </a:r>
            <a:r>
              <a:rPr lang="en-US" sz="1700" dirty="0" err="1">
                <a:latin typeface="Times New Roman" pitchFamily="18" charset="0"/>
                <a:cs typeface="Times New Roman" pitchFamily="18" charset="0"/>
              </a:rPr>
              <a:t>nextInt</a:t>
            </a:r>
            <a:r>
              <a:rPr lang="en-US" sz="1700" dirty="0">
                <a:latin typeface="Times New Roman" pitchFamily="18" charset="0"/>
                <a:cs typeface="Times New Roman" pitchFamily="18" charset="0"/>
              </a:rPr>
              <a:t>(6) will generate numbers in the range 0 to 5 both inclusive</a:t>
            </a:r>
            <a:r>
              <a:rPr lang="en-US" sz="1700" dirty="0" smtClean="0">
                <a:latin typeface="Times New Roman" pitchFamily="18" charset="0"/>
                <a:cs typeface="Times New Roman" pitchFamily="18" charset="0"/>
              </a:rPr>
              <a:t>.</a:t>
            </a:r>
          </a:p>
          <a:p>
            <a:pPr marL="0" lvl="0" indent="0">
              <a:buNone/>
            </a:pPr>
            <a:endParaRPr lang="en-IN" sz="1700" dirty="0">
              <a:latin typeface="Times New Roman" pitchFamily="18" charset="0"/>
              <a:cs typeface="Times New Roman" pitchFamily="18" charset="0"/>
            </a:endParaRPr>
          </a:p>
          <a:p>
            <a:endParaRPr lang="en-IN"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339969829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381000"/>
            <a:ext cx="5486400" cy="4267200"/>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4572000"/>
            <a:ext cx="6287045" cy="1531753"/>
          </a:xfrm>
          <a:prstGeom prst="rect">
            <a:avLst/>
          </a:prstGeom>
        </p:spPr>
      </p:pic>
    </p:spTree>
    <p:extLst>
      <p:ext uri="{BB962C8B-B14F-4D97-AF65-F5344CB8AC3E}">
        <p14:creationId xmlns:p14="http://schemas.microsoft.com/office/powerpoint/2010/main" val="391853980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639762"/>
          </a:xfrm>
        </p:spPr>
        <p:txBody>
          <a:bodyPr>
            <a:normAutofit/>
          </a:bodyPr>
          <a:lstStyle/>
          <a:p>
            <a:r>
              <a:rPr lang="en-IN" sz="3200" b="1" dirty="0" smtClean="0">
                <a:latin typeface="Times New Roman" pitchFamily="18" charset="0"/>
                <a:cs typeface="Times New Roman" pitchFamily="18" charset="0"/>
              </a:rPr>
              <a:t>SCANNER</a:t>
            </a:r>
            <a:endParaRPr lang="en-IN" sz="3200" b="1" dirty="0">
              <a:latin typeface="Times New Roman" pitchFamily="18" charset="0"/>
              <a:cs typeface="Times New Roman" pitchFamily="18" charset="0"/>
            </a:endParaRPr>
          </a:p>
        </p:txBody>
      </p:sp>
      <p:sp>
        <p:nvSpPr>
          <p:cNvPr id="4" name="Content Placeholder 3"/>
          <p:cNvSpPr>
            <a:spLocks noGrp="1"/>
          </p:cNvSpPr>
          <p:nvPr>
            <p:ph idx="1"/>
          </p:nvPr>
        </p:nvSpPr>
        <p:spPr>
          <a:xfrm>
            <a:off x="457200" y="838200"/>
            <a:ext cx="8229600" cy="5287963"/>
          </a:xfrm>
        </p:spPr>
        <p:txBody>
          <a:bodyPr>
            <a:normAutofit/>
          </a:bodyPr>
          <a:lstStyle/>
          <a:p>
            <a:r>
              <a:rPr lang="en-US" sz="1800" dirty="0">
                <a:latin typeface="Times New Roman" pitchFamily="18" charset="0"/>
                <a:cs typeface="Times New Roman" pitchFamily="18" charset="0"/>
              </a:rPr>
              <a:t>There are various ways to read input from the keyboard, the </a:t>
            </a:r>
            <a:r>
              <a:rPr lang="en-US" sz="1800" dirty="0" err="1">
                <a:latin typeface="Times New Roman" pitchFamily="18" charset="0"/>
                <a:cs typeface="Times New Roman" pitchFamily="18" charset="0"/>
              </a:rPr>
              <a:t>java.util.Scanner</a:t>
            </a:r>
            <a:r>
              <a:rPr lang="en-US" sz="1800" dirty="0">
                <a:latin typeface="Times New Roman" pitchFamily="18" charset="0"/>
                <a:cs typeface="Times New Roman" pitchFamily="18" charset="0"/>
              </a:rPr>
              <a:t> class is one of them. </a:t>
            </a:r>
            <a:endParaRPr lang="en-US" sz="1800" dirty="0" smtClean="0">
              <a:latin typeface="Times New Roman" pitchFamily="18" charset="0"/>
              <a:cs typeface="Times New Roman" pitchFamily="18" charset="0"/>
            </a:endParaRPr>
          </a:p>
          <a:p>
            <a:r>
              <a:rPr lang="en-US" sz="1800" dirty="0">
                <a:latin typeface="Times New Roman" pitchFamily="18" charset="0"/>
                <a:cs typeface="Times New Roman" pitchFamily="18" charset="0"/>
              </a:rPr>
              <a:t>The </a:t>
            </a:r>
            <a:r>
              <a:rPr lang="en-US" sz="1800" b="1" dirty="0">
                <a:latin typeface="Times New Roman" pitchFamily="18" charset="0"/>
                <a:cs typeface="Times New Roman" pitchFamily="18" charset="0"/>
              </a:rPr>
              <a:t>Java Scanner </a:t>
            </a:r>
            <a:r>
              <a:rPr lang="en-US" sz="1800" dirty="0">
                <a:latin typeface="Times New Roman" pitchFamily="18" charset="0"/>
                <a:cs typeface="Times New Roman" pitchFamily="18" charset="0"/>
              </a:rPr>
              <a:t>class breaks the input into tokens using a delimiter that is whitespace </a:t>
            </a:r>
            <a:r>
              <a:rPr lang="en-US" sz="1800" dirty="0" err="1">
                <a:latin typeface="Times New Roman" pitchFamily="18" charset="0"/>
                <a:cs typeface="Times New Roman" pitchFamily="18" charset="0"/>
              </a:rPr>
              <a:t>bydefault</a:t>
            </a:r>
            <a:r>
              <a:rPr lang="en-US" sz="1800" dirty="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r>
              <a:rPr lang="en-US" sz="1800" dirty="0">
                <a:latin typeface="Times New Roman" pitchFamily="18" charset="0"/>
                <a:cs typeface="Times New Roman" pitchFamily="18" charset="0"/>
              </a:rPr>
              <a:t>It provides many methods to read and parse various primitive values.</a:t>
            </a:r>
            <a:endParaRPr lang="en-IN"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Java Scanner class extends Object class and implements Iterator and Closeable interfaces</a:t>
            </a:r>
            <a:endParaRPr lang="en-IN" sz="18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247842167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55</a:t>
            </a:fld>
            <a:endParaRPr lang="en-US"/>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529" y="533400"/>
            <a:ext cx="6248942" cy="5467573"/>
          </a:xfrm>
          <a:prstGeom prst="rect">
            <a:avLst/>
          </a:prstGeom>
        </p:spPr>
      </p:pic>
    </p:spTree>
    <p:extLst>
      <p:ext uri="{BB962C8B-B14F-4D97-AF65-F5344CB8AC3E}">
        <p14:creationId xmlns:p14="http://schemas.microsoft.com/office/powerpoint/2010/main" val="133451138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2" y="180976"/>
            <a:ext cx="7773338" cy="971549"/>
          </a:xfrm>
        </p:spPr>
        <p:txBody>
          <a:bodyPr>
            <a:normAutofit/>
          </a:bodyPr>
          <a:lstStyle/>
          <a:p>
            <a:r>
              <a:rPr lang="en-IN" sz="3200" b="1" dirty="0" smtClean="0">
                <a:latin typeface="Times New Roman" pitchFamily="18" charset="0"/>
                <a:cs typeface="Times New Roman" pitchFamily="18" charset="0"/>
              </a:rPr>
              <a:t>GENERICS</a:t>
            </a:r>
            <a:endParaRPr lang="en-IN" sz="3200" b="1" dirty="0">
              <a:latin typeface="Times New Roman" pitchFamily="18" charset="0"/>
              <a:cs typeface="Times New Roman" pitchFamily="18" charset="0"/>
            </a:endParaRPr>
          </a:p>
        </p:txBody>
      </p:sp>
      <p:sp>
        <p:nvSpPr>
          <p:cNvPr id="3" name="Content Placeholder 2"/>
          <p:cNvSpPr>
            <a:spLocks noGrp="1"/>
          </p:cNvSpPr>
          <p:nvPr>
            <p:ph sz="quarter" idx="4294967295"/>
          </p:nvPr>
        </p:nvSpPr>
        <p:spPr>
          <a:xfrm>
            <a:off x="161925" y="885825"/>
            <a:ext cx="8810625" cy="5762625"/>
          </a:xfrm>
          <a:prstGeom prst="rect">
            <a:avLst/>
          </a:prstGeom>
        </p:spPr>
        <p:txBody>
          <a:bodyPr/>
          <a:lstStyle/>
          <a:p>
            <a:r>
              <a:rPr lang="en-US" sz="1800" cap="none" dirty="0" smtClean="0">
                <a:latin typeface="Times New Roman" pitchFamily="18" charset="0"/>
                <a:cs typeface="Times New Roman" pitchFamily="18" charset="0"/>
              </a:rPr>
              <a:t>We could write a single sort method that could sort the elements in an integer array, a string array, or an array of any type that supports ordering.</a:t>
            </a:r>
          </a:p>
          <a:p>
            <a:r>
              <a:rPr lang="en-US" sz="1800" cap="none" dirty="0" smtClean="0">
                <a:latin typeface="Times New Roman" pitchFamily="18" charset="0"/>
                <a:cs typeface="Times New Roman" pitchFamily="18" charset="0"/>
              </a:rPr>
              <a:t>Java </a:t>
            </a:r>
            <a:r>
              <a:rPr lang="en-US" sz="1800" b="1" cap="none" dirty="0" smtClean="0">
                <a:latin typeface="Times New Roman" pitchFamily="18" charset="0"/>
                <a:cs typeface="Times New Roman" pitchFamily="18" charset="0"/>
              </a:rPr>
              <a:t>generic</a:t>
            </a:r>
            <a:r>
              <a:rPr lang="en-US" sz="1800" cap="none" dirty="0" smtClean="0">
                <a:latin typeface="Times New Roman" pitchFamily="18" charset="0"/>
                <a:cs typeface="Times New Roman" pitchFamily="18" charset="0"/>
              </a:rPr>
              <a:t> methods and generic classes enable programmers to specify, with a single method declaration, a set of related methods, or with a single class declaration, a set of related types, respectively.</a:t>
            </a:r>
          </a:p>
          <a:p>
            <a:r>
              <a:rPr lang="en-US" sz="1800" cap="none" dirty="0" smtClean="0">
                <a:latin typeface="Times New Roman" pitchFamily="18" charset="0"/>
                <a:cs typeface="Times New Roman" pitchFamily="18" charset="0"/>
              </a:rPr>
              <a:t>Generics also provide compile-time type safety that allows programmers to catch invalid types at compile time.</a:t>
            </a:r>
          </a:p>
          <a:p>
            <a:r>
              <a:rPr lang="en-US" sz="1800" cap="none" dirty="0" smtClean="0">
                <a:latin typeface="Times New Roman" pitchFamily="18" charset="0"/>
                <a:cs typeface="Times New Roman" pitchFamily="18" charset="0"/>
              </a:rPr>
              <a:t>Using java generic concept, we might write a generic method for sorting an array of objects, then invoke the generic method with integer arrays, double arrays, string arrays and so on, to sort the array elements.</a:t>
            </a:r>
            <a:endParaRPr lang="en-IN" sz="1800" cap="none" dirty="0">
              <a:latin typeface="Times New Roman" pitchFamily="18" charset="0"/>
              <a:cs typeface="Times New Roman" pitchFamily="18" charset="0"/>
            </a:endParaRPr>
          </a:p>
        </p:txBody>
      </p:sp>
    </p:spTree>
    <p:extLst>
      <p:ext uri="{BB962C8B-B14F-4D97-AF65-F5344CB8AC3E}">
        <p14:creationId xmlns:p14="http://schemas.microsoft.com/office/powerpoint/2010/main" val="239702097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957" y="381001"/>
            <a:ext cx="7773338" cy="552450"/>
          </a:xfrm>
        </p:spPr>
        <p:txBody>
          <a:bodyPr>
            <a:normAutofit fontScale="90000"/>
          </a:bodyPr>
          <a:lstStyle/>
          <a:p>
            <a:r>
              <a:rPr lang="en-IN" sz="3200" b="1" dirty="0" smtClean="0">
                <a:latin typeface="Times New Roman" pitchFamily="18" charset="0"/>
                <a:cs typeface="Times New Roman" pitchFamily="18" charset="0"/>
              </a:rPr>
              <a:t>GENERIC PROGRAMMING RULES</a:t>
            </a:r>
            <a:endParaRPr lang="en-IN" sz="3200" b="1" dirty="0">
              <a:latin typeface="Times New Roman" pitchFamily="18" charset="0"/>
              <a:cs typeface="Times New Roman" pitchFamily="18" charset="0"/>
            </a:endParaRPr>
          </a:p>
        </p:txBody>
      </p:sp>
      <p:sp>
        <p:nvSpPr>
          <p:cNvPr id="3" name="Content Placeholder 2"/>
          <p:cNvSpPr>
            <a:spLocks noGrp="1"/>
          </p:cNvSpPr>
          <p:nvPr>
            <p:ph sz="quarter" idx="4294967295"/>
          </p:nvPr>
        </p:nvSpPr>
        <p:spPr>
          <a:xfrm>
            <a:off x="228599" y="933450"/>
            <a:ext cx="8677275" cy="5753099"/>
          </a:xfrm>
          <a:prstGeom prst="rect">
            <a:avLst/>
          </a:prstGeom>
        </p:spPr>
        <p:txBody>
          <a:bodyPr/>
          <a:lstStyle/>
          <a:p>
            <a:r>
              <a:rPr lang="en-US" sz="1800" cap="none" dirty="0" smtClean="0">
                <a:latin typeface="Times New Roman" pitchFamily="18" charset="0"/>
                <a:cs typeface="Times New Roman" pitchFamily="18" charset="0"/>
              </a:rPr>
              <a:t>All generic method declarations have a type parameter section delimited by angle brackets (&lt; and &gt;) that precedes the method's return type ( &lt; E &gt; in the next example).</a:t>
            </a:r>
          </a:p>
          <a:p>
            <a:r>
              <a:rPr lang="en-US" sz="1800" cap="none" dirty="0" smtClean="0">
                <a:latin typeface="Times New Roman" pitchFamily="18" charset="0"/>
                <a:cs typeface="Times New Roman" pitchFamily="18" charset="0"/>
              </a:rPr>
              <a:t>Each type parameter section contains one or more type parameters separated by commas. A type parameter, also known as a type variable, is an identifier that specifies a generic type name.</a:t>
            </a:r>
          </a:p>
          <a:p>
            <a:r>
              <a:rPr lang="en-US" sz="1800" cap="none" dirty="0" smtClean="0">
                <a:latin typeface="Times New Roman" pitchFamily="18" charset="0"/>
                <a:cs typeface="Times New Roman" pitchFamily="18" charset="0"/>
              </a:rPr>
              <a:t>The type parameters can be used to declare the return type and act as placeholders for the types of the arguments passed to the generic method, which are known as actual type arguments.</a:t>
            </a:r>
          </a:p>
          <a:p>
            <a:r>
              <a:rPr lang="en-US" sz="1800" cap="none" dirty="0" smtClean="0">
                <a:latin typeface="Times New Roman" pitchFamily="18" charset="0"/>
                <a:cs typeface="Times New Roman" pitchFamily="18" charset="0"/>
              </a:rPr>
              <a:t>A generic method's body is declared like that of any other method. Note that type parameters can represent only reference types, not primitive types (like </a:t>
            </a:r>
            <a:r>
              <a:rPr lang="en-US" sz="1800" cap="none" dirty="0" err="1" smtClean="0">
                <a:latin typeface="Times New Roman" pitchFamily="18" charset="0"/>
                <a:cs typeface="Times New Roman" pitchFamily="18" charset="0"/>
              </a:rPr>
              <a:t>int</a:t>
            </a:r>
            <a:r>
              <a:rPr lang="en-US" sz="1800" cap="none" dirty="0" smtClean="0">
                <a:latin typeface="Times New Roman" pitchFamily="18" charset="0"/>
                <a:cs typeface="Times New Roman" pitchFamily="18" charset="0"/>
              </a:rPr>
              <a:t>, double and char).</a:t>
            </a:r>
            <a:endParaRPr lang="en-IN" sz="1800" cap="none" dirty="0">
              <a:latin typeface="Times New Roman" pitchFamily="18" charset="0"/>
              <a:cs typeface="Times New Roman" pitchFamily="18" charset="0"/>
            </a:endParaRPr>
          </a:p>
        </p:txBody>
      </p:sp>
    </p:spTree>
    <p:extLst>
      <p:ext uri="{BB962C8B-B14F-4D97-AF65-F5344CB8AC3E}">
        <p14:creationId xmlns:p14="http://schemas.microsoft.com/office/powerpoint/2010/main" val="9416907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51" y="0"/>
            <a:ext cx="7781924" cy="4943475"/>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4379" y="3398517"/>
            <a:ext cx="15241" cy="60965"/>
          </a:xfrm>
          <a:prstGeom prst="rect">
            <a:avLst/>
          </a:prstGeom>
        </p:spPr>
      </p:pic>
      <p:pic>
        <p:nvPicPr>
          <p:cNvPr id="7" name="Picture 6"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51" y="5162550"/>
            <a:ext cx="6805250" cy="1546994"/>
          </a:xfrm>
          <a:prstGeom prst="rect">
            <a:avLst/>
          </a:prstGeom>
        </p:spPr>
      </p:pic>
    </p:spTree>
    <p:extLst>
      <p:ext uri="{BB962C8B-B14F-4D97-AF65-F5344CB8AC3E}">
        <p14:creationId xmlns:p14="http://schemas.microsoft.com/office/powerpoint/2010/main" val="14488635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332" y="228600"/>
            <a:ext cx="7773338" cy="962025"/>
          </a:xfrm>
        </p:spPr>
        <p:txBody>
          <a:bodyPr>
            <a:normAutofit/>
          </a:bodyPr>
          <a:lstStyle/>
          <a:p>
            <a:r>
              <a:rPr lang="en-IN" sz="3200" b="1" dirty="0" smtClean="0">
                <a:latin typeface="Times New Roman" pitchFamily="18" charset="0"/>
                <a:cs typeface="Times New Roman" pitchFamily="18" charset="0"/>
              </a:rPr>
              <a:t>GENERIC CLASS</a:t>
            </a:r>
            <a:endParaRPr lang="en-IN" sz="3200" b="1" dirty="0">
              <a:latin typeface="Times New Roman" pitchFamily="18" charset="0"/>
              <a:cs typeface="Times New Roman" pitchFamily="18" charset="0"/>
            </a:endParaRPr>
          </a:p>
        </p:txBody>
      </p:sp>
      <p:sp>
        <p:nvSpPr>
          <p:cNvPr id="4" name="Content Placeholder 3"/>
          <p:cNvSpPr>
            <a:spLocks noGrp="1"/>
          </p:cNvSpPr>
          <p:nvPr>
            <p:ph sz="quarter" idx="4294967295"/>
          </p:nvPr>
        </p:nvSpPr>
        <p:spPr>
          <a:xfrm>
            <a:off x="257175" y="1019175"/>
            <a:ext cx="8543925" cy="5553075"/>
          </a:xfrm>
          <a:prstGeom prst="rect">
            <a:avLst/>
          </a:prstGeom>
        </p:spPr>
        <p:txBody>
          <a:bodyPr/>
          <a:lstStyle/>
          <a:p>
            <a:r>
              <a:rPr lang="en-US" sz="1800" cap="none" dirty="0" smtClean="0">
                <a:latin typeface="Times New Roman" pitchFamily="18" charset="0"/>
                <a:cs typeface="Times New Roman" pitchFamily="18" charset="0"/>
              </a:rPr>
              <a:t>A generic class declaration looks like a non-generic class declaration, except that the class name is followed by a type parameter section.</a:t>
            </a:r>
          </a:p>
          <a:p>
            <a:r>
              <a:rPr lang="en-US" sz="1800" cap="none" dirty="0" smtClean="0">
                <a:latin typeface="Times New Roman" pitchFamily="18" charset="0"/>
                <a:cs typeface="Times New Roman" pitchFamily="18" charset="0"/>
              </a:rPr>
              <a:t>As with generic methods, the type parameter section of a generic class can have one or more type parameters separated by commas.</a:t>
            </a:r>
          </a:p>
          <a:p>
            <a:r>
              <a:rPr lang="en-US" sz="1800" cap="none" dirty="0" smtClean="0">
                <a:latin typeface="Times New Roman" pitchFamily="18" charset="0"/>
                <a:cs typeface="Times New Roman" pitchFamily="18" charset="0"/>
              </a:rPr>
              <a:t>These classes are known as parameterized classes or parameterized types because they accept one or more parameters.</a:t>
            </a:r>
            <a:endParaRPr lang="en-IN" sz="1800" cap="none" dirty="0">
              <a:latin typeface="Times New Roman" pitchFamily="18" charset="0"/>
              <a:cs typeface="Times New Roman" pitchFamily="18" charset="0"/>
            </a:endParaRPr>
          </a:p>
        </p:txBody>
      </p:sp>
    </p:spTree>
    <p:extLst>
      <p:ext uri="{BB962C8B-B14F-4D97-AF65-F5344CB8AC3E}">
        <p14:creationId xmlns:p14="http://schemas.microsoft.com/office/powerpoint/2010/main" val="38872138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00"/>
            <a:ext cx="9144000" cy="5867400"/>
          </a:xfrm>
          <a:prstGeom prst="rect">
            <a:avLst/>
          </a:prstGeom>
        </p:spPr>
      </p:pic>
      <p:sp>
        <p:nvSpPr>
          <p:cNvPr id="6" name="Title 5"/>
          <p:cNvSpPr>
            <a:spLocks noGrp="1"/>
          </p:cNvSpPr>
          <p:nvPr>
            <p:ph type="title"/>
          </p:nvPr>
        </p:nvSpPr>
        <p:spPr>
          <a:xfrm>
            <a:off x="609600" y="228600"/>
            <a:ext cx="8229600" cy="411162"/>
          </a:xfrm>
        </p:spPr>
        <p:txBody>
          <a:bodyPr>
            <a:noAutofit/>
          </a:bodyPr>
          <a:lstStyle/>
          <a:p>
            <a:r>
              <a:rPr lang="en-IN" sz="2800" b="1" dirty="0">
                <a:latin typeface="Times New Roman" pitchFamily="18" charset="0"/>
                <a:cs typeface="Times New Roman" pitchFamily="18" charset="0"/>
              </a:rPr>
              <a:t>ARRAYLIST EXAMPLE-USING ITERATOR</a:t>
            </a:r>
          </a:p>
        </p:txBody>
      </p:sp>
      <p:sp>
        <p:nvSpPr>
          <p:cNvPr id="8" name="Slide Number Placeholder 7"/>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37619296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075" y="220810"/>
            <a:ext cx="8515349" cy="4255939"/>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799" y="4960583"/>
            <a:ext cx="7349787" cy="1059218"/>
          </a:xfrm>
          <a:prstGeom prst="rect">
            <a:avLst/>
          </a:prstGeom>
        </p:spPr>
      </p:pic>
    </p:spTree>
    <p:extLst>
      <p:ext uri="{BB962C8B-B14F-4D97-AF65-F5344CB8AC3E}">
        <p14:creationId xmlns:p14="http://schemas.microsoft.com/office/powerpoint/2010/main" val="231263934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639762"/>
          </a:xfrm>
        </p:spPr>
        <p:txBody>
          <a:bodyPr>
            <a:normAutofit/>
          </a:bodyPr>
          <a:lstStyle/>
          <a:p>
            <a:r>
              <a:rPr lang="en-US" sz="3200" b="1" dirty="0" smtClean="0">
                <a:latin typeface="Times New Roman" pitchFamily="18" charset="0"/>
                <a:cs typeface="Times New Roman" pitchFamily="18" charset="0"/>
              </a:rPr>
              <a:t>FORMATTER</a:t>
            </a:r>
            <a:endParaRPr lang="en-IN" sz="3200" b="1" dirty="0">
              <a:latin typeface="Times New Roman" pitchFamily="18" charset="0"/>
              <a:cs typeface="Times New Roman" pitchFamily="18" charset="0"/>
            </a:endParaRPr>
          </a:p>
        </p:txBody>
      </p:sp>
      <p:sp>
        <p:nvSpPr>
          <p:cNvPr id="4" name="Content Placeholder 3"/>
          <p:cNvSpPr>
            <a:spLocks noGrp="1"/>
          </p:cNvSpPr>
          <p:nvPr>
            <p:ph idx="1"/>
          </p:nvPr>
        </p:nvSpPr>
        <p:spPr>
          <a:xfrm>
            <a:off x="304800" y="914400"/>
            <a:ext cx="8610600" cy="5715000"/>
          </a:xfrm>
        </p:spPr>
        <p:txBody>
          <a:bodyPr/>
          <a:lstStyle/>
          <a:p>
            <a:r>
              <a:rPr lang="en-US" sz="2000" dirty="0">
                <a:latin typeface="Times New Roman" pitchFamily="18" charset="0"/>
                <a:cs typeface="Times New Roman" pitchFamily="18" charset="0"/>
              </a:rPr>
              <a:t>At the core of Java’s support for creating formatted output is the </a:t>
            </a:r>
            <a:r>
              <a:rPr lang="en-US" sz="2000" b="1" dirty="0">
                <a:latin typeface="Times New Roman" pitchFamily="18" charset="0"/>
                <a:cs typeface="Times New Roman" pitchFamily="18" charset="0"/>
              </a:rPr>
              <a:t>Formatter </a:t>
            </a:r>
            <a:r>
              <a:rPr lang="en-US" sz="2000" dirty="0" smtClean="0">
                <a:latin typeface="Times New Roman" pitchFamily="18" charset="0"/>
                <a:cs typeface="Times New Roman" pitchFamily="18" charset="0"/>
              </a:rPr>
              <a:t>class.</a:t>
            </a:r>
          </a:p>
          <a:p>
            <a:r>
              <a:rPr lang="en-US" sz="2000" dirty="0">
                <a:latin typeface="Times New Roman" pitchFamily="18" charset="0"/>
                <a:cs typeface="Times New Roman" pitchFamily="18" charset="0"/>
              </a:rPr>
              <a:t>It provides </a:t>
            </a:r>
            <a:r>
              <a:rPr lang="en-US" sz="2000" i="1" dirty="0">
                <a:latin typeface="Times New Roman" pitchFamily="18" charset="0"/>
                <a:cs typeface="Times New Roman" pitchFamily="18" charset="0"/>
              </a:rPr>
              <a:t>format conversions </a:t>
            </a:r>
            <a:r>
              <a:rPr lang="en-US" sz="2000" dirty="0">
                <a:latin typeface="Times New Roman" pitchFamily="18" charset="0"/>
                <a:cs typeface="Times New Roman" pitchFamily="18" charset="0"/>
              </a:rPr>
              <a:t>that let you display numbers, strings, and time and date in virtually any format you like</a:t>
            </a:r>
            <a:r>
              <a:rPr lang="en-US" sz="2000" dirty="0" smtClean="0">
                <a:latin typeface="Times New Roman" pitchFamily="18" charset="0"/>
                <a:cs typeface="Times New Roman" pitchFamily="18" charset="0"/>
              </a:rPr>
              <a:t>.</a:t>
            </a:r>
          </a:p>
          <a:p>
            <a:r>
              <a:rPr lang="en-US" sz="2000" dirty="0">
                <a:latin typeface="Times New Roman" pitchFamily="18" charset="0"/>
                <a:cs typeface="Times New Roman" pitchFamily="18" charset="0"/>
              </a:rPr>
              <a:t>You can use </a:t>
            </a:r>
            <a:r>
              <a:rPr lang="en-US" sz="2000" b="1" dirty="0">
                <a:latin typeface="Times New Roman" pitchFamily="18" charset="0"/>
                <a:cs typeface="Times New Roman" pitchFamily="18" charset="0"/>
              </a:rPr>
              <a:t>Formatter </a:t>
            </a:r>
            <a:r>
              <a:rPr lang="en-US" sz="2000" dirty="0">
                <a:latin typeface="Times New Roman" pitchFamily="18" charset="0"/>
                <a:cs typeface="Times New Roman" pitchFamily="18" charset="0"/>
              </a:rPr>
              <a:t>to format output, you must create a </a:t>
            </a:r>
            <a:r>
              <a:rPr lang="en-US" sz="2000" b="1" dirty="0">
                <a:latin typeface="Times New Roman" pitchFamily="18" charset="0"/>
                <a:cs typeface="Times New Roman" pitchFamily="18" charset="0"/>
              </a:rPr>
              <a:t>Formatter </a:t>
            </a:r>
            <a:r>
              <a:rPr lang="en-US" sz="2000" dirty="0">
                <a:latin typeface="Times New Roman" pitchFamily="18" charset="0"/>
                <a:cs typeface="Times New Roman" pitchFamily="18" charset="0"/>
              </a:rPr>
              <a:t>object. </a:t>
            </a:r>
            <a:endParaRPr lang="en-US" sz="2000" dirty="0" smtClean="0">
              <a:latin typeface="Times New Roman" pitchFamily="18" charset="0"/>
              <a:cs typeface="Times New Roman" pitchFamily="18" charset="0"/>
            </a:endParaRPr>
          </a:p>
          <a:p>
            <a:r>
              <a:rPr lang="en-US" sz="2000" dirty="0">
                <a:latin typeface="Times New Roman" pitchFamily="18" charset="0"/>
                <a:cs typeface="Times New Roman" pitchFamily="18" charset="0"/>
              </a:rPr>
              <a:t>After you have created a </a:t>
            </a:r>
            <a:r>
              <a:rPr lang="en-US" sz="2000" b="1" dirty="0">
                <a:latin typeface="Times New Roman" pitchFamily="18" charset="0"/>
                <a:cs typeface="Times New Roman" pitchFamily="18" charset="0"/>
              </a:rPr>
              <a:t>Formatter</a:t>
            </a:r>
            <a:r>
              <a:rPr lang="en-US" sz="2000" dirty="0">
                <a:latin typeface="Times New Roman" pitchFamily="18" charset="0"/>
                <a:cs typeface="Times New Roman" pitchFamily="18" charset="0"/>
              </a:rPr>
              <a:t>, you can use it to create a formatted string</a:t>
            </a:r>
            <a:r>
              <a:rPr lang="en-US" sz="2000" dirty="0" smtClean="0">
                <a:latin typeface="Times New Roman" pitchFamily="18" charset="0"/>
                <a:cs typeface="Times New Roman" pitchFamily="18" charset="0"/>
              </a:rPr>
              <a:t>.</a:t>
            </a:r>
          </a:p>
          <a:p>
            <a:r>
              <a:rPr lang="en-US" sz="2000" dirty="0">
                <a:latin typeface="Times New Roman" pitchFamily="18" charset="0"/>
                <a:cs typeface="Times New Roman" pitchFamily="18" charset="0"/>
              </a:rPr>
              <a:t>To do so, use the </a:t>
            </a:r>
            <a:r>
              <a:rPr lang="en-US" sz="2000" b="1" dirty="0">
                <a:latin typeface="Times New Roman" pitchFamily="18" charset="0"/>
                <a:cs typeface="Times New Roman" pitchFamily="18" charset="0"/>
              </a:rPr>
              <a:t>format( ) </a:t>
            </a:r>
            <a:r>
              <a:rPr lang="en-US" sz="2000" dirty="0" smtClean="0">
                <a:latin typeface="Times New Roman" pitchFamily="18" charset="0"/>
                <a:cs typeface="Times New Roman" pitchFamily="18" charset="0"/>
              </a:rPr>
              <a:t>method. (</a:t>
            </a:r>
            <a:r>
              <a:rPr lang="en-US" sz="2000" dirty="0" err="1" smtClean="0">
                <a:latin typeface="Times New Roman" pitchFamily="18" charset="0"/>
                <a:cs typeface="Times New Roman" pitchFamily="18" charset="0"/>
              </a:rPr>
              <a:t>ie</a:t>
            </a:r>
            <a:r>
              <a:rPr lang="en-US" sz="2000" dirty="0" smtClean="0">
                <a:latin typeface="Times New Roman" pitchFamily="18" charset="0"/>
                <a:cs typeface="Times New Roman" pitchFamily="18" charset="0"/>
              </a:rPr>
              <a:t>)Formatter </a:t>
            </a:r>
            <a:r>
              <a:rPr lang="en-US" sz="2000" dirty="0">
                <a:latin typeface="Times New Roman" pitchFamily="18" charset="0"/>
                <a:cs typeface="Times New Roman" pitchFamily="18" charset="0"/>
              </a:rPr>
              <a:t>format(String </a:t>
            </a:r>
            <a:r>
              <a:rPr lang="en-US" sz="2000" i="1" dirty="0" err="1">
                <a:latin typeface="Times New Roman" pitchFamily="18" charset="0"/>
                <a:cs typeface="Times New Roman" pitchFamily="18" charset="0"/>
              </a:rPr>
              <a:t>fmtString</a:t>
            </a:r>
            <a:r>
              <a:rPr lang="en-US" sz="2000" dirty="0">
                <a:latin typeface="Times New Roman" pitchFamily="18" charset="0"/>
                <a:cs typeface="Times New Roman" pitchFamily="18" charset="0"/>
              </a:rPr>
              <a:t>, Object ... </a:t>
            </a:r>
            <a:r>
              <a:rPr lang="en-US" sz="2000" i="1" dirty="0" err="1">
                <a:latin typeface="Times New Roman" pitchFamily="18" charset="0"/>
                <a:cs typeface="Times New Roman" pitchFamily="18" charset="0"/>
              </a:rPr>
              <a:t>arg</a:t>
            </a:r>
            <a:r>
              <a:rPr lang="en-US" sz="2000" dirty="0" err="1">
                <a:latin typeface="Times New Roman" pitchFamily="18" charset="0"/>
                <a:cs typeface="Times New Roman" pitchFamily="18" charset="0"/>
              </a:rPr>
              <a:t>s</a:t>
            </a:r>
            <a:r>
              <a:rPr lang="en-US" sz="2000" dirty="0" smtClean="0">
                <a:latin typeface="Times New Roman" pitchFamily="18" charset="0"/>
                <a:cs typeface="Times New Roman" pitchFamily="18" charset="0"/>
              </a:rPr>
              <a:t>).</a:t>
            </a:r>
          </a:p>
          <a:p>
            <a:pPr marL="0" indent="628650">
              <a:buNone/>
            </a:pPr>
            <a:r>
              <a:rPr lang="en-US" sz="2000" dirty="0">
                <a:latin typeface="Times New Roman" pitchFamily="18" charset="0"/>
                <a:cs typeface="Times New Roman" pitchFamily="18" charset="0"/>
              </a:rPr>
              <a:t>Formatter </a:t>
            </a:r>
            <a:r>
              <a:rPr lang="en-US" sz="2000" dirty="0" err="1">
                <a:latin typeface="Times New Roman" pitchFamily="18" charset="0"/>
                <a:cs typeface="Times New Roman" pitchFamily="18" charset="0"/>
              </a:rPr>
              <a:t>fmt</a:t>
            </a:r>
            <a:r>
              <a:rPr lang="en-US" sz="2000" dirty="0">
                <a:latin typeface="Times New Roman" pitchFamily="18" charset="0"/>
                <a:cs typeface="Times New Roman" pitchFamily="18" charset="0"/>
              </a:rPr>
              <a:t> = new Formatter();</a:t>
            </a:r>
            <a:endParaRPr lang="en-IN" sz="2000" dirty="0">
              <a:latin typeface="Times New Roman" pitchFamily="18" charset="0"/>
              <a:cs typeface="Times New Roman" pitchFamily="18" charset="0"/>
            </a:endParaRPr>
          </a:p>
          <a:p>
            <a:pPr marL="0" indent="628650">
              <a:buNone/>
            </a:pPr>
            <a:r>
              <a:rPr lang="en-US" sz="2000" dirty="0" err="1">
                <a:latin typeface="Times New Roman" pitchFamily="18" charset="0"/>
                <a:cs typeface="Times New Roman" pitchFamily="18" charset="0"/>
              </a:rPr>
              <a:t>fmt.format</a:t>
            </a:r>
            <a:r>
              <a:rPr lang="en-US" sz="2000" dirty="0">
                <a:latin typeface="Times New Roman" pitchFamily="18" charset="0"/>
                <a:cs typeface="Times New Roman" pitchFamily="18" charset="0"/>
              </a:rPr>
              <a:t>("Formatting %s is easy %d %f", "with Java", 10, 98.6</a:t>
            </a:r>
            <a:r>
              <a:rPr lang="en-US" sz="2000" dirty="0" smtClean="0">
                <a:latin typeface="Times New Roman" pitchFamily="18" charset="0"/>
                <a:cs typeface="Times New Roman" pitchFamily="18" charset="0"/>
              </a:rPr>
              <a:t>);</a:t>
            </a:r>
          </a:p>
          <a:p>
            <a:pPr marL="0" indent="0">
              <a:buNone/>
            </a:pPr>
            <a:endParaRPr lang="en-IN" sz="2000" dirty="0">
              <a:latin typeface="Times New Roman" pitchFamily="18" charset="0"/>
              <a:cs typeface="Times New Roman" pitchFamily="18" charset="0"/>
            </a:endParaRPr>
          </a:p>
          <a:p>
            <a:pPr marL="0" indent="628650">
              <a:buNone/>
            </a:pPr>
            <a:endParaRPr lang="en-US" sz="2000" dirty="0" smtClean="0"/>
          </a:p>
          <a:p>
            <a:pPr marL="0" indent="628650">
              <a:buNone/>
            </a:pPr>
            <a:r>
              <a:rPr lang="en-US" sz="2000" b="1" dirty="0" err="1" smtClean="0">
                <a:latin typeface="Times New Roman" pitchFamily="18" charset="0"/>
                <a:cs typeface="Times New Roman" pitchFamily="18" charset="0"/>
              </a:rPr>
              <a:t>Output:</a:t>
            </a:r>
            <a:r>
              <a:rPr lang="en-US" sz="2000" dirty="0" err="1" smtClean="0">
                <a:latin typeface="Times New Roman" pitchFamily="18" charset="0"/>
                <a:cs typeface="Times New Roman" pitchFamily="18" charset="0"/>
              </a:rPr>
              <a:t>Formatting</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with Java is easy 10 98.600000</a:t>
            </a:r>
            <a:endParaRPr lang="en-IN" sz="2000" dirty="0">
              <a:latin typeface="Times New Roman" pitchFamily="18" charset="0"/>
              <a:cs typeface="Times New Roman" pitchFamily="18" charset="0"/>
            </a:endParaRPr>
          </a:p>
          <a:p>
            <a:pPr marL="0" indent="628650">
              <a:buNone/>
            </a:pPr>
            <a:endParaRPr lang="en-IN" sz="2000" dirty="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IN"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val="26036868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IN" sz="3200" b="1" dirty="0" smtClean="0">
                <a:latin typeface="Times New Roman" pitchFamily="18" charset="0"/>
                <a:cs typeface="Times New Roman" pitchFamily="18" charset="0"/>
              </a:rPr>
              <a:t>STRING TOKENIZER</a:t>
            </a:r>
            <a:endParaRPr lang="en-IN"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59363"/>
          </a:xfrm>
        </p:spPr>
        <p:txBody>
          <a:bodyPr>
            <a:normAutofit/>
          </a:bodyPr>
          <a:lstStyle/>
          <a:p>
            <a:r>
              <a:rPr lang="en-US" sz="1800" dirty="0">
                <a:latin typeface="Times New Roman" pitchFamily="18" charset="0"/>
                <a:cs typeface="Times New Roman" pitchFamily="18" charset="0"/>
              </a:rPr>
              <a:t>It is a pre defined class in </a:t>
            </a:r>
            <a:r>
              <a:rPr lang="en-US" sz="1800" b="1" dirty="0" err="1">
                <a:latin typeface="Times New Roman" pitchFamily="18" charset="0"/>
                <a:cs typeface="Times New Roman" pitchFamily="18" charset="0"/>
              </a:rPr>
              <a:t>java.util</a:t>
            </a:r>
            <a:r>
              <a:rPr lang="en-US" sz="1800" dirty="0">
                <a:latin typeface="Times New Roman" pitchFamily="18" charset="0"/>
                <a:cs typeface="Times New Roman" pitchFamily="18" charset="0"/>
              </a:rPr>
              <a:t> package can be used to split the given string into tokens (parts) based on delimiters (any special symbols or spaces</a:t>
            </a:r>
            <a:r>
              <a:rPr lang="en-US" sz="1800" dirty="0" smtClean="0">
                <a:latin typeface="Times New Roman" pitchFamily="18" charset="0"/>
                <a:cs typeface="Times New Roman" pitchFamily="18" charset="0"/>
              </a:rPr>
              <a:t>).</a:t>
            </a:r>
          </a:p>
          <a:p>
            <a:r>
              <a:rPr lang="en-IN" sz="1800" dirty="0">
                <a:latin typeface="Times New Roman" pitchFamily="18" charset="0"/>
                <a:cs typeface="Times New Roman" pitchFamily="18" charset="0"/>
              </a:rPr>
              <a:t>Methods of </a:t>
            </a:r>
            <a:r>
              <a:rPr lang="en-IN" sz="1800" dirty="0" err="1" smtClean="0">
                <a:latin typeface="Times New Roman" pitchFamily="18" charset="0"/>
                <a:cs typeface="Times New Roman" pitchFamily="18" charset="0"/>
              </a:rPr>
              <a:t>StringTokenizer</a:t>
            </a:r>
            <a:r>
              <a:rPr lang="en-IN" sz="1800" dirty="0" smtClean="0">
                <a:latin typeface="Times New Roman" pitchFamily="18" charset="0"/>
                <a:cs typeface="Times New Roman" pitchFamily="18" charset="0"/>
              </a:rPr>
              <a:t>:</a:t>
            </a:r>
          </a:p>
          <a:p>
            <a:pPr marL="809625" indent="266700">
              <a:buFont typeface="+mj-lt"/>
              <a:buAutoNum type="arabicPeriod"/>
            </a:pPr>
            <a:r>
              <a:rPr lang="en-IN" sz="1800" dirty="0" err="1">
                <a:latin typeface="Times New Roman" pitchFamily="18" charset="0"/>
                <a:cs typeface="Times New Roman" pitchFamily="18" charset="0"/>
              </a:rPr>
              <a:t>hasMoreTokens</a:t>
            </a:r>
            <a:r>
              <a:rPr lang="en-IN" sz="1800" dirty="0">
                <a:latin typeface="Times New Roman" pitchFamily="18" charset="0"/>
                <a:cs typeface="Times New Roman" pitchFamily="18" charset="0"/>
              </a:rPr>
              <a:t>()</a:t>
            </a:r>
          </a:p>
          <a:p>
            <a:pPr marL="809625" indent="266700">
              <a:buFont typeface="+mj-lt"/>
              <a:buAutoNum type="arabicPeriod"/>
            </a:pPr>
            <a:r>
              <a:rPr lang="en-IN" sz="1800" dirty="0" err="1">
                <a:latin typeface="Times New Roman" pitchFamily="18" charset="0"/>
                <a:cs typeface="Times New Roman" pitchFamily="18" charset="0"/>
              </a:rPr>
              <a:t>nextToken</a:t>
            </a:r>
            <a:r>
              <a:rPr lang="en-IN" sz="1800" dirty="0">
                <a:latin typeface="Times New Roman" pitchFamily="18" charset="0"/>
                <a:cs typeface="Times New Roman" pitchFamily="18" charset="0"/>
              </a:rPr>
              <a:t>()</a:t>
            </a:r>
          </a:p>
          <a:p>
            <a:r>
              <a:rPr lang="en-IN" sz="1800" b="1" dirty="0" err="1">
                <a:latin typeface="Times New Roman" pitchFamily="18" charset="0"/>
                <a:cs typeface="Times New Roman" pitchFamily="18" charset="0"/>
              </a:rPr>
              <a:t>hasMoreTokens</a:t>
            </a:r>
            <a:r>
              <a:rPr lang="en-IN" sz="1800" b="1" dirty="0" smtClean="0">
                <a:latin typeface="Times New Roman" pitchFamily="18" charset="0"/>
                <a:cs typeface="Times New Roman" pitchFamily="18" charset="0"/>
              </a:rPr>
              <a:t>()-</a:t>
            </a:r>
            <a:r>
              <a:rPr lang="en-US" sz="1800" dirty="0">
                <a:latin typeface="Times New Roman" pitchFamily="18" charset="0"/>
                <a:cs typeface="Times New Roman" pitchFamily="18" charset="0"/>
              </a:rPr>
              <a:t>It is predefined method of </a:t>
            </a:r>
            <a:r>
              <a:rPr lang="en-US" sz="1800" dirty="0" err="1">
                <a:latin typeface="Times New Roman" pitchFamily="18" charset="0"/>
                <a:cs typeface="Times New Roman" pitchFamily="18" charset="0"/>
              </a:rPr>
              <a:t>StringTokenizer</a:t>
            </a:r>
            <a:r>
              <a:rPr lang="en-US" sz="1800" dirty="0">
                <a:latin typeface="Times New Roman" pitchFamily="18" charset="0"/>
                <a:cs typeface="Times New Roman" pitchFamily="18" charset="0"/>
              </a:rPr>
              <a:t> class used to check whether given </a:t>
            </a:r>
            <a:r>
              <a:rPr lang="en-US" sz="1800" dirty="0" err="1">
                <a:latin typeface="Times New Roman" pitchFamily="18" charset="0"/>
                <a:cs typeface="Times New Roman" pitchFamily="18" charset="0"/>
              </a:rPr>
              <a:t>StringTokenizer</a:t>
            </a:r>
            <a:r>
              <a:rPr lang="en-US" sz="1800" dirty="0">
                <a:latin typeface="Times New Roman" pitchFamily="18" charset="0"/>
                <a:cs typeface="Times New Roman" pitchFamily="18" charset="0"/>
              </a:rPr>
              <a:t> having any elements or not</a:t>
            </a:r>
            <a:r>
              <a:rPr lang="en-US" sz="1800" dirty="0" smtClean="0">
                <a:latin typeface="Times New Roman" pitchFamily="18" charset="0"/>
                <a:cs typeface="Times New Roman" pitchFamily="18" charset="0"/>
              </a:rPr>
              <a:t>.</a:t>
            </a:r>
          </a:p>
          <a:p>
            <a:r>
              <a:rPr lang="en-IN" sz="1800" b="1" dirty="0" err="1">
                <a:latin typeface="Times New Roman" pitchFamily="18" charset="0"/>
                <a:cs typeface="Times New Roman" pitchFamily="18" charset="0"/>
              </a:rPr>
              <a:t>nextToken</a:t>
            </a:r>
            <a:r>
              <a:rPr lang="en-IN" sz="1800" b="1" dirty="0" smtClean="0">
                <a:latin typeface="Times New Roman" pitchFamily="18" charset="0"/>
                <a:cs typeface="Times New Roman" pitchFamily="18" charset="0"/>
              </a:rPr>
              <a:t>()-</a:t>
            </a:r>
            <a:r>
              <a:rPr lang="en-US" sz="1800" dirty="0" smtClean="0">
                <a:latin typeface="Times New Roman" pitchFamily="18" charset="0"/>
                <a:cs typeface="Times New Roman" pitchFamily="18" charset="0"/>
              </a:rPr>
              <a:t>Which </a:t>
            </a:r>
            <a:r>
              <a:rPr lang="en-US" sz="1800" dirty="0">
                <a:latin typeface="Times New Roman" pitchFamily="18" charset="0"/>
                <a:cs typeface="Times New Roman" pitchFamily="18" charset="0"/>
              </a:rPr>
              <a:t>can be used to get the element from the </a:t>
            </a:r>
            <a:r>
              <a:rPr lang="en-US" sz="1800" dirty="0" err="1">
                <a:latin typeface="Times New Roman" pitchFamily="18" charset="0"/>
                <a:cs typeface="Times New Roman" pitchFamily="18" charset="0"/>
              </a:rPr>
              <a:t>StringTokenizer</a:t>
            </a:r>
            <a:r>
              <a:rPr lang="en-US" sz="1800" dirty="0">
                <a:latin typeface="Times New Roman" pitchFamily="18" charset="0"/>
                <a:cs typeface="Times New Roman" pitchFamily="18" charset="0"/>
              </a:rPr>
              <a:t>.</a:t>
            </a:r>
            <a:endParaRPr lang="en-IN" sz="1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p14="http://schemas.microsoft.com/office/powerpoint/2010/main" val="9574588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63</a:t>
            </a:fld>
            <a:endParaRPr lang="en-US"/>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99" y="228600"/>
            <a:ext cx="6744129" cy="3962400"/>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4453979"/>
            <a:ext cx="5715495" cy="2049958"/>
          </a:xfrm>
          <a:prstGeom prst="rect">
            <a:avLst/>
          </a:prstGeom>
        </p:spPr>
      </p:pic>
    </p:spTree>
    <p:extLst>
      <p:ext uri="{BB962C8B-B14F-4D97-AF65-F5344CB8AC3E}">
        <p14:creationId xmlns:p14="http://schemas.microsoft.com/office/powerpoint/2010/main" val="13584092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563562"/>
          </a:xfrm>
        </p:spPr>
        <p:txBody>
          <a:bodyPr>
            <a:normAutofit fontScale="90000"/>
          </a:bodyPr>
          <a:lstStyle/>
          <a:p>
            <a:r>
              <a:rPr lang="en-IN" sz="3200" b="1" dirty="0" smtClean="0">
                <a:latin typeface="Times New Roman" pitchFamily="18" charset="0"/>
                <a:cs typeface="Times New Roman" pitchFamily="18" charset="0"/>
              </a:rPr>
              <a:t>BITSET</a:t>
            </a:r>
            <a:endParaRPr lang="en-IN" sz="3200" b="1" dirty="0">
              <a:latin typeface="Times New Roman" pitchFamily="18" charset="0"/>
              <a:cs typeface="Times New Roman" pitchFamily="18" charset="0"/>
            </a:endParaRPr>
          </a:p>
        </p:txBody>
      </p:sp>
      <p:sp>
        <p:nvSpPr>
          <p:cNvPr id="4" name="Content Placeholder 3"/>
          <p:cNvSpPr>
            <a:spLocks noGrp="1"/>
          </p:cNvSpPr>
          <p:nvPr>
            <p:ph idx="1"/>
          </p:nvPr>
        </p:nvSpPr>
        <p:spPr>
          <a:xfrm>
            <a:off x="152400" y="838200"/>
            <a:ext cx="8534400" cy="5287963"/>
          </a:xfrm>
        </p:spPr>
        <p:txBody>
          <a:bodyPr/>
          <a:lstStyle/>
          <a:p>
            <a:r>
              <a:rPr lang="en-US" sz="1800" dirty="0">
                <a:latin typeface="Times New Roman" pitchFamily="18" charset="0"/>
                <a:cs typeface="Times New Roman" pitchFamily="18" charset="0"/>
              </a:rPr>
              <a:t>A </a:t>
            </a:r>
            <a:r>
              <a:rPr lang="en-US" sz="1800" b="1" dirty="0" err="1">
                <a:latin typeface="Times New Roman" pitchFamily="18" charset="0"/>
                <a:cs typeface="Times New Roman" pitchFamily="18" charset="0"/>
              </a:rPr>
              <a:t>BitSet</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class creates a special type of array that holds bit values in the form of </a:t>
            </a:r>
            <a:r>
              <a:rPr lang="en-US" sz="1800" b="1" dirty="0" err="1">
                <a:latin typeface="Times New Roman" pitchFamily="18" charset="0"/>
                <a:cs typeface="Times New Roman" pitchFamily="18" charset="0"/>
              </a:rPr>
              <a:t>boolean</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values</a:t>
            </a:r>
            <a:r>
              <a:rPr lang="en-US" sz="1800" dirty="0" smtClean="0">
                <a:latin typeface="Times New Roman" pitchFamily="18" charset="0"/>
                <a:cs typeface="Times New Roman" pitchFamily="18" charset="0"/>
              </a:rPr>
              <a:t>.</a:t>
            </a:r>
          </a:p>
          <a:p>
            <a:r>
              <a:rPr lang="en-US" sz="1800" dirty="0">
                <a:latin typeface="Times New Roman" pitchFamily="18" charset="0"/>
                <a:cs typeface="Times New Roman" pitchFamily="18" charset="0"/>
              </a:rPr>
              <a:t>This array can increase in size as needed. </a:t>
            </a:r>
            <a:endParaRPr lang="en-US" sz="1800" dirty="0" smtClean="0">
              <a:latin typeface="Times New Roman" pitchFamily="18" charset="0"/>
              <a:cs typeface="Times New Roman" pitchFamily="18" charset="0"/>
            </a:endParaRPr>
          </a:p>
          <a:p>
            <a:r>
              <a:rPr lang="en-US" sz="1800" dirty="0">
                <a:latin typeface="Times New Roman" pitchFamily="18" charset="0"/>
                <a:cs typeface="Times New Roman" pitchFamily="18" charset="0"/>
              </a:rPr>
              <a:t>The </a:t>
            </a:r>
            <a:r>
              <a:rPr lang="en-US" sz="1800" b="1" dirty="0" err="1">
                <a:latin typeface="Times New Roman" pitchFamily="18" charset="0"/>
                <a:cs typeface="Times New Roman" pitchFamily="18" charset="0"/>
              </a:rPr>
              <a:t>BitSet</a:t>
            </a:r>
            <a:r>
              <a:rPr lang="en-US" sz="1800" b="1" dirty="0">
                <a:latin typeface="Times New Roman" pitchFamily="18" charset="0"/>
                <a:cs typeface="Times New Roman" pitchFamily="18" charset="0"/>
              </a:rPr>
              <a:t> </a:t>
            </a:r>
            <a:r>
              <a:rPr lang="en-US" sz="1800" dirty="0">
                <a:latin typeface="Times New Roman" pitchFamily="18" charset="0"/>
                <a:cs typeface="Times New Roman" pitchFamily="18" charset="0"/>
              </a:rPr>
              <a:t>constructors are shown here:</a:t>
            </a:r>
            <a:endParaRPr lang="en-IN" sz="1800" dirty="0">
              <a:latin typeface="Times New Roman" pitchFamily="18" charset="0"/>
              <a:cs typeface="Times New Roman" pitchFamily="18" charset="0"/>
            </a:endParaRPr>
          </a:p>
          <a:p>
            <a:pPr marL="0" indent="1257300">
              <a:buNone/>
            </a:pPr>
            <a:r>
              <a:rPr lang="en-US" sz="1800" dirty="0" err="1">
                <a:latin typeface="Times New Roman" pitchFamily="18" charset="0"/>
                <a:cs typeface="Times New Roman" pitchFamily="18" charset="0"/>
              </a:rPr>
              <a:t>BitSet</a:t>
            </a:r>
            <a:r>
              <a:rPr lang="en-US" sz="1800" dirty="0">
                <a:latin typeface="Times New Roman" pitchFamily="18" charset="0"/>
                <a:cs typeface="Times New Roman" pitchFamily="18" charset="0"/>
              </a:rPr>
              <a:t>( ) </a:t>
            </a:r>
            <a:endParaRPr lang="en-US" sz="1800" dirty="0" smtClean="0">
              <a:latin typeface="Times New Roman" pitchFamily="18" charset="0"/>
              <a:cs typeface="Times New Roman" pitchFamily="18" charset="0"/>
            </a:endParaRPr>
          </a:p>
          <a:p>
            <a:pPr marL="0" indent="1257300">
              <a:buNone/>
            </a:pPr>
            <a:r>
              <a:rPr lang="en-US" sz="1800" dirty="0" err="1" smtClean="0">
                <a:latin typeface="Times New Roman" pitchFamily="18" charset="0"/>
                <a:cs typeface="Times New Roman" pitchFamily="18" charset="0"/>
              </a:rPr>
              <a:t>BitSet</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int</a:t>
            </a:r>
            <a:r>
              <a:rPr lang="en-US" sz="1800" dirty="0" smtClean="0">
                <a:latin typeface="Times New Roman" pitchFamily="18" charset="0"/>
                <a:cs typeface="Times New Roman" pitchFamily="18" charset="0"/>
              </a:rPr>
              <a:t> </a:t>
            </a:r>
            <a:r>
              <a:rPr lang="en-US" sz="1800" i="1" dirty="0">
                <a:latin typeface="Times New Roman" pitchFamily="18" charset="0"/>
                <a:cs typeface="Times New Roman" pitchFamily="18" charset="0"/>
              </a:rPr>
              <a:t>size</a:t>
            </a:r>
            <a:r>
              <a:rPr lang="en-US" sz="1800" dirty="0" smtClean="0">
                <a:latin typeface="Times New Roman" pitchFamily="18" charset="0"/>
                <a:cs typeface="Times New Roman" pitchFamily="18" charset="0"/>
              </a:rPr>
              <a:t>)</a:t>
            </a:r>
          </a:p>
          <a:p>
            <a:endParaRPr lang="en-IN" sz="1800" dirty="0">
              <a:latin typeface="Times New Roman" pitchFamily="18" charset="0"/>
              <a:cs typeface="Times New Roman" pitchFamily="18" charset="0"/>
            </a:endParaRPr>
          </a:p>
          <a:p>
            <a:endParaRPr lang="en-IN"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64</a:t>
            </a:fld>
            <a:endParaRPr lang="en-US"/>
          </a:p>
        </p:txBody>
      </p:sp>
    </p:spTree>
    <p:extLst>
      <p:ext uri="{BB962C8B-B14F-4D97-AF65-F5344CB8AC3E}">
        <p14:creationId xmlns:p14="http://schemas.microsoft.com/office/powerpoint/2010/main" val="40146466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65</a:t>
            </a:fld>
            <a:endParaRPr lang="en-US"/>
          </a:p>
        </p:txBody>
      </p:sp>
      <p:pic>
        <p:nvPicPr>
          <p:cNvPr id="5" name="image727.jpeg"/>
          <p:cNvPicPr/>
          <p:nvPr/>
        </p:nvPicPr>
        <p:blipFill>
          <a:blip r:embed="rId2" cstate="print"/>
          <a:stretch>
            <a:fillRect/>
          </a:stretch>
        </p:blipFill>
        <p:spPr>
          <a:xfrm>
            <a:off x="1920557" y="114300"/>
            <a:ext cx="5302885" cy="6629400"/>
          </a:xfrm>
          <a:prstGeom prst="rect">
            <a:avLst/>
          </a:prstGeom>
        </p:spPr>
      </p:pic>
    </p:spTree>
    <p:extLst>
      <p:ext uri="{BB962C8B-B14F-4D97-AF65-F5344CB8AC3E}">
        <p14:creationId xmlns:p14="http://schemas.microsoft.com/office/powerpoint/2010/main" val="30848313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66</a:t>
            </a:fld>
            <a:endParaRPr lang="en-US"/>
          </a:p>
        </p:txBody>
      </p:sp>
      <p:sp>
        <p:nvSpPr>
          <p:cNvPr id="3" name="Rectangle 2"/>
          <p:cNvSpPr/>
          <p:nvPr/>
        </p:nvSpPr>
        <p:spPr>
          <a:xfrm>
            <a:off x="381000" y="228600"/>
            <a:ext cx="4572000" cy="1477328"/>
          </a:xfrm>
          <a:prstGeom prst="rect">
            <a:avLst/>
          </a:prstGeom>
        </p:spPr>
        <p:txBody>
          <a:bodyPr>
            <a:spAutoFit/>
          </a:bodyPr>
          <a:lstStyle/>
          <a:p>
            <a:r>
              <a:rPr lang="en-IN" dirty="0"/>
              <a:t>Initial pattern in bits1:</a:t>
            </a:r>
          </a:p>
          <a:p>
            <a:r>
              <a:rPr lang="en-IN" dirty="0"/>
              <a:t>{0, 2, 4, 6, 8, 10, 12, 14}</a:t>
            </a:r>
          </a:p>
          <a:p>
            <a:endParaRPr lang="en-IN" dirty="0"/>
          </a:p>
          <a:p>
            <a:r>
              <a:rPr lang="en-IN" dirty="0"/>
              <a:t>Initial pattern in bits2:</a:t>
            </a:r>
          </a:p>
          <a:p>
            <a:r>
              <a:rPr lang="en-IN" dirty="0"/>
              <a:t>{1, 2, 3, 4, 6, 7, 8, 9, 11, 12, 13, 14}</a:t>
            </a:r>
          </a:p>
        </p:txBody>
      </p:sp>
      <p:sp>
        <p:nvSpPr>
          <p:cNvPr id="4" name="Rectangle 3"/>
          <p:cNvSpPr/>
          <p:nvPr/>
        </p:nvSpPr>
        <p:spPr>
          <a:xfrm>
            <a:off x="533400" y="2057400"/>
            <a:ext cx="4572000" cy="2585323"/>
          </a:xfrm>
          <a:prstGeom prst="rect">
            <a:avLst/>
          </a:prstGeom>
        </p:spPr>
        <p:txBody>
          <a:bodyPr>
            <a:spAutoFit/>
          </a:bodyPr>
          <a:lstStyle/>
          <a:p>
            <a:r>
              <a:rPr lang="en-US" dirty="0"/>
              <a:t>bits2 AND bits1:</a:t>
            </a:r>
            <a:endParaRPr lang="en-IN" dirty="0"/>
          </a:p>
          <a:p>
            <a:r>
              <a:rPr lang="en-US" dirty="0"/>
              <a:t>{2, 4, 6, 8, 12, 14}</a:t>
            </a:r>
            <a:endParaRPr lang="en-IN" dirty="0"/>
          </a:p>
          <a:p>
            <a:r>
              <a:rPr lang="en-US" dirty="0"/>
              <a:t> </a:t>
            </a:r>
            <a:endParaRPr lang="en-IN" dirty="0"/>
          </a:p>
          <a:p>
            <a:r>
              <a:rPr lang="en-US" dirty="0"/>
              <a:t>bits2 OR bits1:</a:t>
            </a:r>
            <a:endParaRPr lang="en-IN" dirty="0"/>
          </a:p>
          <a:p>
            <a:r>
              <a:rPr lang="en-US" dirty="0"/>
              <a:t>{0, 2, 4, 6, 8, 10, 12, 14}</a:t>
            </a:r>
            <a:endParaRPr lang="en-IN" dirty="0"/>
          </a:p>
          <a:p>
            <a:r>
              <a:rPr lang="en-US" dirty="0"/>
              <a:t> </a:t>
            </a:r>
            <a:endParaRPr lang="en-IN" dirty="0"/>
          </a:p>
          <a:p>
            <a:r>
              <a:rPr lang="en-US" dirty="0"/>
              <a:t>bits2 XOR bits1:</a:t>
            </a:r>
            <a:endParaRPr lang="en-IN" dirty="0"/>
          </a:p>
          <a:p>
            <a:r>
              <a:rPr lang="en-US" dirty="0"/>
              <a:t>{}</a:t>
            </a:r>
            <a:endParaRPr lang="en-IN" dirty="0"/>
          </a:p>
          <a:p>
            <a:r>
              <a:rPr lang="en-US" dirty="0"/>
              <a:t> </a:t>
            </a:r>
            <a:endParaRPr lang="en-IN" dirty="0"/>
          </a:p>
        </p:txBody>
      </p:sp>
    </p:spTree>
    <p:extLst>
      <p:ext uri="{BB962C8B-B14F-4D97-AF65-F5344CB8AC3E}">
        <p14:creationId xmlns:p14="http://schemas.microsoft.com/office/powerpoint/2010/main" val="13109725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639762"/>
          </a:xfrm>
        </p:spPr>
        <p:txBody>
          <a:bodyPr>
            <a:normAutofit/>
          </a:bodyPr>
          <a:lstStyle/>
          <a:p>
            <a:r>
              <a:rPr lang="en-IN" sz="3200" b="1" dirty="0" smtClean="0">
                <a:latin typeface="Times New Roman" pitchFamily="18" charset="0"/>
                <a:cs typeface="Times New Roman" pitchFamily="18" charset="0"/>
              </a:rPr>
              <a:t>STRING HANDLING</a:t>
            </a:r>
            <a:endParaRPr lang="en-IN" sz="3200" b="1" dirty="0">
              <a:latin typeface="Times New Roman" pitchFamily="18" charset="0"/>
              <a:cs typeface="Times New Roman" pitchFamily="18" charset="0"/>
            </a:endParaRPr>
          </a:p>
        </p:txBody>
      </p:sp>
      <p:sp>
        <p:nvSpPr>
          <p:cNvPr id="4" name="Content Placeholder 3"/>
          <p:cNvSpPr>
            <a:spLocks noGrp="1"/>
          </p:cNvSpPr>
          <p:nvPr>
            <p:ph idx="1"/>
          </p:nvPr>
        </p:nvSpPr>
        <p:spPr>
          <a:xfrm>
            <a:off x="457200" y="914400"/>
            <a:ext cx="8229600" cy="5211763"/>
          </a:xfrm>
        </p:spPr>
        <p:txBody>
          <a:bodyPr>
            <a:normAutofit/>
          </a:bodyPr>
          <a:lstStyle/>
          <a:p>
            <a:r>
              <a:rPr lang="en-US" sz="1800" dirty="0">
                <a:latin typeface="Times New Roman" pitchFamily="18" charset="0"/>
                <a:cs typeface="Times New Roman" pitchFamily="18" charset="0"/>
              </a:rPr>
              <a:t>In </a:t>
            </a:r>
            <a:r>
              <a:rPr lang="en-US" sz="1800" dirty="0">
                <a:latin typeface="Times New Roman" pitchFamily="18" charset="0"/>
                <a:cs typeface="Times New Roman" pitchFamily="18" charset="0"/>
                <a:hlinkClick r:id="rId2"/>
              </a:rPr>
              <a:t>Java</a:t>
            </a:r>
            <a:r>
              <a:rPr lang="en-US" sz="1800" dirty="0">
                <a:latin typeface="Times New Roman" pitchFamily="18" charset="0"/>
                <a:cs typeface="Times New Roman" pitchFamily="18" charset="0"/>
              </a:rPr>
              <a:t>, string is basically an object that represents sequence of char values</a:t>
            </a:r>
            <a:r>
              <a:rPr lang="en-US" sz="1800" dirty="0" smtClean="0">
                <a:latin typeface="Times New Roman" pitchFamily="18" charset="0"/>
                <a:cs typeface="Times New Roman" pitchFamily="18" charset="0"/>
              </a:rPr>
              <a:t>.</a:t>
            </a:r>
          </a:p>
          <a:p>
            <a:r>
              <a:rPr lang="en-US" sz="1800" dirty="0"/>
              <a:t>An </a:t>
            </a:r>
            <a:r>
              <a:rPr lang="en-US" sz="1800" dirty="0">
                <a:hlinkClick r:id="rId3"/>
              </a:rPr>
              <a:t>array</a:t>
            </a:r>
            <a:r>
              <a:rPr lang="en-US" sz="1800" dirty="0"/>
              <a:t> of characters works same as Java string</a:t>
            </a:r>
            <a:r>
              <a:rPr lang="en-US" sz="1800" dirty="0" smtClean="0"/>
              <a:t>.</a:t>
            </a:r>
          </a:p>
          <a:p>
            <a:pPr marL="0" indent="0">
              <a:buNone/>
            </a:pPr>
            <a:endParaRPr lang="en-IN" sz="1800" dirty="0">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67</a:t>
            </a:fld>
            <a:endParaRPr lang="en-US"/>
          </a:p>
        </p:txBody>
      </p:sp>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1517" y="3409948"/>
            <a:ext cx="60965" cy="38103"/>
          </a:xfrm>
          <a:prstGeom prst="rect">
            <a:avLst/>
          </a:prstGeom>
        </p:spPr>
      </p:pic>
      <p:pic>
        <p:nvPicPr>
          <p:cNvPr id="6" name="Picture 5"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9625" y="1657350"/>
            <a:ext cx="5593565" cy="1600339"/>
          </a:xfrm>
          <a:prstGeom prst="rect">
            <a:avLst/>
          </a:prstGeom>
        </p:spPr>
      </p:pic>
      <p:pic>
        <p:nvPicPr>
          <p:cNvPr id="7" name="Picture 6"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9624" y="3409948"/>
            <a:ext cx="5989839" cy="2552921"/>
          </a:xfrm>
          <a:prstGeom prst="rect">
            <a:avLst/>
          </a:prstGeom>
        </p:spPr>
      </p:pic>
      <p:pic>
        <p:nvPicPr>
          <p:cNvPr id="8" name="Picture 7"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9624" y="5943819"/>
            <a:ext cx="4640982" cy="830652"/>
          </a:xfrm>
          <a:prstGeom prst="rect">
            <a:avLst/>
          </a:prstGeom>
        </p:spPr>
      </p:pic>
    </p:spTree>
    <p:extLst>
      <p:ext uri="{BB962C8B-B14F-4D97-AF65-F5344CB8AC3E}">
        <p14:creationId xmlns:p14="http://schemas.microsoft.com/office/powerpoint/2010/main" val="16895198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68</a:t>
            </a:fld>
            <a:endParaRPr lang="en-US"/>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14302"/>
            <a:ext cx="5257800" cy="4076698"/>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024" y="4495800"/>
            <a:ext cx="5753599" cy="579170"/>
          </a:xfrm>
          <a:prstGeom prst="rect">
            <a:avLst/>
          </a:prstGeom>
        </p:spPr>
      </p:pic>
    </p:spTree>
    <p:extLst>
      <p:ext uri="{BB962C8B-B14F-4D97-AF65-F5344CB8AC3E}">
        <p14:creationId xmlns:p14="http://schemas.microsoft.com/office/powerpoint/2010/main" val="36567029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69</a:t>
            </a:fld>
            <a:endParaRPr 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 y="76200"/>
            <a:ext cx="5738357" cy="3581710"/>
          </a:xfrm>
          <a:prstGeom prst="rect">
            <a:avLst/>
          </a:prstGeom>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3686485"/>
            <a:ext cx="5738357" cy="2812024"/>
          </a:xfrm>
          <a:prstGeom prst="rect">
            <a:avLst/>
          </a:prstGeom>
        </p:spPr>
      </p:pic>
    </p:spTree>
    <p:extLst>
      <p:ext uri="{BB962C8B-B14F-4D97-AF65-F5344CB8AC3E}">
        <p14:creationId xmlns:p14="http://schemas.microsoft.com/office/powerpoint/2010/main" val="3099774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IN" sz="2800" b="1" dirty="0">
                <a:latin typeface="Times New Roman" pitchFamily="18" charset="0"/>
                <a:cs typeface="Times New Roman" pitchFamily="18" charset="0"/>
              </a:rPr>
              <a:t>ARRAYLIST EXAMPLE</a:t>
            </a:r>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800" y="762000"/>
            <a:ext cx="6248400" cy="5334000"/>
          </a:xfrm>
        </p:spPr>
      </p:pic>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86039258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70</a:t>
            </a:fld>
            <a:endParaRPr 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52400"/>
            <a:ext cx="5723116" cy="5029636"/>
          </a:xfrm>
          <a:prstGeom prst="rect">
            <a:avLst/>
          </a:prstGeom>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5562600"/>
            <a:ext cx="5753599" cy="716342"/>
          </a:xfrm>
          <a:prstGeom prst="rect">
            <a:avLst/>
          </a:prstGeom>
        </p:spPr>
      </p:pic>
    </p:spTree>
    <p:extLst>
      <p:ext uri="{BB962C8B-B14F-4D97-AF65-F5344CB8AC3E}">
        <p14:creationId xmlns:p14="http://schemas.microsoft.com/office/powerpoint/2010/main" val="1694451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71</a:t>
            </a:fld>
            <a:endParaRPr 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38100"/>
            <a:ext cx="5822185" cy="4557155"/>
          </a:xfrm>
          <a:prstGeom prst="rect">
            <a:avLst/>
          </a:prstGeom>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 y="4595254"/>
            <a:ext cx="5715495" cy="2262745"/>
          </a:xfrm>
          <a:prstGeom prst="rect">
            <a:avLst/>
          </a:prstGeom>
        </p:spPr>
      </p:pic>
    </p:spTree>
    <p:extLst>
      <p:ext uri="{BB962C8B-B14F-4D97-AF65-F5344CB8AC3E}">
        <p14:creationId xmlns:p14="http://schemas.microsoft.com/office/powerpoint/2010/main" val="184266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72</a:t>
            </a:fld>
            <a:endParaRPr 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76200"/>
            <a:ext cx="5700254" cy="6226080"/>
          </a:xfrm>
          <a:prstGeom prst="rect">
            <a:avLst/>
          </a:prstGeom>
        </p:spPr>
      </p:pic>
    </p:spTree>
    <p:extLst>
      <p:ext uri="{BB962C8B-B14F-4D97-AF65-F5344CB8AC3E}">
        <p14:creationId xmlns:p14="http://schemas.microsoft.com/office/powerpoint/2010/main" val="16825389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73</a:t>
            </a:fld>
            <a:endParaRPr 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76200"/>
            <a:ext cx="5860288" cy="5951736"/>
          </a:xfrm>
          <a:prstGeom prst="rect">
            <a:avLst/>
          </a:prstGeom>
        </p:spPr>
      </p:pic>
    </p:spTree>
    <p:extLst>
      <p:ext uri="{BB962C8B-B14F-4D97-AF65-F5344CB8AC3E}">
        <p14:creationId xmlns:p14="http://schemas.microsoft.com/office/powerpoint/2010/main" val="24613020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74</a:t>
            </a:fld>
            <a:endParaRPr 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76200"/>
            <a:ext cx="5883150" cy="5624047"/>
          </a:xfrm>
          <a:prstGeom prst="rect">
            <a:avLst/>
          </a:prstGeom>
        </p:spPr>
      </p:pic>
    </p:spTree>
    <p:extLst>
      <p:ext uri="{BB962C8B-B14F-4D97-AF65-F5344CB8AC3E}">
        <p14:creationId xmlns:p14="http://schemas.microsoft.com/office/powerpoint/2010/main" val="400389121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75</a:t>
            </a:fld>
            <a:endParaRPr 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76200"/>
            <a:ext cx="5822185" cy="5235394"/>
          </a:xfrm>
          <a:prstGeom prst="rect">
            <a:avLst/>
          </a:prstGeom>
        </p:spPr>
      </p:pic>
    </p:spTree>
    <p:extLst>
      <p:ext uri="{BB962C8B-B14F-4D97-AF65-F5344CB8AC3E}">
        <p14:creationId xmlns:p14="http://schemas.microsoft.com/office/powerpoint/2010/main" val="21702152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76</a:t>
            </a:fld>
            <a:endParaRPr 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0"/>
            <a:ext cx="5715495" cy="6348010"/>
          </a:xfrm>
          <a:prstGeom prst="rect">
            <a:avLst/>
          </a:prstGeom>
        </p:spPr>
      </p:pic>
    </p:spTree>
    <p:extLst>
      <p:ext uri="{BB962C8B-B14F-4D97-AF65-F5344CB8AC3E}">
        <p14:creationId xmlns:p14="http://schemas.microsoft.com/office/powerpoint/2010/main" val="14136868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77</a:t>
            </a:fld>
            <a:endParaRPr 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76200"/>
            <a:ext cx="5860288" cy="5387807"/>
          </a:xfrm>
          <a:prstGeom prst="rect">
            <a:avLst/>
          </a:prstGeom>
        </p:spPr>
      </p:pic>
    </p:spTree>
    <p:extLst>
      <p:ext uri="{BB962C8B-B14F-4D97-AF65-F5344CB8AC3E}">
        <p14:creationId xmlns:p14="http://schemas.microsoft.com/office/powerpoint/2010/main" val="91280832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78</a:t>
            </a:fld>
            <a:endParaRPr 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38100"/>
            <a:ext cx="5799323" cy="4298052"/>
          </a:xfrm>
          <a:prstGeom prst="rect">
            <a:avLst/>
          </a:prstGeom>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4038600"/>
            <a:ext cx="5707875" cy="2590800"/>
          </a:xfrm>
          <a:prstGeom prst="rect">
            <a:avLst/>
          </a:prstGeom>
        </p:spPr>
      </p:pic>
    </p:spTree>
    <p:extLst>
      <p:ext uri="{BB962C8B-B14F-4D97-AF65-F5344CB8AC3E}">
        <p14:creationId xmlns:p14="http://schemas.microsoft.com/office/powerpoint/2010/main" val="39119658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79</a:t>
            </a:fld>
            <a:endParaRPr 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0"/>
            <a:ext cx="5913632" cy="5471634"/>
          </a:xfrm>
          <a:prstGeom prst="rect">
            <a:avLst/>
          </a:prstGeom>
        </p:spPr>
      </p:pic>
    </p:spTree>
    <p:extLst>
      <p:ext uri="{BB962C8B-B14F-4D97-AF65-F5344CB8AC3E}">
        <p14:creationId xmlns:p14="http://schemas.microsoft.com/office/powerpoint/2010/main" val="4057505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600200"/>
            <a:ext cx="6866215" cy="1386960"/>
          </a:xfrm>
          <a:prstGeom prst="rect">
            <a:avLst/>
          </a:prstGeom>
        </p:spPr>
      </p:pic>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7270360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80</a:t>
            </a:fld>
            <a:endParaRPr 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76200"/>
            <a:ext cx="5837426" cy="5403048"/>
          </a:xfrm>
          <a:prstGeom prst="rect">
            <a:avLst/>
          </a:prstGeom>
        </p:spPr>
      </p:pic>
    </p:spTree>
    <p:extLst>
      <p:ext uri="{BB962C8B-B14F-4D97-AF65-F5344CB8AC3E}">
        <p14:creationId xmlns:p14="http://schemas.microsoft.com/office/powerpoint/2010/main" val="6686206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81</a:t>
            </a:fld>
            <a:endParaRPr lang="en-US"/>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52400"/>
            <a:ext cx="5730737" cy="3383573"/>
          </a:xfrm>
          <a:prstGeom prst="rect">
            <a:avLst/>
          </a:prstGeom>
        </p:spPr>
      </p:pic>
    </p:spTree>
    <p:extLst>
      <p:ext uri="{BB962C8B-B14F-4D97-AF65-F5344CB8AC3E}">
        <p14:creationId xmlns:p14="http://schemas.microsoft.com/office/powerpoint/2010/main" val="4889457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563562"/>
          </a:xfrm>
        </p:spPr>
        <p:txBody>
          <a:bodyPr>
            <a:normAutofit fontScale="90000"/>
          </a:bodyPr>
          <a:lstStyle/>
          <a:p>
            <a:r>
              <a:rPr lang="en-IN" sz="3200" b="1" dirty="0" smtClean="0">
                <a:latin typeface="Times New Roman" pitchFamily="18" charset="0"/>
                <a:cs typeface="Times New Roman" pitchFamily="18" charset="0"/>
              </a:rPr>
              <a:t>STRING COMPARISON</a:t>
            </a:r>
            <a:endParaRPr lang="en-IN" sz="3200" b="1" dirty="0">
              <a:latin typeface="Times New Roman" pitchFamily="18" charset="0"/>
              <a:cs typeface="Times New Roman" pitchFamily="18" charset="0"/>
            </a:endParaRPr>
          </a:p>
        </p:txBody>
      </p:sp>
      <p:sp>
        <p:nvSpPr>
          <p:cNvPr id="4" name="Content Placeholder 3"/>
          <p:cNvSpPr>
            <a:spLocks noGrp="1"/>
          </p:cNvSpPr>
          <p:nvPr>
            <p:ph idx="1"/>
          </p:nvPr>
        </p:nvSpPr>
        <p:spPr>
          <a:xfrm>
            <a:off x="152400" y="838200"/>
            <a:ext cx="8534400" cy="5715000"/>
          </a:xfrm>
        </p:spPr>
        <p:txBody>
          <a:bodyPr/>
          <a:lstStyle/>
          <a:p>
            <a:r>
              <a:rPr lang="en-US" sz="1800" dirty="0">
                <a:latin typeface="Times New Roman" pitchFamily="18" charset="0"/>
                <a:cs typeface="Times New Roman" pitchFamily="18" charset="0"/>
              </a:rPr>
              <a:t>There are three way to compare string object in java</a:t>
            </a:r>
            <a:r>
              <a:rPr lang="en-US" sz="1800" dirty="0" smtClean="0">
                <a:latin typeface="Times New Roman" pitchFamily="18" charset="0"/>
                <a:cs typeface="Times New Roman" pitchFamily="18" charset="0"/>
              </a:rPr>
              <a:t>:</a:t>
            </a:r>
          </a:p>
          <a:p>
            <a:pPr marL="0" indent="895350">
              <a:buNone/>
            </a:pPr>
            <a:r>
              <a:rPr lang="en-US" sz="1800" dirty="0">
                <a:latin typeface="Times New Roman" pitchFamily="18" charset="0"/>
                <a:cs typeface="Times New Roman" pitchFamily="18" charset="0"/>
              </a:rPr>
              <a:t>By equals() method</a:t>
            </a:r>
          </a:p>
          <a:p>
            <a:pPr marL="0" indent="895350">
              <a:buNone/>
            </a:pPr>
            <a:r>
              <a:rPr lang="en-US" sz="1800" dirty="0">
                <a:latin typeface="Times New Roman" pitchFamily="18" charset="0"/>
                <a:cs typeface="Times New Roman" pitchFamily="18" charset="0"/>
              </a:rPr>
              <a:t>By == operator</a:t>
            </a:r>
          </a:p>
          <a:p>
            <a:pPr marL="0" indent="895350">
              <a:buNone/>
            </a:pPr>
            <a:r>
              <a:rPr lang="en-US" sz="1800" dirty="0">
                <a:latin typeface="Times New Roman" pitchFamily="18" charset="0"/>
                <a:cs typeface="Times New Roman" pitchFamily="18" charset="0"/>
              </a:rPr>
              <a:t>By </a:t>
            </a:r>
            <a:r>
              <a:rPr lang="en-US" sz="1800" dirty="0" err="1">
                <a:latin typeface="Times New Roman" pitchFamily="18" charset="0"/>
                <a:cs typeface="Times New Roman" pitchFamily="18" charset="0"/>
              </a:rPr>
              <a:t>compreTo</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method</a:t>
            </a:r>
          </a:p>
          <a:p>
            <a:r>
              <a:rPr lang="en-IN" sz="1800" b="1" dirty="0"/>
              <a:t>equals() Method in </a:t>
            </a:r>
            <a:r>
              <a:rPr lang="en-IN" sz="1800" b="1" dirty="0" smtClean="0"/>
              <a:t>Java-</a:t>
            </a:r>
            <a:endParaRPr lang="en-IN" sz="1800" b="1" dirty="0"/>
          </a:p>
          <a:p>
            <a:endParaRPr lang="en-US" sz="1800" dirty="0">
              <a:latin typeface="Times New Roman" pitchFamily="18" charset="0"/>
              <a:cs typeface="Times New Roman" pitchFamily="18" charset="0"/>
            </a:endParaRPr>
          </a:p>
          <a:p>
            <a:endParaRPr lang="en-IN"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82</a:t>
            </a:fld>
            <a:endParaRPr lang="en-US"/>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590800"/>
            <a:ext cx="5753599" cy="3955123"/>
          </a:xfrm>
          <a:prstGeom prst="rect">
            <a:avLst/>
          </a:prstGeom>
        </p:spPr>
      </p:pic>
    </p:spTree>
    <p:extLst>
      <p:ext uri="{BB962C8B-B14F-4D97-AF65-F5344CB8AC3E}">
        <p14:creationId xmlns:p14="http://schemas.microsoft.com/office/powerpoint/2010/main" val="8493670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83</a:t>
            </a:fld>
            <a:endParaRPr lang="en-US"/>
          </a:p>
        </p:txBody>
      </p:sp>
      <p:sp>
        <p:nvSpPr>
          <p:cNvPr id="5" name="Rectangle 4"/>
          <p:cNvSpPr/>
          <p:nvPr/>
        </p:nvSpPr>
        <p:spPr>
          <a:xfrm>
            <a:off x="152400" y="228600"/>
            <a:ext cx="3949223" cy="369332"/>
          </a:xfrm>
          <a:prstGeom prst="rect">
            <a:avLst/>
          </a:prstGeom>
        </p:spPr>
        <p:txBody>
          <a:bodyPr wrap="none">
            <a:spAutoFit/>
          </a:bodyPr>
          <a:lstStyle/>
          <a:p>
            <a:r>
              <a:rPr lang="en-US" b="1" dirty="0"/>
              <a:t>== or Double Equals to Operator in Java</a:t>
            </a: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 y="607457"/>
            <a:ext cx="5715495" cy="4686706"/>
          </a:xfrm>
          <a:prstGeom prst="rect">
            <a:avLst/>
          </a:prstGeom>
        </p:spPr>
      </p:pic>
    </p:spTree>
    <p:extLst>
      <p:ext uri="{BB962C8B-B14F-4D97-AF65-F5344CB8AC3E}">
        <p14:creationId xmlns:p14="http://schemas.microsoft.com/office/powerpoint/2010/main" val="358898686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pPr/>
              <a:t>84</a:t>
            </a:fld>
            <a:endParaRPr lang="en-US"/>
          </a:p>
        </p:txBody>
      </p:sp>
      <p:sp>
        <p:nvSpPr>
          <p:cNvPr id="3" name="Rectangle 2"/>
          <p:cNvSpPr/>
          <p:nvPr/>
        </p:nvSpPr>
        <p:spPr>
          <a:xfrm>
            <a:off x="152400" y="228600"/>
            <a:ext cx="2895473" cy="369332"/>
          </a:xfrm>
          <a:prstGeom prst="rect">
            <a:avLst/>
          </a:prstGeom>
        </p:spPr>
        <p:txBody>
          <a:bodyPr wrap="none">
            <a:spAutoFit/>
          </a:bodyPr>
          <a:lstStyle/>
          <a:p>
            <a:r>
              <a:rPr lang="en-IN" b="1" dirty="0" err="1"/>
              <a:t>compareTo</a:t>
            </a:r>
            <a:r>
              <a:rPr lang="en-IN" b="1" dirty="0"/>
              <a:t>() Method in Java</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607457"/>
            <a:ext cx="5738357" cy="5060118"/>
          </a:xfrm>
          <a:prstGeom prst="rect">
            <a:avLst/>
          </a:prstGeom>
        </p:spPr>
      </p:pic>
    </p:spTree>
    <p:extLst>
      <p:ext uri="{BB962C8B-B14F-4D97-AF65-F5344CB8AC3E}">
        <p14:creationId xmlns:p14="http://schemas.microsoft.com/office/powerpoint/2010/main" val="17409854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563562"/>
          </a:xfrm>
        </p:spPr>
        <p:txBody>
          <a:bodyPr>
            <a:normAutofit fontScale="90000"/>
          </a:bodyPr>
          <a:lstStyle/>
          <a:p>
            <a:r>
              <a:rPr lang="en-IN" sz="3200" b="1" dirty="0" smtClean="0">
                <a:latin typeface="Times New Roman" pitchFamily="18" charset="0"/>
                <a:cs typeface="Times New Roman" pitchFamily="18" charset="0"/>
              </a:rPr>
              <a:t>STRING CONCATENATION</a:t>
            </a:r>
            <a:endParaRPr lang="en-IN" sz="3200" b="1" dirty="0">
              <a:latin typeface="Times New Roman" pitchFamily="18" charset="0"/>
              <a:cs typeface="Times New Roman" pitchFamily="18" charset="0"/>
            </a:endParaRPr>
          </a:p>
        </p:txBody>
      </p:sp>
      <p:sp>
        <p:nvSpPr>
          <p:cNvPr id="4" name="Content Placeholder 3"/>
          <p:cNvSpPr>
            <a:spLocks noGrp="1"/>
          </p:cNvSpPr>
          <p:nvPr>
            <p:ph idx="1"/>
          </p:nvPr>
        </p:nvSpPr>
        <p:spPr>
          <a:xfrm>
            <a:off x="228600" y="838200"/>
            <a:ext cx="8610600" cy="5638800"/>
          </a:xfrm>
        </p:spPr>
        <p:txBody>
          <a:bodyPr/>
          <a:lstStyle/>
          <a:p>
            <a:r>
              <a:rPr lang="en-US" sz="1800" dirty="0">
                <a:latin typeface="Times New Roman" pitchFamily="18" charset="0"/>
                <a:cs typeface="Times New Roman" pitchFamily="18" charset="0"/>
              </a:rPr>
              <a:t>There are two way to </a:t>
            </a:r>
            <a:r>
              <a:rPr lang="en-US" sz="1800" dirty="0" err="1">
                <a:latin typeface="Times New Roman" pitchFamily="18" charset="0"/>
                <a:cs typeface="Times New Roman" pitchFamily="18" charset="0"/>
              </a:rPr>
              <a:t>concat</a:t>
            </a:r>
            <a:r>
              <a:rPr lang="en-US" sz="1800" dirty="0">
                <a:latin typeface="Times New Roman" pitchFamily="18" charset="0"/>
                <a:cs typeface="Times New Roman" pitchFamily="18" charset="0"/>
              </a:rPr>
              <a:t> string object in java:</a:t>
            </a:r>
          </a:p>
          <a:p>
            <a:pPr marL="0" indent="809625">
              <a:buNone/>
            </a:pPr>
            <a:r>
              <a:rPr lang="en-US" sz="1800" dirty="0">
                <a:latin typeface="Times New Roman" pitchFamily="18" charset="0"/>
                <a:cs typeface="Times New Roman" pitchFamily="18" charset="0"/>
              </a:rPr>
              <a:t>By + (string concatenation) operator</a:t>
            </a:r>
          </a:p>
          <a:p>
            <a:pPr marL="0" indent="809625">
              <a:buNone/>
            </a:pPr>
            <a:r>
              <a:rPr lang="en-US" sz="1800" dirty="0">
                <a:latin typeface="Times New Roman" pitchFamily="18" charset="0"/>
                <a:cs typeface="Times New Roman" pitchFamily="18" charset="0"/>
              </a:rPr>
              <a:t>By </a:t>
            </a:r>
            <a:r>
              <a:rPr lang="en-US" sz="1800" dirty="0" err="1">
                <a:latin typeface="Times New Roman" pitchFamily="18" charset="0"/>
                <a:cs typeface="Times New Roman" pitchFamily="18" charset="0"/>
              </a:rPr>
              <a:t>concat</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method</a:t>
            </a:r>
          </a:p>
          <a:p>
            <a:r>
              <a:rPr lang="en-IN" sz="1800" b="1" dirty="0"/>
              <a:t>By + </a:t>
            </a:r>
            <a:r>
              <a:rPr lang="en-IN" sz="1800" b="1" dirty="0" smtClean="0"/>
              <a:t>operator</a:t>
            </a:r>
          </a:p>
          <a:p>
            <a:pPr marL="0" indent="0">
              <a:buNone/>
            </a:pPr>
            <a:endParaRPr lang="en-IN" sz="1800" b="1" dirty="0"/>
          </a:p>
          <a:p>
            <a:endParaRPr lang="en-US" sz="1800" dirty="0">
              <a:latin typeface="Times New Roman" pitchFamily="18" charset="0"/>
              <a:cs typeface="Times New Roman" pitchFamily="18" charset="0"/>
            </a:endParaRPr>
          </a:p>
          <a:p>
            <a:endParaRPr lang="en-IN"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85</a:t>
            </a:fld>
            <a:endParaRPr lang="en-US"/>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286000"/>
            <a:ext cx="5768840" cy="3147333"/>
          </a:xfrm>
          <a:prstGeom prst="rect">
            <a:avLst/>
          </a:prstGeom>
        </p:spPr>
      </p:pic>
    </p:spTree>
    <p:extLst>
      <p:ext uri="{BB962C8B-B14F-4D97-AF65-F5344CB8AC3E}">
        <p14:creationId xmlns:p14="http://schemas.microsoft.com/office/powerpoint/2010/main" val="422973211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86</a:t>
            </a:fld>
            <a:endParaRPr lang="en-US"/>
          </a:p>
        </p:txBody>
      </p:sp>
      <p:sp>
        <p:nvSpPr>
          <p:cNvPr id="5" name="Rectangle 4"/>
          <p:cNvSpPr/>
          <p:nvPr/>
        </p:nvSpPr>
        <p:spPr>
          <a:xfrm>
            <a:off x="152400" y="228600"/>
            <a:ext cx="2051716" cy="369332"/>
          </a:xfrm>
          <a:prstGeom prst="rect">
            <a:avLst/>
          </a:prstGeom>
        </p:spPr>
        <p:txBody>
          <a:bodyPr wrap="none">
            <a:spAutoFit/>
          </a:bodyPr>
          <a:lstStyle/>
          <a:p>
            <a:r>
              <a:rPr lang="en-IN" b="1" dirty="0"/>
              <a:t>By </a:t>
            </a:r>
            <a:r>
              <a:rPr lang="en-IN" b="1" dirty="0" err="1"/>
              <a:t>concat</a:t>
            </a:r>
            <a:r>
              <a:rPr lang="en-IN" b="1" dirty="0"/>
              <a:t>() method</a:t>
            </a:r>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685800"/>
            <a:ext cx="5753599" cy="3566469"/>
          </a:xfrm>
          <a:prstGeom prst="rect">
            <a:avLst/>
          </a:prstGeom>
        </p:spPr>
      </p:pic>
    </p:spTree>
    <p:extLst>
      <p:ext uri="{BB962C8B-B14F-4D97-AF65-F5344CB8AC3E}">
        <p14:creationId xmlns:p14="http://schemas.microsoft.com/office/powerpoint/2010/main" val="295356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IN" sz="2800" b="1" dirty="0" smtClean="0">
                <a:latin typeface="Times New Roman" pitchFamily="18" charset="0"/>
                <a:cs typeface="Times New Roman" pitchFamily="18" charset="0"/>
              </a:rPr>
              <a:t>LINKED LIST</a:t>
            </a:r>
            <a:endParaRPr lang="en-IN"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5638800"/>
          </a:xfrm>
        </p:spPr>
        <p:txBody>
          <a:bodyPr>
            <a:normAutofit/>
          </a:bodyPr>
          <a:lstStyle/>
          <a:p>
            <a:r>
              <a:rPr lang="en-US" sz="2000" dirty="0" err="1">
                <a:latin typeface="Times New Roman" pitchFamily="18" charset="0"/>
                <a:cs typeface="Times New Roman" pitchFamily="18" charset="0"/>
              </a:rPr>
              <a:t>LinkedList</a:t>
            </a:r>
            <a:r>
              <a:rPr lang="en-US" sz="2000" dirty="0">
                <a:latin typeface="Times New Roman" pitchFamily="18" charset="0"/>
                <a:cs typeface="Times New Roman" pitchFamily="18" charset="0"/>
              </a:rPr>
              <a:t> implements the Collection interface</a:t>
            </a:r>
            <a:r>
              <a:rPr lang="en-US" sz="2000" dirty="0" smtClean="0">
                <a:latin typeface="Times New Roman" pitchFamily="18" charset="0"/>
                <a:cs typeface="Times New Roman" pitchFamily="18" charset="0"/>
              </a:rPr>
              <a:t>.</a:t>
            </a:r>
          </a:p>
          <a:p>
            <a:r>
              <a:rPr lang="en-US" sz="2000" dirty="0">
                <a:latin typeface="Times New Roman" pitchFamily="18" charset="0"/>
                <a:cs typeface="Times New Roman" pitchFamily="18" charset="0"/>
              </a:rPr>
              <a:t>It uses a doubly linked list internally to store the elements</a:t>
            </a:r>
            <a:r>
              <a:rPr lang="en-US" sz="2000" dirty="0" smtClean="0">
                <a:latin typeface="Times New Roman" pitchFamily="18" charset="0"/>
                <a:cs typeface="Times New Roman" pitchFamily="18" charset="0"/>
              </a:rPr>
              <a:t>.</a:t>
            </a:r>
          </a:p>
          <a:p>
            <a:r>
              <a:rPr lang="en-US" sz="2000" dirty="0">
                <a:latin typeface="Times New Roman" pitchFamily="18" charset="0"/>
                <a:cs typeface="Times New Roman" pitchFamily="18" charset="0"/>
              </a:rPr>
              <a:t>It can store the duplicate elements. It maintains the insertion order and is not synchronized</a:t>
            </a:r>
            <a:r>
              <a:rPr lang="en-US" sz="2000" dirty="0" smtClean="0">
                <a:latin typeface="Times New Roman" pitchFamily="18" charset="0"/>
                <a:cs typeface="Times New Roman" pitchFamily="18" charset="0"/>
              </a:rPr>
              <a:t>.</a:t>
            </a:r>
          </a:p>
          <a:p>
            <a:r>
              <a:rPr lang="en-US" sz="2000" dirty="0">
                <a:latin typeface="Times New Roman" pitchFamily="18" charset="0"/>
                <a:cs typeface="Times New Roman" pitchFamily="18" charset="0"/>
              </a:rPr>
              <a:t>In </a:t>
            </a:r>
            <a:r>
              <a:rPr lang="en-US" sz="2000" dirty="0" err="1">
                <a:latin typeface="Times New Roman" pitchFamily="18" charset="0"/>
                <a:cs typeface="Times New Roman" pitchFamily="18" charset="0"/>
              </a:rPr>
              <a:t>LinkedList</a:t>
            </a:r>
            <a:r>
              <a:rPr lang="en-US" sz="2000" dirty="0">
                <a:latin typeface="Times New Roman" pitchFamily="18" charset="0"/>
                <a:cs typeface="Times New Roman" pitchFamily="18" charset="0"/>
              </a:rPr>
              <a:t>, the manipulation is fast because no shifting is required</a:t>
            </a:r>
            <a:r>
              <a:rPr lang="en-US" sz="2000" dirty="0" smtClean="0"/>
              <a:t>.</a:t>
            </a:r>
          </a:p>
          <a:p>
            <a:pPr marL="0" indent="0">
              <a:buNone/>
            </a:pPr>
            <a:endParaRPr lang="en-IN" sz="2000"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2819400"/>
            <a:ext cx="7467600" cy="22860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4171442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4053</TotalTime>
  <Words>1846</Words>
  <Application>Microsoft Office PowerPoint</Application>
  <PresentationFormat>On-screen Show (4:3)</PresentationFormat>
  <Paragraphs>286</Paragraphs>
  <Slides>86</Slides>
  <Notes>0</Notes>
  <HiddenSlides>0</HiddenSlides>
  <MMClips>0</MMClips>
  <ScaleCrop>false</ScaleCrop>
  <HeadingPairs>
    <vt:vector size="4" baseType="variant">
      <vt:variant>
        <vt:lpstr>Theme</vt:lpstr>
      </vt:variant>
      <vt:variant>
        <vt:i4>1</vt:i4>
      </vt:variant>
      <vt:variant>
        <vt:lpstr>Slide Titles</vt:lpstr>
      </vt:variant>
      <vt:variant>
        <vt:i4>86</vt:i4>
      </vt:variant>
    </vt:vector>
  </HeadingPairs>
  <TitlesOfParts>
    <vt:vector size="87" baseType="lpstr">
      <vt:lpstr>Office Theme</vt:lpstr>
      <vt:lpstr>JAVA COLLECTION</vt:lpstr>
      <vt:lpstr>COLLECTION FRAMEWORK HIERARCHY</vt:lpstr>
      <vt:lpstr>COLLECTION INTERFACE</vt:lpstr>
      <vt:lpstr>PowerPoint Presentation</vt:lpstr>
      <vt:lpstr>ARRAYLIST</vt:lpstr>
      <vt:lpstr>ARRAYLIST EXAMPLE-USING ITERATOR</vt:lpstr>
      <vt:lpstr>ARRAYLIST EXAMPLE</vt:lpstr>
      <vt:lpstr>PowerPoint Presentation</vt:lpstr>
      <vt:lpstr>LINKED LIST</vt:lpstr>
      <vt:lpstr>EXAMPLE-1</vt:lpstr>
      <vt:lpstr>EXAMPLE-2</vt:lpstr>
      <vt:lpstr>PowerPoint Presentation</vt:lpstr>
      <vt:lpstr>HASH SET</vt:lpstr>
      <vt:lpstr>PowerPoint Presentation</vt:lpstr>
      <vt:lpstr>TREESET</vt:lpstr>
      <vt:lpstr>PowerPoint Presentation</vt:lpstr>
      <vt:lpstr>PRIORITY QUEUE</vt:lpstr>
      <vt:lpstr>PowerPoint Presentation</vt:lpstr>
      <vt:lpstr>PowerPoint Presentation</vt:lpstr>
      <vt:lpstr>ARRAY DEQUEUE</vt:lpstr>
      <vt:lpstr>PowerPoint Presentation</vt:lpstr>
      <vt:lpstr>ITERATOR</vt:lpstr>
      <vt:lpstr>PowerPoint Presentation</vt:lpstr>
      <vt:lpstr>PowerPoint Presentation</vt:lpstr>
      <vt:lpstr>PowerPoint Presentation</vt:lpstr>
      <vt:lpstr>STACK</vt:lpstr>
      <vt:lpstr>PowerPoint Presentation</vt:lpstr>
      <vt:lpstr>PowerPoint Presentation</vt:lpstr>
      <vt:lpstr>VECTOR</vt:lpstr>
      <vt:lpstr>PowerPoint Presentation</vt:lpstr>
      <vt:lpstr>PowerPoint Presentation</vt:lpstr>
      <vt:lpstr>DICTIONARY</vt:lpstr>
      <vt:lpstr>HASHTABLE</vt:lpstr>
      <vt:lpstr>PowerPoint Presentation</vt:lpstr>
      <vt:lpstr>PowerPoint Presentation</vt:lpstr>
      <vt:lpstr>PROPERTIES</vt:lpstr>
      <vt:lpstr>PowerPoint Presentation</vt:lpstr>
      <vt:lpstr>PowerPoint Presentation</vt:lpstr>
      <vt:lpstr>PowerPoint Presentation</vt:lpstr>
      <vt:lpstr>COMPARATOR</vt:lpstr>
      <vt:lpstr>PowerPoint Presentation</vt:lpstr>
      <vt:lpstr>PowerPoint Presentation</vt:lpstr>
      <vt:lpstr>PowerPoint Presentation</vt:lpstr>
      <vt:lpstr>PowerPoint Presentation</vt:lpstr>
      <vt:lpstr>For..Each </vt:lpstr>
      <vt:lpstr>PowerPoint Presentation</vt:lpstr>
      <vt:lpstr>PowerPoint Presentation</vt:lpstr>
      <vt:lpstr>DATE</vt:lpstr>
      <vt:lpstr>PowerPoint Presentation</vt:lpstr>
      <vt:lpstr>CALENDAR</vt:lpstr>
      <vt:lpstr>PowerPoint Presentation</vt:lpstr>
      <vt:lpstr>RANDOM CLASS</vt:lpstr>
      <vt:lpstr>PowerPoint Presentation</vt:lpstr>
      <vt:lpstr>SCANNER</vt:lpstr>
      <vt:lpstr>PowerPoint Presentation</vt:lpstr>
      <vt:lpstr>GENERICS</vt:lpstr>
      <vt:lpstr>GENERIC PROGRAMMING RULES</vt:lpstr>
      <vt:lpstr>PowerPoint Presentation</vt:lpstr>
      <vt:lpstr>GENERIC CLASS</vt:lpstr>
      <vt:lpstr>PowerPoint Presentation</vt:lpstr>
      <vt:lpstr>FORMATTER</vt:lpstr>
      <vt:lpstr>STRING TOKENIZER</vt:lpstr>
      <vt:lpstr>PowerPoint Presentation</vt:lpstr>
      <vt:lpstr>BITSET</vt:lpstr>
      <vt:lpstr>PowerPoint Presentation</vt:lpstr>
      <vt:lpstr>PowerPoint Presentation</vt:lpstr>
      <vt:lpstr>STRING HANDLING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STRING COMPARISON</vt:lpstr>
      <vt:lpstr>PowerPoint Presentation</vt:lpstr>
      <vt:lpstr>PowerPoint Presentation</vt:lpstr>
      <vt:lpstr>STRING CONCATENATION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COLLECTION</dc:title>
  <dc:creator>RAMKARTHIK</dc:creator>
  <cp:lastModifiedBy>RAMKARTHIK</cp:lastModifiedBy>
  <cp:revision>85</cp:revision>
  <dcterms:created xsi:type="dcterms:W3CDTF">2006-08-16T00:00:00Z</dcterms:created>
  <dcterms:modified xsi:type="dcterms:W3CDTF">2020-05-01T08:58:52Z</dcterms:modified>
</cp:coreProperties>
</file>