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00680" y="2029790"/>
            <a:ext cx="4344670" cy="1169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1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8996" y="42163"/>
            <a:ext cx="8846007" cy="1367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39" y="2561970"/>
            <a:ext cx="8986520" cy="2439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1660" y="539622"/>
            <a:ext cx="3787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dirty="0" smtClean="0">
                <a:latin typeface="Calibri"/>
                <a:cs typeface="Calibri"/>
              </a:rPr>
              <a:t>              UNIT-2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ELA</a:t>
            </a:r>
            <a:r>
              <a:rPr spc="-75" dirty="0"/>
              <a:t>S</a:t>
            </a:r>
            <a:r>
              <a:rPr spc="-5" dirty="0"/>
              <a:t>TICITY</a:t>
            </a:r>
          </a:p>
        </p:txBody>
      </p:sp>
      <p:sp>
        <p:nvSpPr>
          <p:cNvPr id="4" name="object 4"/>
          <p:cNvSpPr/>
          <p:nvPr/>
        </p:nvSpPr>
        <p:spPr>
          <a:xfrm>
            <a:off x="2413126" y="3078479"/>
            <a:ext cx="4318000" cy="86995"/>
          </a:xfrm>
          <a:custGeom>
            <a:avLst/>
            <a:gdLst/>
            <a:ahLst/>
            <a:cxnLst/>
            <a:rect l="l" t="t" r="r" b="b"/>
            <a:pathLst>
              <a:path w="4318000" h="86994">
                <a:moveTo>
                  <a:pt x="0" y="86867"/>
                </a:moveTo>
                <a:lnTo>
                  <a:pt x="4317492" y="86867"/>
                </a:lnTo>
                <a:lnTo>
                  <a:pt x="4317492" y="0"/>
                </a:lnTo>
                <a:lnTo>
                  <a:pt x="0" y="0"/>
                </a:lnTo>
                <a:lnTo>
                  <a:pt x="0" y="86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49319" y="4221479"/>
            <a:ext cx="1074420" cy="86995"/>
          </a:xfrm>
          <a:custGeom>
            <a:avLst/>
            <a:gdLst/>
            <a:ahLst/>
            <a:cxnLst/>
            <a:rect l="l" t="t" r="r" b="b"/>
            <a:pathLst>
              <a:path w="1074420" h="86995">
                <a:moveTo>
                  <a:pt x="0" y="86868"/>
                </a:moveTo>
                <a:lnTo>
                  <a:pt x="1074420" y="86868"/>
                </a:lnTo>
                <a:lnTo>
                  <a:pt x="1074420" y="0"/>
                </a:lnTo>
                <a:lnTo>
                  <a:pt x="0" y="0"/>
                </a:lnTo>
                <a:lnTo>
                  <a:pt x="0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79929" y="2944050"/>
            <a:ext cx="372364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457325">
              <a:lnSpc>
                <a:spcPct val="120000"/>
              </a:lnSpc>
              <a:spcBef>
                <a:spcPts val="105"/>
              </a:spcBef>
            </a:pPr>
            <a:r>
              <a:rPr sz="7500" b="1" i="1" dirty="0">
                <a:latin typeface="Calibri"/>
                <a:cs typeface="Calibri"/>
              </a:rPr>
              <a:t>OF  </a:t>
            </a:r>
            <a:r>
              <a:rPr sz="7500" b="1" i="1" spc="-5" dirty="0">
                <a:latin typeface="Calibri"/>
                <a:cs typeface="Calibri"/>
              </a:rPr>
              <a:t>DEMAND</a:t>
            </a:r>
            <a:endParaRPr sz="75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92375" y="5593079"/>
            <a:ext cx="3700779" cy="86995"/>
          </a:xfrm>
          <a:custGeom>
            <a:avLst/>
            <a:gdLst/>
            <a:ahLst/>
            <a:cxnLst/>
            <a:rect l="l" t="t" r="r" b="b"/>
            <a:pathLst>
              <a:path w="3700779" h="86995">
                <a:moveTo>
                  <a:pt x="0" y="86868"/>
                </a:moveTo>
                <a:lnTo>
                  <a:pt x="3700272" y="86868"/>
                </a:lnTo>
                <a:lnTo>
                  <a:pt x="3700272" y="0"/>
                </a:lnTo>
                <a:lnTo>
                  <a:pt x="0" y="0"/>
                </a:lnTo>
                <a:lnTo>
                  <a:pt x="0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1366" rIns="0" bIns="0" rtlCol="0">
            <a:spAutoFit/>
          </a:bodyPr>
          <a:lstStyle/>
          <a:p>
            <a:pPr marL="3530600" marR="5080" indent="-278638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Measurement </a:t>
            </a:r>
            <a:r>
              <a:rPr sz="4000" spc="-5" dirty="0"/>
              <a:t>Of Price </a:t>
            </a:r>
            <a:r>
              <a:rPr sz="4000" spc="-10" dirty="0"/>
              <a:t>Elasticity Of  Demand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45844" y="1586835"/>
            <a:ext cx="6667500" cy="39274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865"/>
              </a:spcBef>
            </a:pPr>
            <a:r>
              <a:rPr sz="3200" spc="-15" dirty="0">
                <a:latin typeface="Calibri"/>
                <a:cs typeface="Calibri"/>
              </a:rPr>
              <a:t>There are </a:t>
            </a:r>
            <a:r>
              <a:rPr sz="3200" dirty="0">
                <a:latin typeface="Calibri"/>
                <a:cs typeface="Calibri"/>
              </a:rPr>
              <a:t>main </a:t>
            </a:r>
            <a:r>
              <a:rPr sz="3200" spc="-5" dirty="0">
                <a:latin typeface="Calibri"/>
                <a:cs typeface="Calibri"/>
              </a:rPr>
              <a:t>methods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like</a:t>
            </a:r>
            <a:endParaRPr sz="3200">
              <a:latin typeface="Calibri"/>
              <a:cs typeface="Calibri"/>
            </a:endParaRPr>
          </a:p>
          <a:p>
            <a:pPr marL="565785" marR="5080" indent="-5537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65785" algn="l"/>
                <a:tab pos="566420" algn="l"/>
              </a:tabLst>
            </a:pPr>
            <a:r>
              <a:rPr sz="3200" spc="-20" dirty="0">
                <a:latin typeface="Calibri"/>
                <a:cs typeface="Calibri"/>
              </a:rPr>
              <a:t>Percentage </a:t>
            </a:r>
            <a:r>
              <a:rPr sz="3200" dirty="0">
                <a:latin typeface="Calibri"/>
                <a:cs typeface="Calibri"/>
              </a:rPr>
              <a:t>method or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proportionate  </a:t>
            </a:r>
            <a:r>
              <a:rPr sz="3200" spc="-5" dirty="0">
                <a:latin typeface="Calibri"/>
                <a:cs typeface="Calibri"/>
              </a:rPr>
              <a:t>method</a:t>
            </a:r>
            <a:endParaRPr sz="3200">
              <a:latin typeface="Calibri"/>
              <a:cs typeface="Calibri"/>
            </a:endParaRPr>
          </a:p>
          <a:p>
            <a:pPr marL="565785" marR="29845" indent="-5537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65785" algn="l"/>
                <a:tab pos="566420" algn="l"/>
              </a:tabLst>
            </a:pPr>
            <a:r>
              <a:rPr sz="3200" spc="-70" dirty="0">
                <a:latin typeface="Calibri"/>
                <a:cs typeface="Calibri"/>
              </a:rPr>
              <a:t>Total </a:t>
            </a:r>
            <a:r>
              <a:rPr sz="3200" spc="-15" dirty="0">
                <a:latin typeface="Calibri"/>
                <a:cs typeface="Calibri"/>
              </a:rPr>
              <a:t>outlay </a:t>
            </a:r>
            <a:r>
              <a:rPr sz="3200" spc="-5" dirty="0">
                <a:latin typeface="Calibri"/>
                <a:cs typeface="Calibri"/>
              </a:rPr>
              <a:t>method or </a:t>
            </a:r>
            <a:r>
              <a:rPr sz="3200" spc="-20" dirty="0">
                <a:latin typeface="Calibri"/>
                <a:cs typeface="Calibri"/>
              </a:rPr>
              <a:t>total </a:t>
            </a:r>
            <a:r>
              <a:rPr sz="3200" spc="-15" dirty="0">
                <a:latin typeface="Calibri"/>
                <a:cs typeface="Calibri"/>
              </a:rPr>
              <a:t>revenue  </a:t>
            </a:r>
            <a:r>
              <a:rPr sz="3200" spc="-5" dirty="0">
                <a:latin typeface="Calibri"/>
                <a:cs typeface="Calibri"/>
              </a:rPr>
              <a:t>method</a:t>
            </a:r>
            <a:endParaRPr sz="3200">
              <a:latin typeface="Calibri"/>
              <a:cs typeface="Calibri"/>
            </a:endParaRPr>
          </a:p>
          <a:p>
            <a:pPr marL="565785" indent="-5537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65785" algn="l"/>
                <a:tab pos="566420" algn="l"/>
              </a:tabLst>
            </a:pPr>
            <a:r>
              <a:rPr sz="3200" spc="-5" dirty="0">
                <a:latin typeface="Calibri"/>
                <a:cs typeface="Calibri"/>
              </a:rPr>
              <a:t>Geometric method or </a:t>
            </a:r>
            <a:r>
              <a:rPr sz="3200" spc="-10" dirty="0">
                <a:latin typeface="Calibri"/>
                <a:cs typeface="Calibri"/>
              </a:rPr>
              <a:t>point</a:t>
            </a:r>
            <a:r>
              <a:rPr sz="3200" spc="-5" dirty="0">
                <a:latin typeface="Calibri"/>
                <a:cs typeface="Calibri"/>
              </a:rPr>
              <a:t> method</a:t>
            </a:r>
            <a:endParaRPr sz="3200">
              <a:latin typeface="Calibri"/>
              <a:cs typeface="Calibri"/>
            </a:endParaRPr>
          </a:p>
          <a:p>
            <a:pPr marL="565785" indent="-5537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65785" algn="l"/>
                <a:tab pos="566420" algn="l"/>
              </a:tabLst>
            </a:pPr>
            <a:r>
              <a:rPr sz="3200" spc="-20" dirty="0">
                <a:latin typeface="Calibri"/>
                <a:cs typeface="Calibri"/>
              </a:rPr>
              <a:t>Arc </a:t>
            </a:r>
            <a:r>
              <a:rPr sz="3200" spc="-5" dirty="0">
                <a:latin typeface="Calibri"/>
                <a:cs typeface="Calibri"/>
              </a:rPr>
              <a:t>elasticity 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demand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394" y="563702"/>
            <a:ext cx="782065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latin typeface="Calibri"/>
                <a:cs typeface="Calibri"/>
              </a:rPr>
              <a:t>1 </a:t>
            </a:r>
            <a:r>
              <a:rPr sz="3200" b="0" spc="-20" dirty="0">
                <a:latin typeface="Calibri"/>
                <a:cs typeface="Calibri"/>
              </a:rPr>
              <a:t>Percentage </a:t>
            </a:r>
            <a:r>
              <a:rPr sz="3200" b="0" dirty="0">
                <a:latin typeface="Calibri"/>
                <a:cs typeface="Calibri"/>
              </a:rPr>
              <a:t>method </a:t>
            </a:r>
            <a:r>
              <a:rPr sz="3200" b="0" spc="5" dirty="0">
                <a:latin typeface="Calibri"/>
                <a:cs typeface="Calibri"/>
              </a:rPr>
              <a:t>or </a:t>
            </a:r>
            <a:r>
              <a:rPr sz="3200" b="0" spc="-15" dirty="0">
                <a:latin typeface="Calibri"/>
                <a:cs typeface="Calibri"/>
              </a:rPr>
              <a:t>proportionate</a:t>
            </a:r>
            <a:r>
              <a:rPr sz="3200" b="0" spc="-2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method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837" y="2709799"/>
            <a:ext cx="879602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14395" marR="5080" indent="-3402329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(5) </a:t>
            </a:r>
            <a:r>
              <a:rPr spc="-35" dirty="0"/>
              <a:t>Factors </a:t>
            </a:r>
            <a:r>
              <a:rPr spc="-10" dirty="0"/>
              <a:t>Affecting </a:t>
            </a:r>
            <a:r>
              <a:rPr spc="-5" dirty="0"/>
              <a:t>Price </a:t>
            </a:r>
            <a:r>
              <a:rPr spc="-10" dirty="0"/>
              <a:t>Elasticity </a:t>
            </a:r>
            <a:r>
              <a:rPr spc="-5" dirty="0"/>
              <a:t>Of  Demand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30600" marR="5080" indent="-2754630">
              <a:lnSpc>
                <a:spcPct val="100000"/>
              </a:lnSpc>
              <a:spcBef>
                <a:spcPts val="95"/>
              </a:spcBef>
            </a:pPr>
            <a:r>
              <a:rPr sz="4000" spc="-35" dirty="0"/>
              <a:t>Factors </a:t>
            </a:r>
            <a:r>
              <a:rPr sz="4000" spc="-15" dirty="0"/>
              <a:t>Affecting </a:t>
            </a:r>
            <a:r>
              <a:rPr sz="4000" spc="-10" dirty="0"/>
              <a:t>Price Elasticity Of  Demand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1342386"/>
            <a:ext cx="8590915" cy="463550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15" dirty="0">
                <a:latin typeface="Calibri"/>
                <a:cs typeface="Calibri"/>
              </a:rPr>
              <a:t>Nature </a:t>
            </a:r>
            <a:r>
              <a:rPr sz="3600" spc="-5" dirty="0">
                <a:latin typeface="Calibri"/>
                <a:cs typeface="Calibri"/>
              </a:rPr>
              <a:t>of </a:t>
            </a:r>
            <a:r>
              <a:rPr sz="3600" dirty="0">
                <a:latin typeface="Calibri"/>
                <a:cs typeface="Calibri"/>
              </a:rPr>
              <a:t>the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Commodity</a:t>
            </a:r>
            <a:endParaRPr sz="3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10" dirty="0">
                <a:latin typeface="Calibri"/>
                <a:cs typeface="Calibri"/>
              </a:rPr>
              <a:t>Availability </a:t>
            </a:r>
            <a:r>
              <a:rPr sz="3600" spc="-5" dirty="0">
                <a:latin typeface="Calibri"/>
                <a:cs typeface="Calibri"/>
              </a:rPr>
              <a:t>of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Substitutes</a:t>
            </a:r>
            <a:endParaRPr sz="3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35" dirty="0">
                <a:latin typeface="Calibri"/>
                <a:cs typeface="Calibri"/>
              </a:rPr>
              <a:t>Variety </a:t>
            </a:r>
            <a:r>
              <a:rPr sz="3600" spc="-5" dirty="0">
                <a:latin typeface="Calibri"/>
                <a:cs typeface="Calibri"/>
              </a:rPr>
              <a:t>of uses of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commodity</a:t>
            </a:r>
            <a:endParaRPr sz="3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15" dirty="0">
                <a:latin typeface="Calibri"/>
                <a:cs typeface="Calibri"/>
              </a:rPr>
              <a:t>Postponement</a:t>
            </a:r>
            <a:endParaRPr sz="3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Calibri"/>
                <a:cs typeface="Calibri"/>
              </a:rPr>
              <a:t>Influence of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habits</a:t>
            </a:r>
            <a:endParaRPr sz="3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10" dirty="0">
                <a:latin typeface="Calibri"/>
                <a:cs typeface="Calibri"/>
              </a:rPr>
              <a:t>Proportion </a:t>
            </a:r>
            <a:r>
              <a:rPr sz="3600" spc="-5" dirty="0">
                <a:latin typeface="Calibri"/>
                <a:cs typeface="Calibri"/>
              </a:rPr>
              <a:t>of Income </a:t>
            </a:r>
            <a:r>
              <a:rPr sz="3600" spc="-10" dirty="0">
                <a:latin typeface="Calibri"/>
                <a:cs typeface="Calibri"/>
              </a:rPr>
              <a:t>spent </a:t>
            </a:r>
            <a:r>
              <a:rPr sz="3600" spc="-5" dirty="0">
                <a:latin typeface="Calibri"/>
                <a:cs typeface="Calibri"/>
              </a:rPr>
              <a:t>on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-10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commodity</a:t>
            </a:r>
            <a:endParaRPr sz="3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Calibri"/>
                <a:cs typeface="Calibri"/>
              </a:rPr>
              <a:t>Range of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prices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30600" marR="5080" indent="-2754630">
              <a:lnSpc>
                <a:spcPct val="100000"/>
              </a:lnSpc>
              <a:spcBef>
                <a:spcPts val="95"/>
              </a:spcBef>
            </a:pPr>
            <a:r>
              <a:rPr sz="4000" spc="-35" dirty="0"/>
              <a:t>Factors </a:t>
            </a:r>
            <a:r>
              <a:rPr sz="4000" spc="-15" dirty="0"/>
              <a:t>Affecting </a:t>
            </a:r>
            <a:r>
              <a:rPr sz="4000" spc="-10" dirty="0"/>
              <a:t>Price Elasticity Of  Demand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494786"/>
            <a:ext cx="5861685" cy="200088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Calibri"/>
                <a:cs typeface="Calibri"/>
              </a:rPr>
              <a:t>Income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Groups</a:t>
            </a:r>
            <a:endParaRPr sz="3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10" dirty="0">
                <a:latin typeface="Calibri"/>
                <a:cs typeface="Calibri"/>
              </a:rPr>
              <a:t>Elements of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time</a:t>
            </a:r>
            <a:endParaRPr sz="3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30" dirty="0">
                <a:latin typeface="Calibri"/>
                <a:cs typeface="Calibri"/>
              </a:rPr>
              <a:t>Pattern </a:t>
            </a:r>
            <a:r>
              <a:rPr sz="3600" spc="-5" dirty="0">
                <a:latin typeface="Calibri"/>
                <a:cs typeface="Calibri"/>
              </a:rPr>
              <a:t>of income</a:t>
            </a:r>
            <a:r>
              <a:rPr sz="3600" spc="-10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distribu</a:t>
            </a:r>
            <a:r>
              <a:rPr sz="3200" spc="-5" dirty="0">
                <a:latin typeface="Calibri"/>
                <a:cs typeface="Calibri"/>
              </a:rPr>
              <a:t>tion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298" y="2016379"/>
            <a:ext cx="7073900" cy="203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7645" marR="5080" indent="-19558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(6) </a:t>
            </a:r>
            <a:r>
              <a:rPr spc="-15" dirty="0"/>
              <a:t>Practical </a:t>
            </a:r>
            <a:r>
              <a:rPr spc="-5" dirty="0"/>
              <a:t>Importance </a:t>
            </a:r>
            <a:r>
              <a:rPr dirty="0"/>
              <a:t>of the  </a:t>
            </a:r>
            <a:r>
              <a:rPr spc="-5" dirty="0"/>
              <a:t>Concept </a:t>
            </a:r>
            <a:r>
              <a:rPr dirty="0"/>
              <a:t>of </a:t>
            </a:r>
            <a:r>
              <a:rPr spc="-5" dirty="0"/>
              <a:t>Price Elasticity</a:t>
            </a:r>
            <a:r>
              <a:rPr spc="-80" dirty="0"/>
              <a:t> </a:t>
            </a:r>
            <a:r>
              <a:rPr spc="-5" dirty="0"/>
              <a:t>Of</a:t>
            </a:r>
          </a:p>
          <a:p>
            <a:pPr marL="2546985">
              <a:lnSpc>
                <a:spcPct val="100000"/>
              </a:lnSpc>
            </a:pPr>
            <a:r>
              <a:rPr dirty="0"/>
              <a:t>Demand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1366" rIns="0" bIns="0" rtlCol="0">
            <a:spAutoFit/>
          </a:bodyPr>
          <a:lstStyle/>
          <a:p>
            <a:pPr marL="1711960" marR="5080" indent="-1262380">
              <a:lnSpc>
                <a:spcPct val="100000"/>
              </a:lnSpc>
              <a:spcBef>
                <a:spcPts val="95"/>
              </a:spcBef>
            </a:pPr>
            <a:r>
              <a:rPr sz="4000" b="0" spc="-15" dirty="0">
                <a:latin typeface="Calibri"/>
                <a:cs typeface="Calibri"/>
              </a:rPr>
              <a:t>Practical </a:t>
            </a:r>
            <a:r>
              <a:rPr sz="4000" b="0" spc="-5" dirty="0">
                <a:latin typeface="Calibri"/>
                <a:cs typeface="Calibri"/>
              </a:rPr>
              <a:t>Importance of the Concept</a:t>
            </a:r>
            <a:r>
              <a:rPr sz="4000" b="0" spc="-85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of  </a:t>
            </a:r>
            <a:r>
              <a:rPr sz="4000" b="0" spc="-5" dirty="0">
                <a:latin typeface="Calibri"/>
                <a:cs typeface="Calibri"/>
              </a:rPr>
              <a:t>Price </a:t>
            </a:r>
            <a:r>
              <a:rPr sz="4000" b="0" spc="-10" dirty="0">
                <a:latin typeface="Calibri"/>
                <a:cs typeface="Calibri"/>
              </a:rPr>
              <a:t>Elasticity </a:t>
            </a:r>
            <a:r>
              <a:rPr sz="4000" b="0" spc="-5" dirty="0">
                <a:latin typeface="Calibri"/>
                <a:cs typeface="Calibri"/>
              </a:rPr>
              <a:t>Of</a:t>
            </a:r>
            <a:r>
              <a:rPr sz="4000" b="0" spc="-55" dirty="0">
                <a:latin typeface="Calibri"/>
                <a:cs typeface="Calibri"/>
              </a:rPr>
              <a:t> </a:t>
            </a:r>
            <a:r>
              <a:rPr sz="4000" b="0" dirty="0">
                <a:latin typeface="Calibri"/>
                <a:cs typeface="Calibri"/>
              </a:rPr>
              <a:t>Demand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858125" cy="4221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686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concept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helpful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taking </a:t>
            </a:r>
            <a:r>
              <a:rPr sz="3200" spc="-5" dirty="0">
                <a:latin typeface="Calibri"/>
                <a:cs typeface="Calibri"/>
              </a:rPr>
              <a:t>Business  Decisions</a:t>
            </a:r>
            <a:endParaRPr sz="3200">
              <a:latin typeface="Calibri"/>
              <a:cs typeface="Calibri"/>
            </a:endParaRPr>
          </a:p>
          <a:p>
            <a:pPr marL="355600" marR="22669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Importance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the concept in </a:t>
            </a:r>
            <a:r>
              <a:rPr sz="3200" spc="-20" dirty="0">
                <a:latin typeface="Calibri"/>
                <a:cs typeface="Calibri"/>
              </a:rPr>
              <a:t>formatting </a:t>
            </a:r>
            <a:r>
              <a:rPr sz="3200" spc="-95" dirty="0">
                <a:latin typeface="Calibri"/>
                <a:cs typeface="Calibri"/>
              </a:rPr>
              <a:t>Tax  </a:t>
            </a:r>
            <a:r>
              <a:rPr sz="3200" spc="-15" dirty="0">
                <a:latin typeface="Calibri"/>
                <a:cs typeface="Calibri"/>
              </a:rPr>
              <a:t>Policy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government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For </a:t>
            </a:r>
            <a:r>
              <a:rPr sz="3200" spc="-10" dirty="0">
                <a:latin typeface="Calibri"/>
                <a:cs typeface="Calibri"/>
              </a:rPr>
              <a:t>determining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rewards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30" dirty="0">
                <a:latin typeface="Calibri"/>
                <a:cs typeface="Calibri"/>
              </a:rPr>
              <a:t>Factors </a:t>
            </a:r>
            <a:r>
              <a:rPr sz="3200" spc="-5" dirty="0">
                <a:latin typeface="Calibri"/>
                <a:cs typeface="Calibri"/>
              </a:rPr>
              <a:t>of  </a:t>
            </a:r>
            <a:r>
              <a:rPr sz="3200" spc="-10" dirty="0">
                <a:latin typeface="Calibri"/>
                <a:cs typeface="Calibri"/>
              </a:rPr>
              <a:t>Production</a:t>
            </a:r>
            <a:endParaRPr sz="3200">
              <a:latin typeface="Calibri"/>
              <a:cs typeface="Calibri"/>
            </a:endParaRPr>
          </a:p>
          <a:p>
            <a:pPr marL="355600" marR="422909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4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determine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55" dirty="0">
                <a:latin typeface="Calibri"/>
                <a:cs typeface="Calibri"/>
              </a:rPr>
              <a:t>Terms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45" dirty="0">
                <a:latin typeface="Calibri"/>
                <a:cs typeface="Calibri"/>
              </a:rPr>
              <a:t>Trades </a:t>
            </a:r>
            <a:r>
              <a:rPr sz="3200" spc="-10" dirty="0">
                <a:latin typeface="Calibri"/>
                <a:cs typeface="Calibri"/>
              </a:rPr>
              <a:t>Between 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5" dirty="0">
                <a:latin typeface="Calibri"/>
                <a:cs typeface="Calibri"/>
              </a:rPr>
              <a:t>Two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Countries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1366" rIns="0" bIns="0" rtlCol="0">
            <a:spAutoFit/>
          </a:bodyPr>
          <a:lstStyle/>
          <a:p>
            <a:pPr marL="1711960" marR="5080" indent="-1262380">
              <a:lnSpc>
                <a:spcPct val="100000"/>
              </a:lnSpc>
              <a:spcBef>
                <a:spcPts val="95"/>
              </a:spcBef>
            </a:pPr>
            <a:r>
              <a:rPr sz="4000" b="0" spc="-15" dirty="0">
                <a:latin typeface="Calibri"/>
                <a:cs typeface="Calibri"/>
              </a:rPr>
              <a:t>Practical </a:t>
            </a:r>
            <a:r>
              <a:rPr sz="4000" b="0" spc="-5" dirty="0">
                <a:latin typeface="Calibri"/>
                <a:cs typeface="Calibri"/>
              </a:rPr>
              <a:t>Importance of the Concept</a:t>
            </a:r>
            <a:r>
              <a:rPr sz="4000" b="0" spc="-85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of  </a:t>
            </a:r>
            <a:r>
              <a:rPr sz="4000" b="0" spc="-5" dirty="0">
                <a:latin typeface="Calibri"/>
                <a:cs typeface="Calibri"/>
              </a:rPr>
              <a:t>Price </a:t>
            </a:r>
            <a:r>
              <a:rPr sz="4000" b="0" spc="-10" dirty="0">
                <a:latin typeface="Calibri"/>
                <a:cs typeface="Calibri"/>
              </a:rPr>
              <a:t>Elasticity </a:t>
            </a:r>
            <a:r>
              <a:rPr sz="4000" b="0" spc="-5" dirty="0">
                <a:latin typeface="Calibri"/>
                <a:cs typeface="Calibri"/>
              </a:rPr>
              <a:t>Of</a:t>
            </a:r>
            <a:r>
              <a:rPr sz="4000" b="0" spc="-55" dirty="0">
                <a:latin typeface="Calibri"/>
                <a:cs typeface="Calibri"/>
              </a:rPr>
              <a:t> </a:t>
            </a:r>
            <a:r>
              <a:rPr sz="4000" b="0" dirty="0">
                <a:latin typeface="Calibri"/>
                <a:cs typeface="Calibri"/>
              </a:rPr>
              <a:t>Demand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7602855" cy="275717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Determination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5" dirty="0">
                <a:latin typeface="Calibri"/>
                <a:cs typeface="Calibri"/>
              </a:rPr>
              <a:t>Rates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5" dirty="0">
                <a:latin typeface="Calibri"/>
                <a:cs typeface="Calibri"/>
              </a:rPr>
              <a:t>Foreign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Exchange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For </a:t>
            </a:r>
            <a:r>
              <a:rPr sz="3200" spc="-10" dirty="0">
                <a:latin typeface="Calibri"/>
                <a:cs typeface="Calibri"/>
              </a:rPr>
              <a:t>Nationalization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Certain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Industries</a:t>
            </a:r>
            <a:endParaRPr sz="3200">
              <a:latin typeface="Calibri"/>
              <a:cs typeface="Calibri"/>
            </a:endParaRPr>
          </a:p>
          <a:p>
            <a:pPr marL="355600" marR="10287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economic </a:t>
            </a:r>
            <a:r>
              <a:rPr sz="3200" spc="-10" dirty="0">
                <a:latin typeface="Calibri"/>
                <a:cs typeface="Calibri"/>
              </a:rPr>
              <a:t>Analysis </a:t>
            </a:r>
            <a:r>
              <a:rPr sz="3200" spc="-20" dirty="0">
                <a:latin typeface="Calibri"/>
                <a:cs typeface="Calibri"/>
              </a:rPr>
              <a:t>,the </a:t>
            </a:r>
            <a:r>
              <a:rPr sz="3200" spc="-10" dirty="0">
                <a:latin typeface="Calibri"/>
                <a:cs typeface="Calibri"/>
              </a:rPr>
              <a:t>concept </a:t>
            </a:r>
            <a:r>
              <a:rPr sz="3200" spc="-5" dirty="0">
                <a:latin typeface="Calibri"/>
                <a:cs typeface="Calibri"/>
              </a:rPr>
              <a:t>of price  elasticity of demand </a:t>
            </a:r>
            <a:r>
              <a:rPr sz="3200" spc="-10" dirty="0">
                <a:latin typeface="Calibri"/>
                <a:cs typeface="Calibri"/>
              </a:rPr>
              <a:t>helps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explaining </a:t>
            </a:r>
            <a:r>
              <a:rPr sz="3200" dirty="0">
                <a:latin typeface="Calibri"/>
                <a:cs typeface="Calibri"/>
              </a:rPr>
              <a:t>the  </a:t>
            </a:r>
            <a:r>
              <a:rPr sz="3200" spc="-25" dirty="0">
                <a:latin typeface="Calibri"/>
                <a:cs typeface="Calibri"/>
              </a:rPr>
              <a:t>irony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poverty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midst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plenty.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330" y="3030093"/>
            <a:ext cx="73120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Calibri"/>
                <a:cs typeface="Calibri"/>
              </a:rPr>
              <a:t>(7) </a:t>
            </a:r>
            <a:r>
              <a:rPr b="0" spc="-10" dirty="0">
                <a:latin typeface="Calibri"/>
                <a:cs typeface="Calibri"/>
              </a:rPr>
              <a:t>Income </a:t>
            </a:r>
            <a:r>
              <a:rPr b="0" spc="-5" dirty="0">
                <a:latin typeface="Calibri"/>
                <a:cs typeface="Calibri"/>
              </a:rPr>
              <a:t>Elasticity Of</a:t>
            </a:r>
            <a:r>
              <a:rPr b="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Demand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025" y="324357"/>
            <a:ext cx="88385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Types </a:t>
            </a:r>
            <a:r>
              <a:rPr spc="-5" dirty="0"/>
              <a:t>Of Income Elasticity Of</a:t>
            </a:r>
            <a:r>
              <a:rPr spc="-90" dirty="0"/>
              <a:t> </a:t>
            </a:r>
            <a:r>
              <a:rPr spc="-5" dirty="0"/>
              <a:t>Demand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494786"/>
            <a:ext cx="7341870" cy="200088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20" dirty="0">
                <a:latin typeface="Calibri"/>
                <a:cs typeface="Calibri"/>
              </a:rPr>
              <a:t>Positive </a:t>
            </a:r>
            <a:r>
              <a:rPr sz="3600" spc="-5" dirty="0">
                <a:latin typeface="Calibri"/>
                <a:cs typeface="Calibri"/>
              </a:rPr>
              <a:t>Income </a:t>
            </a:r>
            <a:r>
              <a:rPr sz="3600" spc="-10" dirty="0">
                <a:latin typeface="Calibri"/>
                <a:cs typeface="Calibri"/>
              </a:rPr>
              <a:t>elasticity </a:t>
            </a:r>
            <a:r>
              <a:rPr sz="3600" spc="-5" dirty="0">
                <a:latin typeface="Calibri"/>
                <a:cs typeface="Calibri"/>
              </a:rPr>
              <a:t>of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demand</a:t>
            </a:r>
            <a:endParaRPr sz="3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20" dirty="0">
                <a:latin typeface="Calibri"/>
                <a:cs typeface="Calibri"/>
              </a:rPr>
              <a:t>Negative </a:t>
            </a:r>
            <a:r>
              <a:rPr sz="3600" spc="-5" dirty="0">
                <a:latin typeface="Calibri"/>
                <a:cs typeface="Calibri"/>
              </a:rPr>
              <a:t>Income </a:t>
            </a:r>
            <a:r>
              <a:rPr sz="3600" spc="-10" dirty="0">
                <a:latin typeface="Calibri"/>
                <a:cs typeface="Calibri"/>
              </a:rPr>
              <a:t>elasticity of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demand</a:t>
            </a:r>
            <a:endParaRPr sz="3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35" dirty="0">
                <a:latin typeface="Calibri"/>
                <a:cs typeface="Calibri"/>
              </a:rPr>
              <a:t>Zero </a:t>
            </a:r>
            <a:r>
              <a:rPr sz="3600" spc="-5" dirty="0">
                <a:latin typeface="Calibri"/>
                <a:cs typeface="Calibri"/>
              </a:rPr>
              <a:t>Income </a:t>
            </a:r>
            <a:r>
              <a:rPr sz="3600" spc="-10" dirty="0">
                <a:latin typeface="Calibri"/>
                <a:cs typeface="Calibri"/>
              </a:rPr>
              <a:t>elasticity </a:t>
            </a:r>
            <a:r>
              <a:rPr sz="3600" spc="-5" dirty="0">
                <a:latin typeface="Calibri"/>
                <a:cs typeface="Calibri"/>
              </a:rPr>
              <a:t>of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demand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337" y="353948"/>
            <a:ext cx="8406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Definition </a:t>
            </a:r>
            <a:r>
              <a:rPr sz="4000" spc="-5" dirty="0"/>
              <a:t>Of </a:t>
            </a:r>
            <a:r>
              <a:rPr sz="4000" spc="-10" dirty="0"/>
              <a:t>Price Elasticity </a:t>
            </a:r>
            <a:r>
              <a:rPr sz="4000" spc="-5" dirty="0"/>
              <a:t>Of</a:t>
            </a:r>
            <a:r>
              <a:rPr sz="4000" spc="45" dirty="0"/>
              <a:t> </a:t>
            </a:r>
            <a:r>
              <a:rPr sz="4000" spc="-10" dirty="0"/>
              <a:t>Demand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1452117"/>
            <a:ext cx="884745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Calibri"/>
                <a:cs typeface="Calibri"/>
              </a:rPr>
              <a:t>The change </a:t>
            </a:r>
            <a:r>
              <a:rPr sz="3600" dirty="0">
                <a:latin typeface="Calibri"/>
                <a:cs typeface="Calibri"/>
              </a:rPr>
              <a:t>in the </a:t>
            </a:r>
            <a:r>
              <a:rPr sz="3600" spc="-10" dirty="0">
                <a:latin typeface="Calibri"/>
                <a:cs typeface="Calibri"/>
              </a:rPr>
              <a:t>quantity </a:t>
            </a:r>
            <a:r>
              <a:rPr sz="3600" spc="-5" dirty="0">
                <a:latin typeface="Calibri"/>
                <a:cs typeface="Calibri"/>
              </a:rPr>
              <a:t>demanded of </a:t>
            </a:r>
            <a:r>
              <a:rPr sz="3600" dirty="0">
                <a:latin typeface="Calibri"/>
                <a:cs typeface="Calibri"/>
              </a:rPr>
              <a:t>a  </a:t>
            </a:r>
            <a:r>
              <a:rPr sz="3600" spc="-15" dirty="0">
                <a:latin typeface="Calibri"/>
                <a:cs typeface="Calibri"/>
              </a:rPr>
              <a:t>product </a:t>
            </a:r>
            <a:r>
              <a:rPr sz="3600" spc="-5" dirty="0">
                <a:latin typeface="Calibri"/>
                <a:cs typeface="Calibri"/>
              </a:rPr>
              <a:t>due </a:t>
            </a:r>
            <a:r>
              <a:rPr sz="3600" spc="-30" dirty="0">
                <a:latin typeface="Calibri"/>
                <a:cs typeface="Calibri"/>
              </a:rPr>
              <a:t>to </a:t>
            </a:r>
            <a:r>
              <a:rPr sz="3600" dirty="0">
                <a:latin typeface="Calibri"/>
                <a:cs typeface="Calibri"/>
              </a:rPr>
              <a:t>a </a:t>
            </a:r>
            <a:r>
              <a:rPr sz="3600" spc="-5" dirty="0">
                <a:latin typeface="Calibri"/>
                <a:cs typeface="Calibri"/>
              </a:rPr>
              <a:t>change </a:t>
            </a:r>
            <a:r>
              <a:rPr sz="3600" dirty="0">
                <a:latin typeface="Calibri"/>
                <a:cs typeface="Calibri"/>
              </a:rPr>
              <a:t>in </a:t>
            </a:r>
            <a:r>
              <a:rPr sz="3600" spc="-5" dirty="0">
                <a:latin typeface="Calibri"/>
                <a:cs typeface="Calibri"/>
              </a:rPr>
              <a:t>its price </a:t>
            </a:r>
            <a:r>
              <a:rPr sz="3600" dirty="0">
                <a:latin typeface="Calibri"/>
                <a:cs typeface="Calibri"/>
              </a:rPr>
              <a:t>is </a:t>
            </a:r>
            <a:r>
              <a:rPr sz="3600" spc="-5" dirty="0">
                <a:latin typeface="Calibri"/>
                <a:cs typeface="Calibri"/>
              </a:rPr>
              <a:t>known  </a:t>
            </a:r>
            <a:r>
              <a:rPr sz="3600" dirty="0">
                <a:latin typeface="Calibri"/>
                <a:cs typeface="Calibri"/>
              </a:rPr>
              <a:t>as Price </a:t>
            </a:r>
            <a:r>
              <a:rPr sz="3600" spc="-10" dirty="0">
                <a:latin typeface="Calibri"/>
                <a:cs typeface="Calibri"/>
              </a:rPr>
              <a:t>elasticity </a:t>
            </a:r>
            <a:r>
              <a:rPr sz="3600" spc="-5" dirty="0">
                <a:latin typeface="Calibri"/>
                <a:cs typeface="Calibri"/>
              </a:rPr>
              <a:t>of demand. Thus, </a:t>
            </a:r>
            <a:r>
              <a:rPr sz="3600" dirty="0">
                <a:latin typeface="Calibri"/>
                <a:cs typeface="Calibri"/>
              </a:rPr>
              <a:t>the  </a:t>
            </a:r>
            <a:r>
              <a:rPr sz="3600" spc="-10" dirty="0">
                <a:latin typeface="Calibri"/>
                <a:cs typeface="Calibri"/>
              </a:rPr>
              <a:t>sensitiveness or responsiveness of </a:t>
            </a:r>
            <a:r>
              <a:rPr sz="3600" dirty="0">
                <a:latin typeface="Calibri"/>
                <a:cs typeface="Calibri"/>
              </a:rPr>
              <a:t>demand </a:t>
            </a:r>
            <a:r>
              <a:rPr sz="3600" spc="-25" dirty="0">
                <a:latin typeface="Calibri"/>
                <a:cs typeface="Calibri"/>
              </a:rPr>
              <a:t>to  </a:t>
            </a:r>
            <a:r>
              <a:rPr sz="3600" spc="-5" dirty="0">
                <a:latin typeface="Calibri"/>
                <a:cs typeface="Calibri"/>
              </a:rPr>
              <a:t>change </a:t>
            </a:r>
            <a:r>
              <a:rPr sz="3600" dirty="0">
                <a:latin typeface="Calibri"/>
                <a:cs typeface="Calibri"/>
              </a:rPr>
              <a:t>in </a:t>
            </a:r>
            <a:r>
              <a:rPr sz="3600" spc="-5" dirty="0">
                <a:latin typeface="Calibri"/>
                <a:cs typeface="Calibri"/>
              </a:rPr>
              <a:t>price </a:t>
            </a:r>
            <a:r>
              <a:rPr sz="3600" dirty="0">
                <a:latin typeface="Calibri"/>
                <a:cs typeface="Calibri"/>
              </a:rPr>
              <a:t>is as </a:t>
            </a:r>
            <a:r>
              <a:rPr sz="3600" spc="-5" dirty="0">
                <a:latin typeface="Calibri"/>
                <a:cs typeface="Calibri"/>
              </a:rPr>
              <a:t>called </a:t>
            </a:r>
            <a:r>
              <a:rPr sz="3600" spc="-10" dirty="0">
                <a:latin typeface="Calibri"/>
                <a:cs typeface="Calibri"/>
              </a:rPr>
              <a:t>elasticity of  </a:t>
            </a:r>
            <a:r>
              <a:rPr sz="3600" spc="-5" dirty="0">
                <a:latin typeface="Calibri"/>
                <a:cs typeface="Calibri"/>
              </a:rPr>
              <a:t>demand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350" y="54610"/>
            <a:ext cx="7756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Positive </a:t>
            </a:r>
            <a:r>
              <a:rPr sz="4000" spc="-10" dirty="0"/>
              <a:t>Income elasticity </a:t>
            </a:r>
            <a:r>
              <a:rPr sz="4000" spc="-5" dirty="0"/>
              <a:t>of</a:t>
            </a:r>
            <a:r>
              <a:rPr sz="4000" spc="30" dirty="0"/>
              <a:t> </a:t>
            </a:r>
            <a:r>
              <a:rPr sz="4000" spc="-5" dirty="0"/>
              <a:t>demand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532599" y="762762"/>
            <a:ext cx="1905" cy="5639435"/>
          </a:xfrm>
          <a:custGeom>
            <a:avLst/>
            <a:gdLst/>
            <a:ahLst/>
            <a:cxnLst/>
            <a:rect l="l" t="t" r="r" b="b"/>
            <a:pathLst>
              <a:path w="1904" h="5639435">
                <a:moveTo>
                  <a:pt x="1600" y="0"/>
                </a:moveTo>
                <a:lnTo>
                  <a:pt x="0" y="56388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400" y="6019800"/>
            <a:ext cx="7772400" cy="1905"/>
          </a:xfrm>
          <a:custGeom>
            <a:avLst/>
            <a:gdLst/>
            <a:ahLst/>
            <a:cxnLst/>
            <a:rect l="l" t="t" r="r" b="b"/>
            <a:pathLst>
              <a:path w="7772400" h="1904">
                <a:moveTo>
                  <a:pt x="0" y="0"/>
                </a:moveTo>
                <a:lnTo>
                  <a:pt x="7772400" y="1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2200" y="11430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3429000" h="3429000">
                <a:moveTo>
                  <a:pt x="0" y="3429000"/>
                </a:moveTo>
                <a:lnTo>
                  <a:pt x="3429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00" y="2590800"/>
            <a:ext cx="3810000" cy="1905"/>
          </a:xfrm>
          <a:custGeom>
            <a:avLst/>
            <a:gdLst/>
            <a:ahLst/>
            <a:cxnLst/>
            <a:rect l="l" t="t" r="r" b="b"/>
            <a:pathLst>
              <a:path w="3810000" h="1905">
                <a:moveTo>
                  <a:pt x="0" y="0"/>
                </a:moveTo>
                <a:lnTo>
                  <a:pt x="3810000" y="165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43400" y="2590800"/>
            <a:ext cx="1270" cy="3429000"/>
          </a:xfrm>
          <a:custGeom>
            <a:avLst/>
            <a:gdLst/>
            <a:ahLst/>
            <a:cxnLst/>
            <a:rect l="l" t="t" r="r" b="b"/>
            <a:pathLst>
              <a:path w="1270" h="3429000">
                <a:moveTo>
                  <a:pt x="888" y="0"/>
                </a:moveTo>
                <a:lnTo>
                  <a:pt x="0" y="3429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3400" y="3276600"/>
            <a:ext cx="3124200" cy="1905"/>
          </a:xfrm>
          <a:custGeom>
            <a:avLst/>
            <a:gdLst/>
            <a:ahLst/>
            <a:cxnLst/>
            <a:rect l="l" t="t" r="r" b="b"/>
            <a:pathLst>
              <a:path w="3124200" h="1904">
                <a:moveTo>
                  <a:pt x="0" y="0"/>
                </a:moveTo>
                <a:lnTo>
                  <a:pt x="3124200" y="165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57600" y="3276600"/>
            <a:ext cx="1905" cy="2743200"/>
          </a:xfrm>
          <a:custGeom>
            <a:avLst/>
            <a:gdLst/>
            <a:ahLst/>
            <a:cxnLst/>
            <a:rect l="l" t="t" r="r" b="b"/>
            <a:pathLst>
              <a:path w="1904" h="2743200">
                <a:moveTo>
                  <a:pt x="1650" y="0"/>
                </a:moveTo>
                <a:lnTo>
                  <a:pt x="0" y="27432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739" y="537413"/>
            <a:ext cx="2635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alibri"/>
                <a:cs typeface="Calibri"/>
              </a:rPr>
              <a:t>Y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94628" y="842517"/>
            <a:ext cx="306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D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39" y="2153538"/>
            <a:ext cx="2364740" cy="2693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78989">
              <a:lnSpc>
                <a:spcPct val="125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P  A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1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3600" dirty="0">
                <a:latin typeface="Calibri"/>
                <a:cs typeface="Calibri"/>
              </a:rPr>
              <a:t>D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6217107"/>
            <a:ext cx="328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O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81009" y="6217107"/>
            <a:ext cx="262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X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26794" y="5872683"/>
            <a:ext cx="3787775" cy="918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0">
              <a:lnSpc>
                <a:spcPts val="3515"/>
              </a:lnSpc>
              <a:spcBef>
                <a:spcPts val="100"/>
              </a:spcBef>
              <a:tabLst>
                <a:tab pos="2755900" algn="l"/>
              </a:tabLst>
            </a:pPr>
            <a:r>
              <a:rPr sz="3600" dirty="0">
                <a:latin typeface="Calibri"/>
                <a:cs typeface="Calibri"/>
              </a:rPr>
              <a:t>B	S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ts val="3515"/>
              </a:lnSpc>
            </a:pPr>
            <a:r>
              <a:rPr sz="3600" spc="-10" dirty="0">
                <a:latin typeface="Calibri"/>
                <a:cs typeface="Calibri"/>
              </a:rPr>
              <a:t>Quantity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Demanded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363" y="4612729"/>
            <a:ext cx="482600" cy="14058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spc="-10" dirty="0">
                <a:latin typeface="Calibri"/>
                <a:cs typeface="Calibri"/>
              </a:rPr>
              <a:t>Income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350" y="359410"/>
            <a:ext cx="7756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Positive </a:t>
            </a:r>
            <a:r>
              <a:rPr sz="4000" spc="-10" dirty="0"/>
              <a:t>Income elasticity </a:t>
            </a:r>
            <a:r>
              <a:rPr sz="4000" spc="-5" dirty="0"/>
              <a:t>of</a:t>
            </a:r>
            <a:r>
              <a:rPr sz="4000" spc="30" dirty="0"/>
              <a:t> </a:t>
            </a:r>
            <a:r>
              <a:rPr sz="4000" spc="-5" dirty="0"/>
              <a:t>demand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494786"/>
            <a:ext cx="7865745" cy="255016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Calibri"/>
                <a:cs typeface="Calibri"/>
              </a:rPr>
              <a:t>Income </a:t>
            </a:r>
            <a:r>
              <a:rPr sz="3600" spc="-10" dirty="0">
                <a:latin typeface="Calibri"/>
                <a:cs typeface="Calibri"/>
              </a:rPr>
              <a:t>Elasticity </a:t>
            </a:r>
            <a:r>
              <a:rPr sz="3600" spc="-15" dirty="0">
                <a:latin typeface="Calibri"/>
                <a:cs typeface="Calibri"/>
              </a:rPr>
              <a:t>Equal </a:t>
            </a:r>
            <a:r>
              <a:rPr sz="3600" spc="-25" dirty="0">
                <a:latin typeface="Calibri"/>
                <a:cs typeface="Calibri"/>
              </a:rPr>
              <a:t>to </a:t>
            </a:r>
            <a:r>
              <a:rPr sz="3600" dirty="0">
                <a:latin typeface="Calibri"/>
                <a:cs typeface="Calibri"/>
              </a:rPr>
              <a:t>Unity </a:t>
            </a:r>
            <a:r>
              <a:rPr sz="3600" spc="-5" dirty="0">
                <a:latin typeface="Calibri"/>
                <a:cs typeface="Calibri"/>
              </a:rPr>
              <a:t>or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One</a:t>
            </a:r>
            <a:endParaRPr sz="3600">
              <a:latin typeface="Calibri"/>
              <a:cs typeface="Calibri"/>
            </a:endParaRPr>
          </a:p>
          <a:p>
            <a:pPr marL="355600" marR="174625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Calibri"/>
                <a:cs typeface="Calibri"/>
              </a:rPr>
              <a:t>Income </a:t>
            </a:r>
            <a:r>
              <a:rPr sz="3600" spc="-10" dirty="0">
                <a:latin typeface="Calibri"/>
                <a:cs typeface="Calibri"/>
              </a:rPr>
              <a:t>Elasticity </a:t>
            </a:r>
            <a:r>
              <a:rPr sz="3600" spc="-20" dirty="0">
                <a:latin typeface="Calibri"/>
                <a:cs typeface="Calibri"/>
              </a:rPr>
              <a:t>Greater </a:t>
            </a:r>
            <a:r>
              <a:rPr sz="3600" spc="-5" dirty="0">
                <a:latin typeface="Calibri"/>
                <a:cs typeface="Calibri"/>
              </a:rPr>
              <a:t>Than Unity Or  One</a:t>
            </a:r>
            <a:endParaRPr sz="3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Calibri"/>
                <a:cs typeface="Calibri"/>
              </a:rPr>
              <a:t>Income </a:t>
            </a:r>
            <a:r>
              <a:rPr sz="3600" spc="-10" dirty="0">
                <a:latin typeface="Calibri"/>
                <a:cs typeface="Calibri"/>
              </a:rPr>
              <a:t>Elasticity </a:t>
            </a:r>
            <a:r>
              <a:rPr sz="3600" spc="-5" dirty="0">
                <a:latin typeface="Calibri"/>
                <a:cs typeface="Calibri"/>
              </a:rPr>
              <a:t>Less </a:t>
            </a:r>
            <a:r>
              <a:rPr sz="3600" dirty="0">
                <a:latin typeface="Calibri"/>
                <a:cs typeface="Calibri"/>
              </a:rPr>
              <a:t>Than Unity </a:t>
            </a:r>
            <a:r>
              <a:rPr sz="3600" spc="-5" dirty="0">
                <a:latin typeface="Calibri"/>
                <a:cs typeface="Calibri"/>
              </a:rPr>
              <a:t>or</a:t>
            </a:r>
            <a:r>
              <a:rPr sz="3600" spc="-12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One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1413" y="54610"/>
            <a:ext cx="7962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Negative </a:t>
            </a:r>
            <a:r>
              <a:rPr sz="4000" spc="-10" dirty="0"/>
              <a:t>Income elasticity </a:t>
            </a:r>
            <a:r>
              <a:rPr sz="4000" spc="-5" dirty="0"/>
              <a:t>of</a:t>
            </a:r>
            <a:r>
              <a:rPr sz="4000" spc="85" dirty="0"/>
              <a:t> </a:t>
            </a:r>
            <a:r>
              <a:rPr sz="4000" spc="-5" dirty="0"/>
              <a:t>demand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990600" y="990600"/>
            <a:ext cx="0" cy="4572000"/>
          </a:xfrm>
          <a:custGeom>
            <a:avLst/>
            <a:gdLst/>
            <a:ahLst/>
            <a:cxnLst/>
            <a:rect l="l" t="t" r="r" b="b"/>
            <a:pathLst>
              <a:path h="4572000">
                <a:moveTo>
                  <a:pt x="0" y="0"/>
                </a:moveTo>
                <a:lnTo>
                  <a:pt x="0" y="4572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2257" y="1745630"/>
            <a:ext cx="271780" cy="51625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Verdana"/>
                <a:cs typeface="Verdana"/>
              </a:rPr>
              <a:t>Pr</a:t>
            </a:r>
            <a:r>
              <a:rPr sz="1600" spc="-5" dirty="0">
                <a:latin typeface="Verdana"/>
                <a:cs typeface="Verdana"/>
              </a:rPr>
              <a:t>ice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0600" y="5562600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7000" y="1219200"/>
            <a:ext cx="4343400" cy="3352800"/>
          </a:xfrm>
          <a:custGeom>
            <a:avLst/>
            <a:gdLst/>
            <a:ahLst/>
            <a:cxnLst/>
            <a:rect l="l" t="t" r="r" b="b"/>
            <a:pathLst>
              <a:path w="4343400" h="3352800">
                <a:moveTo>
                  <a:pt x="0" y="0"/>
                </a:moveTo>
                <a:lnTo>
                  <a:pt x="4343400" y="335280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600" y="2514600"/>
            <a:ext cx="3352800" cy="0"/>
          </a:xfrm>
          <a:custGeom>
            <a:avLst/>
            <a:gdLst/>
            <a:ahLst/>
            <a:cxnLst/>
            <a:rect l="l" t="t" r="r" b="b"/>
            <a:pathLst>
              <a:path w="3352800">
                <a:moveTo>
                  <a:pt x="0" y="0"/>
                </a:moveTo>
                <a:lnTo>
                  <a:pt x="3352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43400" y="2514600"/>
            <a:ext cx="0" cy="3124200"/>
          </a:xfrm>
          <a:custGeom>
            <a:avLst/>
            <a:gdLst/>
            <a:ahLst/>
            <a:cxnLst/>
            <a:rect l="l" t="t" r="r" b="b"/>
            <a:pathLst>
              <a:path h="3124200">
                <a:moveTo>
                  <a:pt x="0" y="0"/>
                </a:moveTo>
                <a:lnTo>
                  <a:pt x="0" y="3124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2140" y="2394330"/>
            <a:ext cx="147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P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3537330"/>
            <a:ext cx="1644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A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90600" y="3657600"/>
            <a:ext cx="4800600" cy="1905000"/>
          </a:xfrm>
          <a:custGeom>
            <a:avLst/>
            <a:gdLst/>
            <a:ahLst/>
            <a:cxnLst/>
            <a:rect l="l" t="t" r="r" b="b"/>
            <a:pathLst>
              <a:path w="4800600" h="1905000">
                <a:moveTo>
                  <a:pt x="0" y="1905000"/>
                </a:moveTo>
                <a:lnTo>
                  <a:pt x="4800600" y="1905000"/>
                </a:lnTo>
                <a:lnTo>
                  <a:pt x="4800600" y="0"/>
                </a:lnTo>
                <a:lnTo>
                  <a:pt x="0" y="0"/>
                </a:lnTo>
                <a:lnTo>
                  <a:pt x="0" y="1905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04669" y="4413884"/>
            <a:ext cx="2171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solidFill>
                  <a:srgbClr val="FFFFFF"/>
                </a:solidFill>
                <a:latin typeface="Verdana"/>
                <a:cs typeface="Verdana"/>
              </a:rPr>
              <a:t>Total</a:t>
            </a:r>
            <a:r>
              <a:rPr sz="2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Revenue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69794" y="5214061"/>
            <a:ext cx="2908300" cy="802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36700">
              <a:lnSpc>
                <a:spcPct val="100000"/>
              </a:lnSpc>
              <a:spcBef>
                <a:spcPts val="95"/>
              </a:spcBef>
              <a:tabLst>
                <a:tab pos="2755900" algn="l"/>
              </a:tabLst>
            </a:pPr>
            <a:r>
              <a:rPr sz="1600" spc="-5" dirty="0">
                <a:latin typeface="Verdana"/>
                <a:cs typeface="Verdana"/>
              </a:rPr>
              <a:t>B	S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Quantity Demanded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(000s)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24357"/>
            <a:ext cx="77406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Zero </a:t>
            </a:r>
            <a:r>
              <a:rPr spc="-5" dirty="0"/>
              <a:t>Income </a:t>
            </a:r>
            <a:r>
              <a:rPr spc="-10" dirty="0"/>
              <a:t>elasticity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demand</a:t>
            </a:r>
          </a:p>
        </p:txBody>
      </p:sp>
      <p:sp>
        <p:nvSpPr>
          <p:cNvPr id="3" name="object 3"/>
          <p:cNvSpPr/>
          <p:nvPr/>
        </p:nvSpPr>
        <p:spPr>
          <a:xfrm>
            <a:off x="1472311" y="1295400"/>
            <a:ext cx="103505" cy="3810000"/>
          </a:xfrm>
          <a:custGeom>
            <a:avLst/>
            <a:gdLst/>
            <a:ahLst/>
            <a:cxnLst/>
            <a:rect l="l" t="t" r="r" b="b"/>
            <a:pathLst>
              <a:path w="103505" h="3810000">
                <a:moveTo>
                  <a:pt x="51688" y="25109"/>
                </a:moveTo>
                <a:lnTo>
                  <a:pt x="45338" y="35995"/>
                </a:lnTo>
                <a:lnTo>
                  <a:pt x="45338" y="3810000"/>
                </a:lnTo>
                <a:lnTo>
                  <a:pt x="58038" y="3810000"/>
                </a:lnTo>
                <a:lnTo>
                  <a:pt x="58038" y="35995"/>
                </a:lnTo>
                <a:lnTo>
                  <a:pt x="51688" y="25109"/>
                </a:lnTo>
                <a:close/>
              </a:path>
              <a:path w="103505" h="3810000">
                <a:moveTo>
                  <a:pt x="51688" y="0"/>
                </a:moveTo>
                <a:lnTo>
                  <a:pt x="0" y="88646"/>
                </a:lnTo>
                <a:lnTo>
                  <a:pt x="1015" y="92455"/>
                </a:lnTo>
                <a:lnTo>
                  <a:pt x="7111" y="96012"/>
                </a:lnTo>
                <a:lnTo>
                  <a:pt x="10921" y="94996"/>
                </a:lnTo>
                <a:lnTo>
                  <a:pt x="45338" y="35995"/>
                </a:lnTo>
                <a:lnTo>
                  <a:pt x="45338" y="12573"/>
                </a:lnTo>
                <a:lnTo>
                  <a:pt x="59020" y="12573"/>
                </a:lnTo>
                <a:lnTo>
                  <a:pt x="51688" y="0"/>
                </a:lnTo>
                <a:close/>
              </a:path>
              <a:path w="103505" h="3810000">
                <a:moveTo>
                  <a:pt x="59020" y="12573"/>
                </a:moveTo>
                <a:lnTo>
                  <a:pt x="58038" y="12573"/>
                </a:lnTo>
                <a:lnTo>
                  <a:pt x="58038" y="35995"/>
                </a:lnTo>
                <a:lnTo>
                  <a:pt x="92455" y="94996"/>
                </a:lnTo>
                <a:lnTo>
                  <a:pt x="96265" y="96012"/>
                </a:lnTo>
                <a:lnTo>
                  <a:pt x="102361" y="92455"/>
                </a:lnTo>
                <a:lnTo>
                  <a:pt x="103377" y="88646"/>
                </a:lnTo>
                <a:lnTo>
                  <a:pt x="59020" y="12573"/>
                </a:lnTo>
                <a:close/>
              </a:path>
              <a:path w="103505" h="3810000">
                <a:moveTo>
                  <a:pt x="58038" y="12573"/>
                </a:moveTo>
                <a:lnTo>
                  <a:pt x="45338" y="12573"/>
                </a:lnTo>
                <a:lnTo>
                  <a:pt x="45338" y="35995"/>
                </a:lnTo>
                <a:lnTo>
                  <a:pt x="51688" y="25109"/>
                </a:lnTo>
                <a:lnTo>
                  <a:pt x="46227" y="15748"/>
                </a:lnTo>
                <a:lnTo>
                  <a:pt x="58038" y="15748"/>
                </a:lnTo>
                <a:lnTo>
                  <a:pt x="58038" y="12573"/>
                </a:lnTo>
                <a:close/>
              </a:path>
              <a:path w="103505" h="3810000">
                <a:moveTo>
                  <a:pt x="58038" y="15748"/>
                </a:moveTo>
                <a:lnTo>
                  <a:pt x="57150" y="15748"/>
                </a:lnTo>
                <a:lnTo>
                  <a:pt x="51688" y="25109"/>
                </a:lnTo>
                <a:lnTo>
                  <a:pt x="58038" y="35995"/>
                </a:lnTo>
                <a:lnTo>
                  <a:pt x="58038" y="15748"/>
                </a:lnTo>
                <a:close/>
              </a:path>
              <a:path w="103505" h="3810000">
                <a:moveTo>
                  <a:pt x="57150" y="15748"/>
                </a:moveTo>
                <a:lnTo>
                  <a:pt x="46227" y="15748"/>
                </a:lnTo>
                <a:lnTo>
                  <a:pt x="51688" y="25109"/>
                </a:lnTo>
                <a:lnTo>
                  <a:pt x="57150" y="15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5053710"/>
            <a:ext cx="5715000" cy="103505"/>
          </a:xfrm>
          <a:custGeom>
            <a:avLst/>
            <a:gdLst/>
            <a:ahLst/>
            <a:cxnLst/>
            <a:rect l="l" t="t" r="r" b="b"/>
            <a:pathLst>
              <a:path w="5715000" h="103504">
                <a:moveTo>
                  <a:pt x="5689890" y="51688"/>
                </a:moveTo>
                <a:lnTo>
                  <a:pt x="5620004" y="92456"/>
                </a:lnTo>
                <a:lnTo>
                  <a:pt x="5618988" y="96265"/>
                </a:lnTo>
                <a:lnTo>
                  <a:pt x="5622544" y="102362"/>
                </a:lnTo>
                <a:lnTo>
                  <a:pt x="5626354" y="103377"/>
                </a:lnTo>
                <a:lnTo>
                  <a:pt x="5704109" y="58038"/>
                </a:lnTo>
                <a:lnTo>
                  <a:pt x="5702554" y="58038"/>
                </a:lnTo>
                <a:lnTo>
                  <a:pt x="5702554" y="57150"/>
                </a:lnTo>
                <a:lnTo>
                  <a:pt x="5699252" y="57150"/>
                </a:lnTo>
                <a:lnTo>
                  <a:pt x="5689890" y="51688"/>
                </a:lnTo>
                <a:close/>
              </a:path>
              <a:path w="5715000" h="103504">
                <a:moveTo>
                  <a:pt x="56790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5679004" y="58038"/>
                </a:lnTo>
                <a:lnTo>
                  <a:pt x="5689890" y="51688"/>
                </a:lnTo>
                <a:lnTo>
                  <a:pt x="5679004" y="45338"/>
                </a:lnTo>
                <a:close/>
              </a:path>
              <a:path w="5715000" h="103504">
                <a:moveTo>
                  <a:pt x="5704109" y="45338"/>
                </a:moveTo>
                <a:lnTo>
                  <a:pt x="5702554" y="45338"/>
                </a:lnTo>
                <a:lnTo>
                  <a:pt x="5702554" y="58038"/>
                </a:lnTo>
                <a:lnTo>
                  <a:pt x="5704109" y="58038"/>
                </a:lnTo>
                <a:lnTo>
                  <a:pt x="5715000" y="51688"/>
                </a:lnTo>
                <a:lnTo>
                  <a:pt x="5704109" y="45338"/>
                </a:lnTo>
                <a:close/>
              </a:path>
              <a:path w="5715000" h="103504">
                <a:moveTo>
                  <a:pt x="5699252" y="46227"/>
                </a:moveTo>
                <a:lnTo>
                  <a:pt x="5689890" y="51688"/>
                </a:lnTo>
                <a:lnTo>
                  <a:pt x="5699252" y="57150"/>
                </a:lnTo>
                <a:lnTo>
                  <a:pt x="5699252" y="46227"/>
                </a:lnTo>
                <a:close/>
              </a:path>
              <a:path w="5715000" h="103504">
                <a:moveTo>
                  <a:pt x="5702554" y="46227"/>
                </a:moveTo>
                <a:lnTo>
                  <a:pt x="5699252" y="46227"/>
                </a:lnTo>
                <a:lnTo>
                  <a:pt x="5699252" y="57150"/>
                </a:lnTo>
                <a:lnTo>
                  <a:pt x="5702554" y="57150"/>
                </a:lnTo>
                <a:lnTo>
                  <a:pt x="5702554" y="46227"/>
                </a:lnTo>
                <a:close/>
              </a:path>
              <a:path w="5715000" h="103504">
                <a:moveTo>
                  <a:pt x="5626354" y="0"/>
                </a:moveTo>
                <a:lnTo>
                  <a:pt x="5622544" y="1015"/>
                </a:lnTo>
                <a:lnTo>
                  <a:pt x="5618988" y="7112"/>
                </a:lnTo>
                <a:lnTo>
                  <a:pt x="5620004" y="10921"/>
                </a:lnTo>
                <a:lnTo>
                  <a:pt x="5689890" y="51688"/>
                </a:lnTo>
                <a:lnTo>
                  <a:pt x="5699252" y="46227"/>
                </a:lnTo>
                <a:lnTo>
                  <a:pt x="5702554" y="46227"/>
                </a:lnTo>
                <a:lnTo>
                  <a:pt x="5702554" y="45338"/>
                </a:lnTo>
                <a:lnTo>
                  <a:pt x="5704109" y="45338"/>
                </a:lnTo>
                <a:lnTo>
                  <a:pt x="56263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33800" y="1676400"/>
            <a:ext cx="0" cy="3429000"/>
          </a:xfrm>
          <a:custGeom>
            <a:avLst/>
            <a:gdLst/>
            <a:ahLst/>
            <a:cxnLst/>
            <a:rect l="l" t="t" r="r" b="b"/>
            <a:pathLst>
              <a:path h="3429000">
                <a:moveTo>
                  <a:pt x="0" y="3429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9644" y="1167130"/>
            <a:ext cx="209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19009" y="5053965"/>
            <a:ext cx="209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2044" y="4992116"/>
            <a:ext cx="223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60775" y="5130165"/>
            <a:ext cx="209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84575" y="1319530"/>
            <a:ext cx="209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98394" y="5740095"/>
            <a:ext cx="2298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Quantity</a:t>
            </a:r>
            <a:r>
              <a:rPr sz="2000" b="1" spc="39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Demanded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4112" y="3227202"/>
            <a:ext cx="330200" cy="962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b="1" dirty="0">
                <a:latin typeface="Calibri"/>
                <a:cs typeface="Calibri"/>
              </a:rPr>
              <a:t>I</a:t>
            </a:r>
            <a:r>
              <a:rPr sz="2400" b="1" spc="-10" dirty="0">
                <a:latin typeface="Calibri"/>
                <a:cs typeface="Calibri"/>
              </a:rPr>
              <a:t>nc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5" dirty="0">
                <a:latin typeface="Calibri"/>
                <a:cs typeface="Calibri"/>
              </a:rPr>
              <a:t>m</a:t>
            </a:r>
            <a:r>
              <a:rPr sz="2400" b="1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177" y="324357"/>
            <a:ext cx="79292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All </a:t>
            </a:r>
            <a:r>
              <a:rPr spc="-5" dirty="0"/>
              <a:t>Income </a:t>
            </a:r>
            <a:r>
              <a:rPr spc="-20" dirty="0"/>
              <a:t>Graphs</a:t>
            </a:r>
            <a:r>
              <a:rPr spc="-65" dirty="0"/>
              <a:t> </a:t>
            </a:r>
            <a:r>
              <a:rPr spc="-20" dirty="0"/>
              <a:t>Representation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990600" y="1447800"/>
            <a:ext cx="1905" cy="4648200"/>
          </a:xfrm>
          <a:custGeom>
            <a:avLst/>
            <a:gdLst/>
            <a:ahLst/>
            <a:cxnLst/>
            <a:rect l="l" t="t" r="r" b="b"/>
            <a:pathLst>
              <a:path w="1905" h="4648200">
                <a:moveTo>
                  <a:pt x="1587" y="0"/>
                </a:moveTo>
                <a:lnTo>
                  <a:pt x="0" y="4648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600" y="6096000"/>
            <a:ext cx="6705600" cy="1905"/>
          </a:xfrm>
          <a:custGeom>
            <a:avLst/>
            <a:gdLst/>
            <a:ahLst/>
            <a:cxnLst/>
            <a:rect l="l" t="t" r="r" b="b"/>
            <a:pathLst>
              <a:path w="6705600" h="1904">
                <a:moveTo>
                  <a:pt x="0" y="0"/>
                </a:moveTo>
                <a:lnTo>
                  <a:pt x="6705600" y="1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7717" y="1937639"/>
            <a:ext cx="4772025" cy="2961005"/>
          </a:xfrm>
          <a:custGeom>
            <a:avLst/>
            <a:gdLst/>
            <a:ahLst/>
            <a:cxnLst/>
            <a:rect l="l" t="t" r="r" b="b"/>
            <a:pathLst>
              <a:path w="4772025" h="2961004">
                <a:moveTo>
                  <a:pt x="2873883" y="0"/>
                </a:moveTo>
                <a:lnTo>
                  <a:pt x="2931438" y="13471"/>
                </a:lnTo>
                <a:lnTo>
                  <a:pt x="2988947" y="26950"/>
                </a:lnTo>
                <a:lnTo>
                  <a:pt x="3046362" y="40441"/>
                </a:lnTo>
                <a:lnTo>
                  <a:pt x="3103635" y="53953"/>
                </a:lnTo>
                <a:lnTo>
                  <a:pt x="3160721" y="67492"/>
                </a:lnTo>
                <a:lnTo>
                  <a:pt x="3217571" y="81063"/>
                </a:lnTo>
                <a:lnTo>
                  <a:pt x="3274140" y="94675"/>
                </a:lnTo>
                <a:lnTo>
                  <a:pt x="3330379" y="108334"/>
                </a:lnTo>
                <a:lnTo>
                  <a:pt x="3386241" y="122046"/>
                </a:lnTo>
                <a:lnTo>
                  <a:pt x="3441680" y="135818"/>
                </a:lnTo>
                <a:lnTo>
                  <a:pt x="3496649" y="149657"/>
                </a:lnTo>
                <a:lnTo>
                  <a:pt x="3551100" y="163569"/>
                </a:lnTo>
                <a:lnTo>
                  <a:pt x="3604986" y="177561"/>
                </a:lnTo>
                <a:lnTo>
                  <a:pt x="3658261" y="191641"/>
                </a:lnTo>
                <a:lnTo>
                  <a:pt x="3710877" y="205813"/>
                </a:lnTo>
                <a:lnTo>
                  <a:pt x="3762786" y="220086"/>
                </a:lnTo>
                <a:lnTo>
                  <a:pt x="3813943" y="234465"/>
                </a:lnTo>
                <a:lnTo>
                  <a:pt x="3864300" y="248958"/>
                </a:lnTo>
                <a:lnTo>
                  <a:pt x="3913810" y="263571"/>
                </a:lnTo>
                <a:lnTo>
                  <a:pt x="3962425" y="278311"/>
                </a:lnTo>
                <a:lnTo>
                  <a:pt x="4010099" y="293185"/>
                </a:lnTo>
                <a:lnTo>
                  <a:pt x="4056785" y="308198"/>
                </a:lnTo>
                <a:lnTo>
                  <a:pt x="4102435" y="323359"/>
                </a:lnTo>
                <a:lnTo>
                  <a:pt x="4147003" y="338673"/>
                </a:lnTo>
                <a:lnTo>
                  <a:pt x="4190441" y="354147"/>
                </a:lnTo>
                <a:lnTo>
                  <a:pt x="4232703" y="369788"/>
                </a:lnTo>
                <a:lnTo>
                  <a:pt x="4273741" y="385602"/>
                </a:lnTo>
                <a:lnTo>
                  <a:pt x="4313508" y="401597"/>
                </a:lnTo>
                <a:lnTo>
                  <a:pt x="4351957" y="417779"/>
                </a:lnTo>
                <a:lnTo>
                  <a:pt x="4389041" y="434154"/>
                </a:lnTo>
                <a:lnTo>
                  <a:pt x="4424713" y="450729"/>
                </a:lnTo>
                <a:lnTo>
                  <a:pt x="4458926" y="467512"/>
                </a:lnTo>
                <a:lnTo>
                  <a:pt x="4522787" y="501724"/>
                </a:lnTo>
                <a:lnTo>
                  <a:pt x="4580246" y="536844"/>
                </a:lnTo>
                <a:lnTo>
                  <a:pt x="4630927" y="572925"/>
                </a:lnTo>
                <a:lnTo>
                  <a:pt x="4674454" y="610020"/>
                </a:lnTo>
                <a:lnTo>
                  <a:pt x="4710449" y="648184"/>
                </a:lnTo>
                <a:lnTo>
                  <a:pt x="4738537" y="687469"/>
                </a:lnTo>
                <a:lnTo>
                  <a:pt x="4758340" y="727929"/>
                </a:lnTo>
                <a:lnTo>
                  <a:pt x="4769483" y="769616"/>
                </a:lnTo>
                <a:lnTo>
                  <a:pt x="4771688" y="790938"/>
                </a:lnTo>
                <a:lnTo>
                  <a:pt x="4771587" y="812586"/>
                </a:lnTo>
                <a:lnTo>
                  <a:pt x="4764278" y="856890"/>
                </a:lnTo>
                <a:lnTo>
                  <a:pt x="4747178" y="902583"/>
                </a:lnTo>
                <a:lnTo>
                  <a:pt x="4719910" y="949717"/>
                </a:lnTo>
                <a:lnTo>
                  <a:pt x="4682099" y="998346"/>
                </a:lnTo>
                <a:lnTo>
                  <a:pt x="4644424" y="1037965"/>
                </a:lnTo>
                <a:lnTo>
                  <a:pt x="4612224" y="1067815"/>
                </a:lnTo>
                <a:lnTo>
                  <a:pt x="4576345" y="1098187"/>
                </a:lnTo>
                <a:lnTo>
                  <a:pt x="4536864" y="1129070"/>
                </a:lnTo>
                <a:lnTo>
                  <a:pt x="4493855" y="1160454"/>
                </a:lnTo>
                <a:lnTo>
                  <a:pt x="4447393" y="1192327"/>
                </a:lnTo>
                <a:lnTo>
                  <a:pt x="4397554" y="1224680"/>
                </a:lnTo>
                <a:lnTo>
                  <a:pt x="4344412" y="1257502"/>
                </a:lnTo>
                <a:lnTo>
                  <a:pt x="4288042" y="1290781"/>
                </a:lnTo>
                <a:lnTo>
                  <a:pt x="4228520" y="1324508"/>
                </a:lnTo>
                <a:lnTo>
                  <a:pt x="4165920" y="1358671"/>
                </a:lnTo>
                <a:lnTo>
                  <a:pt x="4100318" y="1393260"/>
                </a:lnTo>
                <a:lnTo>
                  <a:pt x="4066414" y="1410711"/>
                </a:lnTo>
                <a:lnTo>
                  <a:pt x="4031788" y="1428264"/>
                </a:lnTo>
                <a:lnTo>
                  <a:pt x="3996449" y="1445919"/>
                </a:lnTo>
                <a:lnTo>
                  <a:pt x="3960407" y="1463673"/>
                </a:lnTo>
                <a:lnTo>
                  <a:pt x="3923669" y="1481526"/>
                </a:lnTo>
                <a:lnTo>
                  <a:pt x="3886247" y="1499476"/>
                </a:lnTo>
                <a:lnTo>
                  <a:pt x="3848150" y="1517522"/>
                </a:lnTo>
                <a:lnTo>
                  <a:pt x="3809386" y="1535663"/>
                </a:lnTo>
                <a:lnTo>
                  <a:pt x="3769965" y="1553896"/>
                </a:lnTo>
                <a:lnTo>
                  <a:pt x="3729897" y="1572222"/>
                </a:lnTo>
                <a:lnTo>
                  <a:pt x="3689191" y="1590638"/>
                </a:lnTo>
                <a:lnTo>
                  <a:pt x="3647857" y="1609143"/>
                </a:lnTo>
                <a:lnTo>
                  <a:pt x="3605903" y="1627736"/>
                </a:lnTo>
                <a:lnTo>
                  <a:pt x="3563339" y="1646415"/>
                </a:lnTo>
                <a:lnTo>
                  <a:pt x="3520175" y="1665180"/>
                </a:lnTo>
                <a:lnTo>
                  <a:pt x="3476419" y="1684028"/>
                </a:lnTo>
                <a:lnTo>
                  <a:pt x="3432082" y="1702959"/>
                </a:lnTo>
                <a:lnTo>
                  <a:pt x="3387172" y="1721971"/>
                </a:lnTo>
                <a:lnTo>
                  <a:pt x="3341700" y="1741063"/>
                </a:lnTo>
                <a:lnTo>
                  <a:pt x="3295674" y="1760234"/>
                </a:lnTo>
                <a:lnTo>
                  <a:pt x="3249103" y="1779481"/>
                </a:lnTo>
                <a:lnTo>
                  <a:pt x="3201998" y="1798805"/>
                </a:lnTo>
                <a:lnTo>
                  <a:pt x="3154368" y="1818203"/>
                </a:lnTo>
                <a:lnTo>
                  <a:pt x="3106221" y="1837674"/>
                </a:lnTo>
                <a:lnTo>
                  <a:pt x="3057567" y="1857217"/>
                </a:lnTo>
                <a:lnTo>
                  <a:pt x="3008417" y="1876831"/>
                </a:lnTo>
                <a:lnTo>
                  <a:pt x="2958778" y="1896514"/>
                </a:lnTo>
                <a:lnTo>
                  <a:pt x="2908661" y="1916264"/>
                </a:lnTo>
                <a:lnTo>
                  <a:pt x="2858075" y="1936082"/>
                </a:lnTo>
                <a:lnTo>
                  <a:pt x="2807029" y="1955964"/>
                </a:lnTo>
                <a:lnTo>
                  <a:pt x="2755532" y="1975910"/>
                </a:lnTo>
                <a:lnTo>
                  <a:pt x="2703595" y="1995919"/>
                </a:lnTo>
                <a:lnTo>
                  <a:pt x="2651226" y="2015989"/>
                </a:lnTo>
                <a:lnTo>
                  <a:pt x="2598434" y="2036119"/>
                </a:lnTo>
                <a:lnTo>
                  <a:pt x="2545230" y="2056307"/>
                </a:lnTo>
                <a:lnTo>
                  <a:pt x="2491622" y="2076553"/>
                </a:lnTo>
                <a:lnTo>
                  <a:pt x="2437620" y="2096854"/>
                </a:lnTo>
                <a:lnTo>
                  <a:pt x="2383234" y="2117210"/>
                </a:lnTo>
                <a:lnTo>
                  <a:pt x="2328472" y="2137619"/>
                </a:lnTo>
                <a:lnTo>
                  <a:pt x="2273344" y="2158080"/>
                </a:lnTo>
                <a:lnTo>
                  <a:pt x="2217860" y="2178592"/>
                </a:lnTo>
                <a:lnTo>
                  <a:pt x="2162028" y="2199152"/>
                </a:lnTo>
                <a:lnTo>
                  <a:pt x="2105859" y="2219761"/>
                </a:lnTo>
                <a:lnTo>
                  <a:pt x="2049361" y="2240416"/>
                </a:lnTo>
                <a:lnTo>
                  <a:pt x="1992544" y="2261117"/>
                </a:lnTo>
                <a:lnTo>
                  <a:pt x="1935417" y="2281861"/>
                </a:lnTo>
                <a:lnTo>
                  <a:pt x="1877990" y="2302648"/>
                </a:lnTo>
                <a:lnTo>
                  <a:pt x="1820272" y="2323476"/>
                </a:lnTo>
                <a:lnTo>
                  <a:pt x="1762273" y="2344344"/>
                </a:lnTo>
                <a:lnTo>
                  <a:pt x="1704002" y="2365250"/>
                </a:lnTo>
                <a:lnTo>
                  <a:pt x="1645467" y="2386194"/>
                </a:lnTo>
                <a:lnTo>
                  <a:pt x="1586680" y="2407174"/>
                </a:lnTo>
                <a:lnTo>
                  <a:pt x="1527648" y="2428188"/>
                </a:lnTo>
                <a:lnTo>
                  <a:pt x="1468382" y="2449235"/>
                </a:lnTo>
                <a:lnTo>
                  <a:pt x="1408890" y="2470315"/>
                </a:lnTo>
                <a:lnTo>
                  <a:pt x="1349183" y="2491425"/>
                </a:lnTo>
                <a:lnTo>
                  <a:pt x="1289269" y="2512564"/>
                </a:lnTo>
                <a:lnTo>
                  <a:pt x="1229158" y="2533731"/>
                </a:lnTo>
                <a:lnTo>
                  <a:pt x="1168860" y="2554924"/>
                </a:lnTo>
                <a:lnTo>
                  <a:pt x="1108383" y="2576143"/>
                </a:lnTo>
                <a:lnTo>
                  <a:pt x="1047737" y="2597386"/>
                </a:lnTo>
                <a:lnTo>
                  <a:pt x="986932" y="2618651"/>
                </a:lnTo>
                <a:lnTo>
                  <a:pt x="925976" y="2639937"/>
                </a:lnTo>
                <a:lnTo>
                  <a:pt x="864880" y="2661244"/>
                </a:lnTo>
                <a:lnTo>
                  <a:pt x="803652" y="2682569"/>
                </a:lnTo>
                <a:lnTo>
                  <a:pt x="742302" y="2703911"/>
                </a:lnTo>
                <a:lnTo>
                  <a:pt x="680839" y="2725269"/>
                </a:lnTo>
                <a:lnTo>
                  <a:pt x="619274" y="2746642"/>
                </a:lnTo>
                <a:lnTo>
                  <a:pt x="557614" y="2768028"/>
                </a:lnTo>
                <a:lnTo>
                  <a:pt x="495870" y="2789426"/>
                </a:lnTo>
                <a:lnTo>
                  <a:pt x="434050" y="2810834"/>
                </a:lnTo>
                <a:lnTo>
                  <a:pt x="372165" y="2832252"/>
                </a:lnTo>
                <a:lnTo>
                  <a:pt x="310224" y="2853677"/>
                </a:lnTo>
                <a:lnTo>
                  <a:pt x="248235" y="2875110"/>
                </a:lnTo>
                <a:lnTo>
                  <a:pt x="186209" y="2896547"/>
                </a:lnTo>
                <a:lnTo>
                  <a:pt x="124155" y="2917988"/>
                </a:lnTo>
                <a:lnTo>
                  <a:pt x="62082" y="2939432"/>
                </a:lnTo>
                <a:lnTo>
                  <a:pt x="0" y="296087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48400" y="3429000"/>
            <a:ext cx="1270" cy="2668905"/>
          </a:xfrm>
          <a:custGeom>
            <a:avLst/>
            <a:gdLst/>
            <a:ahLst/>
            <a:cxnLst/>
            <a:rect l="l" t="t" r="r" b="b"/>
            <a:pathLst>
              <a:path w="1270" h="2668904">
                <a:moveTo>
                  <a:pt x="762" y="0"/>
                </a:moveTo>
                <a:lnTo>
                  <a:pt x="0" y="2668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5238" y="4877561"/>
            <a:ext cx="1905" cy="1219835"/>
          </a:xfrm>
          <a:custGeom>
            <a:avLst/>
            <a:gdLst/>
            <a:ahLst/>
            <a:cxnLst/>
            <a:rect l="l" t="t" r="r" b="b"/>
            <a:pathLst>
              <a:path w="1905" h="1219835">
                <a:moveTo>
                  <a:pt x="1524" y="0"/>
                </a:moveTo>
                <a:lnTo>
                  <a:pt x="0" y="12192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85838" y="2820161"/>
            <a:ext cx="1905" cy="3277235"/>
          </a:xfrm>
          <a:custGeom>
            <a:avLst/>
            <a:gdLst/>
            <a:ahLst/>
            <a:cxnLst/>
            <a:rect l="l" t="t" r="r" b="b"/>
            <a:pathLst>
              <a:path w="1904" h="3277235">
                <a:moveTo>
                  <a:pt x="1523" y="0"/>
                </a:moveTo>
                <a:lnTo>
                  <a:pt x="0" y="32766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5438" y="4344161"/>
            <a:ext cx="1905" cy="1753235"/>
          </a:xfrm>
          <a:custGeom>
            <a:avLst/>
            <a:gdLst/>
            <a:ahLst/>
            <a:cxnLst/>
            <a:rect l="l" t="t" r="r" b="b"/>
            <a:pathLst>
              <a:path w="1904" h="1753235">
                <a:moveTo>
                  <a:pt x="1524" y="0"/>
                </a:moveTo>
                <a:lnTo>
                  <a:pt x="0" y="17526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0838" y="1905000"/>
            <a:ext cx="1270" cy="4192270"/>
          </a:xfrm>
          <a:custGeom>
            <a:avLst/>
            <a:gdLst/>
            <a:ahLst/>
            <a:cxnLst/>
            <a:rect l="l" t="t" r="r" b="b"/>
            <a:pathLst>
              <a:path w="1270" h="4192270">
                <a:moveTo>
                  <a:pt x="762" y="0"/>
                </a:moveTo>
                <a:lnTo>
                  <a:pt x="0" y="4191787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2140" y="5951931"/>
            <a:ext cx="3009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8340" y="1150365"/>
            <a:ext cx="23685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3638" y="3065686"/>
            <a:ext cx="432434" cy="12763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dirty="0">
                <a:latin typeface="Calibri"/>
                <a:cs typeface="Calibri"/>
              </a:rPr>
              <a:t>In</a:t>
            </a:r>
            <a:r>
              <a:rPr sz="3200" b="1" spc="-15" dirty="0">
                <a:latin typeface="Calibri"/>
                <a:cs typeface="Calibri"/>
              </a:rPr>
              <a:t>c</a:t>
            </a:r>
            <a:r>
              <a:rPr sz="3200" b="1" dirty="0">
                <a:latin typeface="Calibri"/>
                <a:cs typeface="Calibri"/>
              </a:rPr>
              <a:t>ome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36394" y="3620155"/>
            <a:ext cx="1778635" cy="124523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536700">
              <a:lnSpc>
                <a:spcPct val="100000"/>
              </a:lnSpc>
              <a:spcBef>
                <a:spcPts val="1060"/>
              </a:spcBef>
            </a:pPr>
            <a:r>
              <a:rPr sz="3200" b="1" dirty="0">
                <a:latin typeface="Calibri"/>
                <a:cs typeface="Calibri"/>
              </a:rPr>
              <a:t>B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3200" b="1" dirty="0"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23228" y="2979547"/>
            <a:ext cx="2413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C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66609" y="2750947"/>
            <a:ext cx="2819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66609" y="2064842"/>
            <a:ext cx="22415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08828" y="1455165"/>
            <a:ext cx="2127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F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00009" y="5875731"/>
            <a:ext cx="24955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64994" y="6281724"/>
            <a:ext cx="34518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Calibri"/>
                <a:cs typeface="Calibri"/>
              </a:rPr>
              <a:t>Quantity</a:t>
            </a:r>
            <a:r>
              <a:rPr sz="3200" b="1" spc="-10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Demanded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30600" marR="5080" indent="-304419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Measurement </a:t>
            </a:r>
            <a:r>
              <a:rPr sz="4000" spc="-5" dirty="0"/>
              <a:t>Of Income </a:t>
            </a:r>
            <a:r>
              <a:rPr sz="4000" spc="-10" dirty="0"/>
              <a:t>Elasticity Of  Demand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114800" y="2971800"/>
            <a:ext cx="4267200" cy="1905"/>
          </a:xfrm>
          <a:custGeom>
            <a:avLst/>
            <a:gdLst/>
            <a:ahLst/>
            <a:cxnLst/>
            <a:rect l="l" t="t" r="r" b="b"/>
            <a:pathLst>
              <a:path w="4267200" h="1905">
                <a:moveTo>
                  <a:pt x="0" y="0"/>
                </a:moveTo>
                <a:lnTo>
                  <a:pt x="4267200" y="1524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2376042"/>
            <a:ext cx="810196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953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Proportionate change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Demand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640"/>
              </a:lnSpc>
              <a:spcBef>
                <a:spcPts val="120"/>
              </a:spcBef>
            </a:pPr>
            <a:r>
              <a:rPr sz="2400" b="1" spc="-5" dirty="0">
                <a:latin typeface="Calibri"/>
                <a:cs typeface="Calibri"/>
              </a:rPr>
              <a:t>Income Elasticity Of Demand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  <a:p>
            <a:pPr marL="3975735">
              <a:lnSpc>
                <a:spcPts val="2640"/>
              </a:lnSpc>
            </a:pPr>
            <a:r>
              <a:rPr sz="2400" b="1" spc="-10" dirty="0">
                <a:latin typeface="Calibri"/>
                <a:cs typeface="Calibri"/>
              </a:rPr>
              <a:t>Proportionate change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Income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3427013"/>
            <a:ext cx="3883660" cy="941069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825"/>
              </a:spcBef>
            </a:pPr>
            <a:r>
              <a:rPr sz="2400" b="1" spc="-5" dirty="0">
                <a:latin typeface="Calibri"/>
                <a:cs typeface="Calibri"/>
              </a:rPr>
              <a:t>i.e.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spc="-5" dirty="0">
                <a:latin typeface="Calibri"/>
                <a:cs typeface="Calibri"/>
              </a:rPr>
              <a:t>Income Elasticity Of Demand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38600" y="4191000"/>
            <a:ext cx="762000" cy="635"/>
          </a:xfrm>
          <a:custGeom>
            <a:avLst/>
            <a:gdLst/>
            <a:ahLst/>
            <a:cxnLst/>
            <a:rect l="l" t="t" r="r" b="b"/>
            <a:pathLst>
              <a:path w="762000" h="635">
                <a:moveTo>
                  <a:pt x="0" y="0"/>
                </a:moveTo>
                <a:lnTo>
                  <a:pt x="762000" y="254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4000" y="4191000"/>
            <a:ext cx="762000" cy="635"/>
          </a:xfrm>
          <a:custGeom>
            <a:avLst/>
            <a:gdLst/>
            <a:ahLst/>
            <a:cxnLst/>
            <a:rect l="l" t="t" r="r" b="b"/>
            <a:pathLst>
              <a:path w="762000" h="635">
                <a:moveTo>
                  <a:pt x="0" y="0"/>
                </a:moveTo>
                <a:lnTo>
                  <a:pt x="762000" y="254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94175" y="4281296"/>
            <a:ext cx="1479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8100" algn="l"/>
              </a:tabLst>
            </a:pPr>
            <a:r>
              <a:rPr sz="2400" b="1" dirty="0">
                <a:latin typeface="Calibri"/>
                <a:cs typeface="Calibri"/>
              </a:rPr>
              <a:t>Q	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94175" y="3671392"/>
            <a:ext cx="17037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8100" algn="l"/>
              </a:tabLst>
            </a:pPr>
            <a:r>
              <a:rPr sz="2400" dirty="0">
                <a:latin typeface="Calibri"/>
                <a:cs typeface="Calibri"/>
              </a:rPr>
              <a:t>∆</a:t>
            </a:r>
            <a:r>
              <a:rPr sz="2400" b="1" dirty="0">
                <a:latin typeface="Calibri"/>
                <a:cs typeface="Calibri"/>
              </a:rPr>
              <a:t>q	</a:t>
            </a:r>
            <a:r>
              <a:rPr sz="2400" dirty="0">
                <a:latin typeface="Calibri"/>
                <a:cs typeface="Calibri"/>
              </a:rPr>
              <a:t>∆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79975" y="3894201"/>
            <a:ext cx="2286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+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30600" marR="5080" indent="-304419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Measurement </a:t>
            </a:r>
            <a:r>
              <a:rPr sz="4000" spc="-5" dirty="0"/>
              <a:t>Of Income </a:t>
            </a:r>
            <a:r>
              <a:rPr sz="4000" spc="-10" dirty="0"/>
              <a:t>Elasticity Of  Demand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1418586"/>
            <a:ext cx="8933815" cy="4415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55600">
              <a:lnSpc>
                <a:spcPct val="12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1943735" algn="l"/>
              </a:tabLst>
            </a:pPr>
            <a:r>
              <a:rPr sz="3600" spc="-15" dirty="0">
                <a:latin typeface="Calibri"/>
                <a:cs typeface="Calibri"/>
              </a:rPr>
              <a:t>Here </a:t>
            </a:r>
            <a:r>
              <a:rPr sz="3600" dirty="0">
                <a:latin typeface="Calibri"/>
                <a:cs typeface="Calibri"/>
              </a:rPr>
              <a:t>, </a:t>
            </a:r>
            <a:r>
              <a:rPr sz="3600" spc="-5" dirty="0">
                <a:latin typeface="Calibri"/>
                <a:cs typeface="Calibri"/>
              </a:rPr>
              <a:t>∆q </a:t>
            </a:r>
            <a:r>
              <a:rPr sz="3600" dirty="0">
                <a:latin typeface="Calibri"/>
                <a:cs typeface="Calibri"/>
              </a:rPr>
              <a:t>= </a:t>
            </a:r>
            <a:r>
              <a:rPr sz="3600" spc="-10" dirty="0">
                <a:latin typeface="Calibri"/>
                <a:cs typeface="Calibri"/>
              </a:rPr>
              <a:t>Change </a:t>
            </a:r>
            <a:r>
              <a:rPr sz="3600" dirty="0">
                <a:latin typeface="Calibri"/>
                <a:cs typeface="Calibri"/>
              </a:rPr>
              <a:t>in the </a:t>
            </a:r>
            <a:r>
              <a:rPr sz="3600" spc="-10" dirty="0">
                <a:latin typeface="Calibri"/>
                <a:cs typeface="Calibri"/>
              </a:rPr>
              <a:t>quantity</a:t>
            </a:r>
            <a:r>
              <a:rPr sz="3600" spc="-13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demanded.  </a:t>
            </a:r>
            <a:r>
              <a:rPr sz="3600" dirty="0">
                <a:latin typeface="Calibri"/>
                <a:cs typeface="Calibri"/>
              </a:rPr>
              <a:t>Q	= </a:t>
            </a:r>
            <a:r>
              <a:rPr sz="3600" spc="-5" dirty="0">
                <a:latin typeface="Calibri"/>
                <a:cs typeface="Calibri"/>
              </a:rPr>
              <a:t>Original </a:t>
            </a:r>
            <a:r>
              <a:rPr sz="3600" spc="-10" dirty="0">
                <a:latin typeface="Calibri"/>
                <a:cs typeface="Calibri"/>
              </a:rPr>
              <a:t>quantity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demanded.</a:t>
            </a:r>
            <a:endParaRPr sz="3600">
              <a:latin typeface="Calibri"/>
              <a:cs typeface="Calibri"/>
            </a:endParaRPr>
          </a:p>
          <a:p>
            <a:pPr marL="1384300" marR="3225165">
              <a:lnSpc>
                <a:spcPct val="120000"/>
              </a:lnSpc>
              <a:tabLst>
                <a:tab pos="2018030" algn="l"/>
              </a:tabLst>
            </a:pPr>
            <a:r>
              <a:rPr sz="3600" spc="-5" dirty="0">
                <a:latin typeface="Calibri"/>
                <a:cs typeface="Calibri"/>
              </a:rPr>
              <a:t>∆y </a:t>
            </a:r>
            <a:r>
              <a:rPr sz="3600" dirty="0">
                <a:latin typeface="Calibri"/>
                <a:cs typeface="Calibri"/>
              </a:rPr>
              <a:t>= </a:t>
            </a:r>
            <a:r>
              <a:rPr sz="3600" spc="-5" dirty="0">
                <a:latin typeface="Calibri"/>
                <a:cs typeface="Calibri"/>
              </a:rPr>
              <a:t>Change </a:t>
            </a:r>
            <a:r>
              <a:rPr sz="3600" dirty="0">
                <a:latin typeface="Calibri"/>
                <a:cs typeface="Calibri"/>
              </a:rPr>
              <a:t>in</a:t>
            </a:r>
            <a:r>
              <a:rPr sz="3600" spc="-10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income.  </a:t>
            </a:r>
            <a:r>
              <a:rPr sz="3600" dirty="0">
                <a:latin typeface="Calibri"/>
                <a:cs typeface="Calibri"/>
              </a:rPr>
              <a:t>Y	= </a:t>
            </a:r>
            <a:r>
              <a:rPr sz="3600" spc="-5" dirty="0">
                <a:latin typeface="Calibri"/>
                <a:cs typeface="Calibri"/>
              </a:rPr>
              <a:t>Original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income.</a:t>
            </a:r>
            <a:endParaRPr sz="3600">
              <a:latin typeface="Calibri"/>
              <a:cs typeface="Calibri"/>
            </a:endParaRPr>
          </a:p>
          <a:p>
            <a:pPr marL="355600" marR="461009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20" dirty="0">
                <a:latin typeface="Calibri"/>
                <a:cs typeface="Calibri"/>
              </a:rPr>
              <a:t>For </a:t>
            </a:r>
            <a:r>
              <a:rPr sz="3600" spc="5" dirty="0">
                <a:latin typeface="Calibri"/>
                <a:cs typeface="Calibri"/>
              </a:rPr>
              <a:t>e.g. </a:t>
            </a:r>
            <a:r>
              <a:rPr sz="3600" dirty="0">
                <a:latin typeface="Calibri"/>
                <a:cs typeface="Calibri"/>
              </a:rPr>
              <a:t>,when </a:t>
            </a:r>
            <a:r>
              <a:rPr sz="3600" spc="-5" dirty="0">
                <a:latin typeface="Calibri"/>
                <a:cs typeface="Calibri"/>
              </a:rPr>
              <a:t>Income of </a:t>
            </a:r>
            <a:r>
              <a:rPr sz="3600" spc="-10" dirty="0">
                <a:latin typeface="Calibri"/>
                <a:cs typeface="Calibri"/>
              </a:rPr>
              <a:t>the consumer </a:t>
            </a:r>
            <a:r>
              <a:rPr sz="3600" dirty="0">
                <a:latin typeface="Calibri"/>
                <a:cs typeface="Calibri"/>
              </a:rPr>
              <a:t>=  </a:t>
            </a:r>
            <a:r>
              <a:rPr sz="3600" spc="-5" dirty="0">
                <a:latin typeface="Calibri"/>
                <a:cs typeface="Calibri"/>
              </a:rPr>
              <a:t>2,500/- </a:t>
            </a:r>
            <a:r>
              <a:rPr sz="3600" dirty="0">
                <a:latin typeface="Calibri"/>
                <a:cs typeface="Calibri"/>
              </a:rPr>
              <a:t>, </a:t>
            </a:r>
            <a:r>
              <a:rPr sz="3600" spc="-5" dirty="0">
                <a:latin typeface="Calibri"/>
                <a:cs typeface="Calibri"/>
              </a:rPr>
              <a:t>he </a:t>
            </a:r>
            <a:r>
              <a:rPr sz="3600" spc="-10" dirty="0">
                <a:latin typeface="Calibri"/>
                <a:cs typeface="Calibri"/>
              </a:rPr>
              <a:t>purchases </a:t>
            </a:r>
            <a:r>
              <a:rPr sz="3600" dirty="0">
                <a:latin typeface="Calibri"/>
                <a:cs typeface="Calibri"/>
              </a:rPr>
              <a:t>20 units </a:t>
            </a:r>
            <a:r>
              <a:rPr sz="3600" spc="-5" dirty="0">
                <a:latin typeface="Calibri"/>
                <a:cs typeface="Calibri"/>
              </a:rPr>
              <a:t>of </a:t>
            </a:r>
            <a:r>
              <a:rPr sz="3600" dirty="0">
                <a:latin typeface="Calibri"/>
                <a:cs typeface="Calibri"/>
              </a:rPr>
              <a:t>X, </a:t>
            </a:r>
            <a:r>
              <a:rPr sz="3600" spc="-10" dirty="0">
                <a:latin typeface="Calibri"/>
                <a:cs typeface="Calibri"/>
              </a:rPr>
              <a:t>when  </a:t>
            </a:r>
            <a:r>
              <a:rPr sz="3600" spc="-5" dirty="0">
                <a:latin typeface="Calibri"/>
                <a:cs typeface="Calibri"/>
              </a:rPr>
              <a:t>income </a:t>
            </a:r>
            <a:r>
              <a:rPr sz="3600" dirty="0">
                <a:latin typeface="Calibri"/>
                <a:cs typeface="Calibri"/>
              </a:rPr>
              <a:t>= </a:t>
            </a:r>
            <a:r>
              <a:rPr sz="3600" spc="-5" dirty="0">
                <a:latin typeface="Calibri"/>
                <a:cs typeface="Calibri"/>
              </a:rPr>
              <a:t>3,000/- he purchases 25 units of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X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30600" marR="5080" indent="-304419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Measurement </a:t>
            </a:r>
            <a:r>
              <a:rPr sz="4000" spc="-5" dirty="0"/>
              <a:t>Of Income </a:t>
            </a:r>
            <a:r>
              <a:rPr sz="4000" spc="-10" dirty="0"/>
              <a:t>Elasticity Of  Demand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1494786"/>
            <a:ext cx="5648325" cy="134302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Calibri"/>
                <a:cs typeface="Calibri"/>
              </a:rPr>
              <a:t>Thus</a:t>
            </a:r>
            <a:endParaRPr sz="3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865"/>
              </a:spcBef>
            </a:pPr>
            <a:r>
              <a:rPr sz="3600" spc="-5" dirty="0">
                <a:latin typeface="Calibri"/>
                <a:cs typeface="Calibri"/>
              </a:rPr>
              <a:t>Income </a:t>
            </a:r>
            <a:r>
              <a:rPr sz="3600" spc="-10" dirty="0">
                <a:latin typeface="Calibri"/>
                <a:cs typeface="Calibri"/>
              </a:rPr>
              <a:t>Elasticity </a:t>
            </a:r>
            <a:r>
              <a:rPr sz="3600" spc="-5" dirty="0">
                <a:latin typeface="Calibri"/>
                <a:cs typeface="Calibri"/>
              </a:rPr>
              <a:t>of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Demand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40" y="2921634"/>
            <a:ext cx="253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=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640" y="4128897"/>
            <a:ext cx="7924165" cy="254952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3600" dirty="0">
                <a:latin typeface="Calibri"/>
                <a:cs typeface="Calibri"/>
              </a:rPr>
              <a:t>= </a:t>
            </a:r>
            <a:r>
              <a:rPr sz="3600" spc="-5" dirty="0">
                <a:latin typeface="Calibri"/>
                <a:cs typeface="Calibri"/>
              </a:rPr>
              <a:t>(5/20) </a:t>
            </a:r>
            <a:r>
              <a:rPr sz="3600" dirty="0">
                <a:latin typeface="Calibri"/>
                <a:cs typeface="Calibri"/>
              </a:rPr>
              <a:t>+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(500/2500)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latin typeface="Calibri"/>
                <a:cs typeface="Calibri"/>
              </a:rPr>
              <a:t>=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1.5</a:t>
            </a:r>
            <a:endParaRPr sz="3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870"/>
              </a:spcBef>
            </a:pPr>
            <a:r>
              <a:rPr sz="3600" spc="-25" dirty="0">
                <a:latin typeface="Calibri"/>
                <a:cs typeface="Calibri"/>
              </a:rPr>
              <a:t>therefore </a:t>
            </a:r>
            <a:r>
              <a:rPr sz="3600" spc="-15" dirty="0">
                <a:latin typeface="Calibri"/>
                <a:cs typeface="Calibri"/>
              </a:rPr>
              <a:t>here </a:t>
            </a:r>
            <a:r>
              <a:rPr sz="3600" dirty="0">
                <a:latin typeface="Calibri"/>
                <a:cs typeface="Calibri"/>
              </a:rPr>
              <a:t>the IED is 1.5 which is</a:t>
            </a:r>
            <a:r>
              <a:rPr sz="3600" spc="-125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more  </a:t>
            </a:r>
            <a:r>
              <a:rPr sz="3600" dirty="0">
                <a:latin typeface="Calibri"/>
                <a:cs typeface="Calibri"/>
              </a:rPr>
              <a:t>than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one.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1600" y="3200400"/>
            <a:ext cx="762000" cy="635"/>
          </a:xfrm>
          <a:custGeom>
            <a:avLst/>
            <a:gdLst/>
            <a:ahLst/>
            <a:cxnLst/>
            <a:rect l="l" t="t" r="r" b="b"/>
            <a:pathLst>
              <a:path w="762000" h="635">
                <a:moveTo>
                  <a:pt x="0" y="0"/>
                </a:moveTo>
                <a:lnTo>
                  <a:pt x="762000" y="253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7000" y="3200400"/>
            <a:ext cx="762000" cy="635"/>
          </a:xfrm>
          <a:custGeom>
            <a:avLst/>
            <a:gdLst/>
            <a:ahLst/>
            <a:cxnLst/>
            <a:rect l="l" t="t" r="r" b="b"/>
            <a:pathLst>
              <a:path w="762000" h="635">
                <a:moveTo>
                  <a:pt x="0" y="0"/>
                </a:moveTo>
                <a:lnTo>
                  <a:pt x="762000" y="253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26794" y="3366642"/>
            <a:ext cx="234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Q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22194" y="3290442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0594" y="2757042"/>
            <a:ext cx="1779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sz="2400" dirty="0">
                <a:latin typeface="Calibri"/>
                <a:cs typeface="Calibri"/>
              </a:rPr>
              <a:t>∆</a:t>
            </a:r>
            <a:r>
              <a:rPr sz="2400" b="1" dirty="0">
                <a:latin typeface="Calibri"/>
                <a:cs typeface="Calibri"/>
              </a:rPr>
              <a:t>q	</a:t>
            </a:r>
            <a:r>
              <a:rPr sz="2400" dirty="0">
                <a:latin typeface="Calibri"/>
                <a:cs typeface="Calibri"/>
              </a:rPr>
              <a:t>∆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8794" y="2903347"/>
            <a:ext cx="2286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+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569" y="377393"/>
            <a:ext cx="85109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Factors </a:t>
            </a:r>
            <a:r>
              <a:rPr spc="-10" dirty="0"/>
              <a:t>Affecting </a:t>
            </a:r>
            <a:r>
              <a:rPr spc="-5" dirty="0"/>
              <a:t>Income </a:t>
            </a:r>
            <a:r>
              <a:rPr dirty="0"/>
              <a:t>Of</a:t>
            </a:r>
            <a:r>
              <a:rPr spc="-65" dirty="0"/>
              <a:t> </a:t>
            </a:r>
            <a:r>
              <a:rPr spc="-5" dirty="0"/>
              <a:t>Demand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94786"/>
            <a:ext cx="4822190" cy="134302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Calibri"/>
                <a:cs typeface="Calibri"/>
              </a:rPr>
              <a:t>Income </a:t>
            </a:r>
            <a:r>
              <a:rPr sz="3600" dirty="0">
                <a:latin typeface="Calibri"/>
                <a:cs typeface="Calibri"/>
              </a:rPr>
              <a:t>Itself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spc="-50" dirty="0">
                <a:latin typeface="Calibri"/>
                <a:cs typeface="Calibri"/>
              </a:rPr>
              <a:t>Only.</a:t>
            </a:r>
            <a:endParaRPr sz="3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dirty="0">
                <a:latin typeface="Calibri"/>
                <a:cs typeface="Calibri"/>
              </a:rPr>
              <a:t>Price </a:t>
            </a:r>
            <a:r>
              <a:rPr sz="3600" spc="-5" dirty="0">
                <a:latin typeface="Calibri"/>
                <a:cs typeface="Calibri"/>
              </a:rPr>
              <a:t>Of </a:t>
            </a:r>
            <a:r>
              <a:rPr sz="3600" dirty="0">
                <a:latin typeface="Calibri"/>
                <a:cs typeface="Calibri"/>
              </a:rPr>
              <a:t>the</a:t>
            </a:r>
            <a:r>
              <a:rPr sz="3600" spc="-12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Commodity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5675" marR="5080" indent="-177292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Importance </a:t>
            </a:r>
            <a:r>
              <a:rPr sz="4000" spc="-5" dirty="0"/>
              <a:t>Of the </a:t>
            </a:r>
            <a:r>
              <a:rPr sz="4000" spc="-10" dirty="0"/>
              <a:t>Concept </a:t>
            </a:r>
            <a:r>
              <a:rPr sz="4000" spc="-5" dirty="0"/>
              <a:t>of </a:t>
            </a:r>
            <a:r>
              <a:rPr sz="4000" spc="-10" dirty="0"/>
              <a:t>Income  Elasticity </a:t>
            </a:r>
            <a:r>
              <a:rPr sz="4000" spc="-5" dirty="0"/>
              <a:t>Of</a:t>
            </a:r>
            <a:r>
              <a:rPr sz="4000" spc="40" dirty="0"/>
              <a:t> </a:t>
            </a:r>
            <a:r>
              <a:rPr sz="4000" spc="-10" dirty="0"/>
              <a:t>Demand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1418586"/>
            <a:ext cx="8615680" cy="496443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dirty="0">
                <a:latin typeface="Calibri"/>
                <a:cs typeface="Calibri"/>
              </a:rPr>
              <a:t>In </a:t>
            </a:r>
            <a:r>
              <a:rPr sz="3600" spc="-10" dirty="0">
                <a:latin typeface="Calibri"/>
                <a:cs typeface="Calibri"/>
              </a:rPr>
              <a:t>production </a:t>
            </a:r>
            <a:r>
              <a:rPr sz="3600" spc="-5" dirty="0">
                <a:latin typeface="Calibri"/>
                <a:cs typeface="Calibri"/>
              </a:rPr>
              <a:t>planning </a:t>
            </a:r>
            <a:r>
              <a:rPr sz="3600" dirty="0">
                <a:latin typeface="Calibri"/>
                <a:cs typeface="Calibri"/>
              </a:rPr>
              <a:t>and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management</a:t>
            </a:r>
            <a:endParaRPr sz="3600">
              <a:latin typeface="Calibri"/>
              <a:cs typeface="Calibri"/>
            </a:endParaRPr>
          </a:p>
          <a:p>
            <a:pPr marL="355600" marR="1094105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dirty="0">
                <a:latin typeface="Calibri"/>
                <a:cs typeface="Calibri"/>
              </a:rPr>
              <a:t>In </a:t>
            </a:r>
            <a:r>
              <a:rPr sz="3600" spc="-20" dirty="0">
                <a:latin typeface="Calibri"/>
                <a:cs typeface="Calibri"/>
              </a:rPr>
              <a:t>forecasting </a:t>
            </a:r>
            <a:r>
              <a:rPr sz="3600" spc="-5" dirty="0">
                <a:latin typeface="Calibri"/>
                <a:cs typeface="Calibri"/>
              </a:rPr>
              <a:t>demand </a:t>
            </a:r>
            <a:r>
              <a:rPr sz="3600" dirty="0">
                <a:latin typeface="Calibri"/>
                <a:cs typeface="Calibri"/>
              </a:rPr>
              <a:t>when </a:t>
            </a:r>
            <a:r>
              <a:rPr sz="3600" spc="-5" dirty="0">
                <a:latin typeface="Calibri"/>
                <a:cs typeface="Calibri"/>
              </a:rPr>
              <a:t>change</a:t>
            </a:r>
            <a:r>
              <a:rPr sz="3600" spc="-1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in  </a:t>
            </a:r>
            <a:r>
              <a:rPr sz="3600" spc="-15" dirty="0">
                <a:latin typeface="Calibri"/>
                <a:cs typeface="Calibri"/>
              </a:rPr>
              <a:t>consumers </a:t>
            </a:r>
            <a:r>
              <a:rPr sz="3600" spc="-5" dirty="0">
                <a:latin typeface="Calibri"/>
                <a:cs typeface="Calibri"/>
              </a:rPr>
              <a:t>income </a:t>
            </a:r>
            <a:r>
              <a:rPr sz="3600" dirty="0">
                <a:latin typeface="Calibri"/>
                <a:cs typeface="Calibri"/>
              </a:rPr>
              <a:t>is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expected</a:t>
            </a:r>
            <a:endParaRPr sz="3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dirty="0">
                <a:latin typeface="Calibri"/>
                <a:cs typeface="Calibri"/>
              </a:rPr>
              <a:t>In classifying </a:t>
            </a:r>
            <a:r>
              <a:rPr sz="3600" spc="-10" dirty="0">
                <a:latin typeface="Calibri"/>
                <a:cs typeface="Calibri"/>
              </a:rPr>
              <a:t>goods </a:t>
            </a:r>
            <a:r>
              <a:rPr sz="3600" dirty="0">
                <a:latin typeface="Calibri"/>
                <a:cs typeface="Calibri"/>
              </a:rPr>
              <a:t>as </a:t>
            </a:r>
            <a:r>
              <a:rPr sz="3600" spc="-5" dirty="0">
                <a:latin typeface="Calibri"/>
                <a:cs typeface="Calibri"/>
              </a:rPr>
              <a:t>normal </a:t>
            </a:r>
            <a:r>
              <a:rPr sz="3600" dirty="0">
                <a:latin typeface="Calibri"/>
                <a:cs typeface="Calibri"/>
              </a:rPr>
              <a:t>and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inferior</a:t>
            </a:r>
            <a:endParaRPr sz="3600">
              <a:latin typeface="Calibri"/>
              <a:cs typeface="Calibri"/>
            </a:endParaRPr>
          </a:p>
          <a:p>
            <a:pPr marL="355600" marR="263525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dirty="0">
                <a:latin typeface="Calibri"/>
                <a:cs typeface="Calibri"/>
              </a:rPr>
              <a:t>In </a:t>
            </a:r>
            <a:r>
              <a:rPr sz="3600" spc="-10" dirty="0">
                <a:latin typeface="Calibri"/>
                <a:cs typeface="Calibri"/>
              </a:rPr>
              <a:t>expansion </a:t>
            </a:r>
            <a:r>
              <a:rPr sz="3600" dirty="0">
                <a:latin typeface="Calibri"/>
                <a:cs typeface="Calibri"/>
              </a:rPr>
              <a:t>and </a:t>
            </a:r>
            <a:r>
              <a:rPr sz="3600" spc="-15" dirty="0">
                <a:latin typeface="Calibri"/>
                <a:cs typeface="Calibri"/>
              </a:rPr>
              <a:t>contraction </a:t>
            </a:r>
            <a:r>
              <a:rPr sz="3600" spc="-5" dirty="0">
                <a:latin typeface="Calibri"/>
                <a:cs typeface="Calibri"/>
              </a:rPr>
              <a:t>of </a:t>
            </a:r>
            <a:r>
              <a:rPr sz="3600" dirty="0">
                <a:latin typeface="Calibri"/>
                <a:cs typeface="Calibri"/>
              </a:rPr>
              <a:t>the </a:t>
            </a:r>
            <a:r>
              <a:rPr sz="3600" spc="-5" dirty="0">
                <a:latin typeface="Calibri"/>
                <a:cs typeface="Calibri"/>
              </a:rPr>
              <a:t>firm</a:t>
            </a:r>
            <a:r>
              <a:rPr sz="3600" spc="-13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by  </a:t>
            </a:r>
            <a:r>
              <a:rPr sz="3600" dirty="0">
                <a:latin typeface="Calibri"/>
                <a:cs typeface="Calibri"/>
              </a:rPr>
              <a:t>the </a:t>
            </a:r>
            <a:r>
              <a:rPr sz="3600" spc="-10" dirty="0">
                <a:latin typeface="Calibri"/>
                <a:cs typeface="Calibri"/>
              </a:rPr>
              <a:t>figure </a:t>
            </a:r>
            <a:r>
              <a:rPr sz="3600" spc="-5" dirty="0">
                <a:latin typeface="Calibri"/>
                <a:cs typeface="Calibri"/>
              </a:rPr>
              <a:t>of income </a:t>
            </a:r>
            <a:r>
              <a:rPr sz="3600" spc="-10" dirty="0">
                <a:latin typeface="Calibri"/>
                <a:cs typeface="Calibri"/>
              </a:rPr>
              <a:t>elasticity </a:t>
            </a:r>
            <a:r>
              <a:rPr sz="3600" spc="-5" dirty="0">
                <a:latin typeface="Calibri"/>
                <a:cs typeface="Calibri"/>
              </a:rPr>
              <a:t>of</a:t>
            </a:r>
            <a:r>
              <a:rPr sz="3600" spc="-10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demand</a:t>
            </a:r>
            <a:endParaRPr sz="36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25" dirty="0">
                <a:latin typeface="Calibri"/>
                <a:cs typeface="Calibri"/>
              </a:rPr>
              <a:t>Markets </a:t>
            </a:r>
            <a:r>
              <a:rPr sz="3600" spc="-5" dirty="0">
                <a:latin typeface="Calibri"/>
                <a:cs typeface="Calibri"/>
              </a:rPr>
              <a:t>situations </a:t>
            </a:r>
            <a:r>
              <a:rPr sz="3600" spc="-10" dirty="0">
                <a:latin typeface="Calibri"/>
                <a:cs typeface="Calibri"/>
              </a:rPr>
              <a:t>could </a:t>
            </a:r>
            <a:r>
              <a:rPr sz="3600" spc="-5" dirty="0">
                <a:latin typeface="Calibri"/>
                <a:cs typeface="Calibri"/>
              </a:rPr>
              <a:t>be studied with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the  </a:t>
            </a:r>
            <a:r>
              <a:rPr sz="3600" spc="-5" dirty="0">
                <a:latin typeface="Calibri"/>
                <a:cs typeface="Calibri"/>
              </a:rPr>
              <a:t>help of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IED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9825" y="372872"/>
            <a:ext cx="7460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Kinds Of </a:t>
            </a:r>
            <a:r>
              <a:rPr sz="4000" spc="-10" dirty="0"/>
              <a:t>Price Elasticity </a:t>
            </a:r>
            <a:r>
              <a:rPr sz="4000" spc="-5" dirty="0"/>
              <a:t>Of</a:t>
            </a:r>
            <a:r>
              <a:rPr sz="4000" spc="40" dirty="0"/>
              <a:t> </a:t>
            </a:r>
            <a:r>
              <a:rPr sz="4000" spc="-10" dirty="0"/>
              <a:t>Demand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1189608"/>
            <a:ext cx="7183755" cy="3977004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965"/>
              </a:spcBef>
              <a:buAutoNum type="arabicParenR"/>
              <a:tabLst>
                <a:tab pos="621665" algn="l"/>
                <a:tab pos="622300" algn="l"/>
              </a:tabLst>
            </a:pPr>
            <a:r>
              <a:rPr sz="3600" spc="-20" dirty="0">
                <a:latin typeface="Calibri"/>
                <a:cs typeface="Calibri"/>
              </a:rPr>
              <a:t>Perfectly </a:t>
            </a:r>
            <a:r>
              <a:rPr sz="3600" spc="-10" dirty="0">
                <a:latin typeface="Calibri"/>
                <a:cs typeface="Calibri"/>
              </a:rPr>
              <a:t>elastic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demand</a:t>
            </a:r>
            <a:endParaRPr sz="3600">
              <a:latin typeface="Calibri"/>
              <a:cs typeface="Calibri"/>
            </a:endParaRPr>
          </a:p>
          <a:p>
            <a:pPr marL="622300" indent="-609600">
              <a:lnSpc>
                <a:spcPct val="100000"/>
              </a:lnSpc>
              <a:spcBef>
                <a:spcPts val="865"/>
              </a:spcBef>
              <a:buAutoNum type="arabicParenR"/>
              <a:tabLst>
                <a:tab pos="621665" algn="l"/>
                <a:tab pos="622300" algn="l"/>
              </a:tabLst>
            </a:pPr>
            <a:r>
              <a:rPr sz="3600" spc="-15" dirty="0">
                <a:latin typeface="Calibri"/>
                <a:cs typeface="Calibri"/>
              </a:rPr>
              <a:t>Relatively </a:t>
            </a:r>
            <a:r>
              <a:rPr sz="3600" spc="-10" dirty="0">
                <a:latin typeface="Calibri"/>
                <a:cs typeface="Calibri"/>
              </a:rPr>
              <a:t>elastic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demand</a:t>
            </a:r>
            <a:endParaRPr sz="3600">
              <a:latin typeface="Calibri"/>
              <a:cs typeface="Calibri"/>
            </a:endParaRPr>
          </a:p>
          <a:p>
            <a:pPr marL="622300" indent="-609600">
              <a:lnSpc>
                <a:spcPct val="100000"/>
              </a:lnSpc>
              <a:spcBef>
                <a:spcPts val="865"/>
              </a:spcBef>
              <a:buAutoNum type="arabicParenR"/>
              <a:tabLst>
                <a:tab pos="621665" algn="l"/>
                <a:tab pos="622300" algn="l"/>
              </a:tabLst>
            </a:pPr>
            <a:r>
              <a:rPr sz="3600" spc="-10" dirty="0">
                <a:latin typeface="Calibri"/>
                <a:cs typeface="Calibri"/>
              </a:rPr>
              <a:t>Elasticity </a:t>
            </a:r>
            <a:r>
              <a:rPr sz="3600" spc="-5" dirty="0">
                <a:latin typeface="Calibri"/>
                <a:cs typeface="Calibri"/>
              </a:rPr>
              <a:t>of </a:t>
            </a:r>
            <a:r>
              <a:rPr sz="3600" dirty="0">
                <a:latin typeface="Calibri"/>
                <a:cs typeface="Calibri"/>
              </a:rPr>
              <a:t>demand equal </a:t>
            </a:r>
            <a:r>
              <a:rPr sz="3600" spc="-25" dirty="0">
                <a:latin typeface="Calibri"/>
                <a:cs typeface="Calibri"/>
              </a:rPr>
              <a:t>to</a:t>
            </a:r>
            <a:r>
              <a:rPr sz="3600" spc="-114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utility</a:t>
            </a:r>
            <a:endParaRPr sz="3600">
              <a:latin typeface="Calibri"/>
              <a:cs typeface="Calibri"/>
            </a:endParaRPr>
          </a:p>
          <a:p>
            <a:pPr marL="622300" indent="-609600">
              <a:lnSpc>
                <a:spcPct val="100000"/>
              </a:lnSpc>
              <a:spcBef>
                <a:spcPts val="865"/>
              </a:spcBef>
              <a:buAutoNum type="arabicParenR"/>
              <a:tabLst>
                <a:tab pos="621665" algn="l"/>
                <a:tab pos="622300" algn="l"/>
              </a:tabLst>
            </a:pPr>
            <a:r>
              <a:rPr sz="3600" spc="-15" dirty="0">
                <a:latin typeface="Calibri"/>
                <a:cs typeface="Calibri"/>
              </a:rPr>
              <a:t>Relatively </a:t>
            </a:r>
            <a:r>
              <a:rPr sz="3600" spc="-5" dirty="0">
                <a:latin typeface="Calibri"/>
                <a:cs typeface="Calibri"/>
              </a:rPr>
              <a:t>inelastic</a:t>
            </a:r>
            <a:r>
              <a:rPr sz="3600" spc="-7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demand</a:t>
            </a:r>
            <a:endParaRPr sz="3600">
              <a:latin typeface="Calibri"/>
              <a:cs typeface="Calibri"/>
            </a:endParaRPr>
          </a:p>
          <a:p>
            <a:pPr marL="622300" indent="-609600">
              <a:lnSpc>
                <a:spcPct val="100000"/>
              </a:lnSpc>
              <a:spcBef>
                <a:spcPts val="865"/>
              </a:spcBef>
              <a:buAutoNum type="arabicParenR"/>
              <a:tabLst>
                <a:tab pos="621665" algn="l"/>
                <a:tab pos="622300" algn="l"/>
              </a:tabLst>
            </a:pPr>
            <a:r>
              <a:rPr sz="3600" spc="-20" dirty="0">
                <a:latin typeface="Calibri"/>
                <a:cs typeface="Calibri"/>
              </a:rPr>
              <a:t>Perfectly </a:t>
            </a:r>
            <a:r>
              <a:rPr sz="3600" spc="-5" dirty="0">
                <a:latin typeface="Calibri"/>
                <a:cs typeface="Calibri"/>
              </a:rPr>
              <a:t>inelastic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demand</a:t>
            </a:r>
            <a:endParaRPr sz="3600">
              <a:latin typeface="Calibri"/>
              <a:cs typeface="Calibri"/>
            </a:endParaRPr>
          </a:p>
          <a:p>
            <a:pPr marL="622300">
              <a:lnSpc>
                <a:spcPct val="100000"/>
              </a:lnSpc>
              <a:spcBef>
                <a:spcPts val="865"/>
              </a:spcBef>
            </a:pPr>
            <a:r>
              <a:rPr sz="3600" spc="-15" dirty="0">
                <a:latin typeface="Calibri"/>
                <a:cs typeface="Calibri"/>
              </a:rPr>
              <a:t>Let </a:t>
            </a:r>
            <a:r>
              <a:rPr sz="3600" dirty="0">
                <a:latin typeface="Calibri"/>
                <a:cs typeface="Calibri"/>
              </a:rPr>
              <a:t>Us </a:t>
            </a:r>
            <a:r>
              <a:rPr sz="3600" spc="-5" dirty="0">
                <a:latin typeface="Calibri"/>
                <a:cs typeface="Calibri"/>
              </a:rPr>
              <a:t>See Some </a:t>
            </a:r>
            <a:r>
              <a:rPr sz="3600" spc="-20" dirty="0">
                <a:latin typeface="Calibri"/>
                <a:cs typeface="Calibri"/>
              </a:rPr>
              <a:t>Views </a:t>
            </a:r>
            <a:r>
              <a:rPr sz="3600" spc="-5" dirty="0">
                <a:latin typeface="Calibri"/>
                <a:cs typeface="Calibri"/>
              </a:rPr>
              <a:t>On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Them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339293"/>
            <a:ext cx="64865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(8) </a:t>
            </a:r>
            <a:r>
              <a:rPr spc="-10" dirty="0"/>
              <a:t>Elasticity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Substitution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528317"/>
            <a:ext cx="8923655" cy="408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873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Calibri"/>
                <a:cs typeface="Calibri"/>
              </a:rPr>
              <a:t>The selection </a:t>
            </a:r>
            <a:r>
              <a:rPr sz="3600" spc="-15" dirty="0">
                <a:latin typeface="Calibri"/>
                <a:cs typeface="Calibri"/>
              </a:rPr>
              <a:t>between </a:t>
            </a:r>
            <a:r>
              <a:rPr sz="3600" spc="-20" dirty="0">
                <a:latin typeface="Calibri"/>
                <a:cs typeface="Calibri"/>
              </a:rPr>
              <a:t>two </a:t>
            </a:r>
            <a:r>
              <a:rPr sz="3600" spc="-10" dirty="0">
                <a:latin typeface="Calibri"/>
                <a:cs typeface="Calibri"/>
              </a:rPr>
              <a:t>product </a:t>
            </a:r>
            <a:r>
              <a:rPr sz="3600" spc="-5" dirty="0">
                <a:latin typeface="Calibri"/>
                <a:cs typeface="Calibri"/>
              </a:rPr>
              <a:t>or thing </a:t>
            </a:r>
            <a:r>
              <a:rPr sz="3600" dirty="0">
                <a:latin typeface="Calibri"/>
                <a:cs typeface="Calibri"/>
              </a:rPr>
              <a:t>is  </a:t>
            </a:r>
            <a:r>
              <a:rPr sz="3600" spc="-5" dirty="0">
                <a:latin typeface="Calibri"/>
                <a:cs typeface="Calibri"/>
              </a:rPr>
              <a:t>called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substitution</a:t>
            </a:r>
            <a:endParaRPr sz="36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Calibri"/>
                <a:cs typeface="Calibri"/>
              </a:rPr>
              <a:t>So </a:t>
            </a:r>
            <a:r>
              <a:rPr sz="3600" spc="-10" dirty="0">
                <a:latin typeface="Calibri"/>
                <a:cs typeface="Calibri"/>
              </a:rPr>
              <a:t>Elasticity </a:t>
            </a:r>
            <a:r>
              <a:rPr sz="3600" spc="-5" dirty="0">
                <a:latin typeface="Calibri"/>
                <a:cs typeface="Calibri"/>
              </a:rPr>
              <a:t>of </a:t>
            </a:r>
            <a:r>
              <a:rPr sz="3600" spc="-10" dirty="0">
                <a:latin typeface="Calibri"/>
                <a:cs typeface="Calibri"/>
              </a:rPr>
              <a:t>Substitution </a:t>
            </a:r>
            <a:r>
              <a:rPr sz="3600" spc="-5" dirty="0">
                <a:latin typeface="Calibri"/>
                <a:cs typeface="Calibri"/>
              </a:rPr>
              <a:t>measures </a:t>
            </a:r>
            <a:r>
              <a:rPr sz="3600" dirty="0">
                <a:latin typeface="Calibri"/>
                <a:cs typeface="Calibri"/>
              </a:rPr>
              <a:t>the </a:t>
            </a:r>
            <a:r>
              <a:rPr sz="3600" spc="-40" dirty="0">
                <a:latin typeface="Calibri"/>
                <a:cs typeface="Calibri"/>
              </a:rPr>
              <a:t>rate  </a:t>
            </a:r>
            <a:r>
              <a:rPr sz="3600" spc="-20" dirty="0">
                <a:latin typeface="Calibri"/>
                <a:cs typeface="Calibri"/>
              </a:rPr>
              <a:t>at </a:t>
            </a:r>
            <a:r>
              <a:rPr sz="3600" dirty="0">
                <a:latin typeface="Calibri"/>
                <a:cs typeface="Calibri"/>
              </a:rPr>
              <a:t>which the </a:t>
            </a:r>
            <a:r>
              <a:rPr sz="3600" spc="-5" dirty="0">
                <a:latin typeface="Calibri"/>
                <a:cs typeface="Calibri"/>
              </a:rPr>
              <a:t>particular </a:t>
            </a:r>
            <a:r>
              <a:rPr sz="3600" spc="-10" dirty="0">
                <a:latin typeface="Calibri"/>
                <a:cs typeface="Calibri"/>
              </a:rPr>
              <a:t>product </a:t>
            </a:r>
            <a:r>
              <a:rPr sz="3600" dirty="0">
                <a:latin typeface="Calibri"/>
                <a:cs typeface="Calibri"/>
              </a:rPr>
              <a:t>is </a:t>
            </a:r>
            <a:r>
              <a:rPr sz="3600" spc="-15" dirty="0">
                <a:latin typeface="Calibri"/>
                <a:cs typeface="Calibri"/>
              </a:rPr>
              <a:t>substituted</a:t>
            </a:r>
            <a:r>
              <a:rPr sz="3600" spc="-114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.</a:t>
            </a:r>
            <a:endParaRPr sz="3600">
              <a:latin typeface="Calibri"/>
              <a:cs typeface="Calibri"/>
            </a:endParaRPr>
          </a:p>
          <a:p>
            <a:pPr marL="355600" marR="27051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Calibri"/>
                <a:cs typeface="Calibri"/>
              </a:rPr>
              <a:t>Thus </a:t>
            </a:r>
            <a:r>
              <a:rPr sz="3600" spc="-25" dirty="0">
                <a:latin typeface="Calibri"/>
                <a:cs typeface="Calibri"/>
              </a:rPr>
              <a:t>EOS </a:t>
            </a:r>
            <a:r>
              <a:rPr sz="3600" dirty="0">
                <a:latin typeface="Calibri"/>
                <a:cs typeface="Calibri"/>
              </a:rPr>
              <a:t>is the </a:t>
            </a:r>
            <a:r>
              <a:rPr sz="3600" spc="-15" dirty="0">
                <a:latin typeface="Calibri"/>
                <a:cs typeface="Calibri"/>
              </a:rPr>
              <a:t>degree </a:t>
            </a:r>
            <a:r>
              <a:rPr sz="3600" spc="-25" dirty="0">
                <a:latin typeface="Calibri"/>
                <a:cs typeface="Calibri"/>
              </a:rPr>
              <a:t>to </a:t>
            </a:r>
            <a:r>
              <a:rPr sz="3600" dirty="0">
                <a:latin typeface="Calibri"/>
                <a:cs typeface="Calibri"/>
              </a:rPr>
              <a:t>which </a:t>
            </a:r>
            <a:r>
              <a:rPr sz="3600" spc="-5" dirty="0">
                <a:latin typeface="Calibri"/>
                <a:cs typeface="Calibri"/>
              </a:rPr>
              <a:t>one </a:t>
            </a:r>
            <a:r>
              <a:rPr sz="3600" spc="-10" dirty="0">
                <a:latin typeface="Calibri"/>
                <a:cs typeface="Calibri"/>
              </a:rPr>
              <a:t>product  could </a:t>
            </a:r>
            <a:r>
              <a:rPr sz="3600" spc="-5" dirty="0">
                <a:latin typeface="Calibri"/>
                <a:cs typeface="Calibri"/>
              </a:rPr>
              <a:t>be </a:t>
            </a:r>
            <a:r>
              <a:rPr sz="3600" spc="-15" dirty="0">
                <a:latin typeface="Calibri"/>
                <a:cs typeface="Calibri"/>
              </a:rPr>
              <a:t>substituted </a:t>
            </a:r>
            <a:r>
              <a:rPr sz="3600" dirty="0">
                <a:latin typeface="Calibri"/>
                <a:cs typeface="Calibri"/>
              </a:rPr>
              <a:t>in </a:t>
            </a:r>
            <a:r>
              <a:rPr sz="3600" spc="-25" dirty="0">
                <a:latin typeface="Calibri"/>
                <a:cs typeface="Calibri"/>
              </a:rPr>
              <a:t>context </a:t>
            </a:r>
            <a:r>
              <a:rPr sz="3600" spc="-5" dirty="0">
                <a:latin typeface="Calibri"/>
                <a:cs typeface="Calibri"/>
              </a:rPr>
              <a:t>of </a:t>
            </a:r>
            <a:r>
              <a:rPr sz="3600" dirty="0">
                <a:latin typeface="Calibri"/>
                <a:cs typeface="Calibri"/>
              </a:rPr>
              <a:t>price and  </a:t>
            </a:r>
            <a:r>
              <a:rPr sz="3600" spc="-10" dirty="0">
                <a:latin typeface="Calibri"/>
                <a:cs typeface="Calibri"/>
              </a:rPr>
              <a:t>proportion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785" y="339293"/>
            <a:ext cx="57264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Elasticity </a:t>
            </a:r>
            <a:r>
              <a:rPr dirty="0"/>
              <a:t>Of</a:t>
            </a:r>
            <a:r>
              <a:rPr spc="-114" dirty="0"/>
              <a:t> </a:t>
            </a:r>
            <a:r>
              <a:rPr spc="-10" dirty="0"/>
              <a:t>Substitution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494786"/>
            <a:ext cx="8697595" cy="244030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10" dirty="0">
                <a:latin typeface="Calibri"/>
                <a:cs typeface="Calibri"/>
              </a:rPr>
              <a:t>Elasticity </a:t>
            </a:r>
            <a:r>
              <a:rPr sz="3600" spc="-5" dirty="0">
                <a:latin typeface="Calibri"/>
                <a:cs typeface="Calibri"/>
              </a:rPr>
              <a:t>of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Substitution</a:t>
            </a:r>
            <a:endParaRPr sz="3600">
              <a:latin typeface="Calibri"/>
              <a:cs typeface="Calibri"/>
            </a:endParaRPr>
          </a:p>
          <a:p>
            <a:pPr marL="355600" marR="5080">
              <a:lnSpc>
                <a:spcPct val="100000"/>
              </a:lnSpc>
              <a:spcBef>
                <a:spcPts val="865"/>
              </a:spcBef>
              <a:tabLst>
                <a:tab pos="3285490" algn="l"/>
                <a:tab pos="5610860" algn="l"/>
              </a:tabLst>
            </a:pPr>
            <a:r>
              <a:rPr sz="3600" dirty="0">
                <a:latin typeface="Calibri"/>
                <a:cs typeface="Calibri"/>
              </a:rPr>
              <a:t>= </a:t>
            </a:r>
            <a:r>
              <a:rPr sz="3600" spc="-15" dirty="0">
                <a:latin typeface="Calibri"/>
                <a:cs typeface="Calibri"/>
              </a:rPr>
              <a:t>Proportionate </a:t>
            </a:r>
            <a:r>
              <a:rPr sz="3600" spc="-5" dirty="0">
                <a:latin typeface="Calibri"/>
                <a:cs typeface="Calibri"/>
              </a:rPr>
              <a:t>change </a:t>
            </a:r>
            <a:r>
              <a:rPr sz="3600" dirty="0">
                <a:latin typeface="Calibri"/>
                <a:cs typeface="Calibri"/>
              </a:rPr>
              <a:t>in </a:t>
            </a:r>
            <a:r>
              <a:rPr sz="3600" spc="-10" dirty="0">
                <a:latin typeface="Calibri"/>
                <a:cs typeface="Calibri"/>
              </a:rPr>
              <a:t>the quantity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ratios  </a:t>
            </a:r>
            <a:r>
              <a:rPr sz="3600" spc="-5" dirty="0">
                <a:latin typeface="Calibri"/>
                <a:cs typeface="Calibri"/>
              </a:rPr>
              <a:t>of </a:t>
            </a:r>
            <a:r>
              <a:rPr sz="3600" spc="-10" dirty="0">
                <a:latin typeface="Calibri"/>
                <a:cs typeface="Calibri"/>
              </a:rPr>
              <a:t>goods </a:t>
            </a:r>
            <a:r>
              <a:rPr sz="3600" dirty="0">
                <a:latin typeface="Calibri"/>
                <a:cs typeface="Calibri"/>
              </a:rPr>
              <a:t>x</a:t>
            </a:r>
            <a:r>
              <a:rPr sz="3600" spc="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&amp;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y	</a:t>
            </a:r>
            <a:r>
              <a:rPr sz="3600" spc="-5" dirty="0">
                <a:latin typeface="Calibri"/>
                <a:cs typeface="Calibri"/>
              </a:rPr>
              <a:t>DIVIDED</a:t>
            </a:r>
            <a:r>
              <a:rPr sz="3600" spc="10" dirty="0">
                <a:latin typeface="Calibri"/>
                <a:cs typeface="Calibri"/>
              </a:rPr>
              <a:t> </a:t>
            </a:r>
            <a:r>
              <a:rPr sz="3600" spc="-55" dirty="0">
                <a:latin typeface="Calibri"/>
                <a:cs typeface="Calibri"/>
              </a:rPr>
              <a:t>BY	</a:t>
            </a:r>
            <a:r>
              <a:rPr sz="3600" spc="-15" dirty="0">
                <a:latin typeface="Calibri"/>
                <a:cs typeface="Calibri"/>
              </a:rPr>
              <a:t>Proportionate  </a:t>
            </a:r>
            <a:r>
              <a:rPr sz="3600" spc="-5" dirty="0">
                <a:latin typeface="Calibri"/>
                <a:cs typeface="Calibri"/>
              </a:rPr>
              <a:t>change </a:t>
            </a:r>
            <a:r>
              <a:rPr sz="3600" dirty="0">
                <a:latin typeface="Calibri"/>
                <a:cs typeface="Calibri"/>
              </a:rPr>
              <a:t>in the </a:t>
            </a:r>
            <a:r>
              <a:rPr sz="3600" spc="-5" dirty="0">
                <a:latin typeface="Calibri"/>
                <a:cs typeface="Calibri"/>
              </a:rPr>
              <a:t>price </a:t>
            </a:r>
            <a:r>
              <a:rPr sz="3600" spc="-20" dirty="0">
                <a:latin typeface="Calibri"/>
                <a:cs typeface="Calibri"/>
              </a:rPr>
              <a:t>ratios </a:t>
            </a:r>
            <a:r>
              <a:rPr sz="3600" spc="-10" dirty="0">
                <a:latin typeface="Calibri"/>
                <a:cs typeface="Calibri"/>
              </a:rPr>
              <a:t>of goods </a:t>
            </a:r>
            <a:r>
              <a:rPr sz="3600" dirty="0">
                <a:latin typeface="Calibri"/>
                <a:cs typeface="Calibri"/>
              </a:rPr>
              <a:t>x &amp;</a:t>
            </a:r>
            <a:r>
              <a:rPr sz="3600" spc="-85" dirty="0">
                <a:latin typeface="Calibri"/>
                <a:cs typeface="Calibri"/>
              </a:rPr>
              <a:t> </a:t>
            </a:r>
            <a:r>
              <a:rPr sz="3600" spc="-120" dirty="0">
                <a:latin typeface="Calibri"/>
                <a:cs typeface="Calibri"/>
              </a:rPr>
              <a:t>y.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778" y="339293"/>
            <a:ext cx="77647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Types </a:t>
            </a:r>
            <a:r>
              <a:rPr dirty="0"/>
              <a:t>of </a:t>
            </a:r>
            <a:r>
              <a:rPr spc="-10" dirty="0"/>
              <a:t>Elasticity </a:t>
            </a:r>
            <a:r>
              <a:rPr dirty="0"/>
              <a:t>Of</a:t>
            </a:r>
            <a:r>
              <a:rPr spc="-75" dirty="0"/>
              <a:t> </a:t>
            </a:r>
            <a:r>
              <a:rPr spc="-10" dirty="0"/>
              <a:t>Substitut</a:t>
            </a:r>
            <a:r>
              <a:rPr b="0" spc="-10" dirty="0">
                <a:latin typeface="Calibri"/>
                <a:cs typeface="Calibri"/>
              </a:rPr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342386"/>
            <a:ext cx="8915400" cy="331787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35" dirty="0">
                <a:latin typeface="Calibri"/>
                <a:cs typeface="Calibri"/>
              </a:rPr>
              <a:t>Zero </a:t>
            </a:r>
            <a:r>
              <a:rPr sz="3600" spc="-10" dirty="0">
                <a:latin typeface="Calibri"/>
                <a:cs typeface="Calibri"/>
              </a:rPr>
              <a:t>Elasticity </a:t>
            </a:r>
            <a:r>
              <a:rPr sz="3600" spc="-5" dirty="0">
                <a:latin typeface="Calibri"/>
                <a:cs typeface="Calibri"/>
              </a:rPr>
              <a:t>of</a:t>
            </a:r>
            <a:r>
              <a:rPr sz="3600" spc="2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Substitution.</a:t>
            </a:r>
            <a:endParaRPr sz="3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10" dirty="0">
                <a:latin typeface="Calibri"/>
                <a:cs typeface="Calibri"/>
              </a:rPr>
              <a:t>Infinite Elasticity </a:t>
            </a:r>
            <a:r>
              <a:rPr sz="3600" spc="-5" dirty="0">
                <a:latin typeface="Calibri"/>
                <a:cs typeface="Calibri"/>
              </a:rPr>
              <a:t>Of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Substitution</a:t>
            </a:r>
            <a:endParaRPr sz="3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10" dirty="0">
                <a:latin typeface="Calibri"/>
                <a:cs typeface="Calibri"/>
              </a:rPr>
              <a:t>Elasticity </a:t>
            </a:r>
            <a:r>
              <a:rPr sz="3600" spc="-5" dirty="0">
                <a:latin typeface="Calibri"/>
                <a:cs typeface="Calibri"/>
              </a:rPr>
              <a:t>of </a:t>
            </a:r>
            <a:r>
              <a:rPr sz="3600" spc="-10" dirty="0">
                <a:latin typeface="Calibri"/>
                <a:cs typeface="Calibri"/>
              </a:rPr>
              <a:t>Substitution </a:t>
            </a:r>
            <a:r>
              <a:rPr sz="3600" spc="-20" dirty="0">
                <a:latin typeface="Calibri"/>
                <a:cs typeface="Calibri"/>
              </a:rPr>
              <a:t>greater </a:t>
            </a:r>
            <a:r>
              <a:rPr sz="3600" dirty="0">
                <a:latin typeface="Calibri"/>
                <a:cs typeface="Calibri"/>
              </a:rPr>
              <a:t>than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unityor1</a:t>
            </a:r>
            <a:endParaRPr sz="3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10" dirty="0">
                <a:latin typeface="Calibri"/>
                <a:cs typeface="Calibri"/>
              </a:rPr>
              <a:t>Elasticity </a:t>
            </a:r>
            <a:r>
              <a:rPr sz="3600" spc="-5" dirty="0">
                <a:latin typeface="Calibri"/>
                <a:cs typeface="Calibri"/>
              </a:rPr>
              <a:t>of </a:t>
            </a:r>
            <a:r>
              <a:rPr sz="3600" spc="-10" dirty="0">
                <a:latin typeface="Calibri"/>
                <a:cs typeface="Calibri"/>
              </a:rPr>
              <a:t>Substitution </a:t>
            </a:r>
            <a:r>
              <a:rPr sz="3600" dirty="0">
                <a:latin typeface="Calibri"/>
                <a:cs typeface="Calibri"/>
              </a:rPr>
              <a:t>is equal </a:t>
            </a:r>
            <a:r>
              <a:rPr sz="3600" spc="-25" dirty="0">
                <a:latin typeface="Calibri"/>
                <a:cs typeface="Calibri"/>
              </a:rPr>
              <a:t>to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one</a:t>
            </a:r>
            <a:endParaRPr sz="3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10" dirty="0">
                <a:latin typeface="Calibri"/>
                <a:cs typeface="Calibri"/>
              </a:rPr>
              <a:t>Elasticity </a:t>
            </a:r>
            <a:r>
              <a:rPr sz="3600" spc="-5" dirty="0">
                <a:latin typeface="Calibri"/>
                <a:cs typeface="Calibri"/>
              </a:rPr>
              <a:t>of </a:t>
            </a:r>
            <a:r>
              <a:rPr sz="3600" spc="-10" dirty="0">
                <a:latin typeface="Calibri"/>
                <a:cs typeface="Calibri"/>
              </a:rPr>
              <a:t>Substitution </a:t>
            </a:r>
            <a:r>
              <a:rPr sz="3600" dirty="0">
                <a:latin typeface="Calibri"/>
                <a:cs typeface="Calibri"/>
              </a:rPr>
              <a:t>is less than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one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093" y="4063"/>
            <a:ext cx="85134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Types </a:t>
            </a:r>
            <a:r>
              <a:rPr dirty="0"/>
              <a:t>of </a:t>
            </a:r>
            <a:r>
              <a:rPr spc="-10" dirty="0"/>
              <a:t>Elasticity </a:t>
            </a:r>
            <a:r>
              <a:rPr spc="-5" dirty="0"/>
              <a:t>Of </a:t>
            </a:r>
            <a:r>
              <a:rPr spc="-10" dirty="0"/>
              <a:t>Substitution</a:t>
            </a:r>
            <a:r>
              <a:rPr spc="-55" dirty="0"/>
              <a:t> </a:t>
            </a:r>
            <a:r>
              <a:rPr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50385" y="674573"/>
            <a:ext cx="14452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latin typeface="Calibri"/>
                <a:cs typeface="Calibri"/>
              </a:rPr>
              <a:t>G</a:t>
            </a:r>
            <a:r>
              <a:rPr sz="4400" b="1" spc="-105" dirty="0">
                <a:latin typeface="Calibri"/>
                <a:cs typeface="Calibri"/>
              </a:rPr>
              <a:t>r</a:t>
            </a:r>
            <a:r>
              <a:rPr sz="4400" b="1" dirty="0">
                <a:latin typeface="Calibri"/>
                <a:cs typeface="Calibri"/>
              </a:rPr>
              <a:t>aph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1295400"/>
            <a:ext cx="1905" cy="4572000"/>
          </a:xfrm>
          <a:custGeom>
            <a:avLst/>
            <a:gdLst/>
            <a:ahLst/>
            <a:cxnLst/>
            <a:rect l="l" t="t" r="r" b="b"/>
            <a:pathLst>
              <a:path w="1905" h="4572000">
                <a:moveTo>
                  <a:pt x="1587" y="0"/>
                </a:moveTo>
                <a:lnTo>
                  <a:pt x="0" y="4572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600" y="5867400"/>
            <a:ext cx="7010400" cy="1905"/>
          </a:xfrm>
          <a:custGeom>
            <a:avLst/>
            <a:gdLst/>
            <a:ahLst/>
            <a:cxnLst/>
            <a:rect l="l" t="t" r="r" b="b"/>
            <a:pathLst>
              <a:path w="7010400" h="1904">
                <a:moveTo>
                  <a:pt x="0" y="0"/>
                </a:moveTo>
                <a:lnTo>
                  <a:pt x="7010400" y="1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2209800"/>
            <a:ext cx="3276600" cy="2362200"/>
          </a:xfrm>
          <a:custGeom>
            <a:avLst/>
            <a:gdLst/>
            <a:ahLst/>
            <a:cxnLst/>
            <a:rect l="l" t="t" r="r" b="b"/>
            <a:pathLst>
              <a:path w="3276600" h="2362200">
                <a:moveTo>
                  <a:pt x="0" y="0"/>
                </a:moveTo>
                <a:lnTo>
                  <a:pt x="3276600" y="2362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7638" y="1829561"/>
            <a:ext cx="1905" cy="4039235"/>
          </a:xfrm>
          <a:custGeom>
            <a:avLst/>
            <a:gdLst/>
            <a:ahLst/>
            <a:cxnLst/>
            <a:rect l="l" t="t" r="r" b="b"/>
            <a:pathLst>
              <a:path w="1904" h="4039235">
                <a:moveTo>
                  <a:pt x="1524" y="0"/>
                </a:moveTo>
                <a:lnTo>
                  <a:pt x="0" y="40386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0600" y="2209800"/>
            <a:ext cx="4267200" cy="1905"/>
          </a:xfrm>
          <a:custGeom>
            <a:avLst/>
            <a:gdLst/>
            <a:ahLst/>
            <a:cxnLst/>
            <a:rect l="l" t="t" r="r" b="b"/>
            <a:pathLst>
              <a:path w="4267200" h="1905">
                <a:moveTo>
                  <a:pt x="0" y="0"/>
                </a:moveTo>
                <a:lnTo>
                  <a:pt x="4267200" y="1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0600" y="2209800"/>
            <a:ext cx="2362200" cy="3200400"/>
          </a:xfrm>
          <a:custGeom>
            <a:avLst/>
            <a:gdLst/>
            <a:ahLst/>
            <a:cxnLst/>
            <a:rect l="l" t="t" r="r" b="b"/>
            <a:pathLst>
              <a:path w="2362200" h="3200400">
                <a:moveTo>
                  <a:pt x="0" y="0"/>
                </a:moveTo>
                <a:lnTo>
                  <a:pt x="2362200" y="3200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0600" y="2209800"/>
            <a:ext cx="4038600" cy="1219200"/>
          </a:xfrm>
          <a:custGeom>
            <a:avLst/>
            <a:gdLst/>
            <a:ahLst/>
            <a:cxnLst/>
            <a:rect l="l" t="t" r="r" b="b"/>
            <a:pathLst>
              <a:path w="4038600" h="1219200">
                <a:moveTo>
                  <a:pt x="0" y="0"/>
                </a:moveTo>
                <a:lnTo>
                  <a:pt x="4038600" y="1219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0407" y="816602"/>
            <a:ext cx="330200" cy="52019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  <a:tabLst>
                <a:tab pos="2863215" algn="l"/>
              </a:tabLst>
            </a:pPr>
            <a:r>
              <a:rPr sz="2400" b="1" spc="-10" dirty="0">
                <a:latin typeface="Calibri"/>
                <a:cs typeface="Calibri"/>
              </a:rPr>
              <a:t>Change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QUANTITIY	</a:t>
            </a:r>
            <a:r>
              <a:rPr sz="2400" b="1" spc="-20" dirty="0">
                <a:latin typeface="Calibri"/>
                <a:cs typeface="Calibri"/>
              </a:rPr>
              <a:t>ratio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5" dirty="0">
                <a:latin typeface="Calibri"/>
                <a:cs typeface="Calibri"/>
              </a:rPr>
              <a:t>good </a:t>
            </a:r>
            <a:r>
              <a:rPr sz="2400" b="1" dirty="0">
                <a:latin typeface="Calibri"/>
                <a:cs typeface="Calibri"/>
              </a:rPr>
              <a:t>x &amp;</a:t>
            </a:r>
            <a:r>
              <a:rPr sz="2400" b="1" spc="-1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6394" y="6034227"/>
            <a:ext cx="4453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Change </a:t>
            </a:r>
            <a:r>
              <a:rPr sz="2400" b="1" dirty="0">
                <a:latin typeface="Calibri"/>
                <a:cs typeface="Calibri"/>
              </a:rPr>
              <a:t>in </a:t>
            </a:r>
            <a:r>
              <a:rPr sz="2400" b="1" spc="-5" dirty="0">
                <a:latin typeface="Calibri"/>
                <a:cs typeface="Calibri"/>
              </a:rPr>
              <a:t>PRICE </a:t>
            </a:r>
            <a:r>
              <a:rPr sz="2400" b="1" spc="-15" dirty="0">
                <a:latin typeface="Calibri"/>
                <a:cs typeface="Calibri"/>
              </a:rPr>
              <a:t>ratio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5" dirty="0">
                <a:latin typeface="Calibri"/>
                <a:cs typeface="Calibri"/>
              </a:rPr>
              <a:t>good </a:t>
            </a:r>
            <a:r>
              <a:rPr sz="2400" b="1" dirty="0">
                <a:latin typeface="Calibri"/>
                <a:cs typeface="Calibri"/>
              </a:rPr>
              <a:t>x &amp;</a:t>
            </a:r>
            <a:r>
              <a:rPr sz="2400" b="1" spc="-1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4540" y="5805627"/>
            <a:ext cx="231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52409" y="5653227"/>
            <a:ext cx="193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3444" y="927861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55975" y="1446417"/>
            <a:ext cx="3073400" cy="414147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755900">
              <a:lnSpc>
                <a:spcPct val="100000"/>
              </a:lnSpc>
              <a:spcBef>
                <a:spcPts val="815"/>
              </a:spcBef>
            </a:pPr>
            <a:r>
              <a:rPr sz="2400" b="1" spc="5" dirty="0">
                <a:latin typeface="Calibri"/>
                <a:cs typeface="Calibri"/>
              </a:rPr>
              <a:t>E4</a:t>
            </a:r>
            <a:endParaRPr sz="2400">
              <a:latin typeface="Calibri"/>
              <a:cs typeface="Calibri"/>
            </a:endParaRPr>
          </a:p>
          <a:p>
            <a:pPr marL="1917700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latin typeface="Calibri"/>
                <a:cs typeface="Calibri"/>
              </a:rPr>
              <a:t>E3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00">
              <a:latin typeface="Times New Roman"/>
              <a:cs typeface="Times New Roman"/>
            </a:endParaRPr>
          </a:p>
          <a:p>
            <a:pPr marL="455930" algn="ctr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E5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Times New Roman"/>
              <a:cs typeface="Times New Roman"/>
            </a:endParaRPr>
          </a:p>
          <a:p>
            <a:pPr marL="10033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E2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E1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0"/>
            <a:ext cx="7883525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Relationship Between </a:t>
            </a:r>
            <a:r>
              <a:rPr sz="4000" spc="-10" dirty="0"/>
              <a:t>Price </a:t>
            </a:r>
            <a:r>
              <a:rPr sz="4000" spc="-30" dirty="0"/>
              <a:t>Elasticity,  </a:t>
            </a:r>
            <a:r>
              <a:rPr sz="4000" spc="-10" dirty="0"/>
              <a:t>Income Elasticity </a:t>
            </a:r>
            <a:r>
              <a:rPr sz="4000" spc="-5" dirty="0"/>
              <a:t>and </a:t>
            </a:r>
            <a:r>
              <a:rPr sz="4000" spc="-10" dirty="0"/>
              <a:t>Substitution  Elasticity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1833117"/>
            <a:ext cx="8966835" cy="353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600" dirty="0">
                <a:latin typeface="Calibri"/>
                <a:cs typeface="Calibri"/>
              </a:rPr>
              <a:t>As </a:t>
            </a:r>
            <a:r>
              <a:rPr sz="3600" spc="-5" dirty="0">
                <a:latin typeface="Calibri"/>
                <a:cs typeface="Calibri"/>
              </a:rPr>
              <a:t>Price </a:t>
            </a:r>
            <a:r>
              <a:rPr sz="3600" dirty="0">
                <a:latin typeface="Calibri"/>
                <a:cs typeface="Calibri"/>
              </a:rPr>
              <a:t>is </a:t>
            </a:r>
            <a:r>
              <a:rPr sz="3600" spc="-5" dirty="0">
                <a:latin typeface="Calibri"/>
                <a:cs typeface="Calibri"/>
              </a:rPr>
              <a:t>depended on income </a:t>
            </a:r>
            <a:r>
              <a:rPr sz="3600" dirty="0">
                <a:latin typeface="Calibri"/>
                <a:cs typeface="Calibri"/>
              </a:rPr>
              <a:t>and  </a:t>
            </a:r>
            <a:r>
              <a:rPr sz="3600" spc="-10" dirty="0">
                <a:latin typeface="Calibri"/>
                <a:cs typeface="Calibri"/>
              </a:rPr>
              <a:t>substitution </a:t>
            </a:r>
            <a:r>
              <a:rPr sz="3600" spc="-25" dirty="0">
                <a:latin typeface="Calibri"/>
                <a:cs typeface="Calibri"/>
              </a:rPr>
              <a:t>effect </a:t>
            </a:r>
            <a:r>
              <a:rPr sz="3600" spc="-5" dirty="0">
                <a:latin typeface="Calibri"/>
                <a:cs typeface="Calibri"/>
              </a:rPr>
              <a:t>similarly </a:t>
            </a:r>
            <a:r>
              <a:rPr sz="3600" dirty="0">
                <a:latin typeface="Calibri"/>
                <a:cs typeface="Calibri"/>
              </a:rPr>
              <a:t>Price </a:t>
            </a:r>
            <a:r>
              <a:rPr sz="3600" spc="-10" dirty="0">
                <a:latin typeface="Calibri"/>
                <a:cs typeface="Calibri"/>
              </a:rPr>
              <a:t>Elasticity </a:t>
            </a:r>
            <a:r>
              <a:rPr sz="3600" dirty="0">
                <a:latin typeface="Calibri"/>
                <a:cs typeface="Calibri"/>
              </a:rPr>
              <a:t>is  </a:t>
            </a:r>
            <a:r>
              <a:rPr sz="3600" spc="-5" dirty="0">
                <a:latin typeface="Calibri"/>
                <a:cs typeface="Calibri"/>
              </a:rPr>
              <a:t>depended on Income </a:t>
            </a:r>
            <a:r>
              <a:rPr sz="3600" spc="-10" dirty="0">
                <a:latin typeface="Calibri"/>
                <a:cs typeface="Calibri"/>
              </a:rPr>
              <a:t>Elasticity </a:t>
            </a:r>
            <a:r>
              <a:rPr sz="3600" dirty="0">
                <a:latin typeface="Calibri"/>
                <a:cs typeface="Calibri"/>
              </a:rPr>
              <a:t>an </a:t>
            </a:r>
            <a:r>
              <a:rPr sz="3600" spc="-10" dirty="0">
                <a:latin typeface="Calibri"/>
                <a:cs typeface="Calibri"/>
              </a:rPr>
              <a:t>Substitution  Elasticity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.</a:t>
            </a:r>
            <a:endParaRPr sz="3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Calibri"/>
                <a:cs typeface="Calibri"/>
              </a:rPr>
              <a:t>These </a:t>
            </a:r>
            <a:r>
              <a:rPr sz="3600" spc="-10" dirty="0">
                <a:latin typeface="Calibri"/>
                <a:cs typeface="Calibri"/>
              </a:rPr>
              <a:t>relationship can </a:t>
            </a:r>
            <a:r>
              <a:rPr sz="3600" spc="-5" dirty="0">
                <a:latin typeface="Calibri"/>
                <a:cs typeface="Calibri"/>
              </a:rPr>
              <a:t>be </a:t>
            </a:r>
            <a:r>
              <a:rPr sz="3600" spc="-20" dirty="0">
                <a:latin typeface="Calibri"/>
                <a:cs typeface="Calibri"/>
              </a:rPr>
              <a:t>represented</a:t>
            </a:r>
            <a:r>
              <a:rPr sz="3600" spc="-10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by</a:t>
            </a:r>
            <a:endParaRPr sz="3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Calibri"/>
                <a:cs typeface="Calibri"/>
              </a:rPr>
              <a:t>Ep </a:t>
            </a:r>
            <a:r>
              <a:rPr sz="3600" dirty="0">
                <a:latin typeface="Calibri"/>
                <a:cs typeface="Calibri"/>
              </a:rPr>
              <a:t>= Kx </a:t>
            </a:r>
            <a:r>
              <a:rPr sz="3600" spc="-5" dirty="0">
                <a:latin typeface="Calibri"/>
                <a:cs typeface="Calibri"/>
              </a:rPr>
              <a:t>E1 </a:t>
            </a:r>
            <a:r>
              <a:rPr sz="3600" dirty="0">
                <a:latin typeface="Calibri"/>
                <a:cs typeface="Calibri"/>
              </a:rPr>
              <a:t>+ ( 1 – Kx )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es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637" y="145796"/>
            <a:ext cx="8188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Price elasticity </a:t>
            </a:r>
            <a:r>
              <a:rPr sz="4000" spc="-5" dirty="0"/>
              <a:t>of demand depends</a:t>
            </a:r>
            <a:r>
              <a:rPr sz="4000" spc="50" dirty="0"/>
              <a:t> </a:t>
            </a:r>
            <a:r>
              <a:rPr sz="4000" spc="5" dirty="0"/>
              <a:t>on</a:t>
            </a:r>
            <a:r>
              <a:rPr sz="4000" b="0" spc="5" dirty="0">
                <a:latin typeface="Calibri"/>
                <a:cs typeface="Calibri"/>
              </a:rPr>
              <a:t>: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680717"/>
            <a:ext cx="8975725" cy="3647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10" dirty="0">
                <a:latin typeface="Calibri"/>
                <a:cs typeface="Calibri"/>
              </a:rPr>
              <a:t>Proportion </a:t>
            </a:r>
            <a:r>
              <a:rPr sz="3600" spc="-5" dirty="0">
                <a:latin typeface="Calibri"/>
                <a:cs typeface="Calibri"/>
              </a:rPr>
              <a:t>of income </a:t>
            </a:r>
            <a:r>
              <a:rPr sz="3600" spc="-10" dirty="0">
                <a:latin typeface="Calibri"/>
                <a:cs typeface="Calibri"/>
              </a:rPr>
              <a:t>spent </a:t>
            </a:r>
            <a:r>
              <a:rPr sz="3600" spc="-5" dirty="0">
                <a:latin typeface="Calibri"/>
                <a:cs typeface="Calibri"/>
              </a:rPr>
              <a:t>on particular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good  </a:t>
            </a:r>
            <a:r>
              <a:rPr sz="3600" spc="-30" dirty="0">
                <a:latin typeface="Calibri"/>
                <a:cs typeface="Calibri"/>
              </a:rPr>
              <a:t>say</a:t>
            </a:r>
            <a:r>
              <a:rPr sz="3600" spc="-5" dirty="0">
                <a:latin typeface="Calibri"/>
                <a:cs typeface="Calibri"/>
              </a:rPr>
              <a:t> X.</a:t>
            </a:r>
            <a:endParaRPr sz="3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  <a:tab pos="1937385" algn="l"/>
              </a:tabLst>
            </a:pPr>
            <a:r>
              <a:rPr sz="3600" spc="-5" dirty="0">
                <a:latin typeface="Calibri"/>
                <a:cs typeface="Calibri"/>
              </a:rPr>
              <a:t>Income	</a:t>
            </a:r>
            <a:r>
              <a:rPr sz="3600" spc="-10" dirty="0">
                <a:latin typeface="Calibri"/>
                <a:cs typeface="Calibri"/>
              </a:rPr>
              <a:t>elasticity </a:t>
            </a:r>
            <a:r>
              <a:rPr sz="3600" spc="-5" dirty="0">
                <a:latin typeface="Calibri"/>
                <a:cs typeface="Calibri"/>
              </a:rPr>
              <a:t>of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demand.</a:t>
            </a:r>
            <a:endParaRPr sz="3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10" dirty="0">
                <a:latin typeface="Calibri"/>
                <a:cs typeface="Calibri"/>
              </a:rPr>
              <a:t>Elasticity </a:t>
            </a:r>
            <a:r>
              <a:rPr sz="3600" spc="-5" dirty="0">
                <a:latin typeface="Calibri"/>
                <a:cs typeface="Calibri"/>
              </a:rPr>
              <a:t>of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substitution.</a:t>
            </a:r>
            <a:endParaRPr sz="3600">
              <a:latin typeface="Calibri"/>
              <a:cs typeface="Calibri"/>
            </a:endParaRPr>
          </a:p>
          <a:p>
            <a:pPr marL="355600" marR="249554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10" dirty="0">
                <a:latin typeface="Calibri"/>
                <a:cs typeface="Calibri"/>
              </a:rPr>
              <a:t>Proportion </a:t>
            </a:r>
            <a:r>
              <a:rPr sz="3600" spc="-5" dirty="0">
                <a:latin typeface="Calibri"/>
                <a:cs typeface="Calibri"/>
              </a:rPr>
              <a:t>of income </a:t>
            </a:r>
            <a:r>
              <a:rPr sz="3600" spc="-10" dirty="0">
                <a:latin typeface="Calibri"/>
                <a:cs typeface="Calibri"/>
              </a:rPr>
              <a:t>spent </a:t>
            </a:r>
            <a:r>
              <a:rPr sz="3600" spc="-5" dirty="0">
                <a:latin typeface="Calibri"/>
                <a:cs typeface="Calibri"/>
              </a:rPr>
              <a:t>on </a:t>
            </a:r>
            <a:r>
              <a:rPr sz="3600" spc="-15" dirty="0">
                <a:latin typeface="Calibri"/>
                <a:cs typeface="Calibri"/>
              </a:rPr>
              <a:t>product</a:t>
            </a:r>
            <a:r>
              <a:rPr sz="3600" spc="-12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other  </a:t>
            </a:r>
            <a:r>
              <a:rPr sz="3600" dirty="0">
                <a:latin typeface="Calibri"/>
                <a:cs typeface="Calibri"/>
              </a:rPr>
              <a:t>than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X.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1521" y="339293"/>
            <a:ext cx="61423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Cross </a:t>
            </a:r>
            <a:r>
              <a:rPr spc="-5" dirty="0"/>
              <a:t>Elasticity </a:t>
            </a:r>
            <a:r>
              <a:rPr dirty="0"/>
              <a:t>of</a:t>
            </a:r>
            <a:r>
              <a:rPr spc="-90" dirty="0"/>
              <a:t> </a:t>
            </a:r>
            <a:r>
              <a:rPr spc="-5" dirty="0"/>
              <a:t>Demand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680717"/>
            <a:ext cx="8744585" cy="3977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600" b="1" spc="-10" dirty="0">
                <a:latin typeface="Calibri"/>
                <a:cs typeface="Calibri"/>
              </a:rPr>
              <a:t>Cross </a:t>
            </a:r>
            <a:r>
              <a:rPr sz="3600" b="1" spc="-5" dirty="0">
                <a:latin typeface="Calibri"/>
                <a:cs typeface="Calibri"/>
              </a:rPr>
              <a:t>elasticity </a:t>
            </a:r>
            <a:r>
              <a:rPr sz="3600" b="1" dirty="0">
                <a:latin typeface="Calibri"/>
                <a:cs typeface="Calibri"/>
              </a:rPr>
              <a:t>of demand </a:t>
            </a:r>
            <a:r>
              <a:rPr sz="3600" b="1" spc="-20" dirty="0">
                <a:latin typeface="Calibri"/>
                <a:cs typeface="Calibri"/>
              </a:rPr>
              <a:t>express </a:t>
            </a:r>
            <a:r>
              <a:rPr sz="3600" b="1" dirty="0">
                <a:latin typeface="Calibri"/>
                <a:cs typeface="Calibri"/>
              </a:rPr>
              <a:t>a  </a:t>
            </a:r>
            <a:r>
              <a:rPr sz="3600" b="1" spc="-10" dirty="0">
                <a:latin typeface="Calibri"/>
                <a:cs typeface="Calibri"/>
              </a:rPr>
              <a:t>relationship between </a:t>
            </a:r>
            <a:r>
              <a:rPr sz="3600" b="1" dirty="0">
                <a:latin typeface="Calibri"/>
                <a:cs typeface="Calibri"/>
              </a:rPr>
              <a:t>the </a:t>
            </a:r>
            <a:r>
              <a:rPr sz="3600" b="1" spc="-10" dirty="0">
                <a:latin typeface="Calibri"/>
                <a:cs typeface="Calibri"/>
              </a:rPr>
              <a:t>change </a:t>
            </a:r>
            <a:r>
              <a:rPr sz="3600" b="1" dirty="0">
                <a:latin typeface="Calibri"/>
                <a:cs typeface="Calibri"/>
              </a:rPr>
              <a:t>in the  demand </a:t>
            </a:r>
            <a:r>
              <a:rPr sz="3600" b="1" spc="-20" dirty="0">
                <a:latin typeface="Calibri"/>
                <a:cs typeface="Calibri"/>
              </a:rPr>
              <a:t>for </a:t>
            </a:r>
            <a:r>
              <a:rPr sz="3600" b="1" dirty="0">
                <a:latin typeface="Calibri"/>
                <a:cs typeface="Calibri"/>
              </a:rPr>
              <a:t>a </a:t>
            </a:r>
            <a:r>
              <a:rPr sz="3600" b="1" spc="-15" dirty="0">
                <a:latin typeface="Calibri"/>
                <a:cs typeface="Calibri"/>
              </a:rPr>
              <a:t>given </a:t>
            </a:r>
            <a:r>
              <a:rPr sz="3600" b="1" spc="-10" dirty="0">
                <a:latin typeface="Calibri"/>
                <a:cs typeface="Calibri"/>
              </a:rPr>
              <a:t>product </a:t>
            </a:r>
            <a:r>
              <a:rPr sz="3600" b="1" dirty="0">
                <a:latin typeface="Calibri"/>
                <a:cs typeface="Calibri"/>
              </a:rPr>
              <a:t>in </a:t>
            </a:r>
            <a:r>
              <a:rPr sz="3600" b="1" spc="-10" dirty="0">
                <a:latin typeface="Calibri"/>
                <a:cs typeface="Calibri"/>
              </a:rPr>
              <a:t>response </a:t>
            </a:r>
            <a:r>
              <a:rPr sz="3600" b="1" spc="-20" dirty="0">
                <a:latin typeface="Calibri"/>
                <a:cs typeface="Calibri"/>
              </a:rPr>
              <a:t>to </a:t>
            </a:r>
            <a:r>
              <a:rPr sz="3600" b="1" dirty="0">
                <a:latin typeface="Calibri"/>
                <a:cs typeface="Calibri"/>
              </a:rPr>
              <a:t>a  </a:t>
            </a:r>
            <a:r>
              <a:rPr sz="3600" b="1" spc="-10" dirty="0">
                <a:latin typeface="Calibri"/>
                <a:cs typeface="Calibri"/>
              </a:rPr>
              <a:t>change </a:t>
            </a:r>
            <a:r>
              <a:rPr sz="3600" b="1" dirty="0">
                <a:latin typeface="Calibri"/>
                <a:cs typeface="Calibri"/>
              </a:rPr>
              <a:t>in the price </a:t>
            </a:r>
            <a:r>
              <a:rPr sz="3600" b="1" spc="-10" dirty="0">
                <a:latin typeface="Calibri"/>
                <a:cs typeface="Calibri"/>
              </a:rPr>
              <a:t>of </a:t>
            </a:r>
            <a:r>
              <a:rPr sz="3600" b="1" dirty="0">
                <a:latin typeface="Calibri"/>
                <a:cs typeface="Calibri"/>
              </a:rPr>
              <a:t>some other</a:t>
            </a:r>
            <a:r>
              <a:rPr sz="3600" b="1" spc="-30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product</a:t>
            </a:r>
            <a:endParaRPr sz="3600">
              <a:latin typeface="Calibri"/>
              <a:cs typeface="Calibri"/>
            </a:endParaRPr>
          </a:p>
          <a:p>
            <a:pPr marL="355600" marR="208915" indent="-342900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5" dirty="0">
                <a:latin typeface="Calibri"/>
                <a:cs typeface="Calibri"/>
              </a:rPr>
              <a:t>E.g. </a:t>
            </a:r>
            <a:r>
              <a:rPr sz="3600" dirty="0">
                <a:latin typeface="Calibri"/>
                <a:cs typeface="Calibri"/>
              </a:rPr>
              <a:t>if the X </a:t>
            </a:r>
            <a:r>
              <a:rPr sz="3600" spc="-20" dirty="0">
                <a:latin typeface="Calibri"/>
                <a:cs typeface="Calibri"/>
              </a:rPr>
              <a:t>tea </a:t>
            </a:r>
            <a:r>
              <a:rPr sz="3600" spc="-5" dirty="0">
                <a:latin typeface="Calibri"/>
                <a:cs typeface="Calibri"/>
              </a:rPr>
              <a:t>demand </a:t>
            </a:r>
            <a:r>
              <a:rPr sz="3600" spc="-10" dirty="0">
                <a:latin typeface="Calibri"/>
                <a:cs typeface="Calibri"/>
              </a:rPr>
              <a:t>reduces  </a:t>
            </a:r>
            <a:r>
              <a:rPr sz="3600" spc="-5" dirty="0">
                <a:latin typeface="Calibri"/>
                <a:cs typeface="Calibri"/>
              </a:rPr>
              <a:t>tremendously </a:t>
            </a:r>
            <a:r>
              <a:rPr sz="3600" dirty="0">
                <a:latin typeface="Calibri"/>
                <a:cs typeface="Calibri"/>
              </a:rPr>
              <a:t>than it </a:t>
            </a:r>
            <a:r>
              <a:rPr sz="3600" spc="-25" dirty="0">
                <a:latin typeface="Calibri"/>
                <a:cs typeface="Calibri"/>
              </a:rPr>
              <a:t>effect </a:t>
            </a:r>
            <a:r>
              <a:rPr sz="3600" spc="-10" dirty="0">
                <a:latin typeface="Calibri"/>
                <a:cs typeface="Calibri"/>
              </a:rPr>
              <a:t>could </a:t>
            </a:r>
            <a:r>
              <a:rPr sz="3600" spc="-5" dirty="0">
                <a:latin typeface="Calibri"/>
                <a:cs typeface="Calibri"/>
              </a:rPr>
              <a:t>be seen</a:t>
            </a:r>
            <a:r>
              <a:rPr sz="3600" spc="-1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in  </a:t>
            </a:r>
            <a:r>
              <a:rPr sz="3600" spc="-5" dirty="0">
                <a:latin typeface="Calibri"/>
                <a:cs typeface="Calibri"/>
              </a:rPr>
              <a:t>demand of </a:t>
            </a:r>
            <a:r>
              <a:rPr sz="3600" spc="-20" dirty="0">
                <a:latin typeface="Calibri"/>
                <a:cs typeface="Calibri"/>
              </a:rPr>
              <a:t>sugar </a:t>
            </a:r>
            <a:r>
              <a:rPr sz="3600" dirty="0">
                <a:latin typeface="Calibri"/>
                <a:cs typeface="Calibri"/>
              </a:rPr>
              <a:t>and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milk.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541" y="339293"/>
            <a:ext cx="82035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Types </a:t>
            </a:r>
            <a:r>
              <a:rPr dirty="0"/>
              <a:t>of </a:t>
            </a:r>
            <a:r>
              <a:rPr spc="-15" dirty="0"/>
              <a:t>Cross </a:t>
            </a:r>
            <a:r>
              <a:rPr spc="-10" dirty="0"/>
              <a:t>Elasticity </a:t>
            </a:r>
            <a:r>
              <a:rPr dirty="0"/>
              <a:t>of</a:t>
            </a:r>
            <a:r>
              <a:rPr spc="-20" dirty="0"/>
              <a:t> </a:t>
            </a:r>
            <a:r>
              <a:rPr spc="-5" dirty="0"/>
              <a:t>Demand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604517"/>
            <a:ext cx="8838565" cy="353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6385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15" dirty="0">
                <a:latin typeface="Calibri"/>
                <a:cs typeface="Calibri"/>
              </a:rPr>
              <a:t>Cross </a:t>
            </a:r>
            <a:r>
              <a:rPr sz="3600" spc="-10" dirty="0">
                <a:latin typeface="Calibri"/>
                <a:cs typeface="Calibri"/>
              </a:rPr>
              <a:t>Elasticity </a:t>
            </a:r>
            <a:r>
              <a:rPr sz="3600" spc="-5" dirty="0">
                <a:latin typeface="Calibri"/>
                <a:cs typeface="Calibri"/>
              </a:rPr>
              <a:t>of Demand </a:t>
            </a:r>
            <a:r>
              <a:rPr sz="3600" spc="-15" dirty="0">
                <a:latin typeface="Calibri"/>
                <a:cs typeface="Calibri"/>
              </a:rPr>
              <a:t>Equal </a:t>
            </a:r>
            <a:r>
              <a:rPr sz="3600" spc="-25" dirty="0">
                <a:latin typeface="Calibri"/>
                <a:cs typeface="Calibri"/>
              </a:rPr>
              <a:t>to </a:t>
            </a:r>
            <a:r>
              <a:rPr sz="3600" dirty="0">
                <a:latin typeface="Calibri"/>
                <a:cs typeface="Calibri"/>
              </a:rPr>
              <a:t>Unity </a:t>
            </a:r>
            <a:r>
              <a:rPr sz="3600" spc="-5" dirty="0">
                <a:latin typeface="Calibri"/>
                <a:cs typeface="Calibri"/>
              </a:rPr>
              <a:t>or  One</a:t>
            </a:r>
            <a:endParaRPr sz="36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15" dirty="0">
                <a:latin typeface="Calibri"/>
                <a:cs typeface="Calibri"/>
              </a:rPr>
              <a:t>Cross </a:t>
            </a:r>
            <a:r>
              <a:rPr sz="3600" spc="-10" dirty="0">
                <a:latin typeface="Calibri"/>
                <a:cs typeface="Calibri"/>
              </a:rPr>
              <a:t>Elasticity </a:t>
            </a:r>
            <a:r>
              <a:rPr sz="3600" spc="-5" dirty="0">
                <a:latin typeface="Calibri"/>
                <a:cs typeface="Calibri"/>
              </a:rPr>
              <a:t>of Demand </a:t>
            </a:r>
            <a:r>
              <a:rPr sz="3600" spc="-20" dirty="0">
                <a:latin typeface="Calibri"/>
                <a:cs typeface="Calibri"/>
              </a:rPr>
              <a:t>Greater </a:t>
            </a:r>
            <a:r>
              <a:rPr sz="3600" dirty="0">
                <a:latin typeface="Calibri"/>
                <a:cs typeface="Calibri"/>
              </a:rPr>
              <a:t>than Unity  </a:t>
            </a:r>
            <a:r>
              <a:rPr sz="3600" spc="-5" dirty="0">
                <a:latin typeface="Calibri"/>
                <a:cs typeface="Calibri"/>
              </a:rPr>
              <a:t>or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one</a:t>
            </a:r>
            <a:endParaRPr sz="3600">
              <a:latin typeface="Calibri"/>
              <a:cs typeface="Calibri"/>
            </a:endParaRPr>
          </a:p>
          <a:p>
            <a:pPr marL="355600" marR="32639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15" dirty="0">
                <a:latin typeface="Calibri"/>
                <a:cs typeface="Calibri"/>
              </a:rPr>
              <a:t>Cross </a:t>
            </a:r>
            <a:r>
              <a:rPr sz="3600" spc="-10" dirty="0">
                <a:latin typeface="Calibri"/>
                <a:cs typeface="Calibri"/>
              </a:rPr>
              <a:t>Elasticity </a:t>
            </a:r>
            <a:r>
              <a:rPr sz="3600" spc="-5" dirty="0">
                <a:latin typeface="Calibri"/>
                <a:cs typeface="Calibri"/>
              </a:rPr>
              <a:t>of demand </a:t>
            </a:r>
            <a:r>
              <a:rPr sz="3600" dirty="0">
                <a:latin typeface="Calibri"/>
                <a:cs typeface="Calibri"/>
              </a:rPr>
              <a:t>less than unity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or  one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9160" marR="5080" indent="-27241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Measurement </a:t>
            </a:r>
            <a:r>
              <a:rPr spc="-15" dirty="0"/>
              <a:t>Cross </a:t>
            </a:r>
            <a:r>
              <a:rPr spc="-10" dirty="0"/>
              <a:t>Elasticity </a:t>
            </a:r>
            <a:r>
              <a:rPr dirty="0"/>
              <a:t>of  </a:t>
            </a:r>
            <a:r>
              <a:rPr spc="-5" dirty="0"/>
              <a:t>Demand</a:t>
            </a:r>
          </a:p>
        </p:txBody>
      </p:sp>
      <p:sp>
        <p:nvSpPr>
          <p:cNvPr id="3" name="object 3"/>
          <p:cNvSpPr/>
          <p:nvPr/>
        </p:nvSpPr>
        <p:spPr>
          <a:xfrm>
            <a:off x="4114800" y="2971800"/>
            <a:ext cx="4267200" cy="1905"/>
          </a:xfrm>
          <a:custGeom>
            <a:avLst/>
            <a:gdLst/>
            <a:ahLst/>
            <a:cxnLst/>
            <a:rect l="l" t="t" r="r" b="b"/>
            <a:pathLst>
              <a:path w="4267200" h="1905">
                <a:moveTo>
                  <a:pt x="0" y="0"/>
                </a:moveTo>
                <a:lnTo>
                  <a:pt x="4267200" y="1524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13682" y="3061842"/>
            <a:ext cx="4098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0815" marR="5080" indent="-142875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Proportionate change </a:t>
            </a:r>
            <a:r>
              <a:rPr sz="2400" b="1" dirty="0">
                <a:latin typeface="Calibri"/>
                <a:cs typeface="Calibri"/>
              </a:rPr>
              <a:t>in </a:t>
            </a:r>
            <a:r>
              <a:rPr sz="2400" b="1" spc="-5" dirty="0">
                <a:latin typeface="Calibri"/>
                <a:cs typeface="Calibri"/>
              </a:rPr>
              <a:t>Price </a:t>
            </a:r>
            <a:r>
              <a:rPr sz="2400" b="1" dirty="0">
                <a:latin typeface="Calibri"/>
                <a:cs typeface="Calibri"/>
              </a:rPr>
              <a:t>of  </a:t>
            </a:r>
            <a:r>
              <a:rPr sz="2400" b="1" spc="-5" dirty="0">
                <a:latin typeface="Calibri"/>
                <a:cs typeface="Calibri"/>
              </a:rPr>
              <a:t>product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3518738"/>
            <a:ext cx="4159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i</a:t>
            </a:r>
            <a:r>
              <a:rPr sz="2400" b="1" spc="-10" dirty="0">
                <a:latin typeface="Calibri"/>
                <a:cs typeface="Calibri"/>
              </a:rPr>
              <a:t>.</a:t>
            </a:r>
            <a:r>
              <a:rPr sz="2400" b="1" spc="-5" dirty="0">
                <a:latin typeface="Calibri"/>
                <a:cs typeface="Calibri"/>
              </a:rPr>
              <a:t>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0000" y="4800600"/>
            <a:ext cx="762000" cy="635"/>
          </a:xfrm>
          <a:custGeom>
            <a:avLst/>
            <a:gdLst/>
            <a:ahLst/>
            <a:cxnLst/>
            <a:rect l="l" t="t" r="r" b="b"/>
            <a:pathLst>
              <a:path w="762000" h="635">
                <a:moveTo>
                  <a:pt x="0" y="0"/>
                </a:moveTo>
                <a:lnTo>
                  <a:pt x="762000" y="254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5400" y="4800600"/>
            <a:ext cx="762000" cy="635"/>
          </a:xfrm>
          <a:custGeom>
            <a:avLst/>
            <a:gdLst/>
            <a:ahLst/>
            <a:cxnLst/>
            <a:rect l="l" t="t" r="r" b="b"/>
            <a:pathLst>
              <a:path w="762000" h="635">
                <a:moveTo>
                  <a:pt x="0" y="0"/>
                </a:moveTo>
                <a:lnTo>
                  <a:pt x="762000" y="254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89375" y="4357496"/>
            <a:ext cx="504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Calibri"/>
                <a:cs typeface="Calibri"/>
              </a:rPr>
              <a:t>∆</a:t>
            </a:r>
            <a:r>
              <a:rPr sz="2400" b="1" spc="-5" dirty="0">
                <a:latin typeface="Calibri"/>
                <a:cs typeface="Calibri"/>
              </a:rPr>
              <a:t>qx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3175" y="4814696"/>
            <a:ext cx="380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0" dirty="0">
                <a:latin typeface="Calibri"/>
                <a:cs typeface="Calibri"/>
              </a:rPr>
              <a:t>Qx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61228" y="4814696"/>
            <a:ext cx="33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Calibri"/>
                <a:cs typeface="Calibri"/>
              </a:rPr>
              <a:t>Py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85028" y="4357496"/>
            <a:ext cx="577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∆p</a:t>
            </a:r>
            <a:r>
              <a:rPr sz="2400" b="1" spc="-10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27575" y="4503801"/>
            <a:ext cx="2286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Calibri"/>
                <a:cs typeface="Calibri"/>
              </a:rPr>
              <a:t>+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39" y="2070938"/>
            <a:ext cx="8315325" cy="107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0829" algn="ctr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Proportionate change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Demand</a:t>
            </a:r>
            <a:endParaRPr sz="2400">
              <a:latin typeface="Calibri"/>
              <a:cs typeface="Calibri"/>
            </a:endParaRPr>
          </a:p>
          <a:p>
            <a:pPr marL="4102100" algn="ctr">
              <a:lnSpc>
                <a:spcPts val="2700"/>
              </a:lnSpc>
            </a:pPr>
            <a:r>
              <a:rPr sz="2400" b="1" spc="-15" dirty="0">
                <a:latin typeface="Calibri"/>
                <a:cs typeface="Calibri"/>
              </a:rPr>
              <a:t>for </a:t>
            </a:r>
            <a:r>
              <a:rPr sz="2400" b="1" spc="-5" dirty="0">
                <a:latin typeface="Calibri"/>
                <a:cs typeface="Calibri"/>
              </a:rPr>
              <a:t>product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R="4725035" algn="ctr">
              <a:lnSpc>
                <a:spcPts val="2700"/>
              </a:lnSpc>
            </a:pPr>
            <a:r>
              <a:rPr sz="2400" b="1" spc="-5" dirty="0">
                <a:latin typeface="Calibri"/>
                <a:cs typeface="Calibri"/>
              </a:rPr>
              <a:t>Cross Elasticity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5" dirty="0">
                <a:latin typeface="Calibri"/>
                <a:cs typeface="Calibri"/>
              </a:rPr>
              <a:t>Demand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739" y="4509896"/>
            <a:ext cx="3582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Cross Elasticity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5" dirty="0">
                <a:latin typeface="Calibri"/>
                <a:cs typeface="Calibri"/>
              </a:rPr>
              <a:t>Demand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3599" y="1219961"/>
            <a:ext cx="1905" cy="4801235"/>
          </a:xfrm>
          <a:custGeom>
            <a:avLst/>
            <a:gdLst/>
            <a:ahLst/>
            <a:cxnLst/>
            <a:rect l="l" t="t" r="r" b="b"/>
            <a:pathLst>
              <a:path w="1905" h="4801235">
                <a:moveTo>
                  <a:pt x="1600" y="0"/>
                </a:moveTo>
                <a:lnTo>
                  <a:pt x="0" y="48006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6019800"/>
            <a:ext cx="6553200" cy="1905"/>
          </a:xfrm>
          <a:custGeom>
            <a:avLst/>
            <a:gdLst/>
            <a:ahLst/>
            <a:cxnLst/>
            <a:rect l="l" t="t" r="r" b="b"/>
            <a:pathLst>
              <a:path w="6553200" h="1904">
                <a:moveTo>
                  <a:pt x="0" y="0"/>
                </a:moveTo>
                <a:lnTo>
                  <a:pt x="6553200" y="1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838" y="2880519"/>
            <a:ext cx="432434" cy="16014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5" dirty="0">
                <a:latin typeface="Calibri"/>
                <a:cs typeface="Calibri"/>
              </a:rPr>
              <a:t>Price </a:t>
            </a:r>
            <a:r>
              <a:rPr sz="3200" b="1" dirty="0">
                <a:latin typeface="Calibri"/>
                <a:cs typeface="Calibri"/>
              </a:rPr>
              <a:t>of</a:t>
            </a:r>
            <a:r>
              <a:rPr sz="3200" b="1" spc="-10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7394" y="6281724"/>
            <a:ext cx="23310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Calibri"/>
                <a:cs typeface="Calibri"/>
              </a:rPr>
              <a:t>Demand </a:t>
            </a:r>
            <a:r>
              <a:rPr sz="3200" b="1" spc="-20" dirty="0">
                <a:latin typeface="Calibri"/>
                <a:cs typeface="Calibri"/>
              </a:rPr>
              <a:t>for</a:t>
            </a:r>
            <a:r>
              <a:rPr sz="3200" b="1" spc="-10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40" y="5875731"/>
            <a:ext cx="3009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921765"/>
            <a:ext cx="23685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71409" y="5875731"/>
            <a:ext cx="24955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6000" y="1676400"/>
            <a:ext cx="2971800" cy="2971800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0" y="2971800"/>
                </a:moveTo>
                <a:lnTo>
                  <a:pt x="2971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5682" y="80263"/>
            <a:ext cx="7015480" cy="1736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8530" marR="5080" indent="-219646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Cross </a:t>
            </a:r>
            <a:r>
              <a:rPr spc="-5" dirty="0"/>
              <a:t>Elasticity </a:t>
            </a:r>
            <a:r>
              <a:rPr dirty="0"/>
              <a:t>of </a:t>
            </a:r>
            <a:r>
              <a:rPr spc="-5" dirty="0"/>
              <a:t>Demand</a:t>
            </a:r>
            <a:r>
              <a:rPr spc="-85" dirty="0"/>
              <a:t> </a:t>
            </a:r>
            <a:r>
              <a:rPr spc="-25" dirty="0"/>
              <a:t>For  </a:t>
            </a:r>
            <a:r>
              <a:rPr spc="-15" dirty="0"/>
              <a:t>Substitutes</a:t>
            </a:r>
          </a:p>
          <a:p>
            <a:pPr marL="1809750" algn="ctr">
              <a:lnSpc>
                <a:spcPts val="2905"/>
              </a:lnSpc>
            </a:pPr>
            <a:r>
              <a:rPr sz="3200" dirty="0"/>
              <a:t>D</a:t>
            </a:r>
            <a:endParaRPr sz="3200"/>
          </a:p>
        </p:txBody>
      </p:sp>
      <p:sp>
        <p:nvSpPr>
          <p:cNvPr id="11" name="object 11"/>
          <p:cNvSpPr txBox="1"/>
          <p:nvPr/>
        </p:nvSpPr>
        <p:spPr>
          <a:xfrm>
            <a:off x="2136394" y="4503801"/>
            <a:ext cx="2819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Calibri"/>
                <a:cs typeface="Calibri"/>
              </a:rPr>
              <a:t>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3960" y="359410"/>
            <a:ext cx="51923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Perfectly </a:t>
            </a:r>
            <a:r>
              <a:rPr sz="4000" spc="-10" dirty="0"/>
              <a:t>elastic</a:t>
            </a:r>
            <a:r>
              <a:rPr sz="4000" spc="10" dirty="0"/>
              <a:t> </a:t>
            </a:r>
            <a:r>
              <a:rPr sz="4000" spc="-5" dirty="0"/>
              <a:t>demand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891154" y="2590800"/>
            <a:ext cx="918844" cy="918844"/>
          </a:xfrm>
          <a:custGeom>
            <a:avLst/>
            <a:gdLst/>
            <a:ahLst/>
            <a:cxnLst/>
            <a:rect l="l" t="t" r="r" b="b"/>
            <a:pathLst>
              <a:path w="918845" h="918845">
                <a:moveTo>
                  <a:pt x="860489" y="49340"/>
                </a:moveTo>
                <a:lnTo>
                  <a:pt x="0" y="909954"/>
                </a:lnTo>
                <a:lnTo>
                  <a:pt x="8889" y="918845"/>
                </a:lnTo>
                <a:lnTo>
                  <a:pt x="869504" y="58355"/>
                </a:lnTo>
                <a:lnTo>
                  <a:pt x="860489" y="49340"/>
                </a:lnTo>
                <a:close/>
              </a:path>
              <a:path w="918845" h="918845">
                <a:moveTo>
                  <a:pt x="905382" y="40386"/>
                </a:moveTo>
                <a:lnTo>
                  <a:pt x="869442" y="40386"/>
                </a:lnTo>
                <a:lnTo>
                  <a:pt x="878458" y="49402"/>
                </a:lnTo>
                <a:lnTo>
                  <a:pt x="869504" y="58355"/>
                </a:lnTo>
                <a:lnTo>
                  <a:pt x="891920" y="80772"/>
                </a:lnTo>
                <a:lnTo>
                  <a:pt x="905382" y="40386"/>
                </a:lnTo>
                <a:close/>
              </a:path>
              <a:path w="918845" h="918845">
                <a:moveTo>
                  <a:pt x="869442" y="40386"/>
                </a:moveTo>
                <a:lnTo>
                  <a:pt x="860489" y="49340"/>
                </a:lnTo>
                <a:lnTo>
                  <a:pt x="869504" y="58355"/>
                </a:lnTo>
                <a:lnTo>
                  <a:pt x="878458" y="49402"/>
                </a:lnTo>
                <a:lnTo>
                  <a:pt x="869442" y="40386"/>
                </a:lnTo>
                <a:close/>
              </a:path>
              <a:path w="918845" h="918845">
                <a:moveTo>
                  <a:pt x="918844" y="0"/>
                </a:moveTo>
                <a:lnTo>
                  <a:pt x="838072" y="26924"/>
                </a:lnTo>
                <a:lnTo>
                  <a:pt x="860489" y="49340"/>
                </a:lnTo>
                <a:lnTo>
                  <a:pt x="869442" y="40386"/>
                </a:lnTo>
                <a:lnTo>
                  <a:pt x="905382" y="40386"/>
                </a:lnTo>
                <a:lnTo>
                  <a:pt x="9188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52600" y="3505200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>
                <a:moveTo>
                  <a:pt x="0" y="0"/>
                </a:moveTo>
                <a:lnTo>
                  <a:pt x="3048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2600" y="5676900"/>
            <a:ext cx="4343400" cy="76200"/>
          </a:xfrm>
          <a:custGeom>
            <a:avLst/>
            <a:gdLst/>
            <a:ahLst/>
            <a:cxnLst/>
            <a:rect l="l" t="t" r="r" b="b"/>
            <a:pathLst>
              <a:path w="4343400" h="76200">
                <a:moveTo>
                  <a:pt x="4267200" y="0"/>
                </a:moveTo>
                <a:lnTo>
                  <a:pt x="4267200" y="76200"/>
                </a:lnTo>
                <a:lnTo>
                  <a:pt x="4330700" y="44450"/>
                </a:lnTo>
                <a:lnTo>
                  <a:pt x="4279900" y="44450"/>
                </a:lnTo>
                <a:lnTo>
                  <a:pt x="4279900" y="31750"/>
                </a:lnTo>
                <a:lnTo>
                  <a:pt x="4330700" y="31750"/>
                </a:lnTo>
                <a:lnTo>
                  <a:pt x="4267200" y="0"/>
                </a:lnTo>
                <a:close/>
              </a:path>
              <a:path w="4343400" h="76200">
                <a:moveTo>
                  <a:pt x="4267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267200" y="44450"/>
                </a:lnTo>
                <a:lnTo>
                  <a:pt x="4267200" y="31750"/>
                </a:lnTo>
                <a:close/>
              </a:path>
              <a:path w="4343400" h="76200">
                <a:moveTo>
                  <a:pt x="4330700" y="31750"/>
                </a:moveTo>
                <a:lnTo>
                  <a:pt x="4279900" y="31750"/>
                </a:lnTo>
                <a:lnTo>
                  <a:pt x="4279900" y="44450"/>
                </a:lnTo>
                <a:lnTo>
                  <a:pt x="4330700" y="44450"/>
                </a:lnTo>
                <a:lnTo>
                  <a:pt x="4343400" y="38100"/>
                </a:lnTo>
                <a:lnTo>
                  <a:pt x="43307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4500" y="1676400"/>
            <a:ext cx="76200" cy="4038600"/>
          </a:xfrm>
          <a:custGeom>
            <a:avLst/>
            <a:gdLst/>
            <a:ahLst/>
            <a:cxnLst/>
            <a:rect l="l" t="t" r="r" b="b"/>
            <a:pathLst>
              <a:path w="76200" h="4038600">
                <a:moveTo>
                  <a:pt x="44450" y="63500"/>
                </a:moveTo>
                <a:lnTo>
                  <a:pt x="31750" y="63500"/>
                </a:lnTo>
                <a:lnTo>
                  <a:pt x="31750" y="4038600"/>
                </a:lnTo>
                <a:lnTo>
                  <a:pt x="44450" y="4038600"/>
                </a:lnTo>
                <a:lnTo>
                  <a:pt x="44450" y="63500"/>
                </a:lnTo>
                <a:close/>
              </a:path>
              <a:path w="76200" h="40386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0386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5844" y="2252599"/>
            <a:ext cx="1905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  </a:t>
            </a:r>
            <a:r>
              <a:rPr sz="1800" spc="-5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5844" y="3075559"/>
            <a:ext cx="190500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  </a:t>
            </a:r>
            <a:r>
              <a:rPr sz="1800" spc="-5" dirty="0">
                <a:latin typeface="Arial"/>
                <a:cs typeface="Arial"/>
              </a:rPr>
              <a:t>C  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0594" y="170357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0594" y="566694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65575" y="2160854"/>
            <a:ext cx="16230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487C"/>
                </a:solidFill>
                <a:latin typeface="Arial"/>
                <a:cs typeface="Arial"/>
              </a:rPr>
              <a:t>Perfectly</a:t>
            </a:r>
            <a:r>
              <a:rPr sz="1800" spc="-5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F487C"/>
                </a:solidFill>
                <a:latin typeface="Arial"/>
                <a:cs typeface="Arial"/>
              </a:rPr>
              <a:t>elastic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F487C"/>
                </a:solidFill>
                <a:latin typeface="Arial"/>
                <a:cs typeface="Arial"/>
              </a:rPr>
              <a:t>demand</a:t>
            </a:r>
            <a:r>
              <a:rPr sz="1800" spc="-2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F487C"/>
                </a:solidFill>
                <a:latin typeface="Arial"/>
                <a:cs typeface="Arial"/>
              </a:rPr>
              <a:t>curve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6794" y="3380358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56175" y="3456558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50228" y="1839213"/>
            <a:ext cx="2647315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0" marR="5905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When the  </a:t>
            </a:r>
            <a:r>
              <a:rPr sz="2800" spc="-10" dirty="0">
                <a:latin typeface="Calibri"/>
                <a:cs typeface="Calibri"/>
              </a:rPr>
              <a:t>demand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a  </a:t>
            </a:r>
            <a:r>
              <a:rPr sz="2800" spc="-15" dirty="0">
                <a:latin typeface="Calibri"/>
                <a:cs typeface="Calibri"/>
              </a:rPr>
              <a:t>product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changes</a:t>
            </a:r>
            <a:endParaRPr sz="2800">
              <a:latin typeface="Calibri"/>
              <a:cs typeface="Calibri"/>
            </a:endParaRPr>
          </a:p>
          <a:p>
            <a:pPr marL="190500" marR="3048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–increases or  decreases </a:t>
            </a:r>
            <a:r>
              <a:rPr sz="2800" spc="-15" dirty="0">
                <a:latin typeface="Calibri"/>
                <a:cs typeface="Calibri"/>
              </a:rPr>
              <a:t>even  </a:t>
            </a:r>
            <a:r>
              <a:rPr sz="2800" spc="-5" dirty="0">
                <a:latin typeface="Calibri"/>
                <a:cs typeface="Calibri"/>
              </a:rPr>
              <a:t>when </a:t>
            </a:r>
            <a:r>
              <a:rPr sz="2800" spc="-15" dirty="0">
                <a:latin typeface="Calibri"/>
                <a:cs typeface="Calibri"/>
              </a:rPr>
              <a:t>there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no  change </a:t>
            </a:r>
            <a:r>
              <a:rPr sz="2800" spc="-15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price,  </a:t>
            </a:r>
            <a:r>
              <a:rPr sz="2800" spc="-5" dirty="0">
                <a:latin typeface="Calibri"/>
                <a:cs typeface="Calibri"/>
              </a:rPr>
              <a:t>it is known as  </a:t>
            </a:r>
            <a:r>
              <a:rPr sz="2800" spc="-15" dirty="0">
                <a:latin typeface="Calibri"/>
                <a:cs typeface="Calibri"/>
              </a:rPr>
              <a:t>perfect </a:t>
            </a:r>
            <a:r>
              <a:rPr sz="2800" spc="-10" dirty="0">
                <a:latin typeface="Calibri"/>
                <a:cs typeface="Calibri"/>
              </a:rPr>
              <a:t>elastic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700" baseline="33950" dirty="0">
                <a:latin typeface="Arial"/>
                <a:cs typeface="Arial"/>
              </a:rPr>
              <a:t>x</a:t>
            </a:r>
            <a:r>
              <a:rPr sz="2700" spc="-315" baseline="33950" dirty="0">
                <a:latin typeface="Arial"/>
                <a:cs typeface="Arial"/>
              </a:rPr>
              <a:t> </a:t>
            </a:r>
            <a:r>
              <a:rPr sz="2800" spc="-10" dirty="0">
                <a:latin typeface="Calibri"/>
                <a:cs typeface="Calibri"/>
              </a:rPr>
              <a:t>demand.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219200"/>
            <a:ext cx="1905" cy="4800600"/>
          </a:xfrm>
          <a:custGeom>
            <a:avLst/>
            <a:gdLst/>
            <a:ahLst/>
            <a:cxnLst/>
            <a:rect l="l" t="t" r="r" b="b"/>
            <a:pathLst>
              <a:path w="1905" h="4800600">
                <a:moveTo>
                  <a:pt x="1587" y="0"/>
                </a:moveTo>
                <a:lnTo>
                  <a:pt x="0" y="4800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6019800"/>
            <a:ext cx="6553200" cy="1905"/>
          </a:xfrm>
          <a:custGeom>
            <a:avLst/>
            <a:gdLst/>
            <a:ahLst/>
            <a:cxnLst/>
            <a:rect l="l" t="t" r="r" b="b"/>
            <a:pathLst>
              <a:path w="6553200" h="1904">
                <a:moveTo>
                  <a:pt x="0" y="0"/>
                </a:moveTo>
                <a:lnTo>
                  <a:pt x="6553200" y="1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838" y="2880519"/>
            <a:ext cx="432434" cy="16014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5" dirty="0">
                <a:latin typeface="Calibri"/>
                <a:cs typeface="Calibri"/>
              </a:rPr>
              <a:t>Price </a:t>
            </a:r>
            <a:r>
              <a:rPr sz="3200" b="1" dirty="0">
                <a:latin typeface="Calibri"/>
                <a:cs typeface="Calibri"/>
              </a:rPr>
              <a:t>of</a:t>
            </a:r>
            <a:r>
              <a:rPr sz="3200" b="1" spc="-10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5875731"/>
            <a:ext cx="3009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40" y="921765"/>
            <a:ext cx="23685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71409" y="5875731"/>
            <a:ext cx="24955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76400" y="1676400"/>
            <a:ext cx="3810000" cy="3810000"/>
          </a:xfrm>
          <a:custGeom>
            <a:avLst/>
            <a:gdLst/>
            <a:ahLst/>
            <a:cxnLst/>
            <a:rect l="l" t="t" r="r" b="b"/>
            <a:pathLst>
              <a:path w="3810000" h="3810000">
                <a:moveTo>
                  <a:pt x="0" y="0"/>
                </a:moveTo>
                <a:lnTo>
                  <a:pt x="3810000" y="3810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66028" y="5342026"/>
            <a:ext cx="2825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81125" y="69596"/>
            <a:ext cx="6383020" cy="1746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2445" marR="5080" indent="-50038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Cross </a:t>
            </a:r>
            <a:r>
              <a:rPr sz="4000" spc="-10" dirty="0"/>
              <a:t>Elasticity </a:t>
            </a:r>
            <a:r>
              <a:rPr sz="4000" spc="-5" dirty="0"/>
              <a:t>of Demand </a:t>
            </a:r>
            <a:r>
              <a:rPr sz="4000" spc="-20" dirty="0"/>
              <a:t>For  </a:t>
            </a:r>
            <a:r>
              <a:rPr sz="4000" spc="-10" dirty="0"/>
              <a:t>Complementary</a:t>
            </a:r>
            <a:r>
              <a:rPr sz="4000" spc="-20" dirty="0"/>
              <a:t> </a:t>
            </a:r>
            <a:r>
              <a:rPr sz="4000" spc="-10" dirty="0"/>
              <a:t>Products</a:t>
            </a:r>
            <a:endParaRPr sz="4000"/>
          </a:p>
          <a:p>
            <a:pPr marL="81915">
              <a:lnSpc>
                <a:spcPct val="100000"/>
              </a:lnSpc>
              <a:spcBef>
                <a:spcPts val="114"/>
              </a:spcBef>
            </a:pPr>
            <a:r>
              <a:rPr sz="3200" dirty="0"/>
              <a:t>D</a:t>
            </a:r>
            <a:endParaRPr sz="3200"/>
          </a:p>
        </p:txBody>
      </p:sp>
      <p:sp>
        <p:nvSpPr>
          <p:cNvPr id="11" name="object 11"/>
          <p:cNvSpPr txBox="1"/>
          <p:nvPr/>
        </p:nvSpPr>
        <p:spPr>
          <a:xfrm>
            <a:off x="2593594" y="6281724"/>
            <a:ext cx="23310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Calibri"/>
                <a:cs typeface="Calibri"/>
              </a:rPr>
              <a:t>Demand </a:t>
            </a:r>
            <a:r>
              <a:rPr sz="3200" b="1" spc="-20" dirty="0">
                <a:latin typeface="Calibri"/>
                <a:cs typeface="Calibri"/>
              </a:rPr>
              <a:t>for</a:t>
            </a:r>
            <a:r>
              <a:rPr sz="3200" b="1" spc="-10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641" y="4063"/>
            <a:ext cx="88861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Cross </a:t>
            </a:r>
            <a:r>
              <a:rPr spc="-5" dirty="0"/>
              <a:t>Elasticity </a:t>
            </a:r>
            <a:r>
              <a:rPr dirty="0"/>
              <a:t>of </a:t>
            </a:r>
            <a:r>
              <a:rPr spc="-5" dirty="0"/>
              <a:t>Demand </a:t>
            </a:r>
            <a:r>
              <a:rPr spc="-25" dirty="0"/>
              <a:t>For</a:t>
            </a:r>
            <a:r>
              <a:rPr spc="-65" dirty="0"/>
              <a:t> </a:t>
            </a:r>
            <a:r>
              <a:rPr spc="-15" dirty="0"/>
              <a:t>Neutral</a:t>
            </a:r>
          </a:p>
        </p:txBody>
      </p:sp>
      <p:sp>
        <p:nvSpPr>
          <p:cNvPr id="3" name="object 3"/>
          <p:cNvSpPr/>
          <p:nvPr/>
        </p:nvSpPr>
        <p:spPr>
          <a:xfrm>
            <a:off x="913599" y="1219961"/>
            <a:ext cx="1905" cy="4801235"/>
          </a:xfrm>
          <a:custGeom>
            <a:avLst/>
            <a:gdLst/>
            <a:ahLst/>
            <a:cxnLst/>
            <a:rect l="l" t="t" r="r" b="b"/>
            <a:pathLst>
              <a:path w="1905" h="4801235">
                <a:moveTo>
                  <a:pt x="1600" y="0"/>
                </a:moveTo>
                <a:lnTo>
                  <a:pt x="0" y="48006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6019800"/>
            <a:ext cx="6553200" cy="1905"/>
          </a:xfrm>
          <a:custGeom>
            <a:avLst/>
            <a:gdLst/>
            <a:ahLst/>
            <a:cxnLst/>
            <a:rect l="l" t="t" r="r" b="b"/>
            <a:pathLst>
              <a:path w="6553200" h="1904">
                <a:moveTo>
                  <a:pt x="0" y="0"/>
                </a:moveTo>
                <a:lnTo>
                  <a:pt x="6553200" y="1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838" y="2880519"/>
            <a:ext cx="432434" cy="16014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5" dirty="0">
                <a:latin typeface="Calibri"/>
                <a:cs typeface="Calibri"/>
              </a:rPr>
              <a:t>Price </a:t>
            </a:r>
            <a:r>
              <a:rPr sz="3200" b="1" dirty="0">
                <a:latin typeface="Calibri"/>
                <a:cs typeface="Calibri"/>
              </a:rPr>
              <a:t>of</a:t>
            </a:r>
            <a:r>
              <a:rPr sz="3200" b="1" spc="-10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40" y="5875731"/>
            <a:ext cx="3009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921765"/>
            <a:ext cx="23685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71409" y="5875731"/>
            <a:ext cx="24955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37838" y="2133600"/>
            <a:ext cx="1905" cy="3887470"/>
          </a:xfrm>
          <a:custGeom>
            <a:avLst/>
            <a:gdLst/>
            <a:ahLst/>
            <a:cxnLst/>
            <a:rect l="l" t="t" r="r" b="b"/>
            <a:pathLst>
              <a:path w="1904" h="3887470">
                <a:moveTo>
                  <a:pt x="1397" y="0"/>
                </a:moveTo>
                <a:lnTo>
                  <a:pt x="0" y="3887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39490" y="314995"/>
            <a:ext cx="2069464" cy="1806575"/>
          </a:xfrm>
          <a:prstGeom prst="rect">
            <a:avLst/>
          </a:prstGeom>
        </p:spPr>
        <p:txBody>
          <a:bodyPr vert="horz" wrap="square" lIns="0" tIns="372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35"/>
              </a:spcBef>
            </a:pPr>
            <a:r>
              <a:rPr sz="4400" b="1" spc="-10" dirty="0">
                <a:latin typeface="Calibri"/>
                <a:cs typeface="Calibri"/>
              </a:rPr>
              <a:t>Products</a:t>
            </a:r>
            <a:endParaRPr sz="4400">
              <a:latin typeface="Calibri"/>
              <a:cs typeface="Calibri"/>
            </a:endParaRPr>
          </a:p>
          <a:p>
            <a:pPr marL="438784">
              <a:lnSpc>
                <a:spcPct val="100000"/>
              </a:lnSpc>
              <a:spcBef>
                <a:spcPts val="2065"/>
              </a:spcBef>
            </a:pPr>
            <a:r>
              <a:rPr sz="3200" b="1" dirty="0">
                <a:latin typeface="Calibri"/>
                <a:cs typeface="Calibri"/>
              </a:rPr>
              <a:t>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2044" y="6281724"/>
            <a:ext cx="23310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Calibri"/>
                <a:cs typeface="Calibri"/>
              </a:rPr>
              <a:t>Demand </a:t>
            </a:r>
            <a:r>
              <a:rPr sz="3200" b="1" spc="-20" dirty="0">
                <a:latin typeface="Calibri"/>
                <a:cs typeface="Calibri"/>
              </a:rPr>
              <a:t>for</a:t>
            </a:r>
            <a:r>
              <a:rPr sz="3200" b="1" spc="-10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3554" y="4063"/>
            <a:ext cx="7541259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5110" marR="5080" indent="-27730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Importance </a:t>
            </a:r>
            <a:r>
              <a:rPr dirty="0"/>
              <a:t>of </a:t>
            </a:r>
            <a:r>
              <a:rPr spc="-15" dirty="0"/>
              <a:t>Cross </a:t>
            </a:r>
            <a:r>
              <a:rPr spc="-10" dirty="0"/>
              <a:t>Elasticity </a:t>
            </a:r>
            <a:r>
              <a:rPr spc="-5" dirty="0"/>
              <a:t>Of  Demand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604517"/>
            <a:ext cx="8916670" cy="529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543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Calibri"/>
                <a:cs typeface="Calibri"/>
              </a:rPr>
              <a:t>The </a:t>
            </a:r>
            <a:r>
              <a:rPr sz="3600" spc="-10" dirty="0">
                <a:latin typeface="Calibri"/>
                <a:cs typeface="Calibri"/>
              </a:rPr>
              <a:t>concept </a:t>
            </a:r>
            <a:r>
              <a:rPr sz="3600" dirty="0">
                <a:latin typeface="Calibri"/>
                <a:cs typeface="Calibri"/>
              </a:rPr>
              <a:t>is </a:t>
            </a:r>
            <a:r>
              <a:rPr sz="3600" spc="-5" dirty="0">
                <a:latin typeface="Calibri"/>
                <a:cs typeface="Calibri"/>
              </a:rPr>
              <a:t>of </a:t>
            </a:r>
            <a:r>
              <a:rPr sz="3600" spc="-10" dirty="0">
                <a:latin typeface="Calibri"/>
                <a:cs typeface="Calibri"/>
              </a:rPr>
              <a:t>very </a:t>
            </a:r>
            <a:r>
              <a:rPr sz="3600" spc="-20" dirty="0">
                <a:latin typeface="Calibri"/>
                <a:cs typeface="Calibri"/>
              </a:rPr>
              <a:t>great </a:t>
            </a:r>
            <a:r>
              <a:rPr sz="3600" spc="-5" dirty="0">
                <a:latin typeface="Calibri"/>
                <a:cs typeface="Calibri"/>
              </a:rPr>
              <a:t>importance</a:t>
            </a:r>
            <a:r>
              <a:rPr sz="3600" spc="-10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in  changing the </a:t>
            </a:r>
            <a:r>
              <a:rPr sz="3600" spc="-5" dirty="0">
                <a:latin typeface="Calibri"/>
                <a:cs typeface="Calibri"/>
              </a:rPr>
              <a:t>price of </a:t>
            </a:r>
            <a:r>
              <a:rPr sz="3600" dirty="0">
                <a:latin typeface="Calibri"/>
                <a:cs typeface="Calibri"/>
              </a:rPr>
              <a:t>the </a:t>
            </a:r>
            <a:r>
              <a:rPr sz="3600" spc="-15" dirty="0">
                <a:latin typeface="Calibri"/>
                <a:cs typeface="Calibri"/>
              </a:rPr>
              <a:t>products </a:t>
            </a:r>
            <a:r>
              <a:rPr sz="3600" spc="-10" dirty="0">
                <a:latin typeface="Calibri"/>
                <a:cs typeface="Calibri"/>
              </a:rPr>
              <a:t>having  </a:t>
            </a:r>
            <a:r>
              <a:rPr sz="3600" spc="-15" dirty="0">
                <a:latin typeface="Calibri"/>
                <a:cs typeface="Calibri"/>
              </a:rPr>
              <a:t>substitutes </a:t>
            </a:r>
            <a:r>
              <a:rPr sz="3600" dirty="0">
                <a:latin typeface="Calibri"/>
                <a:cs typeface="Calibri"/>
              </a:rPr>
              <a:t>and </a:t>
            </a:r>
            <a:r>
              <a:rPr sz="3600" spc="-15" dirty="0">
                <a:latin typeface="Calibri"/>
                <a:cs typeface="Calibri"/>
              </a:rPr>
              <a:t>complementary </a:t>
            </a:r>
            <a:r>
              <a:rPr sz="3600" spc="-10" dirty="0">
                <a:latin typeface="Calibri"/>
                <a:cs typeface="Calibri"/>
              </a:rPr>
              <a:t>goods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.</a:t>
            </a:r>
            <a:endParaRPr sz="36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dirty="0">
                <a:latin typeface="Calibri"/>
                <a:cs typeface="Calibri"/>
              </a:rPr>
              <a:t>In </a:t>
            </a:r>
            <a:r>
              <a:rPr sz="3600" spc="-5" dirty="0">
                <a:latin typeface="Calibri"/>
                <a:cs typeface="Calibri"/>
              </a:rPr>
              <a:t>demand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forecasting</a:t>
            </a:r>
            <a:endParaRPr sz="3600">
              <a:latin typeface="Calibri"/>
              <a:cs typeface="Calibri"/>
            </a:endParaRPr>
          </a:p>
          <a:p>
            <a:pPr marL="355600" marR="236854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Calibri"/>
                <a:cs typeface="Calibri"/>
              </a:rPr>
              <a:t>Helps </a:t>
            </a:r>
            <a:r>
              <a:rPr sz="3600" dirty="0">
                <a:latin typeface="Calibri"/>
                <a:cs typeface="Calibri"/>
              </a:rPr>
              <a:t>in measuring </a:t>
            </a:r>
            <a:r>
              <a:rPr sz="3600" spc="-15" dirty="0">
                <a:latin typeface="Calibri"/>
                <a:cs typeface="Calibri"/>
              </a:rPr>
              <a:t>interdependence </a:t>
            </a:r>
            <a:r>
              <a:rPr sz="3600" spc="-5" dirty="0">
                <a:latin typeface="Calibri"/>
                <a:cs typeface="Calibri"/>
              </a:rPr>
              <a:t>of</a:t>
            </a:r>
            <a:r>
              <a:rPr sz="3600" spc="-1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price  </a:t>
            </a:r>
            <a:r>
              <a:rPr sz="3600" spc="-5" dirty="0">
                <a:latin typeface="Calibri"/>
                <a:cs typeface="Calibri"/>
              </a:rPr>
              <a:t>of </a:t>
            </a:r>
            <a:r>
              <a:rPr sz="3600" spc="-10" dirty="0">
                <a:latin typeface="Calibri"/>
                <a:cs typeface="Calibri"/>
              </a:rPr>
              <a:t>commodity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.</a:t>
            </a:r>
            <a:endParaRPr sz="36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10" dirty="0">
                <a:latin typeface="Calibri"/>
                <a:cs typeface="Calibri"/>
              </a:rPr>
              <a:t>Multiproduct </a:t>
            </a:r>
            <a:r>
              <a:rPr sz="3600" spc="-5" dirty="0">
                <a:latin typeface="Calibri"/>
                <a:cs typeface="Calibri"/>
              </a:rPr>
              <a:t>firms use </a:t>
            </a:r>
            <a:r>
              <a:rPr sz="3600" dirty="0">
                <a:latin typeface="Calibri"/>
                <a:cs typeface="Calibri"/>
              </a:rPr>
              <a:t>these </a:t>
            </a:r>
            <a:r>
              <a:rPr sz="3600" spc="-10" dirty="0">
                <a:latin typeface="Calibri"/>
                <a:cs typeface="Calibri"/>
              </a:rPr>
              <a:t>concept </a:t>
            </a:r>
            <a:r>
              <a:rPr sz="3600" spc="-25" dirty="0">
                <a:latin typeface="Calibri"/>
                <a:cs typeface="Calibri"/>
              </a:rPr>
              <a:t>to  </a:t>
            </a:r>
            <a:r>
              <a:rPr sz="3600" spc="-10" dirty="0">
                <a:latin typeface="Calibri"/>
                <a:cs typeface="Calibri"/>
              </a:rPr>
              <a:t>measure </a:t>
            </a:r>
            <a:r>
              <a:rPr sz="3600" dirty="0">
                <a:latin typeface="Calibri"/>
                <a:cs typeface="Calibri"/>
              </a:rPr>
              <a:t>the </a:t>
            </a:r>
            <a:r>
              <a:rPr sz="3600" spc="-25" dirty="0">
                <a:latin typeface="Calibri"/>
                <a:cs typeface="Calibri"/>
              </a:rPr>
              <a:t>effect </a:t>
            </a:r>
            <a:r>
              <a:rPr sz="3600" spc="-5" dirty="0">
                <a:latin typeface="Calibri"/>
                <a:cs typeface="Calibri"/>
              </a:rPr>
              <a:t>of change </a:t>
            </a:r>
            <a:r>
              <a:rPr sz="3600" dirty="0">
                <a:latin typeface="Calibri"/>
                <a:cs typeface="Calibri"/>
              </a:rPr>
              <a:t>in </a:t>
            </a:r>
            <a:r>
              <a:rPr sz="3600" spc="-5" dirty="0">
                <a:latin typeface="Calibri"/>
                <a:cs typeface="Calibri"/>
              </a:rPr>
              <a:t>price of </a:t>
            </a:r>
            <a:r>
              <a:rPr sz="3600" dirty="0">
                <a:latin typeface="Calibri"/>
                <a:cs typeface="Calibri"/>
              </a:rPr>
              <a:t>one  </a:t>
            </a:r>
            <a:r>
              <a:rPr sz="3600" spc="-10" dirty="0">
                <a:latin typeface="Calibri"/>
                <a:cs typeface="Calibri"/>
              </a:rPr>
              <a:t>product </a:t>
            </a:r>
            <a:r>
              <a:rPr sz="3600" spc="-5" dirty="0">
                <a:latin typeface="Calibri"/>
                <a:cs typeface="Calibri"/>
              </a:rPr>
              <a:t>on </a:t>
            </a:r>
            <a:r>
              <a:rPr sz="3600" dirty="0">
                <a:latin typeface="Calibri"/>
                <a:cs typeface="Calibri"/>
              </a:rPr>
              <a:t>the </a:t>
            </a:r>
            <a:r>
              <a:rPr sz="3600" spc="-5" dirty="0">
                <a:latin typeface="Calibri"/>
                <a:cs typeface="Calibri"/>
              </a:rPr>
              <a:t>demand of </a:t>
            </a:r>
            <a:r>
              <a:rPr sz="3600" spc="-10" dirty="0">
                <a:latin typeface="Calibri"/>
                <a:cs typeface="Calibri"/>
              </a:rPr>
              <a:t>their </a:t>
            </a:r>
            <a:r>
              <a:rPr sz="3600" spc="-5" dirty="0">
                <a:latin typeface="Calibri"/>
                <a:cs typeface="Calibri"/>
              </a:rPr>
              <a:t>other</a:t>
            </a:r>
            <a:r>
              <a:rPr sz="3600" spc="-15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product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5078" y="339293"/>
            <a:ext cx="75336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Advertising Elasticity </a:t>
            </a:r>
            <a:r>
              <a:rPr dirty="0"/>
              <a:t>of</a:t>
            </a:r>
            <a:r>
              <a:rPr spc="-130" dirty="0"/>
              <a:t> </a:t>
            </a:r>
            <a:r>
              <a:rPr spc="-5" dirty="0"/>
              <a:t>Deman</a:t>
            </a:r>
            <a:r>
              <a:rPr b="0" spc="-5" dirty="0">
                <a:latin typeface="Calibri"/>
                <a:cs typeface="Calibri"/>
              </a:rPr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604517"/>
            <a:ext cx="8308975" cy="3427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271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600" b="1" spc="-5" dirty="0">
                <a:latin typeface="Calibri"/>
                <a:cs typeface="Calibri"/>
              </a:rPr>
              <a:t>Advertising elasticity </a:t>
            </a:r>
            <a:r>
              <a:rPr sz="3600" b="1" dirty="0">
                <a:latin typeface="Calibri"/>
                <a:cs typeface="Calibri"/>
              </a:rPr>
              <a:t>of demand is the  </a:t>
            </a:r>
            <a:r>
              <a:rPr sz="3600" b="1" spc="-10" dirty="0">
                <a:latin typeface="Calibri"/>
                <a:cs typeface="Calibri"/>
              </a:rPr>
              <a:t>measure </a:t>
            </a:r>
            <a:r>
              <a:rPr sz="3600" b="1" dirty="0">
                <a:latin typeface="Calibri"/>
                <a:cs typeface="Calibri"/>
              </a:rPr>
              <a:t>of the </a:t>
            </a:r>
            <a:r>
              <a:rPr sz="3600" b="1" spc="-45" dirty="0">
                <a:latin typeface="Calibri"/>
                <a:cs typeface="Calibri"/>
              </a:rPr>
              <a:t>rate </a:t>
            </a:r>
            <a:r>
              <a:rPr sz="3600" b="1" dirty="0">
                <a:latin typeface="Calibri"/>
                <a:cs typeface="Calibri"/>
              </a:rPr>
              <a:t>of </a:t>
            </a:r>
            <a:r>
              <a:rPr sz="3600" b="1" spc="-10" dirty="0">
                <a:latin typeface="Calibri"/>
                <a:cs typeface="Calibri"/>
              </a:rPr>
              <a:t>change </a:t>
            </a:r>
            <a:r>
              <a:rPr sz="3600" b="1" dirty="0">
                <a:latin typeface="Calibri"/>
                <a:cs typeface="Calibri"/>
              </a:rPr>
              <a:t>in demand  due </a:t>
            </a:r>
            <a:r>
              <a:rPr sz="3600" b="1" spc="-20" dirty="0">
                <a:latin typeface="Calibri"/>
                <a:cs typeface="Calibri"/>
              </a:rPr>
              <a:t>to </a:t>
            </a:r>
            <a:r>
              <a:rPr sz="3600" b="1" spc="-15" dirty="0">
                <a:latin typeface="Calibri"/>
                <a:cs typeface="Calibri"/>
              </a:rPr>
              <a:t>change </a:t>
            </a:r>
            <a:r>
              <a:rPr sz="3600" b="1" dirty="0">
                <a:latin typeface="Calibri"/>
                <a:cs typeface="Calibri"/>
              </a:rPr>
              <a:t>in </a:t>
            </a:r>
            <a:r>
              <a:rPr sz="3600" b="1" spc="-5" dirty="0">
                <a:latin typeface="Calibri"/>
                <a:cs typeface="Calibri"/>
              </a:rPr>
              <a:t>advertising</a:t>
            </a:r>
            <a:r>
              <a:rPr sz="3600" b="1" spc="15" dirty="0">
                <a:latin typeface="Calibri"/>
                <a:cs typeface="Calibri"/>
              </a:rPr>
              <a:t> </a:t>
            </a:r>
            <a:r>
              <a:rPr sz="3600" b="1" spc="-15" dirty="0">
                <a:latin typeface="Calibri"/>
                <a:cs typeface="Calibri"/>
              </a:rPr>
              <a:t>expenditure</a:t>
            </a:r>
            <a:endParaRPr sz="36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Calibri"/>
                <a:cs typeface="Calibri"/>
              </a:rPr>
              <a:t>The amount of change </a:t>
            </a:r>
            <a:r>
              <a:rPr sz="3600" dirty="0">
                <a:latin typeface="Calibri"/>
                <a:cs typeface="Calibri"/>
              </a:rPr>
              <a:t>in </a:t>
            </a:r>
            <a:r>
              <a:rPr sz="3600" spc="-5" dirty="0">
                <a:latin typeface="Calibri"/>
                <a:cs typeface="Calibri"/>
              </a:rPr>
              <a:t>demand of</a:t>
            </a:r>
            <a:r>
              <a:rPr sz="3600" spc="-125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goods  </a:t>
            </a:r>
            <a:r>
              <a:rPr sz="3600" dirty="0">
                <a:latin typeface="Calibri"/>
                <a:cs typeface="Calibri"/>
              </a:rPr>
              <a:t>due </a:t>
            </a:r>
            <a:r>
              <a:rPr sz="3600" spc="-25" dirty="0">
                <a:latin typeface="Calibri"/>
                <a:cs typeface="Calibri"/>
              </a:rPr>
              <a:t>to </a:t>
            </a:r>
            <a:r>
              <a:rPr sz="3600" spc="-10" dirty="0">
                <a:latin typeface="Calibri"/>
                <a:cs typeface="Calibri"/>
              </a:rPr>
              <a:t>advertisement </a:t>
            </a:r>
            <a:r>
              <a:rPr sz="3600" dirty="0">
                <a:latin typeface="Calibri"/>
                <a:cs typeface="Calibri"/>
              </a:rPr>
              <a:t>is </a:t>
            </a:r>
            <a:r>
              <a:rPr sz="3600" spc="-5" dirty="0">
                <a:latin typeface="Calibri"/>
                <a:cs typeface="Calibri"/>
              </a:rPr>
              <a:t>known </a:t>
            </a:r>
            <a:r>
              <a:rPr sz="3600" dirty="0">
                <a:latin typeface="Calibri"/>
                <a:cs typeface="Calibri"/>
              </a:rPr>
              <a:t>as  </a:t>
            </a:r>
            <a:r>
              <a:rPr sz="3600" spc="-10" dirty="0">
                <a:latin typeface="Calibri"/>
                <a:cs typeface="Calibri"/>
              </a:rPr>
              <a:t>Advertisement Elasticity </a:t>
            </a:r>
            <a:r>
              <a:rPr sz="3600" spc="-5" dirty="0">
                <a:latin typeface="Calibri"/>
                <a:cs typeface="Calibri"/>
              </a:rPr>
              <a:t>of Demand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030" y="377393"/>
            <a:ext cx="75399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Advertising Elasticity </a:t>
            </a:r>
            <a:r>
              <a:rPr dirty="0"/>
              <a:t>of</a:t>
            </a:r>
            <a:r>
              <a:rPr spc="-130" dirty="0"/>
              <a:t> </a:t>
            </a:r>
            <a:r>
              <a:rPr spc="-5" dirty="0"/>
              <a:t>Demand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0" y="2971800"/>
            <a:ext cx="4267200" cy="1905"/>
          </a:xfrm>
          <a:custGeom>
            <a:avLst/>
            <a:gdLst/>
            <a:ahLst/>
            <a:cxnLst/>
            <a:rect l="l" t="t" r="r" b="b"/>
            <a:pathLst>
              <a:path w="4267200" h="1905">
                <a:moveTo>
                  <a:pt x="0" y="0"/>
                </a:moveTo>
                <a:lnTo>
                  <a:pt x="4267200" y="1524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53890" y="3061842"/>
            <a:ext cx="4577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2730" marR="5080" indent="-151066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Proportionate change </a:t>
            </a:r>
            <a:r>
              <a:rPr sz="2400" b="1" dirty="0">
                <a:latin typeface="Calibri"/>
                <a:cs typeface="Calibri"/>
              </a:rPr>
              <a:t>in </a:t>
            </a:r>
            <a:r>
              <a:rPr sz="2400" b="1" spc="-10" dirty="0">
                <a:latin typeface="Calibri"/>
                <a:cs typeface="Calibri"/>
              </a:rPr>
              <a:t>Advertising  </a:t>
            </a:r>
            <a:r>
              <a:rPr sz="2400" b="1" spc="-15" dirty="0">
                <a:latin typeface="Calibri"/>
                <a:cs typeface="Calibri"/>
              </a:rPr>
              <a:t>expenditure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3518738"/>
            <a:ext cx="4159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i</a:t>
            </a:r>
            <a:r>
              <a:rPr sz="2400" b="1" spc="-10" dirty="0">
                <a:latin typeface="Calibri"/>
                <a:cs typeface="Calibri"/>
              </a:rPr>
              <a:t>.</a:t>
            </a:r>
            <a:r>
              <a:rPr sz="2400" b="1" spc="-5" dirty="0">
                <a:latin typeface="Calibri"/>
                <a:cs typeface="Calibri"/>
              </a:rPr>
              <a:t>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95800" y="4953000"/>
            <a:ext cx="762000" cy="635"/>
          </a:xfrm>
          <a:custGeom>
            <a:avLst/>
            <a:gdLst/>
            <a:ahLst/>
            <a:cxnLst/>
            <a:rect l="l" t="t" r="r" b="b"/>
            <a:pathLst>
              <a:path w="762000" h="635">
                <a:moveTo>
                  <a:pt x="0" y="0"/>
                </a:moveTo>
                <a:lnTo>
                  <a:pt x="762000" y="254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67400" y="4953000"/>
            <a:ext cx="762000" cy="635"/>
          </a:xfrm>
          <a:custGeom>
            <a:avLst/>
            <a:gdLst/>
            <a:ahLst/>
            <a:cxnLst/>
            <a:rect l="l" t="t" r="r" b="b"/>
            <a:pathLst>
              <a:path w="762000" h="635">
                <a:moveTo>
                  <a:pt x="0" y="0"/>
                </a:moveTo>
                <a:lnTo>
                  <a:pt x="762000" y="254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75175" y="4509896"/>
            <a:ext cx="504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Calibri"/>
                <a:cs typeface="Calibri"/>
              </a:rPr>
              <a:t>∆</a:t>
            </a:r>
            <a:r>
              <a:rPr sz="2400" b="1" spc="-5" dirty="0">
                <a:latin typeface="Calibri"/>
                <a:cs typeface="Calibri"/>
              </a:rPr>
              <a:t>qx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5175" y="4967096"/>
            <a:ext cx="234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Q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23228" y="4967096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47028" y="4509896"/>
            <a:ext cx="353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Calibri"/>
                <a:cs typeface="Calibri"/>
              </a:rPr>
              <a:t>∆a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37428" y="4656201"/>
            <a:ext cx="2286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Calibri"/>
                <a:cs typeface="Calibri"/>
              </a:rPr>
              <a:t>÷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39" y="2070938"/>
            <a:ext cx="8772525" cy="107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8030" algn="ctr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Proportionate change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Demand</a:t>
            </a:r>
            <a:endParaRPr sz="2400">
              <a:latin typeface="Calibri"/>
              <a:cs typeface="Calibri"/>
            </a:endParaRPr>
          </a:p>
          <a:p>
            <a:pPr marL="4561205" algn="ctr">
              <a:lnSpc>
                <a:spcPts val="2700"/>
              </a:lnSpc>
            </a:pPr>
            <a:r>
              <a:rPr sz="2400" b="1" spc="-15" dirty="0">
                <a:latin typeface="Calibri"/>
                <a:cs typeface="Calibri"/>
              </a:rPr>
              <a:t>for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product</a:t>
            </a:r>
            <a:endParaRPr sz="2400">
              <a:latin typeface="Calibri"/>
              <a:cs typeface="Calibri"/>
            </a:endParaRPr>
          </a:p>
          <a:p>
            <a:pPr marR="4421505" algn="ctr">
              <a:lnSpc>
                <a:spcPts val="2700"/>
              </a:lnSpc>
            </a:pPr>
            <a:r>
              <a:rPr sz="2400" b="1" spc="-10" dirty="0">
                <a:latin typeface="Calibri"/>
                <a:cs typeface="Calibri"/>
              </a:rPr>
              <a:t>Advertising </a:t>
            </a:r>
            <a:r>
              <a:rPr sz="2400" b="1" spc="-5" dirty="0">
                <a:latin typeface="Calibri"/>
                <a:cs typeface="Calibri"/>
              </a:rPr>
              <a:t>Elasticity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5" dirty="0">
                <a:latin typeface="Calibri"/>
                <a:cs typeface="Calibri"/>
              </a:rPr>
              <a:t>Demand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739" y="4738496"/>
            <a:ext cx="434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Advertising </a:t>
            </a:r>
            <a:r>
              <a:rPr sz="2400" b="1" spc="-5" dirty="0">
                <a:latin typeface="Calibri"/>
                <a:cs typeface="Calibri"/>
              </a:rPr>
              <a:t>Elasticity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5" dirty="0">
                <a:latin typeface="Calibri"/>
                <a:cs typeface="Calibri"/>
              </a:rPr>
              <a:t>Demand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058" y="42163"/>
            <a:ext cx="785240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Relationship </a:t>
            </a:r>
            <a:r>
              <a:rPr spc="-10" dirty="0"/>
              <a:t>Between</a:t>
            </a:r>
            <a:r>
              <a:rPr spc="-50" dirty="0"/>
              <a:t> </a:t>
            </a:r>
            <a:r>
              <a:rPr spc="-10" dirty="0"/>
              <a:t>Advertising</a:t>
            </a:r>
          </a:p>
        </p:txBody>
      </p:sp>
      <p:sp>
        <p:nvSpPr>
          <p:cNvPr id="3" name="object 3"/>
          <p:cNvSpPr/>
          <p:nvPr/>
        </p:nvSpPr>
        <p:spPr>
          <a:xfrm>
            <a:off x="913599" y="1372361"/>
            <a:ext cx="1905" cy="4420235"/>
          </a:xfrm>
          <a:custGeom>
            <a:avLst/>
            <a:gdLst/>
            <a:ahLst/>
            <a:cxnLst/>
            <a:rect l="l" t="t" r="r" b="b"/>
            <a:pathLst>
              <a:path w="1905" h="4420235">
                <a:moveTo>
                  <a:pt x="1600" y="0"/>
                </a:moveTo>
                <a:lnTo>
                  <a:pt x="0" y="44196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5791200"/>
            <a:ext cx="6553200" cy="1905"/>
          </a:xfrm>
          <a:custGeom>
            <a:avLst/>
            <a:gdLst/>
            <a:ahLst/>
            <a:cxnLst/>
            <a:rect l="l" t="t" r="r" b="b"/>
            <a:pathLst>
              <a:path w="6553200" h="1904">
                <a:moveTo>
                  <a:pt x="0" y="0"/>
                </a:moveTo>
                <a:lnTo>
                  <a:pt x="6553200" y="1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8340" y="5723331"/>
            <a:ext cx="3009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3809" y="5570931"/>
            <a:ext cx="24955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1074165"/>
            <a:ext cx="23685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4122801"/>
            <a:ext cx="21780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96820" y="405882"/>
            <a:ext cx="5154295" cy="1715770"/>
          </a:xfrm>
          <a:prstGeom prst="rect">
            <a:avLst/>
          </a:prstGeom>
        </p:spPr>
        <p:txBody>
          <a:bodyPr vert="horz" wrap="square" lIns="0" tIns="320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20"/>
              </a:spcBef>
            </a:pPr>
            <a:r>
              <a:rPr sz="4400" b="1" spc="-5" dirty="0">
                <a:latin typeface="Calibri"/>
                <a:cs typeface="Calibri"/>
              </a:rPr>
              <a:t>Expenditure </a:t>
            </a:r>
            <a:r>
              <a:rPr sz="4400" b="1" dirty="0">
                <a:latin typeface="Calibri"/>
                <a:cs typeface="Calibri"/>
              </a:rPr>
              <a:t>and</a:t>
            </a:r>
            <a:r>
              <a:rPr sz="4400" b="1" spc="-95" dirty="0">
                <a:latin typeface="Calibri"/>
                <a:cs typeface="Calibri"/>
              </a:rPr>
              <a:t> </a:t>
            </a:r>
            <a:r>
              <a:rPr sz="4400" b="1" dirty="0">
                <a:latin typeface="Calibri"/>
                <a:cs typeface="Calibri"/>
              </a:rPr>
              <a:t>Sales</a:t>
            </a:r>
            <a:endParaRPr sz="4400">
              <a:latin typeface="Calibri"/>
              <a:cs typeface="Calibri"/>
            </a:endParaRPr>
          </a:p>
          <a:p>
            <a:pPr marR="381000" algn="r">
              <a:lnSpc>
                <a:spcPct val="100000"/>
              </a:lnSpc>
              <a:spcBef>
                <a:spcPts val="1764"/>
              </a:spcBef>
            </a:pPr>
            <a:r>
              <a:rPr sz="3200" b="1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838" y="2540687"/>
            <a:ext cx="432434" cy="8864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dirty="0">
                <a:latin typeface="Calibri"/>
                <a:cs typeface="Calibri"/>
              </a:rPr>
              <a:t>Sales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55394" y="5951931"/>
            <a:ext cx="407860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Calibri"/>
                <a:cs typeface="Calibri"/>
              </a:rPr>
              <a:t>Advertising</a:t>
            </a:r>
            <a:r>
              <a:rPr sz="3200" b="1" spc="-9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Expenditure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4400" y="1981200"/>
            <a:ext cx="5551805" cy="2438400"/>
          </a:xfrm>
          <a:custGeom>
            <a:avLst/>
            <a:gdLst/>
            <a:ahLst/>
            <a:cxnLst/>
            <a:rect l="l" t="t" r="r" b="b"/>
            <a:pathLst>
              <a:path w="5551805" h="2438400">
                <a:moveTo>
                  <a:pt x="0" y="2438400"/>
                </a:moveTo>
                <a:lnTo>
                  <a:pt x="29656" y="2397295"/>
                </a:lnTo>
                <a:lnTo>
                  <a:pt x="59331" y="2356211"/>
                </a:lnTo>
                <a:lnTo>
                  <a:pt x="89044" y="2315168"/>
                </a:lnTo>
                <a:lnTo>
                  <a:pt x="118813" y="2274186"/>
                </a:lnTo>
                <a:lnTo>
                  <a:pt x="148656" y="2233285"/>
                </a:lnTo>
                <a:lnTo>
                  <a:pt x="178593" y="2192485"/>
                </a:lnTo>
                <a:lnTo>
                  <a:pt x="208643" y="2151806"/>
                </a:lnTo>
                <a:lnTo>
                  <a:pt x="238823" y="2111269"/>
                </a:lnTo>
                <a:lnTo>
                  <a:pt x="269154" y="2070892"/>
                </a:lnTo>
                <a:lnTo>
                  <a:pt x="299653" y="2030697"/>
                </a:lnTo>
                <a:lnTo>
                  <a:pt x="330339" y="1990703"/>
                </a:lnTo>
                <a:lnTo>
                  <a:pt x="361232" y="1950930"/>
                </a:lnTo>
                <a:lnTo>
                  <a:pt x="392349" y="1911398"/>
                </a:lnTo>
                <a:lnTo>
                  <a:pt x="423710" y="1872127"/>
                </a:lnTo>
                <a:lnTo>
                  <a:pt x="455333" y="1833138"/>
                </a:lnTo>
                <a:lnTo>
                  <a:pt x="487238" y="1794450"/>
                </a:lnTo>
                <a:lnTo>
                  <a:pt x="519443" y="1756083"/>
                </a:lnTo>
                <a:lnTo>
                  <a:pt x="551966" y="1718058"/>
                </a:lnTo>
                <a:lnTo>
                  <a:pt x="584826" y="1680394"/>
                </a:lnTo>
                <a:lnTo>
                  <a:pt x="618043" y="1643112"/>
                </a:lnTo>
                <a:lnTo>
                  <a:pt x="651635" y="1606231"/>
                </a:lnTo>
                <a:lnTo>
                  <a:pt x="685620" y="1569771"/>
                </a:lnTo>
                <a:lnTo>
                  <a:pt x="720018" y="1533753"/>
                </a:lnTo>
                <a:lnTo>
                  <a:pt x="754847" y="1498197"/>
                </a:lnTo>
                <a:lnTo>
                  <a:pt x="790126" y="1463122"/>
                </a:lnTo>
                <a:lnTo>
                  <a:pt x="825874" y="1428549"/>
                </a:lnTo>
                <a:lnTo>
                  <a:pt x="862109" y="1394497"/>
                </a:lnTo>
                <a:lnTo>
                  <a:pt x="898850" y="1360987"/>
                </a:lnTo>
                <a:lnTo>
                  <a:pt x="936117" y="1328039"/>
                </a:lnTo>
                <a:lnTo>
                  <a:pt x="970480" y="1297699"/>
                </a:lnTo>
                <a:lnTo>
                  <a:pt x="1003440" y="1267782"/>
                </a:lnTo>
                <a:lnTo>
                  <a:pt x="1035183" y="1238279"/>
                </a:lnTo>
                <a:lnTo>
                  <a:pt x="1065891" y="1209180"/>
                </a:lnTo>
                <a:lnTo>
                  <a:pt x="1095749" y="1180478"/>
                </a:lnTo>
                <a:lnTo>
                  <a:pt x="1124942" y="1152163"/>
                </a:lnTo>
                <a:lnTo>
                  <a:pt x="1153653" y="1124226"/>
                </a:lnTo>
                <a:lnTo>
                  <a:pt x="1182067" y="1096659"/>
                </a:lnTo>
                <a:lnTo>
                  <a:pt x="1210368" y="1069452"/>
                </a:lnTo>
                <a:lnTo>
                  <a:pt x="1238740" y="1042598"/>
                </a:lnTo>
                <a:lnTo>
                  <a:pt x="1267367" y="1016086"/>
                </a:lnTo>
                <a:lnTo>
                  <a:pt x="1296434" y="989909"/>
                </a:lnTo>
                <a:lnTo>
                  <a:pt x="1326124" y="964058"/>
                </a:lnTo>
                <a:lnTo>
                  <a:pt x="1356622" y="938523"/>
                </a:lnTo>
                <a:lnTo>
                  <a:pt x="1388112" y="913296"/>
                </a:lnTo>
                <a:lnTo>
                  <a:pt x="1420778" y="888367"/>
                </a:lnTo>
                <a:lnTo>
                  <a:pt x="1454804" y="863729"/>
                </a:lnTo>
                <a:lnTo>
                  <a:pt x="1490375" y="839373"/>
                </a:lnTo>
                <a:lnTo>
                  <a:pt x="1527675" y="815288"/>
                </a:lnTo>
                <a:lnTo>
                  <a:pt x="1566888" y="791468"/>
                </a:lnTo>
                <a:lnTo>
                  <a:pt x="1608198" y="767902"/>
                </a:lnTo>
                <a:lnTo>
                  <a:pt x="1651789" y="744583"/>
                </a:lnTo>
                <a:lnTo>
                  <a:pt x="1697846" y="721500"/>
                </a:lnTo>
                <a:lnTo>
                  <a:pt x="1746552" y="698646"/>
                </a:lnTo>
                <a:lnTo>
                  <a:pt x="1798092" y="676012"/>
                </a:lnTo>
                <a:lnTo>
                  <a:pt x="1852651" y="653588"/>
                </a:lnTo>
                <a:lnTo>
                  <a:pt x="1910412" y="631366"/>
                </a:lnTo>
                <a:lnTo>
                  <a:pt x="1971559" y="609337"/>
                </a:lnTo>
                <a:lnTo>
                  <a:pt x="2036276" y="587493"/>
                </a:lnTo>
                <a:lnTo>
                  <a:pt x="2104749" y="565824"/>
                </a:lnTo>
                <a:lnTo>
                  <a:pt x="2177161" y="544322"/>
                </a:lnTo>
                <a:lnTo>
                  <a:pt x="2249247" y="524501"/>
                </a:lnTo>
                <a:lnTo>
                  <a:pt x="2287613" y="514597"/>
                </a:lnTo>
                <a:lnTo>
                  <a:pt x="2327457" y="504700"/>
                </a:lnTo>
                <a:lnTo>
                  <a:pt x="2368728" y="494813"/>
                </a:lnTo>
                <a:lnTo>
                  <a:pt x="2411374" y="484937"/>
                </a:lnTo>
                <a:lnTo>
                  <a:pt x="2455343" y="475076"/>
                </a:lnTo>
                <a:lnTo>
                  <a:pt x="2500584" y="465232"/>
                </a:lnTo>
                <a:lnTo>
                  <a:pt x="2547043" y="455407"/>
                </a:lnTo>
                <a:lnTo>
                  <a:pt x="2594670" y="445603"/>
                </a:lnTo>
                <a:lnTo>
                  <a:pt x="2643413" y="435823"/>
                </a:lnTo>
                <a:lnTo>
                  <a:pt x="2693219" y="426069"/>
                </a:lnTo>
                <a:lnTo>
                  <a:pt x="2744036" y="416344"/>
                </a:lnTo>
                <a:lnTo>
                  <a:pt x="2795814" y="406651"/>
                </a:lnTo>
                <a:lnTo>
                  <a:pt x="2848499" y="396990"/>
                </a:lnTo>
                <a:lnTo>
                  <a:pt x="2902040" y="387366"/>
                </a:lnTo>
                <a:lnTo>
                  <a:pt x="2956385" y="377779"/>
                </a:lnTo>
                <a:lnTo>
                  <a:pt x="3011483" y="368233"/>
                </a:lnTo>
                <a:lnTo>
                  <a:pt x="3067280" y="358731"/>
                </a:lnTo>
                <a:lnTo>
                  <a:pt x="3123726" y="349273"/>
                </a:lnTo>
                <a:lnTo>
                  <a:pt x="3180768" y="339864"/>
                </a:lnTo>
                <a:lnTo>
                  <a:pt x="3238355" y="330504"/>
                </a:lnTo>
                <a:lnTo>
                  <a:pt x="3296434" y="321197"/>
                </a:lnTo>
                <a:lnTo>
                  <a:pt x="3354954" y="311946"/>
                </a:lnTo>
                <a:lnTo>
                  <a:pt x="3413863" y="302751"/>
                </a:lnTo>
                <a:lnTo>
                  <a:pt x="3473109" y="293616"/>
                </a:lnTo>
                <a:lnTo>
                  <a:pt x="3532639" y="284544"/>
                </a:lnTo>
                <a:lnTo>
                  <a:pt x="3592403" y="275535"/>
                </a:lnTo>
                <a:lnTo>
                  <a:pt x="3652348" y="266594"/>
                </a:lnTo>
                <a:lnTo>
                  <a:pt x="3712422" y="257722"/>
                </a:lnTo>
                <a:lnTo>
                  <a:pt x="3772574" y="248922"/>
                </a:lnTo>
                <a:lnTo>
                  <a:pt x="3832750" y="240195"/>
                </a:lnTo>
                <a:lnTo>
                  <a:pt x="3892901" y="231546"/>
                </a:lnTo>
                <a:lnTo>
                  <a:pt x="3952973" y="222975"/>
                </a:lnTo>
                <a:lnTo>
                  <a:pt x="4012915" y="214485"/>
                </a:lnTo>
                <a:lnTo>
                  <a:pt x="4072675" y="206079"/>
                </a:lnTo>
                <a:lnTo>
                  <a:pt x="4132200" y="197759"/>
                </a:lnTo>
                <a:lnTo>
                  <a:pt x="4191440" y="189527"/>
                </a:lnTo>
                <a:lnTo>
                  <a:pt x="4250342" y="181386"/>
                </a:lnTo>
                <a:lnTo>
                  <a:pt x="4308854" y="173338"/>
                </a:lnTo>
                <a:lnTo>
                  <a:pt x="4366924" y="165386"/>
                </a:lnTo>
                <a:lnTo>
                  <a:pt x="4424501" y="157532"/>
                </a:lnTo>
                <a:lnTo>
                  <a:pt x="4481532" y="149778"/>
                </a:lnTo>
                <a:lnTo>
                  <a:pt x="4537966" y="142127"/>
                </a:lnTo>
                <a:lnTo>
                  <a:pt x="4593750" y="134581"/>
                </a:lnTo>
                <a:lnTo>
                  <a:pt x="4648834" y="127142"/>
                </a:lnTo>
                <a:lnTo>
                  <a:pt x="4703164" y="119814"/>
                </a:lnTo>
                <a:lnTo>
                  <a:pt x="4756689" y="112597"/>
                </a:lnTo>
                <a:lnTo>
                  <a:pt x="4809357" y="105496"/>
                </a:lnTo>
                <a:lnTo>
                  <a:pt x="4861117" y="98511"/>
                </a:lnTo>
                <a:lnTo>
                  <a:pt x="4911915" y="91646"/>
                </a:lnTo>
                <a:lnTo>
                  <a:pt x="4961701" y="84903"/>
                </a:lnTo>
                <a:lnTo>
                  <a:pt x="5010423" y="78284"/>
                </a:lnTo>
                <a:lnTo>
                  <a:pt x="5058027" y="71791"/>
                </a:lnTo>
                <a:lnTo>
                  <a:pt x="5104464" y="65428"/>
                </a:lnTo>
                <a:lnTo>
                  <a:pt x="5149680" y="59196"/>
                </a:lnTo>
                <a:lnTo>
                  <a:pt x="5193625" y="53097"/>
                </a:lnTo>
                <a:lnTo>
                  <a:pt x="5236245" y="47135"/>
                </a:lnTo>
                <a:lnTo>
                  <a:pt x="5277489" y="41312"/>
                </a:lnTo>
                <a:lnTo>
                  <a:pt x="5317305" y="35629"/>
                </a:lnTo>
                <a:lnTo>
                  <a:pt x="5355641" y="30090"/>
                </a:lnTo>
                <a:lnTo>
                  <a:pt x="5427667" y="19452"/>
                </a:lnTo>
                <a:lnTo>
                  <a:pt x="5493151" y="9415"/>
                </a:lnTo>
                <a:lnTo>
                  <a:pt x="5523310" y="4628"/>
                </a:lnTo>
                <a:lnTo>
                  <a:pt x="55516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9435" marR="5080" indent="-308737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Factors </a:t>
            </a:r>
            <a:r>
              <a:rPr spc="-10" dirty="0"/>
              <a:t>Affecting Advertising Elasticity 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Demand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680717"/>
            <a:ext cx="7932420" cy="309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1127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Calibri"/>
                <a:cs typeface="Calibri"/>
              </a:rPr>
              <a:t>The </a:t>
            </a:r>
            <a:r>
              <a:rPr sz="3600" spc="-25" dirty="0">
                <a:latin typeface="Calibri"/>
                <a:cs typeface="Calibri"/>
              </a:rPr>
              <a:t>stage </a:t>
            </a:r>
            <a:r>
              <a:rPr sz="3600" spc="-5" dirty="0">
                <a:latin typeface="Calibri"/>
                <a:cs typeface="Calibri"/>
              </a:rPr>
              <a:t>of </a:t>
            </a:r>
            <a:r>
              <a:rPr sz="3600" dirty="0">
                <a:latin typeface="Calibri"/>
                <a:cs typeface="Calibri"/>
              </a:rPr>
              <a:t>the </a:t>
            </a:r>
            <a:r>
              <a:rPr sz="3600" spc="-25" dirty="0">
                <a:latin typeface="Calibri"/>
                <a:cs typeface="Calibri"/>
              </a:rPr>
              <a:t>Product’s Market  </a:t>
            </a:r>
            <a:r>
              <a:rPr sz="3600" spc="-10" dirty="0">
                <a:latin typeface="Calibri"/>
                <a:cs typeface="Calibri"/>
              </a:rPr>
              <a:t>Development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.</a:t>
            </a:r>
            <a:endParaRPr sz="3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10" dirty="0">
                <a:latin typeface="Calibri"/>
                <a:cs typeface="Calibri"/>
              </a:rPr>
              <a:t>Reaction </a:t>
            </a:r>
            <a:r>
              <a:rPr sz="3600" spc="-5" dirty="0">
                <a:latin typeface="Calibri"/>
                <a:cs typeface="Calibri"/>
              </a:rPr>
              <a:t>of </a:t>
            </a:r>
            <a:r>
              <a:rPr sz="3600" spc="-25" dirty="0">
                <a:latin typeface="Calibri"/>
                <a:cs typeface="Calibri"/>
              </a:rPr>
              <a:t>market </a:t>
            </a:r>
            <a:r>
              <a:rPr sz="3600" spc="-10" dirty="0">
                <a:latin typeface="Calibri"/>
                <a:cs typeface="Calibri"/>
              </a:rPr>
              <a:t>Rival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Firms.</a:t>
            </a:r>
            <a:endParaRPr sz="3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10" dirty="0">
                <a:latin typeface="Calibri"/>
                <a:cs typeface="Calibri"/>
              </a:rPr>
              <a:t>Cumulative </a:t>
            </a:r>
            <a:r>
              <a:rPr sz="3600" spc="-40" dirty="0">
                <a:latin typeface="Calibri"/>
                <a:cs typeface="Calibri"/>
              </a:rPr>
              <a:t>Effect </a:t>
            </a:r>
            <a:r>
              <a:rPr sz="3600" spc="-10" dirty="0">
                <a:latin typeface="Calibri"/>
                <a:cs typeface="Calibri"/>
              </a:rPr>
              <a:t>of </a:t>
            </a:r>
            <a:r>
              <a:rPr sz="3600" spc="-30" dirty="0">
                <a:latin typeface="Calibri"/>
                <a:cs typeface="Calibri"/>
              </a:rPr>
              <a:t>Past</a:t>
            </a:r>
            <a:r>
              <a:rPr sz="3600" spc="1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Advertisement.</a:t>
            </a:r>
            <a:endParaRPr sz="3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Calibri"/>
                <a:cs typeface="Calibri"/>
              </a:rPr>
              <a:t>Influence of </a:t>
            </a:r>
            <a:r>
              <a:rPr sz="3600" dirty="0">
                <a:latin typeface="Calibri"/>
                <a:cs typeface="Calibri"/>
              </a:rPr>
              <a:t>Other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spc="-30" dirty="0">
                <a:latin typeface="Calibri"/>
                <a:cs typeface="Calibri"/>
              </a:rPr>
              <a:t>Factors.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7153" y="278333"/>
            <a:ext cx="7550150" cy="203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Importance </a:t>
            </a:r>
            <a:r>
              <a:rPr dirty="0"/>
              <a:t>of </a:t>
            </a:r>
            <a:r>
              <a:rPr spc="-5" dirty="0"/>
              <a:t>the Advertising  Elasticity Of Demand </a:t>
            </a:r>
            <a:r>
              <a:rPr dirty="0"/>
              <a:t>in</a:t>
            </a:r>
            <a:r>
              <a:rPr spc="-75" dirty="0"/>
              <a:t> </a:t>
            </a:r>
            <a:r>
              <a:rPr spc="-5" dirty="0"/>
              <a:t>Business  Decisions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2561970"/>
            <a:ext cx="8298180" cy="243967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dirty="0">
                <a:latin typeface="Calibri"/>
                <a:cs typeface="Calibri"/>
              </a:rPr>
              <a:t>It is </a:t>
            </a:r>
            <a:r>
              <a:rPr sz="3600" spc="-10" dirty="0">
                <a:latin typeface="Calibri"/>
                <a:cs typeface="Calibri"/>
              </a:rPr>
              <a:t>useful </a:t>
            </a:r>
            <a:r>
              <a:rPr sz="3600" dirty="0">
                <a:latin typeface="Calibri"/>
                <a:cs typeface="Calibri"/>
              </a:rPr>
              <a:t>in </a:t>
            </a:r>
            <a:r>
              <a:rPr sz="3600" spc="-15" dirty="0">
                <a:latin typeface="Calibri"/>
                <a:cs typeface="Calibri"/>
              </a:rPr>
              <a:t>competitive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industries.</a:t>
            </a:r>
            <a:endParaRPr sz="36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Calibri"/>
                <a:cs typeface="Calibri"/>
              </a:rPr>
              <a:t>Though </a:t>
            </a:r>
            <a:r>
              <a:rPr sz="3600" spc="-10" dirty="0">
                <a:latin typeface="Calibri"/>
                <a:cs typeface="Calibri"/>
              </a:rPr>
              <a:t>advertisement </a:t>
            </a:r>
            <a:r>
              <a:rPr sz="3600" spc="-5" dirty="0">
                <a:latin typeface="Calibri"/>
                <a:cs typeface="Calibri"/>
              </a:rPr>
              <a:t>shifts </a:t>
            </a:r>
            <a:r>
              <a:rPr sz="3600" dirty="0">
                <a:latin typeface="Calibri"/>
                <a:cs typeface="Calibri"/>
              </a:rPr>
              <a:t>the </a:t>
            </a:r>
            <a:r>
              <a:rPr sz="3600" spc="-5" dirty="0">
                <a:latin typeface="Calibri"/>
                <a:cs typeface="Calibri"/>
              </a:rPr>
              <a:t>demand  </a:t>
            </a:r>
            <a:r>
              <a:rPr sz="3600" dirty="0">
                <a:latin typeface="Calibri"/>
                <a:cs typeface="Calibri"/>
              </a:rPr>
              <a:t>curve </a:t>
            </a:r>
            <a:r>
              <a:rPr sz="3600" spc="-25" dirty="0">
                <a:latin typeface="Calibri"/>
                <a:cs typeface="Calibri"/>
              </a:rPr>
              <a:t>to </a:t>
            </a:r>
            <a:r>
              <a:rPr sz="3600" spc="-10" dirty="0">
                <a:latin typeface="Calibri"/>
                <a:cs typeface="Calibri"/>
              </a:rPr>
              <a:t>right path </a:t>
            </a:r>
            <a:r>
              <a:rPr sz="3600" spc="-5" dirty="0">
                <a:latin typeface="Calibri"/>
                <a:cs typeface="Calibri"/>
              </a:rPr>
              <a:t>but </a:t>
            </a:r>
            <a:r>
              <a:rPr sz="3600" dirty="0">
                <a:latin typeface="Calibri"/>
                <a:cs typeface="Calibri"/>
              </a:rPr>
              <a:t>it also </a:t>
            </a:r>
            <a:r>
              <a:rPr sz="3600" spc="-5" dirty="0">
                <a:latin typeface="Calibri"/>
                <a:cs typeface="Calibri"/>
              </a:rPr>
              <a:t>increases</a:t>
            </a:r>
            <a:r>
              <a:rPr sz="3600" spc="-12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the  </a:t>
            </a:r>
            <a:r>
              <a:rPr sz="3600" spc="-25" dirty="0">
                <a:latin typeface="Calibri"/>
                <a:cs typeface="Calibri"/>
              </a:rPr>
              <a:t>fixed </a:t>
            </a:r>
            <a:r>
              <a:rPr sz="3600" spc="-20" dirty="0">
                <a:latin typeface="Calibri"/>
                <a:cs typeface="Calibri"/>
              </a:rPr>
              <a:t>cost </a:t>
            </a:r>
            <a:r>
              <a:rPr sz="3600" spc="-5" dirty="0">
                <a:latin typeface="Calibri"/>
                <a:cs typeface="Calibri"/>
              </a:rPr>
              <a:t>of </a:t>
            </a:r>
            <a:r>
              <a:rPr sz="3600" spc="-10" dirty="0">
                <a:latin typeface="Calibri"/>
                <a:cs typeface="Calibri"/>
              </a:rPr>
              <a:t>the</a:t>
            </a:r>
            <a:r>
              <a:rPr sz="3600" spc="1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firm.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9580" marR="5080" indent="-28206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Limitation </a:t>
            </a:r>
            <a:r>
              <a:rPr dirty="0"/>
              <a:t>of </a:t>
            </a:r>
            <a:r>
              <a:rPr spc="-10" dirty="0"/>
              <a:t>Advertising </a:t>
            </a:r>
            <a:r>
              <a:rPr spc="-5" dirty="0"/>
              <a:t>Elasticity </a:t>
            </a:r>
            <a:r>
              <a:rPr dirty="0"/>
              <a:t>of  the</a:t>
            </a:r>
            <a:r>
              <a:rPr spc="-5" dirty="0"/>
              <a:t> Demand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756917"/>
            <a:ext cx="8805545" cy="5074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16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Calibri"/>
                <a:cs typeface="Calibri"/>
              </a:rPr>
              <a:t>The </a:t>
            </a:r>
            <a:r>
              <a:rPr sz="3600" dirty="0">
                <a:latin typeface="Calibri"/>
                <a:cs typeface="Calibri"/>
              </a:rPr>
              <a:t>impact </a:t>
            </a:r>
            <a:r>
              <a:rPr sz="3600" spc="-5" dirty="0">
                <a:latin typeface="Calibri"/>
                <a:cs typeface="Calibri"/>
              </a:rPr>
              <a:t>of advertising on sales </a:t>
            </a:r>
            <a:r>
              <a:rPr sz="3600" dirty="0">
                <a:latin typeface="Calibri"/>
                <a:cs typeface="Calibri"/>
              </a:rPr>
              <a:t>is</a:t>
            </a:r>
            <a:r>
              <a:rPr sz="3600" spc="-105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different  </a:t>
            </a:r>
            <a:r>
              <a:rPr sz="3600" spc="-5" dirty="0">
                <a:latin typeface="Calibri"/>
                <a:cs typeface="Calibri"/>
              </a:rPr>
              <a:t>under </a:t>
            </a:r>
            <a:r>
              <a:rPr sz="3600" spc="-25" dirty="0">
                <a:latin typeface="Calibri"/>
                <a:cs typeface="Calibri"/>
              </a:rPr>
              <a:t>different </a:t>
            </a:r>
            <a:r>
              <a:rPr sz="3600" spc="-10" dirty="0">
                <a:latin typeface="Calibri"/>
                <a:cs typeface="Calibri"/>
              </a:rPr>
              <a:t>conditions, </a:t>
            </a:r>
            <a:r>
              <a:rPr sz="3600" spc="-15" dirty="0">
                <a:latin typeface="Calibri"/>
                <a:cs typeface="Calibri"/>
              </a:rPr>
              <a:t>even </a:t>
            </a:r>
            <a:r>
              <a:rPr sz="3600" dirty="0">
                <a:latin typeface="Calibri"/>
                <a:cs typeface="Calibri"/>
              </a:rPr>
              <a:t>if </a:t>
            </a:r>
            <a:r>
              <a:rPr sz="3600" spc="-10" dirty="0">
                <a:latin typeface="Calibri"/>
                <a:cs typeface="Calibri"/>
              </a:rPr>
              <a:t>other  </a:t>
            </a:r>
            <a:r>
              <a:rPr sz="3600" spc="-5" dirty="0">
                <a:latin typeface="Calibri"/>
                <a:cs typeface="Calibri"/>
              </a:rPr>
              <a:t>demand </a:t>
            </a:r>
            <a:r>
              <a:rPr sz="3600" spc="-10" dirty="0">
                <a:latin typeface="Calibri"/>
                <a:cs typeface="Calibri"/>
              </a:rPr>
              <a:t>determinants </a:t>
            </a:r>
            <a:r>
              <a:rPr sz="3600" spc="-15" dirty="0">
                <a:latin typeface="Calibri"/>
                <a:cs typeface="Calibri"/>
              </a:rPr>
              <a:t>are</a:t>
            </a:r>
            <a:r>
              <a:rPr sz="3600" spc="-110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constant.</a:t>
            </a:r>
            <a:endParaRPr sz="36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35" dirty="0">
                <a:latin typeface="Calibri"/>
                <a:cs typeface="Calibri"/>
              </a:rPr>
              <a:t>Like </a:t>
            </a:r>
            <a:r>
              <a:rPr sz="3600" spc="-5" dirty="0">
                <a:latin typeface="Calibri"/>
                <a:cs typeface="Calibri"/>
              </a:rPr>
              <a:t>wise, </a:t>
            </a:r>
            <a:r>
              <a:rPr sz="3600" dirty="0">
                <a:latin typeface="Calibri"/>
                <a:cs typeface="Calibri"/>
              </a:rPr>
              <a:t>it is </a:t>
            </a:r>
            <a:r>
              <a:rPr sz="3600" spc="-5" dirty="0">
                <a:latin typeface="Calibri"/>
                <a:cs typeface="Calibri"/>
              </a:rPr>
              <a:t>difficult </a:t>
            </a:r>
            <a:r>
              <a:rPr sz="3600" spc="-25" dirty="0">
                <a:latin typeface="Calibri"/>
                <a:cs typeface="Calibri"/>
              </a:rPr>
              <a:t>to </a:t>
            </a:r>
            <a:r>
              <a:rPr sz="3600" spc="-15" dirty="0">
                <a:latin typeface="Calibri"/>
                <a:cs typeface="Calibri"/>
              </a:rPr>
              <a:t>establish </a:t>
            </a:r>
            <a:r>
              <a:rPr sz="3600" spc="-25" dirty="0">
                <a:latin typeface="Calibri"/>
                <a:cs typeface="Calibri"/>
              </a:rPr>
              <a:t>any </a:t>
            </a:r>
            <a:r>
              <a:rPr sz="3600" spc="-5" dirty="0">
                <a:latin typeface="Calibri"/>
                <a:cs typeface="Calibri"/>
              </a:rPr>
              <a:t>co-  </a:t>
            </a:r>
            <a:r>
              <a:rPr sz="3600" spc="-10" dirty="0">
                <a:latin typeface="Calibri"/>
                <a:cs typeface="Calibri"/>
              </a:rPr>
              <a:t>relationship </a:t>
            </a:r>
            <a:r>
              <a:rPr sz="3600" spc="-15" dirty="0">
                <a:latin typeface="Calibri"/>
                <a:cs typeface="Calibri"/>
              </a:rPr>
              <a:t>between </a:t>
            </a:r>
            <a:r>
              <a:rPr sz="3600" spc="-5" dirty="0">
                <a:latin typeface="Calibri"/>
                <a:cs typeface="Calibri"/>
              </a:rPr>
              <a:t>advertising </a:t>
            </a:r>
            <a:r>
              <a:rPr sz="3600" spc="-15" dirty="0">
                <a:latin typeface="Calibri"/>
                <a:cs typeface="Calibri"/>
              </a:rPr>
              <a:t>expenditure  </a:t>
            </a:r>
            <a:r>
              <a:rPr sz="3600" dirty="0">
                <a:latin typeface="Calibri"/>
                <a:cs typeface="Calibri"/>
              </a:rPr>
              <a:t>and </a:t>
            </a:r>
            <a:r>
              <a:rPr sz="3600" spc="-10" dirty="0">
                <a:latin typeface="Calibri"/>
                <a:cs typeface="Calibri"/>
              </a:rPr>
              <a:t>volume </a:t>
            </a:r>
            <a:r>
              <a:rPr sz="3600" spc="-5" dirty="0">
                <a:latin typeface="Calibri"/>
                <a:cs typeface="Calibri"/>
              </a:rPr>
              <a:t>of sales </a:t>
            </a:r>
            <a:r>
              <a:rPr sz="3600" dirty="0">
                <a:latin typeface="Calibri"/>
                <a:cs typeface="Calibri"/>
              </a:rPr>
              <a:t>when </a:t>
            </a:r>
            <a:r>
              <a:rPr sz="3600" spc="-15" dirty="0">
                <a:latin typeface="Calibri"/>
                <a:cs typeface="Calibri"/>
              </a:rPr>
              <a:t>there </a:t>
            </a:r>
            <a:r>
              <a:rPr sz="3600" spc="-20" dirty="0">
                <a:latin typeface="Calibri"/>
                <a:cs typeface="Calibri"/>
              </a:rPr>
              <a:t>counter  </a:t>
            </a:r>
            <a:r>
              <a:rPr sz="3600" spc="-10" dirty="0">
                <a:latin typeface="Calibri"/>
                <a:cs typeface="Calibri"/>
              </a:rPr>
              <a:t>advertisements </a:t>
            </a:r>
            <a:r>
              <a:rPr sz="3600" spc="-5" dirty="0">
                <a:latin typeface="Calibri"/>
                <a:cs typeface="Calibri"/>
              </a:rPr>
              <a:t>by </a:t>
            </a:r>
            <a:r>
              <a:rPr sz="3600" spc="-10" dirty="0">
                <a:latin typeface="Calibri"/>
                <a:cs typeface="Calibri"/>
              </a:rPr>
              <a:t>rival </a:t>
            </a:r>
            <a:r>
              <a:rPr sz="3600" spc="-5" dirty="0">
                <a:latin typeface="Calibri"/>
                <a:cs typeface="Calibri"/>
              </a:rPr>
              <a:t>firm </a:t>
            </a:r>
            <a:r>
              <a:rPr sz="3600" dirty="0">
                <a:latin typeface="Calibri"/>
                <a:cs typeface="Calibri"/>
              </a:rPr>
              <a:t>in the </a:t>
            </a:r>
            <a:r>
              <a:rPr sz="3600" spc="-25" dirty="0">
                <a:latin typeface="Calibri"/>
                <a:cs typeface="Calibri"/>
              </a:rPr>
              <a:t>market </a:t>
            </a:r>
            <a:r>
              <a:rPr sz="3600" dirty="0">
                <a:latin typeface="Calibri"/>
                <a:cs typeface="Calibri"/>
              </a:rPr>
              <a:t>.  </a:t>
            </a:r>
            <a:r>
              <a:rPr sz="3600" spc="-5" dirty="0">
                <a:latin typeface="Calibri"/>
                <a:cs typeface="Calibri"/>
              </a:rPr>
              <a:t>The </a:t>
            </a:r>
            <a:r>
              <a:rPr sz="3600" spc="-25" dirty="0">
                <a:latin typeface="Calibri"/>
                <a:cs typeface="Calibri"/>
              </a:rPr>
              <a:t>effect </a:t>
            </a:r>
            <a:r>
              <a:rPr sz="3600" spc="-5" dirty="0">
                <a:latin typeface="Calibri"/>
                <a:cs typeface="Calibri"/>
              </a:rPr>
              <a:t>on sales depend on </a:t>
            </a:r>
            <a:r>
              <a:rPr sz="3600" spc="-15" dirty="0">
                <a:latin typeface="Calibri"/>
                <a:cs typeface="Calibri"/>
              </a:rPr>
              <a:t>what </a:t>
            </a:r>
            <a:r>
              <a:rPr sz="3600" dirty="0">
                <a:latin typeface="Calibri"/>
                <a:cs typeface="Calibri"/>
              </a:rPr>
              <a:t>the </a:t>
            </a:r>
            <a:r>
              <a:rPr sz="3600" spc="-10" dirty="0">
                <a:latin typeface="Calibri"/>
                <a:cs typeface="Calibri"/>
              </a:rPr>
              <a:t>rivals  </a:t>
            </a:r>
            <a:r>
              <a:rPr sz="3600" spc="-15" dirty="0">
                <a:latin typeface="Calibri"/>
                <a:cs typeface="Calibri"/>
              </a:rPr>
              <a:t>are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doing.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2876" y="324357"/>
            <a:ext cx="57778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5" dirty="0">
                <a:latin typeface="Calibri"/>
                <a:cs typeface="Calibri"/>
              </a:rPr>
              <a:t>Relatively </a:t>
            </a:r>
            <a:r>
              <a:rPr b="0" spc="-5" dirty="0">
                <a:latin typeface="Calibri"/>
                <a:cs typeface="Calibri"/>
              </a:rPr>
              <a:t>elastic</a:t>
            </a:r>
            <a:r>
              <a:rPr b="0" spc="-8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demand</a:t>
            </a:r>
          </a:p>
        </p:txBody>
      </p:sp>
      <p:sp>
        <p:nvSpPr>
          <p:cNvPr id="3" name="object 3"/>
          <p:cNvSpPr/>
          <p:nvPr/>
        </p:nvSpPr>
        <p:spPr>
          <a:xfrm>
            <a:off x="1866900" y="1524000"/>
            <a:ext cx="76200" cy="3810000"/>
          </a:xfrm>
          <a:custGeom>
            <a:avLst/>
            <a:gdLst/>
            <a:ahLst/>
            <a:cxnLst/>
            <a:rect l="l" t="t" r="r" b="b"/>
            <a:pathLst>
              <a:path w="76200" h="3810000">
                <a:moveTo>
                  <a:pt x="44450" y="63500"/>
                </a:moveTo>
                <a:lnTo>
                  <a:pt x="31750" y="63500"/>
                </a:lnTo>
                <a:lnTo>
                  <a:pt x="31750" y="3810000"/>
                </a:lnTo>
                <a:lnTo>
                  <a:pt x="44450" y="3810000"/>
                </a:lnTo>
                <a:lnTo>
                  <a:pt x="44450" y="63500"/>
                </a:lnTo>
                <a:close/>
              </a:path>
              <a:path w="76200" h="38100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8100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5000" y="5295900"/>
            <a:ext cx="3962400" cy="76200"/>
          </a:xfrm>
          <a:custGeom>
            <a:avLst/>
            <a:gdLst/>
            <a:ahLst/>
            <a:cxnLst/>
            <a:rect l="l" t="t" r="r" b="b"/>
            <a:pathLst>
              <a:path w="3962400" h="76200">
                <a:moveTo>
                  <a:pt x="3886200" y="0"/>
                </a:moveTo>
                <a:lnTo>
                  <a:pt x="3886200" y="76200"/>
                </a:lnTo>
                <a:lnTo>
                  <a:pt x="3949700" y="44450"/>
                </a:lnTo>
                <a:lnTo>
                  <a:pt x="3898900" y="44450"/>
                </a:lnTo>
                <a:lnTo>
                  <a:pt x="3898900" y="31750"/>
                </a:lnTo>
                <a:lnTo>
                  <a:pt x="3949700" y="31750"/>
                </a:lnTo>
                <a:lnTo>
                  <a:pt x="3886200" y="0"/>
                </a:lnTo>
                <a:close/>
              </a:path>
              <a:path w="3962400" h="76200">
                <a:moveTo>
                  <a:pt x="3886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86200" y="44450"/>
                </a:lnTo>
                <a:lnTo>
                  <a:pt x="3886200" y="31750"/>
                </a:lnTo>
                <a:close/>
              </a:path>
              <a:path w="3962400" h="76200">
                <a:moveTo>
                  <a:pt x="3949700" y="31750"/>
                </a:moveTo>
                <a:lnTo>
                  <a:pt x="3898900" y="31750"/>
                </a:lnTo>
                <a:lnTo>
                  <a:pt x="3898900" y="44450"/>
                </a:lnTo>
                <a:lnTo>
                  <a:pt x="3949700" y="44450"/>
                </a:lnTo>
                <a:lnTo>
                  <a:pt x="3962400" y="38100"/>
                </a:lnTo>
                <a:lnTo>
                  <a:pt x="39497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2200" y="2895600"/>
            <a:ext cx="3048000" cy="1219200"/>
          </a:xfrm>
          <a:custGeom>
            <a:avLst/>
            <a:gdLst/>
            <a:ahLst/>
            <a:cxnLst/>
            <a:rect l="l" t="t" r="r" b="b"/>
            <a:pathLst>
              <a:path w="3048000" h="1219200">
                <a:moveTo>
                  <a:pt x="0" y="0"/>
                </a:moveTo>
                <a:lnTo>
                  <a:pt x="3048000" y="1219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30752" y="2895600"/>
            <a:ext cx="993775" cy="539115"/>
          </a:xfrm>
          <a:custGeom>
            <a:avLst/>
            <a:gdLst/>
            <a:ahLst/>
            <a:cxnLst/>
            <a:rect l="l" t="t" r="r" b="b"/>
            <a:pathLst>
              <a:path w="993775" h="539114">
                <a:moveTo>
                  <a:pt x="923517" y="30542"/>
                </a:moveTo>
                <a:lnTo>
                  <a:pt x="0" y="527812"/>
                </a:lnTo>
                <a:lnTo>
                  <a:pt x="6096" y="538988"/>
                </a:lnTo>
                <a:lnTo>
                  <a:pt x="929527" y="41697"/>
                </a:lnTo>
                <a:lnTo>
                  <a:pt x="923517" y="30542"/>
                </a:lnTo>
                <a:close/>
              </a:path>
              <a:path w="993775" h="539114">
                <a:moveTo>
                  <a:pt x="976414" y="24511"/>
                </a:moveTo>
                <a:lnTo>
                  <a:pt x="934720" y="24511"/>
                </a:lnTo>
                <a:lnTo>
                  <a:pt x="940688" y="35687"/>
                </a:lnTo>
                <a:lnTo>
                  <a:pt x="929527" y="41697"/>
                </a:lnTo>
                <a:lnTo>
                  <a:pt x="944626" y="69723"/>
                </a:lnTo>
                <a:lnTo>
                  <a:pt x="976414" y="24511"/>
                </a:lnTo>
                <a:close/>
              </a:path>
              <a:path w="993775" h="539114">
                <a:moveTo>
                  <a:pt x="934720" y="24511"/>
                </a:moveTo>
                <a:lnTo>
                  <a:pt x="923517" y="30542"/>
                </a:lnTo>
                <a:lnTo>
                  <a:pt x="929527" y="41697"/>
                </a:lnTo>
                <a:lnTo>
                  <a:pt x="940688" y="35687"/>
                </a:lnTo>
                <a:lnTo>
                  <a:pt x="934720" y="24511"/>
                </a:lnTo>
                <a:close/>
              </a:path>
              <a:path w="993775" h="539114">
                <a:moveTo>
                  <a:pt x="993648" y="0"/>
                </a:moveTo>
                <a:lnTo>
                  <a:pt x="908431" y="2539"/>
                </a:lnTo>
                <a:lnTo>
                  <a:pt x="923517" y="30542"/>
                </a:lnTo>
                <a:lnTo>
                  <a:pt x="934720" y="24511"/>
                </a:lnTo>
                <a:lnTo>
                  <a:pt x="976414" y="24511"/>
                </a:lnTo>
                <a:lnTo>
                  <a:pt x="9936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94175" y="2237054"/>
            <a:ext cx="17252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Relatively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elastic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demand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curve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5844" y="2023572"/>
            <a:ext cx="190500" cy="2084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  </a:t>
            </a:r>
            <a:r>
              <a:rPr sz="1800" spc="-5" dirty="0">
                <a:latin typeface="Arial"/>
                <a:cs typeface="Arial"/>
              </a:rPr>
              <a:t>R  I  C  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7375" y="5438343"/>
            <a:ext cx="849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ma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9194" y="5361838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47028" y="5361838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2994" y="162737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36394" y="2838958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89828" y="4142613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80428" y="1686813"/>
            <a:ext cx="236474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When the  </a:t>
            </a:r>
            <a:r>
              <a:rPr sz="2800" spc="-15" dirty="0">
                <a:latin typeface="Calibri"/>
                <a:cs typeface="Calibri"/>
              </a:rPr>
              <a:t>proportionate  </a:t>
            </a:r>
            <a:r>
              <a:rPr sz="2800" spc="-10" dirty="0">
                <a:latin typeface="Calibri"/>
                <a:cs typeface="Calibri"/>
              </a:rPr>
              <a:t>change </a:t>
            </a:r>
            <a:r>
              <a:rPr sz="2800" spc="-15" dirty="0">
                <a:latin typeface="Calibri"/>
                <a:cs typeface="Calibri"/>
              </a:rPr>
              <a:t>in  </a:t>
            </a:r>
            <a:r>
              <a:rPr sz="2800" spc="-10" dirty="0">
                <a:latin typeface="Calibri"/>
                <a:cs typeface="Calibri"/>
              </a:rPr>
              <a:t>demand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  </a:t>
            </a:r>
            <a:r>
              <a:rPr sz="2800" spc="-5" dirty="0">
                <a:latin typeface="Calibri"/>
                <a:cs typeface="Calibri"/>
              </a:rPr>
              <a:t>than the  </a:t>
            </a:r>
            <a:r>
              <a:rPr sz="2800" spc="-15" dirty="0">
                <a:latin typeface="Calibri"/>
                <a:cs typeface="Calibri"/>
              </a:rPr>
              <a:t>proportionate  </a:t>
            </a:r>
            <a:r>
              <a:rPr sz="2800" spc="-5" dirty="0">
                <a:latin typeface="Calibri"/>
                <a:cs typeface="Calibri"/>
              </a:rPr>
              <a:t>changes in  </a:t>
            </a:r>
            <a:r>
              <a:rPr sz="2800" spc="-10" dirty="0">
                <a:latin typeface="Calibri"/>
                <a:cs typeface="Calibri"/>
              </a:rPr>
              <a:t>price, </a:t>
            </a:r>
            <a:r>
              <a:rPr sz="2800" spc="-5" dirty="0">
                <a:latin typeface="Calibri"/>
                <a:cs typeface="Calibri"/>
              </a:rPr>
              <a:t>it is  known as  </a:t>
            </a:r>
            <a:r>
              <a:rPr sz="2800" spc="-15" dirty="0">
                <a:latin typeface="Calibri"/>
                <a:cs typeface="Calibri"/>
              </a:rPr>
              <a:t>relatively </a:t>
            </a:r>
            <a:r>
              <a:rPr sz="2800" spc="-10" dirty="0">
                <a:latin typeface="Calibri"/>
                <a:cs typeface="Calibri"/>
              </a:rPr>
              <a:t>elastic  demand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8794" y="496646"/>
            <a:ext cx="7517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Elasticity </a:t>
            </a:r>
            <a:r>
              <a:rPr sz="4000" spc="-5" dirty="0"/>
              <a:t>of demand equal </a:t>
            </a:r>
            <a:r>
              <a:rPr sz="4000" spc="-20" dirty="0"/>
              <a:t>to</a:t>
            </a:r>
            <a:r>
              <a:rPr sz="4000" spc="85" dirty="0"/>
              <a:t> </a:t>
            </a:r>
            <a:r>
              <a:rPr sz="4000" spc="-5" dirty="0"/>
              <a:t>utility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866900" y="2438400"/>
            <a:ext cx="76200" cy="3124200"/>
          </a:xfrm>
          <a:custGeom>
            <a:avLst/>
            <a:gdLst/>
            <a:ahLst/>
            <a:cxnLst/>
            <a:rect l="l" t="t" r="r" b="b"/>
            <a:pathLst>
              <a:path w="76200" h="3124200">
                <a:moveTo>
                  <a:pt x="44450" y="63500"/>
                </a:moveTo>
                <a:lnTo>
                  <a:pt x="31750" y="63500"/>
                </a:lnTo>
                <a:lnTo>
                  <a:pt x="31750" y="3124200"/>
                </a:lnTo>
                <a:lnTo>
                  <a:pt x="44450" y="3124200"/>
                </a:lnTo>
                <a:lnTo>
                  <a:pt x="44450" y="63500"/>
                </a:lnTo>
                <a:close/>
              </a:path>
              <a:path w="76200" h="31242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1242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5000" y="5524500"/>
            <a:ext cx="3505200" cy="76200"/>
          </a:xfrm>
          <a:custGeom>
            <a:avLst/>
            <a:gdLst/>
            <a:ahLst/>
            <a:cxnLst/>
            <a:rect l="l" t="t" r="r" b="b"/>
            <a:pathLst>
              <a:path w="3505200" h="76200">
                <a:moveTo>
                  <a:pt x="3429000" y="0"/>
                </a:moveTo>
                <a:lnTo>
                  <a:pt x="3429000" y="76200"/>
                </a:lnTo>
                <a:lnTo>
                  <a:pt x="3492500" y="44450"/>
                </a:lnTo>
                <a:lnTo>
                  <a:pt x="3441700" y="44450"/>
                </a:lnTo>
                <a:lnTo>
                  <a:pt x="3441700" y="31750"/>
                </a:lnTo>
                <a:lnTo>
                  <a:pt x="3492500" y="31750"/>
                </a:lnTo>
                <a:lnTo>
                  <a:pt x="3429000" y="0"/>
                </a:lnTo>
                <a:close/>
              </a:path>
              <a:path w="3505200" h="76200">
                <a:moveTo>
                  <a:pt x="3429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429000" y="44450"/>
                </a:lnTo>
                <a:lnTo>
                  <a:pt x="3429000" y="31750"/>
                </a:lnTo>
                <a:close/>
              </a:path>
              <a:path w="3505200" h="76200">
                <a:moveTo>
                  <a:pt x="3492500" y="31750"/>
                </a:moveTo>
                <a:lnTo>
                  <a:pt x="3441700" y="31750"/>
                </a:lnTo>
                <a:lnTo>
                  <a:pt x="3441700" y="44450"/>
                </a:lnTo>
                <a:lnTo>
                  <a:pt x="3492500" y="44450"/>
                </a:lnTo>
                <a:lnTo>
                  <a:pt x="3505200" y="38100"/>
                </a:lnTo>
                <a:lnTo>
                  <a:pt x="34925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57400" y="3048000"/>
            <a:ext cx="3200400" cy="2057400"/>
          </a:xfrm>
          <a:custGeom>
            <a:avLst/>
            <a:gdLst/>
            <a:ahLst/>
            <a:cxnLst/>
            <a:rect l="l" t="t" r="r" b="b"/>
            <a:pathLst>
              <a:path w="3200400" h="2057400">
                <a:moveTo>
                  <a:pt x="0" y="0"/>
                </a:moveTo>
                <a:lnTo>
                  <a:pt x="21330" y="48781"/>
                </a:lnTo>
                <a:lnTo>
                  <a:pt x="42682" y="97535"/>
                </a:lnTo>
                <a:lnTo>
                  <a:pt x="64076" y="146232"/>
                </a:lnTo>
                <a:lnTo>
                  <a:pt x="85534" y="194845"/>
                </a:lnTo>
                <a:lnTo>
                  <a:pt x="107077" y="243345"/>
                </a:lnTo>
                <a:lnTo>
                  <a:pt x="128725" y="291704"/>
                </a:lnTo>
                <a:lnTo>
                  <a:pt x="150500" y="339894"/>
                </a:lnTo>
                <a:lnTo>
                  <a:pt x="172423" y="387886"/>
                </a:lnTo>
                <a:lnTo>
                  <a:pt x="194515" y="435653"/>
                </a:lnTo>
                <a:lnTo>
                  <a:pt x="216796" y="483166"/>
                </a:lnTo>
                <a:lnTo>
                  <a:pt x="239288" y="530398"/>
                </a:lnTo>
                <a:lnTo>
                  <a:pt x="262012" y="577319"/>
                </a:lnTo>
                <a:lnTo>
                  <a:pt x="284989" y="623902"/>
                </a:lnTo>
                <a:lnTo>
                  <a:pt x="308240" y="670118"/>
                </a:lnTo>
                <a:lnTo>
                  <a:pt x="331786" y="715940"/>
                </a:lnTo>
                <a:lnTo>
                  <a:pt x="355648" y="761338"/>
                </a:lnTo>
                <a:lnTo>
                  <a:pt x="379847" y="806286"/>
                </a:lnTo>
                <a:lnTo>
                  <a:pt x="404404" y="850754"/>
                </a:lnTo>
                <a:lnTo>
                  <a:pt x="429341" y="894715"/>
                </a:lnTo>
                <a:lnTo>
                  <a:pt x="454677" y="938140"/>
                </a:lnTo>
                <a:lnTo>
                  <a:pt x="480435" y="981002"/>
                </a:lnTo>
                <a:lnTo>
                  <a:pt x="506635" y="1023271"/>
                </a:lnTo>
                <a:lnTo>
                  <a:pt x="533299" y="1064920"/>
                </a:lnTo>
                <a:lnTo>
                  <a:pt x="560447" y="1105921"/>
                </a:lnTo>
                <a:lnTo>
                  <a:pt x="588100" y="1146244"/>
                </a:lnTo>
                <a:lnTo>
                  <a:pt x="616280" y="1185864"/>
                </a:lnTo>
                <a:lnTo>
                  <a:pt x="645007" y="1224750"/>
                </a:lnTo>
                <a:lnTo>
                  <a:pt x="674303" y="1262875"/>
                </a:lnTo>
                <a:lnTo>
                  <a:pt x="704188" y="1300210"/>
                </a:lnTo>
                <a:lnTo>
                  <a:pt x="734684" y="1336728"/>
                </a:lnTo>
                <a:lnTo>
                  <a:pt x="765811" y="1372400"/>
                </a:lnTo>
                <a:lnTo>
                  <a:pt x="797592" y="1407198"/>
                </a:lnTo>
                <a:lnTo>
                  <a:pt x="830046" y="1441094"/>
                </a:lnTo>
                <a:lnTo>
                  <a:pt x="863194" y="1474059"/>
                </a:lnTo>
                <a:lnTo>
                  <a:pt x="897059" y="1506066"/>
                </a:lnTo>
                <a:lnTo>
                  <a:pt x="931660" y="1537087"/>
                </a:lnTo>
                <a:lnTo>
                  <a:pt x="967020" y="1567092"/>
                </a:lnTo>
                <a:lnTo>
                  <a:pt x="1003158" y="1596054"/>
                </a:lnTo>
                <a:lnTo>
                  <a:pt x="1040096" y="1623945"/>
                </a:lnTo>
                <a:lnTo>
                  <a:pt x="1077855" y="1650736"/>
                </a:lnTo>
                <a:lnTo>
                  <a:pt x="1116457" y="1676400"/>
                </a:lnTo>
                <a:lnTo>
                  <a:pt x="1154060" y="1699801"/>
                </a:lnTo>
                <a:lnTo>
                  <a:pt x="1192429" y="1722177"/>
                </a:lnTo>
                <a:lnTo>
                  <a:pt x="1231547" y="1743550"/>
                </a:lnTo>
                <a:lnTo>
                  <a:pt x="1271395" y="1763946"/>
                </a:lnTo>
                <a:lnTo>
                  <a:pt x="1311955" y="1783389"/>
                </a:lnTo>
                <a:lnTo>
                  <a:pt x="1353208" y="1801903"/>
                </a:lnTo>
                <a:lnTo>
                  <a:pt x="1395136" y="1819513"/>
                </a:lnTo>
                <a:lnTo>
                  <a:pt x="1437721" y="1836242"/>
                </a:lnTo>
                <a:lnTo>
                  <a:pt x="1480945" y="1852117"/>
                </a:lnTo>
                <a:lnTo>
                  <a:pt x="1524790" y="1867161"/>
                </a:lnTo>
                <a:lnTo>
                  <a:pt x="1569236" y="1881398"/>
                </a:lnTo>
                <a:lnTo>
                  <a:pt x="1614267" y="1894853"/>
                </a:lnTo>
                <a:lnTo>
                  <a:pt x="1659864" y="1907550"/>
                </a:lnTo>
                <a:lnTo>
                  <a:pt x="1706008" y="1919515"/>
                </a:lnTo>
                <a:lnTo>
                  <a:pt x="1752682" y="1930770"/>
                </a:lnTo>
                <a:lnTo>
                  <a:pt x="1799866" y="1941341"/>
                </a:lnTo>
                <a:lnTo>
                  <a:pt x="1847544" y="1951253"/>
                </a:lnTo>
                <a:lnTo>
                  <a:pt x="1895696" y="1960529"/>
                </a:lnTo>
                <a:lnTo>
                  <a:pt x="1944304" y="1969194"/>
                </a:lnTo>
                <a:lnTo>
                  <a:pt x="1993351" y="1977272"/>
                </a:lnTo>
                <a:lnTo>
                  <a:pt x="2042817" y="1984788"/>
                </a:lnTo>
                <a:lnTo>
                  <a:pt x="2092686" y="1991767"/>
                </a:lnTo>
                <a:lnTo>
                  <a:pt x="2142937" y="1998232"/>
                </a:lnTo>
                <a:lnTo>
                  <a:pt x="2193554" y="2004209"/>
                </a:lnTo>
                <a:lnTo>
                  <a:pt x="2244518" y="2009721"/>
                </a:lnTo>
                <a:lnTo>
                  <a:pt x="2295810" y="2014794"/>
                </a:lnTo>
                <a:lnTo>
                  <a:pt x="2347413" y="2019450"/>
                </a:lnTo>
                <a:lnTo>
                  <a:pt x="2399308" y="2023716"/>
                </a:lnTo>
                <a:lnTo>
                  <a:pt x="2451477" y="2027616"/>
                </a:lnTo>
                <a:lnTo>
                  <a:pt x="2503902" y="2031173"/>
                </a:lnTo>
                <a:lnTo>
                  <a:pt x="2556564" y="2034412"/>
                </a:lnTo>
                <a:lnTo>
                  <a:pt x="2609446" y="2037358"/>
                </a:lnTo>
                <a:lnTo>
                  <a:pt x="2662528" y="2040036"/>
                </a:lnTo>
                <a:lnTo>
                  <a:pt x="2715794" y="2042468"/>
                </a:lnTo>
                <a:lnTo>
                  <a:pt x="2769224" y="2044681"/>
                </a:lnTo>
                <a:lnTo>
                  <a:pt x="2822800" y="2046699"/>
                </a:lnTo>
                <a:lnTo>
                  <a:pt x="2876505" y="2048545"/>
                </a:lnTo>
                <a:lnTo>
                  <a:pt x="2930319" y="2050245"/>
                </a:lnTo>
                <a:lnTo>
                  <a:pt x="2984225" y="2051823"/>
                </a:lnTo>
                <a:lnTo>
                  <a:pt x="3038204" y="2053302"/>
                </a:lnTo>
                <a:lnTo>
                  <a:pt x="3092238" y="2054709"/>
                </a:lnTo>
                <a:lnTo>
                  <a:pt x="3146310" y="2056066"/>
                </a:lnTo>
                <a:lnTo>
                  <a:pt x="3200400" y="2057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3554" y="3886200"/>
            <a:ext cx="766445" cy="766445"/>
          </a:xfrm>
          <a:custGeom>
            <a:avLst/>
            <a:gdLst/>
            <a:ahLst/>
            <a:cxnLst/>
            <a:rect l="l" t="t" r="r" b="b"/>
            <a:pathLst>
              <a:path w="766445" h="766445">
                <a:moveTo>
                  <a:pt x="708089" y="49340"/>
                </a:moveTo>
                <a:lnTo>
                  <a:pt x="0" y="757555"/>
                </a:lnTo>
                <a:lnTo>
                  <a:pt x="8889" y="766444"/>
                </a:lnTo>
                <a:lnTo>
                  <a:pt x="717104" y="58355"/>
                </a:lnTo>
                <a:lnTo>
                  <a:pt x="708089" y="49340"/>
                </a:lnTo>
                <a:close/>
              </a:path>
              <a:path w="766445" h="766445">
                <a:moveTo>
                  <a:pt x="752982" y="40386"/>
                </a:moveTo>
                <a:lnTo>
                  <a:pt x="717042" y="40386"/>
                </a:lnTo>
                <a:lnTo>
                  <a:pt x="726058" y="49402"/>
                </a:lnTo>
                <a:lnTo>
                  <a:pt x="717104" y="58355"/>
                </a:lnTo>
                <a:lnTo>
                  <a:pt x="739520" y="80772"/>
                </a:lnTo>
                <a:lnTo>
                  <a:pt x="752982" y="40386"/>
                </a:lnTo>
                <a:close/>
              </a:path>
              <a:path w="766445" h="766445">
                <a:moveTo>
                  <a:pt x="717042" y="40386"/>
                </a:moveTo>
                <a:lnTo>
                  <a:pt x="708089" y="49340"/>
                </a:lnTo>
                <a:lnTo>
                  <a:pt x="717104" y="58355"/>
                </a:lnTo>
                <a:lnTo>
                  <a:pt x="726058" y="49402"/>
                </a:lnTo>
                <a:lnTo>
                  <a:pt x="717042" y="40386"/>
                </a:lnTo>
                <a:close/>
              </a:path>
              <a:path w="766445" h="766445">
                <a:moveTo>
                  <a:pt x="766444" y="0"/>
                </a:moveTo>
                <a:lnTo>
                  <a:pt x="685672" y="26924"/>
                </a:lnTo>
                <a:lnTo>
                  <a:pt x="708089" y="49340"/>
                </a:lnTo>
                <a:lnTo>
                  <a:pt x="717042" y="40386"/>
                </a:lnTo>
                <a:lnTo>
                  <a:pt x="752982" y="40386"/>
                </a:lnTo>
                <a:lnTo>
                  <a:pt x="7664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41775" y="3685108"/>
            <a:ext cx="14700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Elasticity of  demand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equal 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utility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curve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9194" y="245795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9828" y="559074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5394" y="565901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74594" y="5743143"/>
            <a:ext cx="849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ma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74394" y="2785999"/>
            <a:ext cx="190500" cy="208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  </a:t>
            </a:r>
            <a:r>
              <a:rPr sz="1800" spc="-5" dirty="0">
                <a:latin typeface="Arial"/>
                <a:cs typeface="Arial"/>
              </a:rPr>
              <a:t>R  I  C  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60194" y="2770759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89828" y="4904613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59753" y="2067890"/>
            <a:ext cx="204533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When the  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oport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on</a:t>
            </a:r>
            <a:r>
              <a:rPr sz="2800" spc="-3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  </a:t>
            </a:r>
            <a:r>
              <a:rPr sz="2800" spc="-10" dirty="0">
                <a:latin typeface="Calibri"/>
                <a:cs typeface="Calibri"/>
              </a:rPr>
              <a:t>change </a:t>
            </a:r>
            <a:r>
              <a:rPr sz="2800" spc="-15" dirty="0">
                <a:latin typeface="Calibri"/>
                <a:cs typeface="Calibri"/>
              </a:rPr>
              <a:t>in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59753" y="3348354"/>
            <a:ext cx="2435225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demand </a:t>
            </a:r>
            <a:r>
              <a:rPr sz="2800" spc="-5" dirty="0">
                <a:latin typeface="Calibri"/>
                <a:cs typeface="Calibri"/>
              </a:rPr>
              <a:t>is equal 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proportionate  </a:t>
            </a:r>
            <a:r>
              <a:rPr sz="2800" spc="-5" dirty="0">
                <a:latin typeface="Calibri"/>
                <a:cs typeface="Calibri"/>
              </a:rPr>
              <a:t>changes in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price,  </a:t>
            </a:r>
            <a:r>
              <a:rPr sz="2800" spc="-5" dirty="0">
                <a:latin typeface="Calibri"/>
                <a:cs typeface="Calibri"/>
              </a:rPr>
              <a:t>it is known as  </a:t>
            </a:r>
            <a:r>
              <a:rPr sz="2800" spc="-15" dirty="0">
                <a:latin typeface="Calibri"/>
                <a:cs typeface="Calibri"/>
              </a:rPr>
              <a:t>unitary </a:t>
            </a:r>
            <a:r>
              <a:rPr sz="2800" spc="-10" dirty="0">
                <a:latin typeface="Calibri"/>
                <a:cs typeface="Calibri"/>
              </a:rPr>
              <a:t>elastic  demand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1041" y="461594"/>
            <a:ext cx="62039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5" dirty="0">
                <a:latin typeface="Calibri"/>
                <a:cs typeface="Calibri"/>
              </a:rPr>
              <a:t>Relatively </a:t>
            </a:r>
            <a:r>
              <a:rPr b="0" spc="-5" dirty="0">
                <a:latin typeface="Calibri"/>
                <a:cs typeface="Calibri"/>
              </a:rPr>
              <a:t>inelastic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demand</a:t>
            </a:r>
          </a:p>
        </p:txBody>
      </p:sp>
      <p:sp>
        <p:nvSpPr>
          <p:cNvPr id="3" name="object 3"/>
          <p:cNvSpPr/>
          <p:nvPr/>
        </p:nvSpPr>
        <p:spPr>
          <a:xfrm>
            <a:off x="1714500" y="1676400"/>
            <a:ext cx="76200" cy="3810000"/>
          </a:xfrm>
          <a:custGeom>
            <a:avLst/>
            <a:gdLst/>
            <a:ahLst/>
            <a:cxnLst/>
            <a:rect l="l" t="t" r="r" b="b"/>
            <a:pathLst>
              <a:path w="76200" h="3810000">
                <a:moveTo>
                  <a:pt x="44450" y="63500"/>
                </a:moveTo>
                <a:lnTo>
                  <a:pt x="31750" y="63500"/>
                </a:lnTo>
                <a:lnTo>
                  <a:pt x="31750" y="3810000"/>
                </a:lnTo>
                <a:lnTo>
                  <a:pt x="44450" y="3810000"/>
                </a:lnTo>
                <a:lnTo>
                  <a:pt x="44450" y="63500"/>
                </a:lnTo>
                <a:close/>
              </a:path>
              <a:path w="76200" h="38100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8100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52600" y="5448300"/>
            <a:ext cx="3505200" cy="76200"/>
          </a:xfrm>
          <a:custGeom>
            <a:avLst/>
            <a:gdLst/>
            <a:ahLst/>
            <a:cxnLst/>
            <a:rect l="l" t="t" r="r" b="b"/>
            <a:pathLst>
              <a:path w="3505200" h="76200">
                <a:moveTo>
                  <a:pt x="3429000" y="0"/>
                </a:moveTo>
                <a:lnTo>
                  <a:pt x="3429000" y="76200"/>
                </a:lnTo>
                <a:lnTo>
                  <a:pt x="3492500" y="44450"/>
                </a:lnTo>
                <a:lnTo>
                  <a:pt x="3441700" y="44450"/>
                </a:lnTo>
                <a:lnTo>
                  <a:pt x="3441700" y="31750"/>
                </a:lnTo>
                <a:lnTo>
                  <a:pt x="3492500" y="31750"/>
                </a:lnTo>
                <a:lnTo>
                  <a:pt x="3429000" y="0"/>
                </a:lnTo>
                <a:close/>
              </a:path>
              <a:path w="3505200" h="76200">
                <a:moveTo>
                  <a:pt x="3429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429000" y="44450"/>
                </a:lnTo>
                <a:lnTo>
                  <a:pt x="3429000" y="31750"/>
                </a:lnTo>
                <a:close/>
              </a:path>
              <a:path w="3505200" h="76200">
                <a:moveTo>
                  <a:pt x="3492500" y="31750"/>
                </a:moveTo>
                <a:lnTo>
                  <a:pt x="3441700" y="31750"/>
                </a:lnTo>
                <a:lnTo>
                  <a:pt x="3441700" y="44450"/>
                </a:lnTo>
                <a:lnTo>
                  <a:pt x="3492500" y="44450"/>
                </a:lnTo>
                <a:lnTo>
                  <a:pt x="3505200" y="38100"/>
                </a:lnTo>
                <a:lnTo>
                  <a:pt x="34925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36975" y="2084654"/>
            <a:ext cx="19018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Relatively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inelastic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demand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curve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7428" y="5514543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6794" y="5590743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4394" y="1771903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55975" y="5735218"/>
            <a:ext cx="849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ma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67000" y="2286000"/>
            <a:ext cx="1676400" cy="2667000"/>
          </a:xfrm>
          <a:custGeom>
            <a:avLst/>
            <a:gdLst/>
            <a:ahLst/>
            <a:cxnLst/>
            <a:rect l="l" t="t" r="r" b="b"/>
            <a:pathLst>
              <a:path w="1676400" h="2667000">
                <a:moveTo>
                  <a:pt x="0" y="0"/>
                </a:moveTo>
                <a:lnTo>
                  <a:pt x="1676400" y="2667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24301" y="2743200"/>
            <a:ext cx="690880" cy="766445"/>
          </a:xfrm>
          <a:custGeom>
            <a:avLst/>
            <a:gdLst/>
            <a:ahLst/>
            <a:cxnLst/>
            <a:rect l="l" t="t" r="r" b="b"/>
            <a:pathLst>
              <a:path w="690879" h="766445">
                <a:moveTo>
                  <a:pt x="634790" y="52332"/>
                </a:moveTo>
                <a:lnTo>
                  <a:pt x="0" y="757809"/>
                </a:lnTo>
                <a:lnTo>
                  <a:pt x="9398" y="766190"/>
                </a:lnTo>
                <a:lnTo>
                  <a:pt x="644276" y="60882"/>
                </a:lnTo>
                <a:lnTo>
                  <a:pt x="634790" y="52332"/>
                </a:lnTo>
                <a:close/>
              </a:path>
              <a:path w="690879" h="766445">
                <a:moveTo>
                  <a:pt x="678689" y="42925"/>
                </a:moveTo>
                <a:lnTo>
                  <a:pt x="643254" y="42925"/>
                </a:lnTo>
                <a:lnTo>
                  <a:pt x="652779" y="51435"/>
                </a:lnTo>
                <a:lnTo>
                  <a:pt x="644276" y="60882"/>
                </a:lnTo>
                <a:lnTo>
                  <a:pt x="667893" y="82169"/>
                </a:lnTo>
                <a:lnTo>
                  <a:pt x="678689" y="42925"/>
                </a:lnTo>
                <a:close/>
              </a:path>
              <a:path w="690879" h="766445">
                <a:moveTo>
                  <a:pt x="643254" y="42925"/>
                </a:moveTo>
                <a:lnTo>
                  <a:pt x="634790" y="52332"/>
                </a:lnTo>
                <a:lnTo>
                  <a:pt x="644276" y="60882"/>
                </a:lnTo>
                <a:lnTo>
                  <a:pt x="652779" y="51435"/>
                </a:lnTo>
                <a:lnTo>
                  <a:pt x="643254" y="42925"/>
                </a:lnTo>
                <a:close/>
              </a:path>
              <a:path w="690879" h="766445">
                <a:moveTo>
                  <a:pt x="690499" y="0"/>
                </a:moveTo>
                <a:lnTo>
                  <a:pt x="611251" y="31114"/>
                </a:lnTo>
                <a:lnTo>
                  <a:pt x="634790" y="52332"/>
                </a:lnTo>
                <a:lnTo>
                  <a:pt x="643254" y="42925"/>
                </a:lnTo>
                <a:lnTo>
                  <a:pt x="678689" y="42925"/>
                </a:lnTo>
                <a:lnTo>
                  <a:pt x="6904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64994" y="2008378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22775" y="4904613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8194" y="2633599"/>
            <a:ext cx="190500" cy="208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  </a:t>
            </a:r>
            <a:r>
              <a:rPr sz="1800" spc="-5" dirty="0">
                <a:latin typeface="Arial"/>
                <a:cs typeface="Arial"/>
              </a:rPr>
              <a:t>R  I  C  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28028" y="1845310"/>
            <a:ext cx="2137410" cy="3043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When the  </a:t>
            </a:r>
            <a:r>
              <a:rPr sz="2200" spc="-10" dirty="0">
                <a:latin typeface="Calibri"/>
                <a:cs typeface="Calibri"/>
              </a:rPr>
              <a:t>proportionate  change in demand  </a:t>
            </a:r>
            <a:r>
              <a:rPr sz="2200" spc="-5" dirty="0">
                <a:latin typeface="Calibri"/>
                <a:cs typeface="Calibri"/>
              </a:rPr>
              <a:t>is less than </a:t>
            </a:r>
            <a:r>
              <a:rPr sz="2200" spc="-10" dirty="0">
                <a:latin typeface="Calibri"/>
                <a:cs typeface="Calibri"/>
              </a:rPr>
              <a:t>the  proportionate  changes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price, </a:t>
            </a:r>
            <a:r>
              <a:rPr sz="2200" spc="-5" dirty="0">
                <a:latin typeface="Calibri"/>
                <a:cs typeface="Calibri"/>
              </a:rPr>
              <a:t>it  is known as  </a:t>
            </a:r>
            <a:r>
              <a:rPr sz="2200" spc="-10" dirty="0">
                <a:latin typeface="Calibri"/>
                <a:cs typeface="Calibri"/>
              </a:rPr>
              <a:t>relatively </a:t>
            </a:r>
            <a:r>
              <a:rPr sz="2200" spc="-5" dirty="0">
                <a:latin typeface="Calibri"/>
                <a:cs typeface="Calibri"/>
              </a:rPr>
              <a:t>inelastic  </a:t>
            </a:r>
            <a:r>
              <a:rPr sz="2200" spc="-10" dirty="0">
                <a:latin typeface="Calibri"/>
                <a:cs typeface="Calibri"/>
              </a:rPr>
              <a:t>demand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8577" y="461594"/>
            <a:ext cx="60102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0" dirty="0">
                <a:latin typeface="Calibri"/>
                <a:cs typeface="Calibri"/>
              </a:rPr>
              <a:t>Perfectly </a:t>
            </a:r>
            <a:r>
              <a:rPr b="0" spc="-5" dirty="0">
                <a:latin typeface="Calibri"/>
                <a:cs typeface="Calibri"/>
              </a:rPr>
              <a:t>inelastic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demand</a:t>
            </a:r>
          </a:p>
        </p:txBody>
      </p:sp>
      <p:sp>
        <p:nvSpPr>
          <p:cNvPr id="3" name="object 3"/>
          <p:cNvSpPr/>
          <p:nvPr/>
        </p:nvSpPr>
        <p:spPr>
          <a:xfrm>
            <a:off x="1790700" y="1905000"/>
            <a:ext cx="76200" cy="3505200"/>
          </a:xfrm>
          <a:custGeom>
            <a:avLst/>
            <a:gdLst/>
            <a:ahLst/>
            <a:cxnLst/>
            <a:rect l="l" t="t" r="r" b="b"/>
            <a:pathLst>
              <a:path w="76200" h="3505200">
                <a:moveTo>
                  <a:pt x="44450" y="63500"/>
                </a:moveTo>
                <a:lnTo>
                  <a:pt x="31750" y="63500"/>
                </a:lnTo>
                <a:lnTo>
                  <a:pt x="31750" y="3505200"/>
                </a:lnTo>
                <a:lnTo>
                  <a:pt x="44450" y="3505200"/>
                </a:lnTo>
                <a:lnTo>
                  <a:pt x="44450" y="63500"/>
                </a:lnTo>
                <a:close/>
              </a:path>
              <a:path w="76200" h="35052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5052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8800" y="5372100"/>
            <a:ext cx="3886200" cy="76200"/>
          </a:xfrm>
          <a:custGeom>
            <a:avLst/>
            <a:gdLst/>
            <a:ahLst/>
            <a:cxnLst/>
            <a:rect l="l" t="t" r="r" b="b"/>
            <a:pathLst>
              <a:path w="3886200" h="76200">
                <a:moveTo>
                  <a:pt x="3810000" y="0"/>
                </a:moveTo>
                <a:lnTo>
                  <a:pt x="3810000" y="76200"/>
                </a:lnTo>
                <a:lnTo>
                  <a:pt x="3873500" y="44450"/>
                </a:lnTo>
                <a:lnTo>
                  <a:pt x="3822700" y="44450"/>
                </a:lnTo>
                <a:lnTo>
                  <a:pt x="3822700" y="31750"/>
                </a:lnTo>
                <a:lnTo>
                  <a:pt x="3873500" y="31750"/>
                </a:lnTo>
                <a:lnTo>
                  <a:pt x="3810000" y="0"/>
                </a:lnTo>
                <a:close/>
              </a:path>
              <a:path w="3886200" h="76200">
                <a:moveTo>
                  <a:pt x="3810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0000" y="44450"/>
                </a:lnTo>
                <a:lnTo>
                  <a:pt x="3810000" y="31750"/>
                </a:lnTo>
                <a:close/>
              </a:path>
              <a:path w="3886200" h="76200">
                <a:moveTo>
                  <a:pt x="3873500" y="31750"/>
                </a:moveTo>
                <a:lnTo>
                  <a:pt x="3822700" y="31750"/>
                </a:lnTo>
                <a:lnTo>
                  <a:pt x="3822700" y="44450"/>
                </a:lnTo>
                <a:lnTo>
                  <a:pt x="3873500" y="44450"/>
                </a:lnTo>
                <a:lnTo>
                  <a:pt x="3886200" y="38100"/>
                </a:lnTo>
                <a:lnTo>
                  <a:pt x="38735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27375" y="5590743"/>
            <a:ext cx="849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ma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2175" y="5438343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57600" y="2209800"/>
            <a:ext cx="0" cy="3200400"/>
          </a:xfrm>
          <a:custGeom>
            <a:avLst/>
            <a:gdLst/>
            <a:ahLst/>
            <a:cxnLst/>
            <a:rect l="l" t="t" r="r" b="b"/>
            <a:pathLst>
              <a:path h="3200400">
                <a:moveTo>
                  <a:pt x="0" y="0"/>
                </a:moveTo>
                <a:lnTo>
                  <a:pt x="0" y="3200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4805" y="3352800"/>
            <a:ext cx="917575" cy="462915"/>
          </a:xfrm>
          <a:custGeom>
            <a:avLst/>
            <a:gdLst/>
            <a:ahLst/>
            <a:cxnLst/>
            <a:rect l="l" t="t" r="r" b="b"/>
            <a:pathLst>
              <a:path w="917575" h="462914">
                <a:moveTo>
                  <a:pt x="846154" y="28407"/>
                </a:moveTo>
                <a:lnTo>
                  <a:pt x="0" y="451485"/>
                </a:lnTo>
                <a:lnTo>
                  <a:pt x="5588" y="462914"/>
                </a:lnTo>
                <a:lnTo>
                  <a:pt x="851810" y="39741"/>
                </a:lnTo>
                <a:lnTo>
                  <a:pt x="846154" y="28407"/>
                </a:lnTo>
                <a:close/>
              </a:path>
              <a:path w="917575" h="462914">
                <a:moveTo>
                  <a:pt x="900133" y="22733"/>
                </a:moveTo>
                <a:lnTo>
                  <a:pt x="857504" y="22733"/>
                </a:lnTo>
                <a:lnTo>
                  <a:pt x="863219" y="34036"/>
                </a:lnTo>
                <a:lnTo>
                  <a:pt x="851810" y="39741"/>
                </a:lnTo>
                <a:lnTo>
                  <a:pt x="866013" y="68199"/>
                </a:lnTo>
                <a:lnTo>
                  <a:pt x="900133" y="22733"/>
                </a:lnTo>
                <a:close/>
              </a:path>
              <a:path w="917575" h="462914">
                <a:moveTo>
                  <a:pt x="857504" y="22733"/>
                </a:moveTo>
                <a:lnTo>
                  <a:pt x="846154" y="28407"/>
                </a:lnTo>
                <a:lnTo>
                  <a:pt x="851810" y="39741"/>
                </a:lnTo>
                <a:lnTo>
                  <a:pt x="863219" y="34036"/>
                </a:lnTo>
                <a:lnTo>
                  <a:pt x="857504" y="22733"/>
                </a:lnTo>
                <a:close/>
              </a:path>
              <a:path w="917575" h="462914">
                <a:moveTo>
                  <a:pt x="917194" y="0"/>
                </a:moveTo>
                <a:lnTo>
                  <a:pt x="831977" y="0"/>
                </a:lnTo>
                <a:lnTo>
                  <a:pt x="846154" y="28407"/>
                </a:lnTo>
                <a:lnTo>
                  <a:pt x="857504" y="22733"/>
                </a:lnTo>
                <a:lnTo>
                  <a:pt x="900133" y="22733"/>
                </a:lnTo>
                <a:lnTo>
                  <a:pt x="9171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98975" y="2618359"/>
            <a:ext cx="17995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Perfectly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inelastic  demand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curve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9194" y="551454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6794" y="1520698"/>
            <a:ext cx="2324735" cy="635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 marL="2146300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94628" y="5438343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6794" y="2709799"/>
            <a:ext cx="190500" cy="208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  </a:t>
            </a:r>
            <a:r>
              <a:rPr sz="1800" spc="-5" dirty="0">
                <a:latin typeface="Arial"/>
                <a:cs typeface="Arial"/>
              </a:rPr>
              <a:t>R  I  C  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80428" y="2073986"/>
            <a:ext cx="2325370" cy="237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When a </a:t>
            </a:r>
            <a:r>
              <a:rPr sz="2200" spc="-10" dirty="0">
                <a:latin typeface="Calibri"/>
                <a:cs typeface="Calibri"/>
              </a:rPr>
              <a:t>change </a:t>
            </a:r>
            <a:r>
              <a:rPr sz="2200" spc="-5" dirty="0">
                <a:latin typeface="Calibri"/>
                <a:cs typeface="Calibri"/>
              </a:rPr>
              <a:t>in  </a:t>
            </a:r>
            <a:r>
              <a:rPr sz="2200" spc="-10" dirty="0">
                <a:latin typeface="Calibri"/>
                <a:cs typeface="Calibri"/>
              </a:rPr>
              <a:t>price, </a:t>
            </a:r>
            <a:r>
              <a:rPr sz="2200" spc="-15" dirty="0">
                <a:latin typeface="Calibri"/>
                <a:cs typeface="Calibri"/>
              </a:rPr>
              <a:t>howsover  </a:t>
            </a:r>
            <a:r>
              <a:rPr sz="2200" spc="-10" dirty="0">
                <a:latin typeface="Calibri"/>
                <a:cs typeface="Calibri"/>
              </a:rPr>
              <a:t>large, change no  changes </a:t>
            </a:r>
            <a:r>
              <a:rPr sz="2200" spc="-5" dirty="0">
                <a:latin typeface="Calibri"/>
                <a:cs typeface="Calibri"/>
              </a:rPr>
              <a:t>in quality  </a:t>
            </a:r>
            <a:r>
              <a:rPr sz="2200" spc="-10" dirty="0">
                <a:latin typeface="Calibri"/>
                <a:cs typeface="Calibri"/>
              </a:rPr>
              <a:t>demand, </a:t>
            </a:r>
            <a:r>
              <a:rPr sz="2200" spc="-5" dirty="0">
                <a:latin typeface="Calibri"/>
                <a:cs typeface="Calibri"/>
              </a:rPr>
              <a:t>it is known  as </a:t>
            </a:r>
            <a:r>
              <a:rPr sz="2200" spc="-15" dirty="0">
                <a:latin typeface="Calibri"/>
                <a:cs typeface="Calibri"/>
              </a:rPr>
              <a:t>perfectly </a:t>
            </a:r>
            <a:r>
              <a:rPr sz="2200" spc="-5" dirty="0">
                <a:latin typeface="Calibri"/>
                <a:cs typeface="Calibri"/>
              </a:rPr>
              <a:t>inelastic  </a:t>
            </a:r>
            <a:r>
              <a:rPr sz="2200" spc="-10" dirty="0">
                <a:latin typeface="Calibri"/>
                <a:cs typeface="Calibri"/>
              </a:rPr>
              <a:t>demand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6825" marR="5080" indent="-1053465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ALL KINDS OF </a:t>
            </a:r>
            <a:r>
              <a:rPr sz="4000" spc="-10" dirty="0"/>
              <a:t>DEMAND CAN </a:t>
            </a:r>
            <a:r>
              <a:rPr sz="4000" spc="-5" dirty="0"/>
              <a:t>BE </a:t>
            </a:r>
            <a:r>
              <a:rPr sz="4000" spc="-20" dirty="0"/>
              <a:t>SHOWN  </a:t>
            </a:r>
            <a:r>
              <a:rPr sz="4000" spc="-5" dirty="0"/>
              <a:t>IN </a:t>
            </a:r>
            <a:r>
              <a:rPr sz="4000" spc="-10" dirty="0"/>
              <a:t>ONE </a:t>
            </a:r>
            <a:r>
              <a:rPr sz="4000" spc="-15" dirty="0"/>
              <a:t>DIAGRAM </a:t>
            </a:r>
            <a:r>
              <a:rPr sz="4000" spc="-5" dirty="0"/>
              <a:t>AS</a:t>
            </a:r>
            <a:r>
              <a:rPr sz="4000" spc="-15" dirty="0"/>
              <a:t> </a:t>
            </a:r>
            <a:r>
              <a:rPr sz="4000" spc="-30" dirty="0"/>
              <a:t>FOLLOW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124200" y="1905000"/>
            <a:ext cx="0" cy="3352800"/>
          </a:xfrm>
          <a:custGeom>
            <a:avLst/>
            <a:gdLst/>
            <a:ahLst/>
            <a:cxnLst/>
            <a:rect l="l" t="t" r="r" b="b"/>
            <a:pathLst>
              <a:path h="3352800">
                <a:moveTo>
                  <a:pt x="0" y="0"/>
                </a:moveTo>
                <a:lnTo>
                  <a:pt x="0" y="3352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71600" y="1447800"/>
            <a:ext cx="0" cy="3810000"/>
          </a:xfrm>
          <a:custGeom>
            <a:avLst/>
            <a:gdLst/>
            <a:ahLst/>
            <a:cxnLst/>
            <a:rect l="l" t="t" r="r" b="b"/>
            <a:pathLst>
              <a:path h="3810000">
                <a:moveTo>
                  <a:pt x="0" y="0"/>
                </a:moveTo>
                <a:lnTo>
                  <a:pt x="0" y="3810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1600" y="5257800"/>
            <a:ext cx="4495800" cy="0"/>
          </a:xfrm>
          <a:custGeom>
            <a:avLst/>
            <a:gdLst/>
            <a:ahLst/>
            <a:cxnLst/>
            <a:rect l="l" t="t" r="r" b="b"/>
            <a:pathLst>
              <a:path w="4495800">
                <a:moveTo>
                  <a:pt x="0" y="0"/>
                </a:moveTo>
                <a:lnTo>
                  <a:pt x="4495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1600" y="3429000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>
                <a:moveTo>
                  <a:pt x="0" y="0"/>
                </a:moveTo>
                <a:lnTo>
                  <a:pt x="3962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000" y="2895600"/>
            <a:ext cx="3810000" cy="1295400"/>
          </a:xfrm>
          <a:custGeom>
            <a:avLst/>
            <a:gdLst/>
            <a:ahLst/>
            <a:cxnLst/>
            <a:rect l="l" t="t" r="r" b="b"/>
            <a:pathLst>
              <a:path w="3810000" h="1295400">
                <a:moveTo>
                  <a:pt x="0" y="0"/>
                </a:moveTo>
                <a:lnTo>
                  <a:pt x="3810000" y="1295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14600" y="2209800"/>
            <a:ext cx="1295400" cy="2514600"/>
          </a:xfrm>
          <a:custGeom>
            <a:avLst/>
            <a:gdLst/>
            <a:ahLst/>
            <a:cxnLst/>
            <a:rect l="l" t="t" r="r" b="b"/>
            <a:pathLst>
              <a:path w="1295400" h="2514600">
                <a:moveTo>
                  <a:pt x="0" y="0"/>
                </a:moveTo>
                <a:lnTo>
                  <a:pt x="1295400" y="2514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6400" y="2286000"/>
            <a:ext cx="2743200" cy="2209800"/>
          </a:xfrm>
          <a:custGeom>
            <a:avLst/>
            <a:gdLst/>
            <a:ahLst/>
            <a:cxnLst/>
            <a:rect l="l" t="t" r="r" b="b"/>
            <a:pathLst>
              <a:path w="2743200" h="2209800">
                <a:moveTo>
                  <a:pt x="0" y="0"/>
                </a:moveTo>
                <a:lnTo>
                  <a:pt x="2743200" y="2209800"/>
                </a:lnTo>
              </a:path>
            </a:pathLst>
          </a:custGeom>
          <a:ln w="12700">
            <a:solidFill>
              <a:srgbClr val="0000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9644" y="3295015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85028" y="4133469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8975" y="4438269"/>
            <a:ext cx="281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36975" y="4743069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9644" y="1618234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08828" y="5352694"/>
            <a:ext cx="144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5844" y="53526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93594" y="5245933"/>
            <a:ext cx="892810" cy="78803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40"/>
              </a:spcBef>
            </a:pPr>
            <a:r>
              <a:rPr sz="1800" spc="-5" dirty="0">
                <a:latin typeface="Calibri"/>
                <a:cs typeface="Calibri"/>
              </a:rPr>
              <a:t>D5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MAND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0739" y="2761615"/>
            <a:ext cx="14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0739" y="3035935"/>
            <a:ext cx="14986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  I  C  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18428" y="2299842"/>
            <a:ext cx="24657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WHERE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D1) </a:t>
            </a:r>
            <a:r>
              <a:rPr sz="2400" spc="-15" dirty="0">
                <a:latin typeface="Calibri"/>
                <a:cs typeface="Calibri"/>
              </a:rPr>
              <a:t>Perfectly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elastic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61328" y="3031363"/>
            <a:ext cx="1047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dirty="0">
                <a:latin typeface="Calibri"/>
                <a:cs typeface="Calibri"/>
              </a:rPr>
              <a:t>mand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12028" y="3397122"/>
            <a:ext cx="29337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0" marR="30480" indent="-723900">
              <a:lnSpc>
                <a:spcPct val="100000"/>
              </a:lnSpc>
              <a:spcBef>
                <a:spcPts val="100"/>
              </a:spcBef>
            </a:pPr>
            <a:r>
              <a:rPr sz="2700" spc="-7" baseline="6172" dirty="0">
                <a:latin typeface="Calibri"/>
                <a:cs typeface="Calibri"/>
              </a:rPr>
              <a:t>D1 </a:t>
            </a:r>
            <a:r>
              <a:rPr sz="2400" spc="-10" dirty="0">
                <a:latin typeface="Calibri"/>
                <a:cs typeface="Calibri"/>
              </a:rPr>
              <a:t>D2)Relatively </a:t>
            </a:r>
            <a:r>
              <a:rPr sz="2400" spc="-5" dirty="0">
                <a:latin typeface="Calibri"/>
                <a:cs typeface="Calibri"/>
              </a:rPr>
              <a:t>elastic  demand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18428" y="4128896"/>
            <a:ext cx="29578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D3)Elasticity of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demand  </a:t>
            </a:r>
            <a:r>
              <a:rPr sz="2400" dirty="0">
                <a:latin typeface="Calibri"/>
                <a:cs typeface="Calibri"/>
              </a:rPr>
              <a:t>equal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utility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D4)Relatively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inelastic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18428" y="5226253"/>
            <a:ext cx="26276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demand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D5)Perfectly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inelastic  demand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1469</Words>
  <Application>Microsoft Office PowerPoint</Application>
  <PresentationFormat>On-screen Show (4:3)</PresentationFormat>
  <Paragraphs>321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ELASTICITY</vt:lpstr>
      <vt:lpstr>Definition Of Price Elasticity Of Demand</vt:lpstr>
      <vt:lpstr>Kinds Of Price Elasticity Of Demand</vt:lpstr>
      <vt:lpstr>Perfectly elastic demand</vt:lpstr>
      <vt:lpstr>Relatively elastic demand</vt:lpstr>
      <vt:lpstr>Elasticity of demand equal to utility</vt:lpstr>
      <vt:lpstr>Relatively inelastic demand</vt:lpstr>
      <vt:lpstr>Perfectly inelastic demand</vt:lpstr>
      <vt:lpstr>ALL KINDS OF DEMAND CAN BE SHOWN  IN ONE DIAGRAM AS FOLLOW</vt:lpstr>
      <vt:lpstr>Measurement Of Price Elasticity Of  Demand</vt:lpstr>
      <vt:lpstr>1 Percentage method or proportionate method</vt:lpstr>
      <vt:lpstr>(5) Factors Affecting Price Elasticity Of  Demand</vt:lpstr>
      <vt:lpstr>Factors Affecting Price Elasticity Of  Demand</vt:lpstr>
      <vt:lpstr>Factors Affecting Price Elasticity Of  Demand</vt:lpstr>
      <vt:lpstr>(6) Practical Importance of the  Concept of Price Elasticity Of Demand</vt:lpstr>
      <vt:lpstr>Practical Importance of the Concept of  Price Elasticity Of Demand</vt:lpstr>
      <vt:lpstr>Practical Importance of the Concept of  Price Elasticity Of Demand</vt:lpstr>
      <vt:lpstr>(7) Income Elasticity Of Demand</vt:lpstr>
      <vt:lpstr>Types Of Income Elasticity Of Demand</vt:lpstr>
      <vt:lpstr>Positive Income elasticity of demand</vt:lpstr>
      <vt:lpstr>Positive Income elasticity of demand</vt:lpstr>
      <vt:lpstr>Negative Income elasticity of demand</vt:lpstr>
      <vt:lpstr>Zero Income elasticity of demand</vt:lpstr>
      <vt:lpstr>All Income Graphs Representation</vt:lpstr>
      <vt:lpstr>Measurement Of Income Elasticity Of  Demand</vt:lpstr>
      <vt:lpstr>Measurement Of Income Elasticity Of  Demand</vt:lpstr>
      <vt:lpstr>Measurement Of Income Elasticity Of  Demand</vt:lpstr>
      <vt:lpstr>Factors Affecting Income Of Demand</vt:lpstr>
      <vt:lpstr>Importance Of the Concept of Income  Elasticity Of Demand</vt:lpstr>
      <vt:lpstr>(8) Elasticity Of Substitution</vt:lpstr>
      <vt:lpstr>Elasticity Of Substitution</vt:lpstr>
      <vt:lpstr>Types of Elasticity Of Substitution</vt:lpstr>
      <vt:lpstr>Types of Elasticity Of Substitution on</vt:lpstr>
      <vt:lpstr>Relationship Between Price Elasticity,  Income Elasticity and Substitution  Elasticity</vt:lpstr>
      <vt:lpstr>Price elasticity of demand depends on:</vt:lpstr>
      <vt:lpstr>Cross Elasticity of Demand</vt:lpstr>
      <vt:lpstr>Types of Cross Elasticity of Demand</vt:lpstr>
      <vt:lpstr>Measurement Cross Elasticity of  Demand</vt:lpstr>
      <vt:lpstr>Cross Elasticity of Demand For  Substitutes D</vt:lpstr>
      <vt:lpstr>Cross Elasticity of Demand For  Complementary Products D</vt:lpstr>
      <vt:lpstr>Cross Elasticity of Demand For Neutral</vt:lpstr>
      <vt:lpstr>Importance of Cross Elasticity Of  Demand</vt:lpstr>
      <vt:lpstr>Advertising Elasticity of Demand</vt:lpstr>
      <vt:lpstr>Advertising Elasticity of Demand</vt:lpstr>
      <vt:lpstr>Relationship Between Advertising</vt:lpstr>
      <vt:lpstr>Factors Affecting Advertising Elasticity  Of Demand</vt:lpstr>
      <vt:lpstr>Importance of the Advertising  Elasticity Of Demand in Business  Decisions</vt:lpstr>
      <vt:lpstr>Limitation of Advertising Elasticity of  the Demand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ELASTICITY</dc:title>
  <cp:lastModifiedBy>praveen</cp:lastModifiedBy>
  <cp:revision>1</cp:revision>
  <dcterms:created xsi:type="dcterms:W3CDTF">2020-08-10T16:00:50Z</dcterms:created>
  <dcterms:modified xsi:type="dcterms:W3CDTF">2020-08-10T16:02:40Z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2010-01-17T00:00:00Z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2020-08-10T00:00:00Z</vt:filetime>
  </property>
</Properties>
</file>