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6" r:id="rId11"/>
    <p:sldId id="268" r:id="rId12"/>
    <p:sldId id="269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12"/>
    <p:restoredTop sz="94663"/>
  </p:normalViewPr>
  <p:slideViewPr>
    <p:cSldViewPr snapToGrid="0" snapToObjects="1">
      <p:cViewPr varScale="1">
        <p:scale>
          <a:sx n="83" d="100"/>
          <a:sy n="83" d="100"/>
        </p:scale>
        <p:origin x="94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B0388-5808-AD47-BB03-04DFD82F7A44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50B81-B791-EA4E-9C1D-F1888D740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513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8615CC5-0BC6-0A45-88A9-A935DB66CD1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0665" y="5565312"/>
            <a:ext cx="7974441" cy="933214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Presenters Names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BF49F9-7B3C-A44B-9952-8EE65F62C4C4}"/>
              </a:ext>
            </a:extLst>
          </p:cNvPr>
          <p:cNvSpPr/>
          <p:nvPr userDrawn="1"/>
        </p:nvSpPr>
        <p:spPr>
          <a:xfrm>
            <a:off x="7924800" y="0"/>
            <a:ext cx="30480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87C6A66-C2F5-CC41-AA8F-098FE68165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39906" y="326136"/>
            <a:ext cx="2617787" cy="439738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320230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9F386-F861-2346-BD81-C96AC4898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3593" y="6302375"/>
            <a:ext cx="44790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3CA6B82-1401-C949-9597-17A76211D6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CA9D484-77C0-CC4E-8D5F-22DB1B33C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857"/>
            <a:ext cx="10515600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B20B6B-4594-444B-A42E-A9714BF4CB6E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8200" y="2088994"/>
            <a:ext cx="4675094" cy="4087968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0"/>
            <a:r>
              <a:rPr lang="en-US" dirty="0"/>
              <a:t>Item</a:t>
            </a:r>
          </a:p>
          <a:p>
            <a:pPr lvl="0"/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36E88D0-4AAA-6C4B-A4FC-0FBEA8CD940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881762" y="2081435"/>
            <a:ext cx="5472038" cy="4087969"/>
          </a:xfrm>
        </p:spPr>
        <p:txBody>
          <a:bodyPr>
            <a:noAutofit/>
          </a:bodyPr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en-US" dirty="0"/>
              <a:t>Item</a:t>
            </a:r>
          </a:p>
        </p:txBody>
      </p:sp>
    </p:spTree>
    <p:extLst>
      <p:ext uri="{BB962C8B-B14F-4D97-AF65-F5344CB8AC3E}">
        <p14:creationId xmlns:p14="http://schemas.microsoft.com/office/powerpoint/2010/main" val="40925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05315-3C9C-AF4E-BFBD-1D83215ED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6669" y="6302375"/>
            <a:ext cx="42483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3CA6B82-1401-C949-9597-17A76211D6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BD8BED6-DDC0-954B-983D-A823C29DD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857"/>
            <a:ext cx="10515600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90B19FB-F72B-8A42-BAC6-97FA569FD140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1136373" y="2088994"/>
            <a:ext cx="4675094" cy="4087968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0"/>
            <a:r>
              <a:rPr lang="en-US" dirty="0"/>
              <a:t>Item</a:t>
            </a:r>
          </a:p>
          <a:p>
            <a:pPr lvl="0"/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04B35314-3691-804A-9765-545A1DD4A9D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9935" y="2088992"/>
            <a:ext cx="5173865" cy="4087969"/>
          </a:xfrm>
        </p:spPr>
        <p:txBody>
          <a:bodyPr>
            <a:noAutofit/>
          </a:bodyPr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en-US" dirty="0"/>
              <a:t>Item</a:t>
            </a:r>
          </a:p>
        </p:txBody>
      </p:sp>
    </p:spTree>
    <p:extLst>
      <p:ext uri="{BB962C8B-B14F-4D97-AF65-F5344CB8AC3E}">
        <p14:creationId xmlns:p14="http://schemas.microsoft.com/office/powerpoint/2010/main" val="4037667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1895-626C-9149-9E7B-48726F244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857"/>
            <a:ext cx="10515600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0C4BA-5536-E945-86E9-14B5788BC18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088994"/>
            <a:ext cx="4675094" cy="4087968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0"/>
            <a:r>
              <a:rPr lang="en-US" dirty="0"/>
              <a:t>Item</a:t>
            </a:r>
          </a:p>
          <a:p>
            <a:pPr lvl="0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35C50E-AC65-FF42-AF30-915FA51962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881762" y="2088992"/>
            <a:ext cx="5472038" cy="4087969"/>
          </a:xfrm>
        </p:spPr>
        <p:txBody>
          <a:bodyPr>
            <a:noAutofit/>
          </a:bodyPr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en-US" dirty="0"/>
              <a:t>Item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93C0B-0938-3F4D-BE8E-67F4AC738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5632" y="6302375"/>
            <a:ext cx="395868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3CA6B82-1401-C949-9597-17A76211D6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145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1895-626C-9149-9E7B-48726F2449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45857"/>
            <a:ext cx="10515600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Thanks For coming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93C0B-0938-3F4D-BE8E-67F4AC738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5632" y="6302375"/>
            <a:ext cx="395868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3CA6B82-1401-C949-9597-17A76211D6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E832CE-9E28-4B49-B4EC-CA58D77CB56C}"/>
              </a:ext>
            </a:extLst>
          </p:cNvPr>
          <p:cNvSpPr txBox="1"/>
          <p:nvPr userDrawn="1"/>
        </p:nvSpPr>
        <p:spPr>
          <a:xfrm>
            <a:off x="838200" y="2859613"/>
            <a:ext cx="9534525" cy="153888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600" b="0" dirty="0"/>
              <a:t>MATERIAL COVERED TODAY CAN BE FOUND AT: </a:t>
            </a:r>
          </a:p>
          <a:p>
            <a:r>
              <a:rPr lang="en-US" sz="5800" b="1" dirty="0"/>
              <a:t>WICHITA.EDU/SCMATERIALS</a:t>
            </a:r>
          </a:p>
        </p:txBody>
      </p:sp>
    </p:spTree>
    <p:extLst>
      <p:ext uri="{BB962C8B-B14F-4D97-AF65-F5344CB8AC3E}">
        <p14:creationId xmlns:p14="http://schemas.microsoft.com/office/powerpoint/2010/main" val="3040401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03BDFF-8497-4C4E-BB47-DF9A10BAD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06173-2B2F-2142-B94B-54F7A5CF4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0D2CD-EB5A-0A41-BC59-F789EC070F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433BF-8FC4-0045-A43B-C694747E3EDA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F79CD-26F0-704B-9534-F7E37B833F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92C1B-320B-A848-BC99-1A0EA36C7C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A6B82-1401-C949-9597-17A76211D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99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cap="all" baseline="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7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7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C6FCB63-A325-0344-A481-C674C25C55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600" b="1" dirty="0"/>
              <a:t>#Team 8</a:t>
            </a:r>
          </a:p>
          <a:p>
            <a:r>
              <a:rPr lang="en-US" sz="1600" dirty="0" err="1"/>
              <a:t>Aishwarya</a:t>
            </a:r>
            <a:r>
              <a:rPr lang="en-US" sz="1600" dirty="0"/>
              <a:t> </a:t>
            </a:r>
            <a:r>
              <a:rPr lang="en-US" sz="1600" dirty="0" err="1" smtClean="0"/>
              <a:t>Yerram</a:t>
            </a:r>
            <a:r>
              <a:rPr lang="en-US" sz="1600" dirty="0" smtClean="0"/>
              <a:t>, </a:t>
            </a:r>
            <a:r>
              <a:rPr lang="en-US" sz="1600" dirty="0" err="1" smtClean="0"/>
              <a:t>Vaishnavi</a:t>
            </a:r>
            <a:r>
              <a:rPr lang="en-US" sz="1600" dirty="0" smtClean="0"/>
              <a:t> </a:t>
            </a:r>
            <a:r>
              <a:rPr lang="en-US" sz="1600" dirty="0" err="1" smtClean="0"/>
              <a:t>Mandadi</a:t>
            </a:r>
            <a:r>
              <a:rPr lang="en-US" sz="1600" dirty="0" smtClean="0"/>
              <a:t>, </a:t>
            </a:r>
            <a:r>
              <a:rPr lang="en-US" sz="1600" dirty="0" err="1" smtClean="0"/>
              <a:t>Akhileshwar</a:t>
            </a:r>
            <a:r>
              <a:rPr lang="en-US" sz="1600" dirty="0" smtClean="0"/>
              <a:t> </a:t>
            </a:r>
            <a:r>
              <a:rPr lang="en-US" sz="1600" dirty="0"/>
              <a:t>Reddy </a:t>
            </a:r>
            <a:r>
              <a:rPr lang="en-US" sz="1600" dirty="0" err="1" smtClean="0"/>
              <a:t>Vanga</a:t>
            </a:r>
            <a:r>
              <a:rPr lang="en-US" sz="1600" dirty="0" smtClean="0"/>
              <a:t>, Yamini </a:t>
            </a:r>
            <a:r>
              <a:rPr lang="en-US" sz="1600" dirty="0"/>
              <a:t>Dakuri </a:t>
            </a:r>
            <a:endParaRPr lang="en-US" sz="1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309DCA-FE4F-004C-8201-55DD4C6DE5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FORD</a:t>
            </a:r>
            <a:endParaRPr 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 descr="Shape, rectangle&#10;&#10;Description automatically generated">
            <a:extLst>
              <a:ext uri="{FF2B5EF4-FFF2-40B4-BE49-F238E27FC236}">
                <a16:creationId xmlns:a16="http://schemas.microsoft.com/office/drawing/2014/main" id="{7A98F090-76E4-874E-A99F-CE1EF8F99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98271" y="482320"/>
            <a:ext cx="11581130" cy="371602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E8609AD-9394-1B43-9E24-A952ABD07E1C}"/>
              </a:ext>
            </a:extLst>
          </p:cNvPr>
          <p:cNvSpPr txBox="1">
            <a:spLocks/>
          </p:cNvSpPr>
          <p:nvPr/>
        </p:nvSpPr>
        <p:spPr>
          <a:xfrm>
            <a:off x="1006830" y="1806265"/>
            <a:ext cx="7481387" cy="1673737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 cap="all" baseline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 Regression Model on Preowned Ford Cars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41570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6002"/>
            <a:ext cx="10515600" cy="1325563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CONCLUSION: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2088994"/>
            <a:ext cx="7871691" cy="4087968"/>
          </a:xfrm>
        </p:spPr>
        <p:txBody>
          <a:bodyPr/>
          <a:lstStyle/>
          <a:p>
            <a:r>
              <a:rPr lang="en-US" sz="1800" dirty="0"/>
              <a:t>From the outcome we conclude that the few models such as; Mustang, Puma, Kuga, S-Max, Galaxy, Focus, Edge are highly significant.</a:t>
            </a:r>
          </a:p>
          <a:p>
            <a:r>
              <a:rPr lang="en-US" sz="1800" dirty="0"/>
              <a:t>(15 variables are significant).</a:t>
            </a:r>
          </a:p>
          <a:p>
            <a:r>
              <a:rPr lang="en-US" sz="1800" dirty="0"/>
              <a:t>With the d</a:t>
            </a:r>
            <a:r>
              <a:rPr lang="en-US" sz="1800" dirty="0" smtClean="0"/>
              <a:t>ecrease of the Price, MPG is increasing, </a:t>
            </a:r>
            <a:r>
              <a:rPr lang="en-US" sz="1800" dirty="0"/>
              <a:t>we see that these two variables are correlated.</a:t>
            </a:r>
          </a:p>
          <a:p>
            <a:r>
              <a:rPr lang="en-US" sz="1800" dirty="0"/>
              <a:t>Similarly, Increase of the </a:t>
            </a:r>
            <a:r>
              <a:rPr lang="en-US" sz="1800" dirty="0" smtClean="0"/>
              <a:t>years model, </a:t>
            </a:r>
            <a:r>
              <a:rPr lang="en-US" sz="1800" dirty="0"/>
              <a:t>the price also increases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079255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C233CD0-19CC-044C-B870-240C1F05D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73" y="344269"/>
            <a:ext cx="10515600" cy="1325563"/>
          </a:xfrm>
        </p:spPr>
        <p:txBody>
          <a:bodyPr/>
          <a:lstStyle/>
          <a:p>
            <a:r>
              <a:rPr lang="en-US" dirty="0" smtClean="0"/>
              <a:t>Bar graphs: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32" y="1891504"/>
            <a:ext cx="8210852" cy="4841804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1E07C34-F4EE-7842-A80B-383915AE3F2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9514766" y="1891504"/>
            <a:ext cx="2770906" cy="2321873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400" dirty="0" smtClean="0"/>
              <a:t>MPG is X axis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 smtClean="0"/>
              <a:t>Mean Price is Y axis </a:t>
            </a:r>
            <a:endParaRPr lang="en-US" sz="1400" dirty="0"/>
          </a:p>
          <a:p>
            <a:pPr marL="457200" lvl="1" indent="0">
              <a:buNone/>
            </a:pP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917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 graphs 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60" y="1849173"/>
            <a:ext cx="8165168" cy="4814864"/>
          </a:xfrm>
          <a:prstGeom prst="rect">
            <a:avLst/>
          </a:prstGeom>
        </p:spPr>
      </p:pic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81E07C34-F4EE-7842-A80B-383915AE3F2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9514766" y="1891504"/>
            <a:ext cx="2770906" cy="2321873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400" dirty="0" smtClean="0"/>
              <a:t>Year is X axis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 smtClean="0"/>
              <a:t>Price is Y axis </a:t>
            </a:r>
            <a:endParaRPr lang="en-US" sz="1400" dirty="0"/>
          </a:p>
          <a:p>
            <a:pPr marL="457200" lvl="1" indent="0">
              <a:buNone/>
            </a:pP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491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C233CD0-19CC-044C-B870-240C1F05D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142"/>
            <a:ext cx="10515600" cy="1325563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PRESCRIPTIVE ANALYSIS: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6FEE185-5188-AE42-94DB-D307FD6BEEA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136373" y="2088994"/>
            <a:ext cx="6973154" cy="408796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Based on our understanding, how the other variables effecting the price.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We observe LP predicts that the model Edge, Mustang and S- Max have been purchased often when compare to other models. So, we could analyze in the future that most likely there can be more purchases for these types of Models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Therefore, to increase the sales with better price range ford should consider the variables such as MPG, Transmission, Fuel type.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750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E7CDD-9EDE-B04F-B888-320143C92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5239"/>
            <a:ext cx="10515600" cy="1325563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INTRODUCTION: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967CB-327B-4A49-B999-9E16736516BE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53735" y="2188245"/>
            <a:ext cx="5497946" cy="4087968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800" dirty="0" smtClean="0"/>
              <a:t>So</a:t>
            </a:r>
            <a:r>
              <a:rPr lang="en-US" sz="1800" dirty="0"/>
              <a:t>, we have taken a data set of ford used </a:t>
            </a:r>
          </a:p>
          <a:p>
            <a:pPr marL="274320" lvl="1" indent="0" algn="just">
              <a:buNone/>
            </a:pPr>
            <a:r>
              <a:rPr lang="en-US" sz="1800" dirty="0"/>
              <a:t>  </a:t>
            </a:r>
            <a:r>
              <a:rPr lang="en-US" sz="1800" dirty="0" smtClean="0"/>
              <a:t>      cars </a:t>
            </a:r>
            <a:r>
              <a:rPr lang="en-US" sz="1800" dirty="0"/>
              <a:t>with different car models which will </a:t>
            </a:r>
          </a:p>
          <a:p>
            <a:pPr marL="274320" lvl="1" indent="0" algn="just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</a:t>
            </a:r>
            <a:r>
              <a:rPr lang="en-US" sz="1800" dirty="0"/>
              <a:t>be repurchased by the </a:t>
            </a:r>
            <a:r>
              <a:rPr lang="en-US" sz="1800" dirty="0" smtClean="0"/>
              <a:t>customers in the </a:t>
            </a:r>
          </a:p>
          <a:p>
            <a:pPr marL="274320" lvl="1" indent="0" algn="just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future. </a:t>
            </a:r>
          </a:p>
          <a:p>
            <a:pPr lvl="1" algn="just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800" dirty="0" smtClean="0"/>
              <a:t>Financially </a:t>
            </a:r>
            <a:r>
              <a:rPr lang="en-US" sz="1800" dirty="0"/>
              <a:t>feasible to the customers. </a:t>
            </a:r>
          </a:p>
          <a:p>
            <a:pPr lvl="1" algn="just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800" dirty="0" smtClean="0"/>
              <a:t>Plenty </a:t>
            </a:r>
            <a:r>
              <a:rPr lang="en-US" sz="1800" dirty="0"/>
              <a:t>of options with good features.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681" y="1699340"/>
            <a:ext cx="464820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564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67A3318-F54D-C748-90AF-FE20F9654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STATEMENT: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1E07C34-F4EE-7842-A80B-383915AE3F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59203" y="2123233"/>
            <a:ext cx="5874326" cy="4087968"/>
          </a:xfrm>
        </p:spPr>
        <p:txBody>
          <a:bodyPr/>
          <a:lstStyle/>
          <a:p>
            <a:pPr marL="560070" lvl="1" indent="-285750">
              <a:buFont typeface="Wingdings" panose="05000000000000000000" pitchFamily="2" charset="2"/>
              <a:buChar char="Ø"/>
            </a:pPr>
            <a:r>
              <a:rPr lang="en-US" sz="1800" dirty="0"/>
              <a:t>We are going to analyze how the other variables affect the price of the Pre-owned ford cars in order to predict the future purchases. </a:t>
            </a:r>
            <a:endParaRPr lang="en-US" sz="1800" dirty="0" smtClean="0"/>
          </a:p>
          <a:p>
            <a:pPr marL="560070" lvl="1" indent="-285750"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560070" lvl="1" indent="-285750">
              <a:buFont typeface="Wingdings" panose="05000000000000000000" pitchFamily="2" charset="2"/>
              <a:buChar char="Ø"/>
            </a:pPr>
            <a:r>
              <a:rPr lang="en-US" sz="1800" dirty="0" smtClean="0"/>
              <a:t>Challenging factor for both the customers and the sellers. </a:t>
            </a:r>
          </a:p>
          <a:p>
            <a:pPr marL="560070" lvl="1" indent="-285750"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560070" lvl="1" indent="-285750">
              <a:buFont typeface="Wingdings" panose="05000000000000000000" pitchFamily="2" charset="2"/>
              <a:buChar char="Ø"/>
            </a:pPr>
            <a:r>
              <a:rPr lang="en-US" sz="1800" dirty="0" smtClean="0"/>
              <a:t>Finding out the true price value for the cars. </a:t>
            </a:r>
            <a:endParaRPr lang="en-US" sz="18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" y="1788810"/>
            <a:ext cx="3756893" cy="3756893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213591" y="5866271"/>
            <a:ext cx="7091223" cy="2771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786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C233CD0-19CC-044C-B870-240C1F05D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5311"/>
            <a:ext cx="10515600" cy="1325563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MOTIVATION: 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6FEE185-5188-AE42-94DB-D307FD6BEEAB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 lvl="1"/>
            <a:r>
              <a:rPr lang="en-US" sz="1800" dirty="0"/>
              <a:t>Main advantages of used car is that you can take advantage and select the car that comes under your budget and fulfill your necessities.</a:t>
            </a:r>
          </a:p>
          <a:p>
            <a:pPr lvl="1"/>
            <a:r>
              <a:rPr lang="en-US" sz="1800" dirty="0"/>
              <a:t>Used cars is that you can get a car that is already demonstrated, examined and considered</a:t>
            </a:r>
            <a:br>
              <a:rPr lang="en-US" sz="1800" dirty="0"/>
            </a:br>
            <a:r>
              <a:rPr lang="en-US" sz="1800" dirty="0"/>
              <a:t>as more authoritative.</a:t>
            </a:r>
          </a:p>
          <a:p>
            <a:pPr lvl="1"/>
            <a:r>
              <a:rPr lang="en-US" sz="1800" dirty="0"/>
              <a:t>No exaggerated fee </a:t>
            </a:r>
          </a:p>
          <a:p>
            <a:pPr lvl="1"/>
            <a:r>
              <a:rPr lang="en-US" sz="1800" dirty="0"/>
              <a:t>Student friendly </a:t>
            </a:r>
          </a:p>
          <a:p>
            <a:pPr lvl="1"/>
            <a:r>
              <a:rPr lang="en-US" sz="1800" dirty="0"/>
              <a:t>Lower insurance rate.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8710"/>
          <a:stretch/>
        </p:blipFill>
        <p:spPr>
          <a:xfrm>
            <a:off x="6520874" y="2088994"/>
            <a:ext cx="4243182" cy="380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977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E7CDD-9EDE-B04F-B888-320143C92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5239"/>
            <a:ext cx="10515600" cy="1325563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SET: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967CB-327B-4A49-B999-9E16736516BE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53735" y="1820802"/>
            <a:ext cx="5497946" cy="4087968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/>
              <a:t>Dependent </a:t>
            </a:r>
            <a:r>
              <a:rPr lang="en-US" sz="1800" dirty="0"/>
              <a:t>variable </a:t>
            </a:r>
            <a:r>
              <a:rPr lang="en-US" sz="1800" dirty="0" smtClean="0"/>
              <a:t>Price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/>
              <a:t>Rest </a:t>
            </a:r>
            <a:r>
              <a:rPr lang="en-US" sz="1800" dirty="0"/>
              <a:t>are the independent variables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54" y="2739448"/>
            <a:ext cx="9229998" cy="2924831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213591" y="6017160"/>
            <a:ext cx="7091223" cy="0"/>
          </a:xfrm>
          <a:prstGeom prst="line">
            <a:avLst/>
          </a:prstGeom>
          <a:ln w="28575">
            <a:solidFill>
              <a:srgbClr val="FFC000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224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5239"/>
            <a:ext cx="10515600" cy="1325563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METHODOLOGY:  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4"/>
          </p:nvPr>
        </p:nvSpPr>
        <p:spPr>
          <a:xfrm>
            <a:off x="249383" y="1820802"/>
            <a:ext cx="10141526" cy="4087968"/>
          </a:xfrm>
        </p:spPr>
        <p:txBody>
          <a:bodyPr/>
          <a:lstStyle/>
          <a:p>
            <a:r>
              <a:rPr lang="en-US" sz="1800" dirty="0"/>
              <a:t>Linear regression model in SPSS.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(</a:t>
            </a:r>
            <a:r>
              <a:rPr lang="es-ES" sz="1800" dirty="0"/>
              <a:t>Y = a + b1X1 + b2X2 + ... + </a:t>
            </a:r>
            <a:r>
              <a:rPr lang="es-ES" sz="1800" dirty="0" err="1"/>
              <a:t>bnXn</a:t>
            </a:r>
            <a:r>
              <a:rPr lang="es-ES" sz="1800" dirty="0"/>
              <a:t>)</a:t>
            </a:r>
            <a:endParaRPr lang="en-US" sz="1800" dirty="0"/>
          </a:p>
          <a:p>
            <a:r>
              <a:rPr lang="en-US" sz="1800" dirty="0"/>
              <a:t>Variables</a:t>
            </a:r>
            <a:r>
              <a:rPr lang="en-US" sz="1800" dirty="0" smtClean="0"/>
              <a:t>: Price </a:t>
            </a:r>
            <a:r>
              <a:rPr lang="en-US" sz="1800" dirty="0"/>
              <a:t>is the dependent variable, </a:t>
            </a:r>
            <a:r>
              <a:rPr lang="en-US" sz="1800" dirty="0" smtClean="0"/>
              <a:t>Rest </a:t>
            </a:r>
            <a:r>
              <a:rPr lang="en-US" sz="1800" dirty="0"/>
              <a:t>are the </a:t>
            </a:r>
            <a:r>
              <a:rPr lang="en-US" sz="1800" dirty="0" smtClean="0"/>
              <a:t>independent  variables </a:t>
            </a:r>
            <a:r>
              <a:rPr lang="en-US" sz="1800" dirty="0"/>
              <a:t>given in the data set. </a:t>
            </a:r>
          </a:p>
          <a:p>
            <a:r>
              <a:rPr lang="en-US" sz="1800" dirty="0"/>
              <a:t>Dummy variables: Model, Fuel Type, Transmission.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82" y="3389009"/>
            <a:ext cx="4648201" cy="324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426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Dummy variables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92" y="1689520"/>
            <a:ext cx="8178635" cy="511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769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RESULT:</a:t>
            </a:r>
            <a:endParaRPr lang="en-IN" dirty="0"/>
          </a:p>
        </p:txBody>
      </p:sp>
      <p:sp>
        <p:nvSpPr>
          <p:cNvPr id="4" name="Content Placeholder 8">
            <a:extLst>
              <a:ext uri="{FF2B5EF4-FFF2-40B4-BE49-F238E27FC236}">
                <a16:creationId xmlns:a16="http://schemas.microsoft.com/office/drawing/2014/main" id="{81E07C34-F4EE-7842-A80B-383915AE3F2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397167" y="1806013"/>
            <a:ext cx="5874326" cy="4087968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After running the linear regression model in </a:t>
            </a:r>
            <a:r>
              <a:rPr lang="en-US" sz="1800" dirty="0" err="1"/>
              <a:t>spss</a:t>
            </a:r>
            <a:r>
              <a:rPr lang="en-US" sz="1800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Here is the result reference,</a:t>
            </a:r>
          </a:p>
          <a:p>
            <a:pPr marL="457200" lvl="1" indent="0">
              <a:buNone/>
            </a:pP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23" b="50984"/>
          <a:stretch/>
        </p:blipFill>
        <p:spPr>
          <a:xfrm>
            <a:off x="5326201" y="1989488"/>
            <a:ext cx="6300960" cy="34587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69" y="2822390"/>
            <a:ext cx="378142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858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67A3318-F54D-C748-90AF-FE20F9654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DISCUSSION: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1E07C34-F4EE-7842-A80B-383915AE3F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63782" y="2123233"/>
            <a:ext cx="8469747" cy="4087968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Data</a:t>
            </a:r>
          </a:p>
          <a:p>
            <a:r>
              <a:rPr lang="en-US" sz="1800" dirty="0"/>
              <a:t>1000 entries </a:t>
            </a:r>
          </a:p>
          <a:p>
            <a:r>
              <a:rPr lang="en-US" sz="1800" dirty="0"/>
              <a:t>Year ranges from 2013-2020 </a:t>
            </a:r>
          </a:p>
          <a:p>
            <a:r>
              <a:rPr lang="en-US" sz="1800" dirty="0"/>
              <a:t>18 models, 3 Transmission type, 3 fuel types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Outcome:</a:t>
            </a:r>
          </a:p>
          <a:p>
            <a:r>
              <a:rPr lang="en-US" sz="1800" dirty="0"/>
              <a:t>From the result shown we observed that R Square value is 86.1% efficient </a:t>
            </a:r>
          </a:p>
          <a:p>
            <a:r>
              <a:rPr lang="en-US" sz="1800" dirty="0"/>
              <a:t>Some of the variables are statistically significant to the Model.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endParaRPr lang="en-US" sz="1800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13591" y="5866271"/>
            <a:ext cx="7091223" cy="2771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00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461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Office Theme</vt:lpstr>
      <vt:lpstr>PowerPoint Presentation</vt:lpstr>
      <vt:lpstr>INTRODUCTION: </vt:lpstr>
      <vt:lpstr>PROBLEM STATEMENT:</vt:lpstr>
      <vt:lpstr>MOTIVATION:  </vt:lpstr>
      <vt:lpstr>DATA SET: </vt:lpstr>
      <vt:lpstr>METHODOLOGY:   </vt:lpstr>
      <vt:lpstr>Dummy variables</vt:lpstr>
      <vt:lpstr>RESULT:</vt:lpstr>
      <vt:lpstr>DISCUSSION:</vt:lpstr>
      <vt:lpstr>CONCLUSION: </vt:lpstr>
      <vt:lpstr>Bar graphs: </vt:lpstr>
      <vt:lpstr>Bar graphs </vt:lpstr>
      <vt:lpstr>PRESCRIPTIVE ANALYSIS: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 Intern4</dc:creator>
  <cp:lastModifiedBy>LENOVO</cp:lastModifiedBy>
  <cp:revision>24</cp:revision>
  <dcterms:created xsi:type="dcterms:W3CDTF">2021-11-19T19:33:55Z</dcterms:created>
  <dcterms:modified xsi:type="dcterms:W3CDTF">2022-03-06T22:06:59Z</dcterms:modified>
</cp:coreProperties>
</file>