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5" r:id="rId3"/>
    <p:sldId id="257" r:id="rId4"/>
    <p:sldId id="273" r:id="rId5"/>
    <p:sldId id="274" r:id="rId6"/>
    <p:sldId id="258" r:id="rId7"/>
    <p:sldId id="268" r:id="rId8"/>
    <p:sldId id="272" r:id="rId9"/>
    <p:sldId id="276" r:id="rId10"/>
    <p:sldId id="275" r:id="rId11"/>
    <p:sldId id="269" r:id="rId12"/>
    <p:sldId id="277" r:id="rId13"/>
    <p:sldId id="270" r:id="rId14"/>
    <p:sldId id="280" r:id="rId15"/>
    <p:sldId id="279" r:id="rId16"/>
    <p:sldId id="281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2E26CA-2F97-4E74-BEC3-58CF1417B31D}">
          <p14:sldIdLst>
            <p14:sldId id="256"/>
            <p14:sldId id="265"/>
            <p14:sldId id="257"/>
            <p14:sldId id="273"/>
            <p14:sldId id="274"/>
            <p14:sldId id="258"/>
            <p14:sldId id="268"/>
            <p14:sldId id="272"/>
            <p14:sldId id="276"/>
            <p14:sldId id="275"/>
            <p14:sldId id="269"/>
            <p14:sldId id="277"/>
            <p14:sldId id="270"/>
            <p14:sldId id="280"/>
            <p14:sldId id="279"/>
            <p14:sldId id="281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736" y="-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196573-99E6-4DF6-9F70-EBA72E6DB3C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6400CDF-C97F-40F7-BDC6-4E057FDFD1E1}">
      <dgm:prSet phldrT="[Text]" custT="1"/>
      <dgm:spPr/>
      <dgm:t>
        <a:bodyPr/>
        <a:lstStyle/>
        <a:p>
          <a:r>
            <a:rPr lang="en-IN" sz="2000" b="1" dirty="0"/>
            <a:t>Item Level</a:t>
          </a:r>
        </a:p>
      </dgm:t>
    </dgm:pt>
    <dgm:pt modelId="{5AEACD0A-3F44-4F08-B806-019587D79947}" type="parTrans" cxnId="{A980A8C2-C78B-453B-BF09-4A2CCF5F3752}">
      <dgm:prSet/>
      <dgm:spPr/>
      <dgm:t>
        <a:bodyPr/>
        <a:lstStyle/>
        <a:p>
          <a:endParaRPr lang="en-IN" sz="2800" b="1"/>
        </a:p>
      </dgm:t>
    </dgm:pt>
    <dgm:pt modelId="{97A5458A-6381-490C-9CC2-BF2C7798FE18}" type="sibTrans" cxnId="{A980A8C2-C78B-453B-BF09-4A2CCF5F3752}">
      <dgm:prSet/>
      <dgm:spPr/>
      <dgm:t>
        <a:bodyPr/>
        <a:lstStyle/>
        <a:p>
          <a:endParaRPr lang="en-IN" sz="2800" b="1"/>
        </a:p>
      </dgm:t>
    </dgm:pt>
    <dgm:pt modelId="{BEEC8915-B54F-468B-BACC-12DF8CC46FDD}">
      <dgm:prSet phldrT="[Text]" custT="1"/>
      <dgm:spPr/>
      <dgm:t>
        <a:bodyPr/>
        <a:lstStyle/>
        <a:p>
          <a:r>
            <a:rPr lang="en-IN" sz="2000" b="1" dirty="0"/>
            <a:t>ISIC 4-Digit</a:t>
          </a:r>
        </a:p>
      </dgm:t>
    </dgm:pt>
    <dgm:pt modelId="{B9CFA7FB-2BF2-48B4-996F-070D4A587046}" type="parTrans" cxnId="{07B9C51C-58D7-420C-BD05-2524B4F7DF49}">
      <dgm:prSet/>
      <dgm:spPr/>
      <dgm:t>
        <a:bodyPr/>
        <a:lstStyle/>
        <a:p>
          <a:endParaRPr lang="en-IN" sz="2800" b="1"/>
        </a:p>
      </dgm:t>
    </dgm:pt>
    <dgm:pt modelId="{6F5399B0-8854-4876-8CA1-9F9B4574704D}" type="sibTrans" cxnId="{07B9C51C-58D7-420C-BD05-2524B4F7DF49}">
      <dgm:prSet/>
      <dgm:spPr/>
      <dgm:t>
        <a:bodyPr/>
        <a:lstStyle/>
        <a:p>
          <a:endParaRPr lang="en-IN" sz="2800" b="1"/>
        </a:p>
      </dgm:t>
    </dgm:pt>
    <dgm:pt modelId="{9712AB2B-7BE6-4C6D-A207-FB7ED20C8114}">
      <dgm:prSet phldrT="[Text]" custT="1"/>
      <dgm:spPr/>
      <dgm:t>
        <a:bodyPr/>
        <a:lstStyle/>
        <a:p>
          <a:r>
            <a:rPr lang="en-IN" sz="2000" b="1" dirty="0"/>
            <a:t>ISIC 3-Digit</a:t>
          </a:r>
        </a:p>
      </dgm:t>
    </dgm:pt>
    <dgm:pt modelId="{FD7E2F3D-F1C7-4E43-930B-3F2DCDACDCA9}" type="parTrans" cxnId="{49CA2152-DD2D-4C50-992E-4AF50DAFE1D4}">
      <dgm:prSet/>
      <dgm:spPr/>
      <dgm:t>
        <a:bodyPr/>
        <a:lstStyle/>
        <a:p>
          <a:endParaRPr lang="en-IN" sz="2800" b="1"/>
        </a:p>
      </dgm:t>
    </dgm:pt>
    <dgm:pt modelId="{6FFAAE5E-95F8-4640-B993-FD4D91865D7A}" type="sibTrans" cxnId="{49CA2152-DD2D-4C50-992E-4AF50DAFE1D4}">
      <dgm:prSet/>
      <dgm:spPr/>
      <dgm:t>
        <a:bodyPr/>
        <a:lstStyle/>
        <a:p>
          <a:endParaRPr lang="en-IN" sz="2800" b="1"/>
        </a:p>
      </dgm:t>
    </dgm:pt>
    <dgm:pt modelId="{20BD74E4-9928-4350-98A5-D9892F1529CC}">
      <dgm:prSet phldrT="[Text]" custT="1"/>
      <dgm:spPr/>
      <dgm:t>
        <a:bodyPr/>
        <a:lstStyle/>
        <a:p>
          <a:r>
            <a:rPr lang="en-IN" sz="2000" b="1" dirty="0"/>
            <a:t>ISIC 2-Digit</a:t>
          </a:r>
        </a:p>
      </dgm:t>
    </dgm:pt>
    <dgm:pt modelId="{ECBE753A-75F2-4867-B63F-4AD0C40458DD}" type="parTrans" cxnId="{3FE73D2D-B73C-4E69-8050-BA71BC1C03DB}">
      <dgm:prSet/>
      <dgm:spPr/>
      <dgm:t>
        <a:bodyPr/>
        <a:lstStyle/>
        <a:p>
          <a:endParaRPr lang="en-IN" sz="2800" b="1"/>
        </a:p>
      </dgm:t>
    </dgm:pt>
    <dgm:pt modelId="{2404998B-6963-4EE8-927F-1B912F0C274A}" type="sibTrans" cxnId="{3FE73D2D-B73C-4E69-8050-BA71BC1C03DB}">
      <dgm:prSet/>
      <dgm:spPr/>
      <dgm:t>
        <a:bodyPr/>
        <a:lstStyle/>
        <a:p>
          <a:endParaRPr lang="en-IN" sz="2800" b="1"/>
        </a:p>
      </dgm:t>
    </dgm:pt>
    <dgm:pt modelId="{706158C7-4CC2-4559-8E6E-3FE0B3757B49}">
      <dgm:prSet phldrT="[Text]" custT="1"/>
      <dgm:spPr/>
      <dgm:t>
        <a:bodyPr/>
        <a:lstStyle/>
        <a:p>
          <a:r>
            <a:rPr lang="en-IN" sz="2000" b="1" dirty="0"/>
            <a:t>Manufacturing Sector IPI</a:t>
          </a:r>
        </a:p>
      </dgm:t>
    </dgm:pt>
    <dgm:pt modelId="{308E4B20-6638-49E3-B7F5-2C9394B25BA4}" type="parTrans" cxnId="{7E6C061E-4D11-4EBA-8E17-080BECDF86F6}">
      <dgm:prSet/>
      <dgm:spPr/>
      <dgm:t>
        <a:bodyPr/>
        <a:lstStyle/>
        <a:p>
          <a:endParaRPr lang="en-IN" sz="2800" b="1"/>
        </a:p>
      </dgm:t>
    </dgm:pt>
    <dgm:pt modelId="{87341032-BA2E-4FA2-AAC6-BF8BB488B8BD}" type="sibTrans" cxnId="{7E6C061E-4D11-4EBA-8E17-080BECDF86F6}">
      <dgm:prSet/>
      <dgm:spPr/>
      <dgm:t>
        <a:bodyPr/>
        <a:lstStyle/>
        <a:p>
          <a:endParaRPr lang="en-IN" sz="2800" b="1"/>
        </a:p>
      </dgm:t>
    </dgm:pt>
    <dgm:pt modelId="{83C97363-AA1C-4845-A904-7D3ADEEA803B}" type="pres">
      <dgm:prSet presAssocID="{1F196573-99E6-4DF6-9F70-EBA72E6DB3CB}" presName="Name0" presStyleCnt="0">
        <dgm:presLayoutVars>
          <dgm:dir/>
          <dgm:animLvl val="lvl"/>
          <dgm:resizeHandles val="exact"/>
        </dgm:presLayoutVars>
      </dgm:prSet>
      <dgm:spPr/>
    </dgm:pt>
    <dgm:pt modelId="{D6E94155-3388-4B92-B657-6308BB7BF023}" type="pres">
      <dgm:prSet presAssocID="{D6400CDF-C97F-40F7-BDC6-4E057FDFD1E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1AAE153-886C-4B38-BA66-757250249074}" type="pres">
      <dgm:prSet presAssocID="{97A5458A-6381-490C-9CC2-BF2C7798FE18}" presName="parTxOnlySpace" presStyleCnt="0"/>
      <dgm:spPr/>
    </dgm:pt>
    <dgm:pt modelId="{85765EDB-51C1-4D27-BB63-FF982E789F5F}" type="pres">
      <dgm:prSet presAssocID="{BEEC8915-B54F-468B-BACC-12DF8CC46FD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05EA8DE-D475-48A9-9859-691BFF81B28B}" type="pres">
      <dgm:prSet presAssocID="{6F5399B0-8854-4876-8CA1-9F9B4574704D}" presName="parTxOnlySpace" presStyleCnt="0"/>
      <dgm:spPr/>
    </dgm:pt>
    <dgm:pt modelId="{6D233E66-28A6-43CA-B8D3-A9F75920DA23}" type="pres">
      <dgm:prSet presAssocID="{9712AB2B-7BE6-4C6D-A207-FB7ED20C811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753BAE5-1382-42B9-8266-1F60E5E1F2B3}" type="pres">
      <dgm:prSet presAssocID="{6FFAAE5E-95F8-4640-B993-FD4D91865D7A}" presName="parTxOnlySpace" presStyleCnt="0"/>
      <dgm:spPr/>
    </dgm:pt>
    <dgm:pt modelId="{775287FF-B635-4DAC-8A14-50B4FA6355E2}" type="pres">
      <dgm:prSet presAssocID="{20BD74E4-9928-4350-98A5-D9892F1529C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18BDCBC-598B-4B37-8F95-0CC6D189D4E9}" type="pres">
      <dgm:prSet presAssocID="{2404998B-6963-4EE8-927F-1B912F0C274A}" presName="parTxOnlySpace" presStyleCnt="0"/>
      <dgm:spPr/>
    </dgm:pt>
    <dgm:pt modelId="{E719E105-8EF4-4449-8665-E3145E96FD83}" type="pres">
      <dgm:prSet presAssocID="{706158C7-4CC2-4559-8E6E-3FE0B3757B4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C41AC03-F340-4295-9408-9EF0B032E012}" type="presOf" srcId="{20BD74E4-9928-4350-98A5-D9892F1529CC}" destId="{775287FF-B635-4DAC-8A14-50B4FA6355E2}" srcOrd="0" destOrd="0" presId="urn:microsoft.com/office/officeart/2005/8/layout/chevron1"/>
    <dgm:cxn modelId="{07B9C51C-58D7-420C-BD05-2524B4F7DF49}" srcId="{1F196573-99E6-4DF6-9F70-EBA72E6DB3CB}" destId="{BEEC8915-B54F-468B-BACC-12DF8CC46FDD}" srcOrd="1" destOrd="0" parTransId="{B9CFA7FB-2BF2-48B4-996F-070D4A587046}" sibTransId="{6F5399B0-8854-4876-8CA1-9F9B4574704D}"/>
    <dgm:cxn modelId="{7E6C061E-4D11-4EBA-8E17-080BECDF86F6}" srcId="{1F196573-99E6-4DF6-9F70-EBA72E6DB3CB}" destId="{706158C7-4CC2-4559-8E6E-3FE0B3757B49}" srcOrd="4" destOrd="0" parTransId="{308E4B20-6638-49E3-B7F5-2C9394B25BA4}" sibTransId="{87341032-BA2E-4FA2-AAC6-BF8BB488B8BD}"/>
    <dgm:cxn modelId="{3FE73D2D-B73C-4E69-8050-BA71BC1C03DB}" srcId="{1F196573-99E6-4DF6-9F70-EBA72E6DB3CB}" destId="{20BD74E4-9928-4350-98A5-D9892F1529CC}" srcOrd="3" destOrd="0" parTransId="{ECBE753A-75F2-4867-B63F-4AD0C40458DD}" sibTransId="{2404998B-6963-4EE8-927F-1B912F0C274A}"/>
    <dgm:cxn modelId="{49CA2152-DD2D-4C50-992E-4AF50DAFE1D4}" srcId="{1F196573-99E6-4DF6-9F70-EBA72E6DB3CB}" destId="{9712AB2B-7BE6-4C6D-A207-FB7ED20C8114}" srcOrd="2" destOrd="0" parTransId="{FD7E2F3D-F1C7-4E43-930B-3F2DCDACDCA9}" sibTransId="{6FFAAE5E-95F8-4640-B993-FD4D91865D7A}"/>
    <dgm:cxn modelId="{8301EBB3-7327-4E9E-A002-DBD7CC8BA4D6}" type="presOf" srcId="{9712AB2B-7BE6-4C6D-A207-FB7ED20C8114}" destId="{6D233E66-28A6-43CA-B8D3-A9F75920DA23}" srcOrd="0" destOrd="0" presId="urn:microsoft.com/office/officeart/2005/8/layout/chevron1"/>
    <dgm:cxn modelId="{A962D9BA-EEB2-435F-A56D-BE144867E0AA}" type="presOf" srcId="{1F196573-99E6-4DF6-9F70-EBA72E6DB3CB}" destId="{83C97363-AA1C-4845-A904-7D3ADEEA803B}" srcOrd="0" destOrd="0" presId="urn:microsoft.com/office/officeart/2005/8/layout/chevron1"/>
    <dgm:cxn modelId="{3F602CBC-696B-4A5E-AE12-47E98C494674}" type="presOf" srcId="{BEEC8915-B54F-468B-BACC-12DF8CC46FDD}" destId="{85765EDB-51C1-4D27-BB63-FF982E789F5F}" srcOrd="0" destOrd="0" presId="urn:microsoft.com/office/officeart/2005/8/layout/chevron1"/>
    <dgm:cxn modelId="{A980A8C2-C78B-453B-BF09-4A2CCF5F3752}" srcId="{1F196573-99E6-4DF6-9F70-EBA72E6DB3CB}" destId="{D6400CDF-C97F-40F7-BDC6-4E057FDFD1E1}" srcOrd="0" destOrd="0" parTransId="{5AEACD0A-3F44-4F08-B806-019587D79947}" sibTransId="{97A5458A-6381-490C-9CC2-BF2C7798FE18}"/>
    <dgm:cxn modelId="{298B93DD-30DD-45E6-81F0-02CEE1085B6E}" type="presOf" srcId="{706158C7-4CC2-4559-8E6E-3FE0B3757B49}" destId="{E719E105-8EF4-4449-8665-E3145E96FD83}" srcOrd="0" destOrd="0" presId="urn:microsoft.com/office/officeart/2005/8/layout/chevron1"/>
    <dgm:cxn modelId="{9EFE8DE6-647E-4D24-91F4-0FBEA332F401}" type="presOf" srcId="{D6400CDF-C97F-40F7-BDC6-4E057FDFD1E1}" destId="{D6E94155-3388-4B92-B657-6308BB7BF023}" srcOrd="0" destOrd="0" presId="urn:microsoft.com/office/officeart/2005/8/layout/chevron1"/>
    <dgm:cxn modelId="{F929A608-92F6-42F6-A7D1-B2B90F3E5314}" type="presParOf" srcId="{83C97363-AA1C-4845-A904-7D3ADEEA803B}" destId="{D6E94155-3388-4B92-B657-6308BB7BF023}" srcOrd="0" destOrd="0" presId="urn:microsoft.com/office/officeart/2005/8/layout/chevron1"/>
    <dgm:cxn modelId="{D1F274D3-9245-4FD7-80A7-90B0CED81B09}" type="presParOf" srcId="{83C97363-AA1C-4845-A904-7D3ADEEA803B}" destId="{81AAE153-886C-4B38-BA66-757250249074}" srcOrd="1" destOrd="0" presId="urn:microsoft.com/office/officeart/2005/8/layout/chevron1"/>
    <dgm:cxn modelId="{54894069-0466-43FC-B57A-FF92CF3486DB}" type="presParOf" srcId="{83C97363-AA1C-4845-A904-7D3ADEEA803B}" destId="{85765EDB-51C1-4D27-BB63-FF982E789F5F}" srcOrd="2" destOrd="0" presId="urn:microsoft.com/office/officeart/2005/8/layout/chevron1"/>
    <dgm:cxn modelId="{9BD006CF-F787-4B30-AD54-3392CC6B16E5}" type="presParOf" srcId="{83C97363-AA1C-4845-A904-7D3ADEEA803B}" destId="{B05EA8DE-D475-48A9-9859-691BFF81B28B}" srcOrd="3" destOrd="0" presId="urn:microsoft.com/office/officeart/2005/8/layout/chevron1"/>
    <dgm:cxn modelId="{5DBE0014-71F8-4161-BD69-92BDFB1FD1A9}" type="presParOf" srcId="{83C97363-AA1C-4845-A904-7D3ADEEA803B}" destId="{6D233E66-28A6-43CA-B8D3-A9F75920DA23}" srcOrd="4" destOrd="0" presId="urn:microsoft.com/office/officeart/2005/8/layout/chevron1"/>
    <dgm:cxn modelId="{3D261BCC-B3A6-43D0-A049-FFF5CBD602E4}" type="presParOf" srcId="{83C97363-AA1C-4845-A904-7D3ADEEA803B}" destId="{E753BAE5-1382-42B9-8266-1F60E5E1F2B3}" srcOrd="5" destOrd="0" presId="urn:microsoft.com/office/officeart/2005/8/layout/chevron1"/>
    <dgm:cxn modelId="{D5B2D7E5-725E-4C96-9D7B-6750379E32F2}" type="presParOf" srcId="{83C97363-AA1C-4845-A904-7D3ADEEA803B}" destId="{775287FF-B635-4DAC-8A14-50B4FA6355E2}" srcOrd="6" destOrd="0" presId="urn:microsoft.com/office/officeart/2005/8/layout/chevron1"/>
    <dgm:cxn modelId="{56AF526C-84B9-49B0-95DC-191562F122B9}" type="presParOf" srcId="{83C97363-AA1C-4845-A904-7D3ADEEA803B}" destId="{218BDCBC-598B-4B37-8F95-0CC6D189D4E9}" srcOrd="7" destOrd="0" presId="urn:microsoft.com/office/officeart/2005/8/layout/chevron1"/>
    <dgm:cxn modelId="{C5391E78-F7FF-491B-884F-BC69E09E2B45}" type="presParOf" srcId="{83C97363-AA1C-4845-A904-7D3ADEEA803B}" destId="{E719E105-8EF4-4449-8665-E3145E96FD83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94155-3388-4B92-B657-6308BB7BF023}">
      <dsp:nvSpPr>
        <dsp:cNvPr id="0" name=""/>
        <dsp:cNvSpPr/>
      </dsp:nvSpPr>
      <dsp:spPr>
        <a:xfrm>
          <a:off x="2816" y="977293"/>
          <a:ext cx="2506310" cy="1002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Item Level</a:t>
          </a:r>
        </a:p>
      </dsp:txBody>
      <dsp:txXfrm>
        <a:off x="2816" y="977293"/>
        <a:ext cx="2506310" cy="1002524"/>
      </dsp:txXfrm>
    </dsp:sp>
    <dsp:sp modelId="{85765EDB-51C1-4D27-BB63-FF982E789F5F}">
      <dsp:nvSpPr>
        <dsp:cNvPr id="0" name=""/>
        <dsp:cNvSpPr/>
      </dsp:nvSpPr>
      <dsp:spPr>
        <a:xfrm>
          <a:off x="2258495" y="977293"/>
          <a:ext cx="2506310" cy="1002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ISIC 4-Digit</a:t>
          </a:r>
        </a:p>
      </dsp:txBody>
      <dsp:txXfrm>
        <a:off x="2258495" y="977293"/>
        <a:ext cx="2506310" cy="1002524"/>
      </dsp:txXfrm>
    </dsp:sp>
    <dsp:sp modelId="{6D233E66-28A6-43CA-B8D3-A9F75920DA23}">
      <dsp:nvSpPr>
        <dsp:cNvPr id="0" name=""/>
        <dsp:cNvSpPr/>
      </dsp:nvSpPr>
      <dsp:spPr>
        <a:xfrm>
          <a:off x="4514174" y="977293"/>
          <a:ext cx="2506310" cy="1002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ISIC 3-Digit</a:t>
          </a:r>
        </a:p>
      </dsp:txBody>
      <dsp:txXfrm>
        <a:off x="4514174" y="977293"/>
        <a:ext cx="2506310" cy="1002524"/>
      </dsp:txXfrm>
    </dsp:sp>
    <dsp:sp modelId="{775287FF-B635-4DAC-8A14-50B4FA6355E2}">
      <dsp:nvSpPr>
        <dsp:cNvPr id="0" name=""/>
        <dsp:cNvSpPr/>
      </dsp:nvSpPr>
      <dsp:spPr>
        <a:xfrm>
          <a:off x="6769854" y="977293"/>
          <a:ext cx="2506310" cy="1002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ISIC 2-Digit</a:t>
          </a:r>
        </a:p>
      </dsp:txBody>
      <dsp:txXfrm>
        <a:off x="6769854" y="977293"/>
        <a:ext cx="2506310" cy="1002524"/>
      </dsp:txXfrm>
    </dsp:sp>
    <dsp:sp modelId="{E719E105-8EF4-4449-8665-E3145E96FD83}">
      <dsp:nvSpPr>
        <dsp:cNvPr id="0" name=""/>
        <dsp:cNvSpPr/>
      </dsp:nvSpPr>
      <dsp:spPr>
        <a:xfrm>
          <a:off x="9025533" y="977293"/>
          <a:ext cx="2506310" cy="1002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Manufacturing Sector IPI</a:t>
          </a:r>
        </a:p>
      </dsp:txBody>
      <dsp:txXfrm>
        <a:off x="9025533" y="977293"/>
        <a:ext cx="2506310" cy="1002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2EEA-60DC-3CB5-B968-C13EE0D89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ECA48-68EF-CFF6-DA59-0FDBDEE33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5300-0039-03CA-4C7C-180ACE7C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EB2D-B314-4F2A-AFCA-DED2EF5BD0AC}" type="datetimeFigureOut">
              <a:rPr lang="en-IN" smtClean="0"/>
              <a:pPr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C2825-DBAC-A580-E330-E4211E9E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2FBB1-2702-607D-F2AB-969846F6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C64F-27C1-4B83-AC54-436DFF0A8E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97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A825-203C-17F1-84B5-AC0B92FA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71595-23B3-544E-2505-EC674755C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DCBC3-86BC-A6D9-6F35-DFF319F2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EB2D-B314-4F2A-AFCA-DED2EF5BD0AC}" type="datetimeFigureOut">
              <a:rPr lang="en-IN" smtClean="0"/>
              <a:pPr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9907-E5CF-F6EF-F21E-2B2BF114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6B56-FFBB-8065-4631-4A1EECB4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C64F-27C1-4B83-AC54-436DFF0A8E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33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83E2E-CF99-3497-0554-CF3E18C59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347D1-411A-14BD-E786-60C002074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5D197-7923-D40F-1A81-12BEDEDC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EB2D-B314-4F2A-AFCA-DED2EF5BD0AC}" type="datetimeFigureOut">
              <a:rPr lang="en-IN" smtClean="0"/>
              <a:pPr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3B182-029D-693B-F83D-A7661B3E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4B2D2-1F5B-B5D3-0B5B-0E6469C6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C64F-27C1-4B83-AC54-436DFF0A8E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99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4407-5DE9-338A-A2A7-2A7913C8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5D077-6946-EE09-D2A7-8F6FD2C73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0317E-6631-C018-48D4-110303F2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EB2D-B314-4F2A-AFCA-DED2EF5BD0AC}" type="datetimeFigureOut">
              <a:rPr lang="en-IN" smtClean="0"/>
              <a:pPr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5756B-660C-CE56-1196-F3E7F99E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7F492-EB79-4FBF-B00A-10F66C9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C64F-27C1-4B83-AC54-436DFF0A8E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2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CDD8-198C-BE09-BA83-FF3C0AA8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3919C-A517-65D8-1AE0-DC5E93557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2DD3-6982-81E0-EB0C-C3E4B5F6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EB2D-B314-4F2A-AFCA-DED2EF5BD0AC}" type="datetimeFigureOut">
              <a:rPr lang="en-IN" smtClean="0"/>
              <a:pPr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66940-58F8-66B2-1B8C-87B51960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B9DAE-E6D3-980B-4F2B-DAAF9243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C64F-27C1-4B83-AC54-436DFF0A8E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85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A36F-4E53-3CAF-9400-E3110F6F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9A0A9-8199-9810-0E06-424B555DE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1E048-729D-B0DB-B181-90D6D2395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A3975-B235-47EC-9470-58568702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EB2D-B314-4F2A-AFCA-DED2EF5BD0AC}" type="datetimeFigureOut">
              <a:rPr lang="en-IN" smtClean="0"/>
              <a:pPr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BD4AB-715C-5C82-6FD5-CC65C6FF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057A1-AB1D-F5EB-B374-2B0E6C9D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C64F-27C1-4B83-AC54-436DFF0A8E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43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7A7D-1B10-61F7-2E16-0A366563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36303-298C-3253-8951-C9308330E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EBD2D-EA53-0176-4F2A-64271771F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0B7B4-A541-4B3D-C476-AEC47D3EE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1F808-5B56-82E5-E191-E65F1A76C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203AB-A92A-01BE-23ED-643C0C38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EB2D-B314-4F2A-AFCA-DED2EF5BD0AC}" type="datetimeFigureOut">
              <a:rPr lang="en-IN" smtClean="0"/>
              <a:pPr/>
              <a:t>16-09-2025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0B153-4D5A-8968-D6CE-30D0E9FF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DECA0-8FA6-AABC-C2B8-BA6D9A35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C64F-27C1-4B83-AC54-436DFF0A8E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93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45DA-B550-8E37-BE62-938F0416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68E18-B865-8165-FDB9-CA193ECA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EB2D-B314-4F2A-AFCA-DED2EF5BD0AC}" type="datetimeFigureOut">
              <a:rPr lang="en-IN" smtClean="0"/>
              <a:pPr/>
              <a:t>16-09-2025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0CA2B-F169-431C-B99F-30B91901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883C8-59AD-6135-C1A1-CDAE8A1F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C64F-27C1-4B83-AC54-436DFF0A8E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09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DC17F-BE9E-49CF-A684-DDC73E38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EB2D-B314-4F2A-AFCA-DED2EF5BD0AC}" type="datetimeFigureOut">
              <a:rPr lang="en-IN" smtClean="0"/>
              <a:pPr/>
              <a:t>16-09-2025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E697F-16F9-9518-C11C-63966C2C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9F7D1-5928-FE69-C8C8-9C1FBD86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C64F-27C1-4B83-AC54-436DFF0A8E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36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CC97-36C9-68BB-3E30-4A306B55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50459-003D-1205-DDCD-C9E6C5161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5B664-9C76-8556-3212-4F8127AFF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D2896-70C3-08AF-A16C-78E4A12C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EB2D-B314-4F2A-AFCA-DED2EF5BD0AC}" type="datetimeFigureOut">
              <a:rPr lang="en-IN" smtClean="0"/>
              <a:pPr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602B7-F816-DAB8-9E1C-31055511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4040B-B0FD-63CF-3F74-89AAEC45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C64F-27C1-4B83-AC54-436DFF0A8E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7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7D8A-BFE1-A9BC-B955-14F5119A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EE399-9D0A-A7FF-E4B7-A0437490D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E6811-2131-71FD-7937-9142788C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5425E-584D-7465-24F9-650D54F3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EB2D-B314-4F2A-AFCA-DED2EF5BD0AC}" type="datetimeFigureOut">
              <a:rPr lang="en-IN" smtClean="0"/>
              <a:pPr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EE0E1-A9BD-6DE1-C74A-8A37D795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7F426-694B-7EC1-15C5-435424B8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9C64F-27C1-4B83-AC54-436DFF0A8E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30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BCFA1-F74C-FC10-7F21-0F228011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EEC5E-E0DD-C646-D4D9-96ED30590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51693-6D84-55BF-FB03-449620B8A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1EB2D-B314-4F2A-AFCA-DED2EF5BD0AC}" type="datetimeFigureOut">
              <a:rPr lang="en-IN" smtClean="0"/>
              <a:pPr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F1761-7907-F1D4-8D60-68A59C74F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03377-1CFA-4CC4-328A-0C0138E40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9C64F-27C1-4B83-AC54-436DFF0A8E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87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81AB-E45A-1EF6-E0DA-A78649F8C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1809" y="1469683"/>
            <a:ext cx="7766936" cy="2684744"/>
          </a:xfrm>
        </p:spPr>
        <p:txBody>
          <a:bodyPr/>
          <a:lstStyle/>
          <a:p>
            <a:r>
              <a:rPr lang="en-IN" b="1" dirty="0">
                <a:latin typeface="+mn-lt"/>
              </a:rPr>
              <a:t>Compilation of Industrial Production Index</a:t>
            </a:r>
          </a:p>
        </p:txBody>
      </p:sp>
    </p:spTree>
    <p:extLst>
      <p:ext uri="{BB962C8B-B14F-4D97-AF65-F5344CB8AC3E}">
        <p14:creationId xmlns:p14="http://schemas.microsoft.com/office/powerpoint/2010/main" val="313131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E366-F08B-3A6F-0836-2FE5F596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576"/>
          </a:xfrm>
        </p:spPr>
        <p:txBody>
          <a:bodyPr>
            <a:normAutofit/>
          </a:bodyPr>
          <a:lstStyle/>
          <a:p>
            <a:r>
              <a:rPr lang="en-IN" sz="4000" b="1" dirty="0"/>
              <a:t>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2BF0-67CE-9438-3A9A-2AA6B370E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672" y="2025307"/>
            <a:ext cx="9711572" cy="49208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en-IN" sz="3200" dirty="0">
                <a:solidFill>
                  <a:schemeClr val="tx1"/>
                </a:solidFill>
                <a:latin typeface="+mj-lt"/>
              </a:rPr>
              <a:t>Illustration: Calculation of Item Level Indices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008D8D-A2B0-6AD4-B2A2-B46E6ED5B449}"/>
              </a:ext>
            </a:extLst>
          </p:cNvPr>
          <p:cNvSpPr txBox="1">
            <a:spLocks/>
          </p:cNvSpPr>
          <p:nvPr/>
        </p:nvSpPr>
        <p:spPr>
          <a:xfrm>
            <a:off x="677334" y="1421176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+mj-lt"/>
                <a:cs typeface="Times New Roman" panose="02020603050405020304" pitchFamily="18" charset="0"/>
              </a:rPr>
              <a:t>Step 1: Indices at item level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0F06D8-7BB8-69F4-6B10-14077B0BC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68683"/>
              </p:ext>
            </p:extLst>
          </p:nvPr>
        </p:nvGraphicFramePr>
        <p:xfrm>
          <a:off x="1097281" y="2772697"/>
          <a:ext cx="10393679" cy="3188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538">
                  <a:extLst>
                    <a:ext uri="{9D8B030D-6E8A-4147-A177-3AD203B41FA5}">
                      <a16:colId xmlns:a16="http://schemas.microsoft.com/office/drawing/2014/main" val="3135756773"/>
                    </a:ext>
                  </a:extLst>
                </a:gridCol>
                <a:gridCol w="1099760">
                  <a:extLst>
                    <a:ext uri="{9D8B030D-6E8A-4147-A177-3AD203B41FA5}">
                      <a16:colId xmlns:a16="http://schemas.microsoft.com/office/drawing/2014/main" val="1773256264"/>
                    </a:ext>
                  </a:extLst>
                </a:gridCol>
                <a:gridCol w="2363429">
                  <a:extLst>
                    <a:ext uri="{9D8B030D-6E8A-4147-A177-3AD203B41FA5}">
                      <a16:colId xmlns:a16="http://schemas.microsoft.com/office/drawing/2014/main" val="3219658744"/>
                    </a:ext>
                  </a:extLst>
                </a:gridCol>
                <a:gridCol w="2413621">
                  <a:extLst>
                    <a:ext uri="{9D8B030D-6E8A-4147-A177-3AD203B41FA5}">
                      <a16:colId xmlns:a16="http://schemas.microsoft.com/office/drawing/2014/main" val="3398463185"/>
                    </a:ext>
                  </a:extLst>
                </a:gridCol>
                <a:gridCol w="2415331">
                  <a:extLst>
                    <a:ext uri="{9D8B030D-6E8A-4147-A177-3AD203B41FA5}">
                      <a16:colId xmlns:a16="http://schemas.microsoft.com/office/drawing/2014/main" val="2132467641"/>
                    </a:ext>
                  </a:extLst>
                </a:gridCol>
              </a:tblGrid>
              <a:tr h="36711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Production Data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5046"/>
                  </a:ext>
                </a:extLst>
              </a:tr>
              <a:tr h="3750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Product (HS 8 Digit)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>
                          <a:effectLst/>
                        </a:rPr>
                        <a:t>Unit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Avg. Base Year  (BY) Production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>
                          <a:effectLst/>
                        </a:rPr>
                        <a:t>Jan-25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Feb-25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02088"/>
                  </a:ext>
                </a:extLst>
              </a:tr>
              <a:tr h="2801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21069099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Kg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722.5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820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73942"/>
                  </a:ext>
                </a:extLst>
              </a:tr>
              <a:tr h="347638">
                <a:tc gridSpan="5">
                  <a:txBody>
                    <a:bodyPr/>
                    <a:lstStyle/>
                    <a:p>
                      <a:endParaRPr lang="en-US" dirty="0"/>
                    </a:p>
                  </a:txBody>
                  <a:tcPr marL="5771" marR="5771" marT="57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 l="-66" t="-296491" r="-131" b="-500000"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15506"/>
                  </a:ext>
                </a:extLst>
              </a:tr>
              <a:tr h="31712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Product (HS 8 Digit)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Unit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Avg. BY Production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Jan-25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Feb-25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227794"/>
                  </a:ext>
                </a:extLst>
              </a:tr>
              <a:tr h="35266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21069099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Kg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722.5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820/722.5 = </a:t>
                      </a:r>
                      <a:r>
                        <a:rPr lang="en-IN" sz="1800" b="1" u="none" strike="noStrike" dirty="0">
                          <a:effectLst/>
                        </a:rPr>
                        <a:t>1.1349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730/722.5= </a:t>
                      </a:r>
                      <a:r>
                        <a:rPr lang="en-IN" sz="1800" b="1" u="none" strike="noStrike" dirty="0">
                          <a:effectLst/>
                        </a:rPr>
                        <a:t>1.0104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843531"/>
                  </a:ext>
                </a:extLst>
              </a:tr>
              <a:tr h="280191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Product/ Item level Index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975223"/>
                  </a:ext>
                </a:extLst>
              </a:tr>
              <a:tr h="35685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>
                          <a:effectLst/>
                        </a:rPr>
                        <a:t>Product (HS 8 Digit)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Unit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Avg. BY Production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Jan-25 (I)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Feb-25(I)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242134"/>
                  </a:ext>
                </a:extLst>
              </a:tr>
              <a:tr h="33243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21069099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Kg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722.5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1.1349X100 = </a:t>
                      </a:r>
                      <a:r>
                        <a:rPr lang="en-IN" sz="1800" b="1" u="none" strike="noStrike" dirty="0">
                          <a:effectLst/>
                        </a:rPr>
                        <a:t>113.49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1.0104X100 = </a:t>
                      </a:r>
                      <a:r>
                        <a:rPr lang="en-IN" sz="1800" b="1" u="none" strike="noStrike" dirty="0">
                          <a:effectLst/>
                        </a:rPr>
                        <a:t>101.04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829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645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E366-F08B-3A6F-0836-2FE5F596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576"/>
          </a:xfrm>
        </p:spPr>
        <p:txBody>
          <a:bodyPr>
            <a:normAutofit/>
          </a:bodyPr>
          <a:lstStyle/>
          <a:p>
            <a:r>
              <a:rPr lang="en-IN" sz="4000" dirty="0"/>
              <a:t>Compilation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32BF0-67CE-9438-3A9A-2AA6B370E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9705" y="2232751"/>
                <a:ext cx="9711572" cy="435533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sz="2600" dirty="0" err="1">
                    <a:solidFill>
                      <a:schemeClr val="tx1"/>
                    </a:solidFill>
                    <a:latin typeface="+mj-lt"/>
                  </a:rPr>
                  <a:t>Laspeyres</a:t>
                </a:r>
                <a:r>
                  <a:rPr lang="en-US" sz="2600" dirty="0">
                    <a:solidFill>
                      <a:schemeClr val="tx1"/>
                    </a:solidFill>
                    <a:latin typeface="+mj-lt"/>
                  </a:rPr>
                  <a:t>’ formula is used to aggregate the item level Indices to get the ISIC 4 digit level Index: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+mj-lt"/>
                  </a:rPr>
                  <a:t>   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pPr marL="457200" lvl="1" indent="0" algn="just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457200" lvl="1" indent="0" algn="just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[where 𝐼 is the Index of the 4-digit level category;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is the weight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 item;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is the index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item]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5D32BF0-67CE-9438-3A9A-2AA6B370E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9705" y="2232751"/>
                <a:ext cx="9711572" cy="4355335"/>
              </a:xfrm>
              <a:blipFill>
                <a:blip r:embed="rId2" cstate="print"/>
                <a:stretch>
                  <a:fillRect l="-1004" t="-1119" r="-11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008D8D-A2B0-6AD4-B2A2-B46E6ED5B449}"/>
              </a:ext>
            </a:extLst>
          </p:cNvPr>
          <p:cNvSpPr txBox="1">
            <a:spLocks/>
          </p:cNvSpPr>
          <p:nvPr/>
        </p:nvSpPr>
        <p:spPr>
          <a:xfrm>
            <a:off x="677334" y="1421176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+mj-lt"/>
                <a:cs typeface="Times New Roman" panose="02020603050405020304" pitchFamily="18" charset="0"/>
              </a:rPr>
              <a:t>Step 2: Aggregation of Item level Indices</a:t>
            </a:r>
          </a:p>
        </p:txBody>
      </p:sp>
    </p:spTree>
    <p:extLst>
      <p:ext uri="{BB962C8B-B14F-4D97-AF65-F5344CB8AC3E}">
        <p14:creationId xmlns:p14="http://schemas.microsoft.com/office/powerpoint/2010/main" val="376848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E366-F08B-3A6F-0836-2FE5F596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576"/>
          </a:xfrm>
        </p:spPr>
        <p:txBody>
          <a:bodyPr>
            <a:normAutofit/>
          </a:bodyPr>
          <a:lstStyle/>
          <a:p>
            <a:r>
              <a:rPr lang="en-IN" sz="4000" dirty="0"/>
              <a:t>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2BF0-67CE-9438-3A9A-2AA6B370E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672" y="2025307"/>
            <a:ext cx="9711572" cy="49208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en-IN" sz="3200" dirty="0">
                <a:solidFill>
                  <a:schemeClr val="tx1"/>
                </a:solidFill>
                <a:latin typeface="+mj-lt"/>
              </a:rPr>
              <a:t>Illustration: Aggregation of Item Level Indices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008D8D-A2B0-6AD4-B2A2-B46E6ED5B449}"/>
              </a:ext>
            </a:extLst>
          </p:cNvPr>
          <p:cNvSpPr txBox="1">
            <a:spLocks/>
          </p:cNvSpPr>
          <p:nvPr/>
        </p:nvSpPr>
        <p:spPr>
          <a:xfrm>
            <a:off x="921174" y="1344976"/>
            <a:ext cx="8634306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+mj-lt"/>
                <a:cs typeface="Times New Roman" panose="02020603050405020304" pitchFamily="18" charset="0"/>
              </a:rPr>
              <a:t>Step 1: Indices at ISIC 4-Digit level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D11AAF-6FA5-871A-4F31-0746DCC5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127866"/>
              </p:ext>
            </p:extLst>
          </p:nvPr>
        </p:nvGraphicFramePr>
        <p:xfrm>
          <a:off x="441058" y="2549908"/>
          <a:ext cx="3877555" cy="3726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7117">
                  <a:extLst>
                    <a:ext uri="{9D8B030D-6E8A-4147-A177-3AD203B41FA5}">
                      <a16:colId xmlns:a16="http://schemas.microsoft.com/office/drawing/2014/main" val="253171511"/>
                    </a:ext>
                  </a:extLst>
                </a:gridCol>
                <a:gridCol w="1147570">
                  <a:extLst>
                    <a:ext uri="{9D8B030D-6E8A-4147-A177-3AD203B41FA5}">
                      <a16:colId xmlns:a16="http://schemas.microsoft.com/office/drawing/2014/main" val="2175863797"/>
                    </a:ext>
                  </a:extLst>
                </a:gridCol>
                <a:gridCol w="760164">
                  <a:extLst>
                    <a:ext uri="{9D8B030D-6E8A-4147-A177-3AD203B41FA5}">
                      <a16:colId xmlns:a16="http://schemas.microsoft.com/office/drawing/2014/main" val="3693289885"/>
                    </a:ext>
                  </a:extLst>
                </a:gridCol>
                <a:gridCol w="1112704">
                  <a:extLst>
                    <a:ext uri="{9D8B030D-6E8A-4147-A177-3AD203B41FA5}">
                      <a16:colId xmlns:a16="http://schemas.microsoft.com/office/drawing/2014/main" val="1687161124"/>
                    </a:ext>
                  </a:extLst>
                </a:gridCol>
              </a:tblGrid>
              <a:tr h="40437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ISIC 4 Digit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>
                          <a:effectLst/>
                        </a:rPr>
                        <a:t>Product (HS 8 Digit)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Weight as in IB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Item level Indices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371606"/>
                  </a:ext>
                </a:extLst>
              </a:tr>
              <a:tr h="317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1010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16029010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8.5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102.24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858089"/>
                  </a:ext>
                </a:extLst>
              </a:tr>
              <a:tr h="317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1010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16010030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10.8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132.50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190848"/>
                  </a:ext>
                </a:extLst>
              </a:tr>
              <a:tr h="317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1050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20091210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11.5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113.78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969908"/>
                  </a:ext>
                </a:extLst>
              </a:tr>
              <a:tr h="317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1061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10051000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14.0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120.32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2038"/>
                  </a:ext>
                </a:extLst>
              </a:tr>
              <a:tr h="317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1061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08021200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7.0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98.75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957464"/>
                  </a:ext>
                </a:extLst>
              </a:tr>
              <a:tr h="317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1061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10011100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8.5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107.80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160200"/>
                  </a:ext>
                </a:extLst>
              </a:tr>
              <a:tr h="317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1399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42050020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9.7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117.65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955935"/>
                  </a:ext>
                </a:extLst>
              </a:tr>
              <a:tr h="317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1392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66011000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8.0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125.50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097759"/>
                  </a:ext>
                </a:extLst>
              </a:tr>
              <a:tr h="317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1410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62034200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10.5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115.25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919644"/>
                  </a:ext>
                </a:extLst>
              </a:tr>
              <a:tr h="317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1410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62104000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11.5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118.60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91826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1DD5CC-1C5A-6BE9-31D3-BDC96560D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14130"/>
              </p:ext>
            </p:extLst>
          </p:nvPr>
        </p:nvGraphicFramePr>
        <p:xfrm>
          <a:off x="4538951" y="2527770"/>
          <a:ext cx="7149945" cy="37298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477996549"/>
                    </a:ext>
                  </a:extLst>
                </a:gridCol>
                <a:gridCol w="1757802">
                  <a:extLst>
                    <a:ext uri="{9D8B030D-6E8A-4147-A177-3AD203B41FA5}">
                      <a16:colId xmlns:a16="http://schemas.microsoft.com/office/drawing/2014/main" val="3197814647"/>
                    </a:ext>
                  </a:extLst>
                </a:gridCol>
                <a:gridCol w="1159270">
                  <a:extLst>
                    <a:ext uri="{9D8B030D-6E8A-4147-A177-3AD203B41FA5}">
                      <a16:colId xmlns:a16="http://schemas.microsoft.com/office/drawing/2014/main" val="3927063403"/>
                    </a:ext>
                  </a:extLst>
                </a:gridCol>
                <a:gridCol w="2095754">
                  <a:extLst>
                    <a:ext uri="{9D8B030D-6E8A-4147-A177-3AD203B41FA5}">
                      <a16:colId xmlns:a16="http://schemas.microsoft.com/office/drawing/2014/main" val="2790893413"/>
                    </a:ext>
                  </a:extLst>
                </a:gridCol>
                <a:gridCol w="1057619">
                  <a:extLst>
                    <a:ext uri="{9D8B030D-6E8A-4147-A177-3AD203B41FA5}">
                      <a16:colId xmlns:a16="http://schemas.microsoft.com/office/drawing/2014/main" val="461074241"/>
                    </a:ext>
                  </a:extLst>
                </a:gridCol>
              </a:tblGrid>
              <a:tr h="57374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>
                          <a:effectLst/>
                        </a:rPr>
                        <a:t>ISIC 4 Digit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>
                          <a:effectLst/>
                        </a:rPr>
                        <a:t>Calculation of ISIC 4 Digit Weights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>
                          <a:effectLst/>
                        </a:rPr>
                        <a:t>ISIC 4 Digit Weights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>
                          <a:effectLst/>
                        </a:rPr>
                        <a:t>Calculation of </a:t>
                      </a:r>
                      <a:br>
                        <a:rPr lang="en-US" sz="1800" b="1" u="none" strike="noStrike">
                          <a:effectLst/>
                        </a:rPr>
                      </a:br>
                      <a:r>
                        <a:rPr lang="en-US" sz="1800" b="1" u="none" strike="noStrike">
                          <a:effectLst/>
                        </a:rPr>
                        <a:t>ISIC 4 Digit Indices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ISIC 4 Digit Indices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1903"/>
                  </a:ext>
                </a:extLst>
              </a:tr>
              <a:tr h="65110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1010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8.5+10.8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19.3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((102.24*8.5)+(132.50*10.8))/19.3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119.17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889880"/>
                  </a:ext>
                </a:extLst>
              </a:tr>
              <a:tr h="308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1050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11.5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11.5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113.78*11.5/11.5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113.78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780579"/>
                  </a:ext>
                </a:extLst>
              </a:tr>
              <a:tr h="94049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1061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14.0+7.0+8.5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29.5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((120.32*14.0)+(98.75*7.0)+(107.8*8.5))/29.5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111.59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964051"/>
                  </a:ext>
                </a:extLst>
              </a:tr>
              <a:tr h="30853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1399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9.7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9.7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117.65*9.7/9.7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117.65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751541"/>
                  </a:ext>
                </a:extLst>
              </a:tr>
              <a:tr h="36349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1392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8.0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8.0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125.5*8.0/8.0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125.50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95262"/>
                  </a:ext>
                </a:extLst>
              </a:tr>
              <a:tr h="58389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1410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10.5+11.5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22.0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((115.25*10.5)+(118.6*11.5))/22.0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117.00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433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353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E366-F08B-3A6F-0836-2FE5F596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934" y="396240"/>
            <a:ext cx="8596668" cy="811576"/>
          </a:xfrm>
        </p:spPr>
        <p:txBody>
          <a:bodyPr>
            <a:normAutofit/>
          </a:bodyPr>
          <a:lstStyle/>
          <a:p>
            <a:r>
              <a:rPr lang="en-IN" sz="4000" b="1" dirty="0"/>
              <a:t>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2BF0-67CE-9438-3A9A-2AA6B370E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024" y="2030776"/>
            <a:ext cx="9711572" cy="99978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 err="1">
                <a:solidFill>
                  <a:schemeClr val="tx1"/>
                </a:solidFill>
                <a:latin typeface="+mj-lt"/>
              </a:rPr>
              <a:t>Laspeyres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’ formula is also used to compile ISIC 3 Digit level indices from the ISIC 4 Digit level indices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008D8D-A2B0-6AD4-B2A2-B46E6ED5B449}"/>
              </a:ext>
            </a:extLst>
          </p:cNvPr>
          <p:cNvSpPr txBox="1">
            <a:spLocks/>
          </p:cNvSpPr>
          <p:nvPr/>
        </p:nvSpPr>
        <p:spPr>
          <a:xfrm>
            <a:off x="646854" y="1268776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+mj-lt"/>
                <a:cs typeface="Times New Roman" panose="02020603050405020304" pitchFamily="18" charset="0"/>
              </a:rPr>
              <a:t>Step 3: Aggregation of Indices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DB7226-D8CD-CC95-2C93-27A40D278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49781"/>
              </p:ext>
            </p:extLst>
          </p:nvPr>
        </p:nvGraphicFramePr>
        <p:xfrm>
          <a:off x="944493" y="3016915"/>
          <a:ext cx="3847844" cy="31855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0090">
                  <a:extLst>
                    <a:ext uri="{9D8B030D-6E8A-4147-A177-3AD203B41FA5}">
                      <a16:colId xmlns:a16="http://schemas.microsoft.com/office/drawing/2014/main" val="477996549"/>
                    </a:ext>
                  </a:extLst>
                </a:gridCol>
                <a:gridCol w="1353205">
                  <a:extLst>
                    <a:ext uri="{9D8B030D-6E8A-4147-A177-3AD203B41FA5}">
                      <a16:colId xmlns:a16="http://schemas.microsoft.com/office/drawing/2014/main" val="3927063403"/>
                    </a:ext>
                  </a:extLst>
                </a:gridCol>
                <a:gridCol w="1234549">
                  <a:extLst>
                    <a:ext uri="{9D8B030D-6E8A-4147-A177-3AD203B41FA5}">
                      <a16:colId xmlns:a16="http://schemas.microsoft.com/office/drawing/2014/main" val="461074241"/>
                    </a:ext>
                  </a:extLst>
                </a:gridCol>
              </a:tblGrid>
              <a:tr h="93551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ISIC 4 Digit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 dirty="0">
                          <a:effectLst/>
                        </a:rPr>
                        <a:t>ISIC 4 Digit Weights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 dirty="0">
                          <a:effectLst/>
                        </a:rPr>
                        <a:t>ISIC 4 Digit Indices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1903"/>
                  </a:ext>
                </a:extLst>
              </a:tr>
              <a:tr h="39660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1010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19.3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119.17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889880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1050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11.5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113.78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780579"/>
                  </a:ext>
                </a:extLst>
              </a:tr>
              <a:tr h="45169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1061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29.5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111.59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964051"/>
                  </a:ext>
                </a:extLst>
              </a:tr>
              <a:tr h="32084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1399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9.7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117.65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751541"/>
                  </a:ext>
                </a:extLst>
              </a:tr>
              <a:tr h="32084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1392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8.0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125.50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95262"/>
                  </a:ext>
                </a:extLst>
              </a:tr>
              <a:tr h="39652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1410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22.0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117.00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43316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5619EC-153E-81A9-98EB-E0525D7FF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396422"/>
              </p:ext>
            </p:extLst>
          </p:nvPr>
        </p:nvGraphicFramePr>
        <p:xfrm>
          <a:off x="5101767" y="3030558"/>
          <a:ext cx="6818484" cy="3192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553">
                  <a:extLst>
                    <a:ext uri="{9D8B030D-6E8A-4147-A177-3AD203B41FA5}">
                      <a16:colId xmlns:a16="http://schemas.microsoft.com/office/drawing/2014/main" val="3946074900"/>
                    </a:ext>
                  </a:extLst>
                </a:gridCol>
                <a:gridCol w="1851018">
                  <a:extLst>
                    <a:ext uri="{9D8B030D-6E8A-4147-A177-3AD203B41FA5}">
                      <a16:colId xmlns:a16="http://schemas.microsoft.com/office/drawing/2014/main" val="1357234548"/>
                    </a:ext>
                  </a:extLst>
                </a:gridCol>
                <a:gridCol w="909684">
                  <a:extLst>
                    <a:ext uri="{9D8B030D-6E8A-4147-A177-3AD203B41FA5}">
                      <a16:colId xmlns:a16="http://schemas.microsoft.com/office/drawing/2014/main" val="1988903611"/>
                    </a:ext>
                  </a:extLst>
                </a:gridCol>
                <a:gridCol w="2269474">
                  <a:extLst>
                    <a:ext uri="{9D8B030D-6E8A-4147-A177-3AD203B41FA5}">
                      <a16:colId xmlns:a16="http://schemas.microsoft.com/office/drawing/2014/main" val="3721285599"/>
                    </a:ext>
                  </a:extLst>
                </a:gridCol>
                <a:gridCol w="1145755">
                  <a:extLst>
                    <a:ext uri="{9D8B030D-6E8A-4147-A177-3AD203B41FA5}">
                      <a16:colId xmlns:a16="http://schemas.microsoft.com/office/drawing/2014/main" val="1426937473"/>
                    </a:ext>
                  </a:extLst>
                </a:gridCol>
              </a:tblGrid>
              <a:tr h="7970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ISIC 3 Digit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Calculation of ISIC 3 Digit Weights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 dirty="0">
                          <a:effectLst/>
                        </a:rPr>
                        <a:t>ISIC 3 Digit Weights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effectLst/>
                        </a:rPr>
                        <a:t>Calculation of </a:t>
                      </a:r>
                      <a:br>
                        <a:rPr lang="en-US" sz="2000" b="1" u="none" strike="noStrike">
                          <a:effectLst/>
                        </a:rPr>
                      </a:br>
                      <a:r>
                        <a:rPr lang="en-US" sz="2000" b="1" u="none" strike="noStrike">
                          <a:effectLst/>
                        </a:rPr>
                        <a:t>ISIC 3 Digit Indices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 dirty="0">
                          <a:effectLst/>
                        </a:rPr>
                        <a:t>ISIC 3 Digit Indices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822741"/>
                  </a:ext>
                </a:extLst>
              </a:tr>
              <a:tr h="41382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101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19.3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19.3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119.17*19.3/19.3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119.17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205454"/>
                  </a:ext>
                </a:extLst>
              </a:tr>
              <a:tr h="41382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105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11.5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11.5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113.78*11.5/11.5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113.78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6504"/>
                  </a:ext>
                </a:extLst>
              </a:tr>
              <a:tr h="41382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106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29.5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29.5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111.59*29.5/29.5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111.59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916326"/>
                  </a:ext>
                </a:extLst>
              </a:tr>
              <a:tr h="53320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139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9.7+8.0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17.7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((117.65*9.7)+(125.50*8.0))/17.7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121.20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311767"/>
                  </a:ext>
                </a:extLst>
              </a:tr>
              <a:tr h="41382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141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22.0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22.0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117.00*22.0/22.0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117.00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64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293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E366-F08B-3A6F-0836-2FE5F596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576"/>
          </a:xfrm>
        </p:spPr>
        <p:txBody>
          <a:bodyPr>
            <a:normAutofit/>
          </a:bodyPr>
          <a:lstStyle/>
          <a:p>
            <a:r>
              <a:rPr lang="en-IN" sz="4000" b="1" dirty="0"/>
              <a:t>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2BF0-67CE-9438-3A9A-2AA6B370E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024" y="2030776"/>
            <a:ext cx="9711572" cy="99978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 err="1">
                <a:solidFill>
                  <a:schemeClr val="tx1"/>
                </a:solidFill>
                <a:latin typeface="+mj-lt"/>
              </a:rPr>
              <a:t>Laspeyres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’ formula is also used to compile ISIC 2 Digit level indices from the ISIC 3 Digit level indices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008D8D-A2B0-6AD4-B2A2-B46E6ED5B449}"/>
              </a:ext>
            </a:extLst>
          </p:cNvPr>
          <p:cNvSpPr txBox="1">
            <a:spLocks/>
          </p:cNvSpPr>
          <p:nvPr/>
        </p:nvSpPr>
        <p:spPr>
          <a:xfrm>
            <a:off x="677334" y="1421176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+mj-lt"/>
                <a:cs typeface="Times New Roman" panose="02020603050405020304" pitchFamily="18" charset="0"/>
              </a:rPr>
              <a:t>Step 3: Aggregation of Indices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5619EC-153E-81A9-98EB-E0525D7FF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99984"/>
              </p:ext>
            </p:extLst>
          </p:nvPr>
        </p:nvGraphicFramePr>
        <p:xfrm>
          <a:off x="677334" y="3056392"/>
          <a:ext cx="3101452" cy="2242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641">
                  <a:extLst>
                    <a:ext uri="{9D8B030D-6E8A-4147-A177-3AD203B41FA5}">
                      <a16:colId xmlns:a16="http://schemas.microsoft.com/office/drawing/2014/main" val="3946074900"/>
                    </a:ext>
                  </a:extLst>
                </a:gridCol>
                <a:gridCol w="1206039">
                  <a:extLst>
                    <a:ext uri="{9D8B030D-6E8A-4147-A177-3AD203B41FA5}">
                      <a16:colId xmlns:a16="http://schemas.microsoft.com/office/drawing/2014/main" val="1988903611"/>
                    </a:ext>
                  </a:extLst>
                </a:gridCol>
                <a:gridCol w="1156772">
                  <a:extLst>
                    <a:ext uri="{9D8B030D-6E8A-4147-A177-3AD203B41FA5}">
                      <a16:colId xmlns:a16="http://schemas.microsoft.com/office/drawing/2014/main" val="1426937473"/>
                    </a:ext>
                  </a:extLst>
                </a:gridCol>
              </a:tblGrid>
              <a:tr h="6673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 dirty="0">
                          <a:effectLst/>
                        </a:rPr>
                        <a:t>ISIC 3 Digit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 dirty="0">
                          <a:effectLst/>
                        </a:rPr>
                        <a:t>ISIC 3 Digit Weights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 dirty="0">
                          <a:effectLst/>
                        </a:rPr>
                        <a:t>ISIC 3 Digit Indices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822741"/>
                  </a:ext>
                </a:extLst>
              </a:tr>
              <a:tr h="33050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101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19.3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119.17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205454"/>
                  </a:ext>
                </a:extLst>
              </a:tr>
              <a:tr h="28024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105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11.5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113.78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6504"/>
                  </a:ext>
                </a:extLst>
              </a:tr>
              <a:tr h="21895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106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29.5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111.59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916326"/>
                  </a:ext>
                </a:extLst>
              </a:tr>
              <a:tr h="30311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139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17.7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121.20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311767"/>
                  </a:ext>
                </a:extLst>
              </a:tr>
              <a:tr h="23357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141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22.0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117.00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6478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0A9707-565E-2E2A-901E-CD9DF130E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520253"/>
              </p:ext>
            </p:extLst>
          </p:nvPr>
        </p:nvGraphicFramePr>
        <p:xfrm>
          <a:off x="4081291" y="3030558"/>
          <a:ext cx="7598629" cy="2273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8243">
                  <a:extLst>
                    <a:ext uri="{9D8B030D-6E8A-4147-A177-3AD203B41FA5}">
                      <a16:colId xmlns:a16="http://schemas.microsoft.com/office/drawing/2014/main" val="72629606"/>
                    </a:ext>
                  </a:extLst>
                </a:gridCol>
                <a:gridCol w="1918545">
                  <a:extLst>
                    <a:ext uri="{9D8B030D-6E8A-4147-A177-3AD203B41FA5}">
                      <a16:colId xmlns:a16="http://schemas.microsoft.com/office/drawing/2014/main" val="1748234538"/>
                    </a:ext>
                  </a:extLst>
                </a:gridCol>
                <a:gridCol w="1290167">
                  <a:extLst>
                    <a:ext uri="{9D8B030D-6E8A-4147-A177-3AD203B41FA5}">
                      <a16:colId xmlns:a16="http://schemas.microsoft.com/office/drawing/2014/main" val="3033847527"/>
                    </a:ext>
                  </a:extLst>
                </a:gridCol>
                <a:gridCol w="2137272">
                  <a:extLst>
                    <a:ext uri="{9D8B030D-6E8A-4147-A177-3AD203B41FA5}">
                      <a16:colId xmlns:a16="http://schemas.microsoft.com/office/drawing/2014/main" val="409555024"/>
                    </a:ext>
                  </a:extLst>
                </a:gridCol>
                <a:gridCol w="1544402">
                  <a:extLst>
                    <a:ext uri="{9D8B030D-6E8A-4147-A177-3AD203B41FA5}">
                      <a16:colId xmlns:a16="http://schemas.microsoft.com/office/drawing/2014/main" val="1497047214"/>
                    </a:ext>
                  </a:extLst>
                </a:gridCol>
              </a:tblGrid>
              <a:tr h="706657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ISIC 2 Digit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>
                          <a:effectLst/>
                        </a:rPr>
                        <a:t>Calculation of ISIC 2 Digit Weights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ISIC 2 Digit Weights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u="none" strike="noStrike" dirty="0">
                          <a:effectLst/>
                        </a:rPr>
                        <a:t>Calculation of </a:t>
                      </a:r>
                      <a:br>
                        <a:rPr lang="en-US" sz="2000" b="1" u="none" strike="noStrike" dirty="0">
                          <a:effectLst/>
                        </a:rPr>
                      </a:br>
                      <a:r>
                        <a:rPr lang="en-US" sz="2000" b="1" u="none" strike="noStrike" dirty="0">
                          <a:effectLst/>
                        </a:rPr>
                        <a:t>ISIC 2 Digit Indices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 dirty="0">
                          <a:effectLst/>
                        </a:rPr>
                        <a:t>ISIC 2 Digit Indices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31374"/>
                  </a:ext>
                </a:extLst>
              </a:tr>
              <a:tr h="94495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10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19.3+11.5+29.5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60.3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((119.17*19.3)+(113.78*11.5)+(111.59*29.5))/60.3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114.43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005740"/>
                  </a:ext>
                </a:extLst>
              </a:tr>
              <a:tr h="24237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13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17.7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17.7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121.20*17.7/17.7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121.20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094897"/>
                  </a:ext>
                </a:extLst>
              </a:tr>
              <a:tr h="23887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14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22.0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22.0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117.00*22.0/22.0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117.00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190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825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E366-F08B-3A6F-0836-2FE5F596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576"/>
          </a:xfrm>
        </p:spPr>
        <p:txBody>
          <a:bodyPr>
            <a:normAutofit/>
          </a:bodyPr>
          <a:lstStyle/>
          <a:p>
            <a:r>
              <a:rPr lang="en-IN" sz="4000" dirty="0"/>
              <a:t>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2BF0-67CE-9438-3A9A-2AA6B370E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754" y="2030776"/>
            <a:ext cx="9711572" cy="108791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Manufacturing sector IPI compiled by aggregating ISIC 2 Digit Indices using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Laspeyres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’ formula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008D8D-A2B0-6AD4-B2A2-B46E6ED5B449}"/>
              </a:ext>
            </a:extLst>
          </p:cNvPr>
          <p:cNvSpPr txBox="1">
            <a:spLocks/>
          </p:cNvSpPr>
          <p:nvPr/>
        </p:nvSpPr>
        <p:spPr>
          <a:xfrm>
            <a:off x="677334" y="1421176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+mj-lt"/>
                <a:cs typeface="Times New Roman" panose="02020603050405020304" pitchFamily="18" charset="0"/>
              </a:rPr>
              <a:t>Step 3: Aggregation of Indices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EFC952-8B79-CEB5-CD97-1C3464404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69758"/>
              </p:ext>
            </p:extLst>
          </p:nvPr>
        </p:nvGraphicFramePr>
        <p:xfrm>
          <a:off x="764219" y="3041575"/>
          <a:ext cx="3542812" cy="1645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8243">
                  <a:extLst>
                    <a:ext uri="{9D8B030D-6E8A-4147-A177-3AD203B41FA5}">
                      <a16:colId xmlns:a16="http://schemas.microsoft.com/office/drawing/2014/main" val="72629606"/>
                    </a:ext>
                  </a:extLst>
                </a:gridCol>
                <a:gridCol w="1290167">
                  <a:extLst>
                    <a:ext uri="{9D8B030D-6E8A-4147-A177-3AD203B41FA5}">
                      <a16:colId xmlns:a16="http://schemas.microsoft.com/office/drawing/2014/main" val="3033847527"/>
                    </a:ext>
                  </a:extLst>
                </a:gridCol>
                <a:gridCol w="1544402">
                  <a:extLst>
                    <a:ext uri="{9D8B030D-6E8A-4147-A177-3AD203B41FA5}">
                      <a16:colId xmlns:a16="http://schemas.microsoft.com/office/drawing/2014/main" val="1497047214"/>
                    </a:ext>
                  </a:extLst>
                </a:gridCol>
              </a:tblGrid>
              <a:tr h="706657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ISIC 2 Digit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ISIC 2 Digit Weights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 dirty="0">
                          <a:effectLst/>
                        </a:rPr>
                        <a:t>ISIC 2 Digit Indices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31374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10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60.3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114.43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005740"/>
                  </a:ext>
                </a:extLst>
              </a:tr>
              <a:tr h="24237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13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17.7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121.20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094897"/>
                  </a:ext>
                </a:extLst>
              </a:tr>
              <a:tr h="23887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14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22.0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117.00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1900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D964D8-DC06-EA61-4382-1762A950B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73777"/>
              </p:ext>
            </p:extLst>
          </p:nvPr>
        </p:nvGraphicFramePr>
        <p:xfrm>
          <a:off x="4665521" y="3041575"/>
          <a:ext cx="6438900" cy="1536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284">
                  <a:extLst>
                    <a:ext uri="{9D8B030D-6E8A-4147-A177-3AD203B41FA5}">
                      <a16:colId xmlns:a16="http://schemas.microsoft.com/office/drawing/2014/main" val="370412552"/>
                    </a:ext>
                  </a:extLst>
                </a:gridCol>
                <a:gridCol w="925417">
                  <a:extLst>
                    <a:ext uri="{9D8B030D-6E8A-4147-A177-3AD203B41FA5}">
                      <a16:colId xmlns:a16="http://schemas.microsoft.com/office/drawing/2014/main" val="620156360"/>
                    </a:ext>
                  </a:extLst>
                </a:gridCol>
                <a:gridCol w="2456761">
                  <a:extLst>
                    <a:ext uri="{9D8B030D-6E8A-4147-A177-3AD203B41FA5}">
                      <a16:colId xmlns:a16="http://schemas.microsoft.com/office/drawing/2014/main" val="4091655596"/>
                    </a:ext>
                  </a:extLst>
                </a:gridCol>
                <a:gridCol w="1971438">
                  <a:extLst>
                    <a:ext uri="{9D8B030D-6E8A-4147-A177-3AD203B41FA5}">
                      <a16:colId xmlns:a16="http://schemas.microsoft.com/office/drawing/2014/main" val="2463675446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 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 dirty="0">
                          <a:effectLst/>
                        </a:rPr>
                        <a:t>Weight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>
                          <a:effectLst/>
                        </a:rPr>
                        <a:t>Calculation of </a:t>
                      </a:r>
                      <a:br>
                        <a:rPr lang="en-IN" sz="2000" b="1" u="none" strike="noStrike">
                          <a:effectLst/>
                        </a:rPr>
                      </a:br>
                      <a:r>
                        <a:rPr lang="en-IN" sz="2000" b="1" u="none" strike="noStrike">
                          <a:effectLst/>
                        </a:rPr>
                        <a:t>Manufacturing IPI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u="none" strike="noStrike" dirty="0">
                          <a:effectLst/>
                        </a:rPr>
                        <a:t>Manufacturing IPI Index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62169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none" strike="noStrike" dirty="0">
                          <a:effectLst/>
                        </a:rPr>
                        <a:t>Manufacturing IPI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none" strike="noStrike" dirty="0">
                          <a:effectLst/>
                        </a:rPr>
                        <a:t>100.0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none" strike="noStrike" dirty="0">
                          <a:effectLst/>
                        </a:rPr>
                        <a:t>((114.43*60.3)+(121.20*17.7)+(117.00*22.0))/100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2000" u="none" strike="noStrike" dirty="0">
                          <a:effectLst/>
                        </a:rPr>
                        <a:t>116.19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526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241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E366-F08B-3A6F-0836-2FE5F596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576"/>
          </a:xfrm>
        </p:spPr>
        <p:txBody>
          <a:bodyPr>
            <a:normAutofit/>
          </a:bodyPr>
          <a:lstStyle/>
          <a:p>
            <a:r>
              <a:rPr lang="en-IN" sz="4000" b="1" dirty="0"/>
              <a:t>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2BF0-67CE-9438-3A9A-2AA6B370E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754" y="2030777"/>
            <a:ext cx="9711572" cy="175902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Calculation of Year on Year (Y-o-Y) growth rates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+mj-lt"/>
              </a:rPr>
              <a:t>The growth rates of IPI are calculated by comparing the indices of the current month with the indices of the same period of the previous year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An illustration of </a:t>
            </a:r>
            <a:r>
              <a:rPr lang="en-US" dirty="0">
                <a:latin typeface="+mj-lt"/>
              </a:rPr>
              <a:t>calculation of growth rates is given below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008D8D-A2B0-6AD4-B2A2-B46E6ED5B449}"/>
              </a:ext>
            </a:extLst>
          </p:cNvPr>
          <p:cNvSpPr txBox="1">
            <a:spLocks/>
          </p:cNvSpPr>
          <p:nvPr/>
        </p:nvSpPr>
        <p:spPr>
          <a:xfrm>
            <a:off x="677334" y="1421176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+mj-lt"/>
                <a:cs typeface="Times New Roman" panose="02020603050405020304" pitchFamily="18" charset="0"/>
              </a:rPr>
              <a:t>Step 5: Growth Rates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F7B518-0F00-3FCC-DAA6-9DF8BF765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666963"/>
              </p:ext>
            </p:extLst>
          </p:nvPr>
        </p:nvGraphicFramePr>
        <p:xfrm>
          <a:off x="3054655" y="4002833"/>
          <a:ext cx="5935108" cy="1858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2914">
                  <a:extLst>
                    <a:ext uri="{9D8B030D-6E8A-4147-A177-3AD203B41FA5}">
                      <a16:colId xmlns:a16="http://schemas.microsoft.com/office/drawing/2014/main" val="4065320759"/>
                    </a:ext>
                  </a:extLst>
                </a:gridCol>
                <a:gridCol w="932914">
                  <a:extLst>
                    <a:ext uri="{9D8B030D-6E8A-4147-A177-3AD203B41FA5}">
                      <a16:colId xmlns:a16="http://schemas.microsoft.com/office/drawing/2014/main" val="581472639"/>
                    </a:ext>
                  </a:extLst>
                </a:gridCol>
                <a:gridCol w="2274532">
                  <a:extLst>
                    <a:ext uri="{9D8B030D-6E8A-4147-A177-3AD203B41FA5}">
                      <a16:colId xmlns:a16="http://schemas.microsoft.com/office/drawing/2014/main" val="4027010146"/>
                    </a:ext>
                  </a:extLst>
                </a:gridCol>
                <a:gridCol w="1794748">
                  <a:extLst>
                    <a:ext uri="{9D8B030D-6E8A-4147-A177-3AD203B41FA5}">
                      <a16:colId xmlns:a16="http://schemas.microsoft.com/office/drawing/2014/main" val="2203685538"/>
                    </a:ext>
                  </a:extLst>
                </a:gridCol>
              </a:tblGrid>
              <a:tr h="71240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200" b="1" u="none" strike="noStrike" dirty="0">
                          <a:effectLst/>
                        </a:rPr>
                        <a:t>Manufacturing IPI 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2200" b="1" u="none" strike="noStrike">
                          <a:effectLst/>
                        </a:rPr>
                        <a:t>Calculation of Growth Rate</a:t>
                      </a:r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2200" b="1" u="none" strike="noStrike" dirty="0">
                          <a:effectLst/>
                        </a:rPr>
                        <a:t>Growth Rate (in %)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296890"/>
                  </a:ext>
                </a:extLst>
              </a:tr>
              <a:tr h="381910"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b="1" u="none" strike="noStrike">
                          <a:effectLst/>
                        </a:rPr>
                        <a:t>Jan-24</a:t>
                      </a:r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200" b="1" u="none" strike="noStrike" dirty="0">
                          <a:effectLst/>
                        </a:rPr>
                        <a:t>Jan-25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48811"/>
                  </a:ext>
                </a:extLst>
              </a:tr>
              <a:tr h="76382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200" u="none" strike="noStrike" dirty="0">
                          <a:effectLst/>
                        </a:rPr>
                        <a:t>125.4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200" u="none" strike="noStrike" dirty="0">
                          <a:effectLst/>
                        </a:rPr>
                        <a:t>133.6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200" u="none" strike="noStrike" dirty="0">
                          <a:effectLst/>
                        </a:rPr>
                        <a:t>((133.6-125.4) / 125.4)*100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200" u="none" strike="noStrike" dirty="0">
                          <a:effectLst/>
                        </a:rPr>
                        <a:t>6.54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96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362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E366-F08B-3A6F-0836-2FE5F596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576"/>
          </a:xfrm>
        </p:spPr>
        <p:txBody>
          <a:bodyPr>
            <a:normAutofit/>
          </a:bodyPr>
          <a:lstStyle/>
          <a:p>
            <a:r>
              <a:rPr lang="en-IN" sz="4000" b="1" dirty="0"/>
              <a:t>Dissemination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2BF0-67CE-9438-3A9A-2AA6B370E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990" y="1608464"/>
            <a:ext cx="9711572" cy="451691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Monthly indices along with their growth rates (y-o-y)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  <a:latin typeface="+mj-lt"/>
              </a:rPr>
              <a:t>Manufacturing Sector IPI 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  <a:latin typeface="+mj-lt"/>
              </a:rPr>
              <a:t>ISIC 2 digit level</a:t>
            </a:r>
          </a:p>
          <a:p>
            <a:pPr marL="457200" lvl="1" indent="0" algn="just">
              <a:buNone/>
            </a:pPr>
            <a:endParaRPr lang="en-US" sz="2600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Regular release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  <a:latin typeface="+mj-lt"/>
              </a:rPr>
              <a:t>Must be released at a fixed interval – preferably at a predeclared date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  <a:latin typeface="+mj-lt"/>
              </a:rPr>
              <a:t>Released in public domain</a:t>
            </a:r>
          </a:p>
        </p:txBody>
      </p:sp>
    </p:spTree>
    <p:extLst>
      <p:ext uri="{BB962C8B-B14F-4D97-AF65-F5344CB8AC3E}">
        <p14:creationId xmlns:p14="http://schemas.microsoft.com/office/powerpoint/2010/main" val="225286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406" y="571500"/>
            <a:ext cx="6798734" cy="1066800"/>
          </a:xfrm>
        </p:spPr>
        <p:txBody>
          <a:bodyPr/>
          <a:lstStyle/>
          <a:p>
            <a:r>
              <a:rPr lang="en-US" b="1" dirty="0"/>
              <a:t>Overview of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8C396-9923-4159-8048-3165752DC3D5}"/>
              </a:ext>
            </a:extLst>
          </p:cNvPr>
          <p:cNvSpPr txBox="1"/>
          <p:nvPr/>
        </p:nvSpPr>
        <p:spPr>
          <a:xfrm>
            <a:off x="1344058" y="2038120"/>
            <a:ext cx="7647542" cy="3029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lvl="1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lvl="2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Data collection &amp; Scrutiny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Compilation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Dissemination</a:t>
            </a:r>
          </a:p>
        </p:txBody>
      </p:sp>
    </p:spTree>
    <p:extLst>
      <p:ext uri="{BB962C8B-B14F-4D97-AF65-F5344CB8AC3E}">
        <p14:creationId xmlns:p14="http://schemas.microsoft.com/office/powerpoint/2010/main" val="122298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E366-F08B-3A6F-0836-2FE5F596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84" y="0"/>
            <a:ext cx="11038416" cy="811576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2BF0-67CE-9438-3A9A-2AA6B370E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09" y="1414979"/>
            <a:ext cx="10824104" cy="5056742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Data for two periods are to be collected from the factories/ establishments</a:t>
            </a:r>
          </a:p>
          <a:p>
            <a:pPr lvl="1"/>
            <a:r>
              <a:rPr lang="en-IN" sz="2600" dirty="0"/>
              <a:t>For the reference month (quick estimate) within 10</a:t>
            </a:r>
            <a:r>
              <a:rPr lang="en-IN" sz="2600" baseline="30000" dirty="0"/>
              <a:t>th</a:t>
            </a:r>
            <a:r>
              <a:rPr lang="en-IN" sz="2600" dirty="0"/>
              <a:t> of the </a:t>
            </a:r>
            <a:r>
              <a:rPr lang="en-IN" sz="2600" dirty="0" err="1"/>
              <a:t>monthllowing</a:t>
            </a:r>
            <a:r>
              <a:rPr lang="en-IN" sz="2600" dirty="0"/>
              <a:t> the </a:t>
            </a:r>
            <a:r>
              <a:rPr lang="en-IN" sz="2600"/>
              <a:t>reference month; </a:t>
            </a:r>
            <a:r>
              <a:rPr lang="en-IN" sz="2600" dirty="0"/>
              <a:t>and </a:t>
            </a:r>
          </a:p>
          <a:p>
            <a:pPr lvl="1"/>
            <a:r>
              <a:rPr lang="en-IN" sz="2600" dirty="0"/>
              <a:t>For the month previous to the reference month for final revised estimate of the previous month. </a:t>
            </a:r>
          </a:p>
          <a:p>
            <a:pPr lvl="1"/>
            <a:endParaRPr lang="en-US" sz="2200" dirty="0"/>
          </a:p>
          <a:p>
            <a:r>
              <a:rPr lang="en-IN" sz="2600" dirty="0"/>
              <a:t>If an establishment fails to provide production data for a month by the stipulated timeframe, the data for the month has to be estimated</a:t>
            </a:r>
          </a:p>
          <a:p>
            <a:pPr lvl="1"/>
            <a:r>
              <a:rPr lang="en-US" sz="2600" dirty="0"/>
              <a:t>Use one of the three simple methods: </a:t>
            </a:r>
          </a:p>
          <a:p>
            <a:pPr lvl="2"/>
            <a:r>
              <a:rPr lang="en-US" sz="2400" dirty="0"/>
              <a:t>Repeat previous month’s production</a:t>
            </a:r>
          </a:p>
          <a:p>
            <a:pPr lvl="2"/>
            <a:r>
              <a:rPr lang="en-US" sz="2400" dirty="0"/>
              <a:t>Average of last three month’s production</a:t>
            </a:r>
          </a:p>
          <a:p>
            <a:pPr lvl="2"/>
            <a:r>
              <a:rPr lang="en-US" sz="2400" dirty="0"/>
              <a:t>Repeat previous year’s corresponding month’s production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7338" y="771525"/>
            <a:ext cx="852963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After Collection of back series data for base year 2022 and 2025 </a:t>
            </a:r>
          </a:p>
        </p:txBody>
      </p:sp>
    </p:spTree>
    <p:extLst>
      <p:ext uri="{BB962C8B-B14F-4D97-AF65-F5344CB8AC3E}">
        <p14:creationId xmlns:p14="http://schemas.microsoft.com/office/powerpoint/2010/main" val="49309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E366-F08B-3A6F-0836-2FE5F596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576"/>
          </a:xfrm>
        </p:spPr>
        <p:txBody>
          <a:bodyPr>
            <a:normAutofit/>
          </a:bodyPr>
          <a:lstStyle/>
          <a:p>
            <a:r>
              <a:rPr lang="en-IN" sz="4000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2BF0-67CE-9438-3A9A-2AA6B370E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6404"/>
            <a:ext cx="9711572" cy="561860"/>
          </a:xfrm>
        </p:spPr>
        <p:txBody>
          <a:bodyPr>
            <a:normAutofit/>
          </a:bodyPr>
          <a:lstStyle/>
          <a:p>
            <a:r>
              <a:rPr lang="en-US" sz="2400" dirty="0"/>
              <a:t>Illustration of data received from establishments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F0B739-F28B-E236-8535-8D6FF5376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734367"/>
              </p:ext>
            </p:extLst>
          </p:nvPr>
        </p:nvGraphicFramePr>
        <p:xfrm>
          <a:off x="2501645" y="2038120"/>
          <a:ext cx="6062949" cy="4518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0781">
                  <a:extLst>
                    <a:ext uri="{9D8B030D-6E8A-4147-A177-3AD203B41FA5}">
                      <a16:colId xmlns:a16="http://schemas.microsoft.com/office/drawing/2014/main" val="2569106167"/>
                    </a:ext>
                  </a:extLst>
                </a:gridCol>
                <a:gridCol w="1905918">
                  <a:extLst>
                    <a:ext uri="{9D8B030D-6E8A-4147-A177-3AD203B41FA5}">
                      <a16:colId xmlns:a16="http://schemas.microsoft.com/office/drawing/2014/main" val="994415724"/>
                    </a:ext>
                  </a:extLst>
                </a:gridCol>
                <a:gridCol w="1068636">
                  <a:extLst>
                    <a:ext uri="{9D8B030D-6E8A-4147-A177-3AD203B41FA5}">
                      <a16:colId xmlns:a16="http://schemas.microsoft.com/office/drawing/2014/main" val="1179397427"/>
                    </a:ext>
                  </a:extLst>
                </a:gridCol>
                <a:gridCol w="848299">
                  <a:extLst>
                    <a:ext uri="{9D8B030D-6E8A-4147-A177-3AD203B41FA5}">
                      <a16:colId xmlns:a16="http://schemas.microsoft.com/office/drawing/2014/main" val="301567467"/>
                    </a:ext>
                  </a:extLst>
                </a:gridCol>
                <a:gridCol w="859315">
                  <a:extLst>
                    <a:ext uri="{9D8B030D-6E8A-4147-A177-3AD203B41FA5}">
                      <a16:colId xmlns:a16="http://schemas.microsoft.com/office/drawing/2014/main" val="113063336"/>
                    </a:ext>
                  </a:extLst>
                </a:gridCol>
              </a:tblGrid>
              <a:tr h="3084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Establishment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Product (HS 8Digit)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Unit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Jan-22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Feb-22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56333"/>
                  </a:ext>
                </a:extLst>
              </a:tr>
              <a:tr h="272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E1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21069099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Kg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430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28937"/>
                  </a:ext>
                </a:extLst>
              </a:tr>
              <a:tr h="272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E2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21069099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Kg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250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864320"/>
                  </a:ext>
                </a:extLst>
              </a:tr>
              <a:tr h="272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E3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24031100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Ltr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800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442224"/>
                  </a:ext>
                </a:extLst>
              </a:tr>
              <a:tr h="272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E4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24031100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Ltr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930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092956"/>
                  </a:ext>
                </a:extLst>
              </a:tr>
              <a:tr h="272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E5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24031100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Ltr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350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934826"/>
                  </a:ext>
                </a:extLst>
              </a:tr>
              <a:tr h="272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E6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28010000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Number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1500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1200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61330"/>
                  </a:ext>
                </a:extLst>
              </a:tr>
              <a:tr h="272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E7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28010000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Number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350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932371"/>
                  </a:ext>
                </a:extLst>
              </a:tr>
              <a:tr h="272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E8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28010000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Number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1200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1100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056933"/>
                  </a:ext>
                </a:extLst>
              </a:tr>
              <a:tr h="272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E9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28010000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Number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750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77945"/>
                  </a:ext>
                </a:extLst>
              </a:tr>
              <a:tr h="272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E10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32149000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Meter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900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850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795777"/>
                  </a:ext>
                </a:extLst>
              </a:tr>
              <a:tr h="272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E11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32149000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Meter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320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430212"/>
                  </a:ext>
                </a:extLst>
              </a:tr>
              <a:tr h="272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E12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33030010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Meter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530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163168"/>
                  </a:ext>
                </a:extLst>
              </a:tr>
              <a:tr h="272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E13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33030010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Meter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170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900845"/>
                  </a:ext>
                </a:extLst>
              </a:tr>
              <a:tr h="272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E14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33030010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Meter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380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19847"/>
                  </a:ext>
                </a:extLst>
              </a:tr>
              <a:tr h="272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E15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39172100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Number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1800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1700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064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02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E366-F08B-3A6F-0836-2FE5F596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576"/>
          </a:xfrm>
        </p:spPr>
        <p:txBody>
          <a:bodyPr>
            <a:normAutofit/>
          </a:bodyPr>
          <a:lstStyle/>
          <a:p>
            <a:r>
              <a:rPr lang="en-IN" sz="4000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2BF0-67CE-9438-3A9A-2AA6B370E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46" y="1386404"/>
            <a:ext cx="10273432" cy="56186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 establishment level data is then aggregated to get the product/ item level data. Same products are added 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1CB90D-1D2D-BBD9-DC22-6DA2697EC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015797"/>
              </p:ext>
            </p:extLst>
          </p:nvPr>
        </p:nvGraphicFramePr>
        <p:xfrm>
          <a:off x="2291509" y="2148289"/>
          <a:ext cx="7447402" cy="449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3209">
                  <a:extLst>
                    <a:ext uri="{9D8B030D-6E8A-4147-A177-3AD203B41FA5}">
                      <a16:colId xmlns:a16="http://schemas.microsoft.com/office/drawing/2014/main" val="1359803791"/>
                    </a:ext>
                  </a:extLst>
                </a:gridCol>
                <a:gridCol w="1817783">
                  <a:extLst>
                    <a:ext uri="{9D8B030D-6E8A-4147-A177-3AD203B41FA5}">
                      <a16:colId xmlns:a16="http://schemas.microsoft.com/office/drawing/2014/main" val="20713915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86885524"/>
                    </a:ext>
                  </a:extLst>
                </a:gridCol>
                <a:gridCol w="804232">
                  <a:extLst>
                    <a:ext uri="{9D8B030D-6E8A-4147-A177-3AD203B41FA5}">
                      <a16:colId xmlns:a16="http://schemas.microsoft.com/office/drawing/2014/main" val="2710945110"/>
                    </a:ext>
                  </a:extLst>
                </a:gridCol>
                <a:gridCol w="815248">
                  <a:extLst>
                    <a:ext uri="{9D8B030D-6E8A-4147-A177-3AD203B41FA5}">
                      <a16:colId xmlns:a16="http://schemas.microsoft.com/office/drawing/2014/main" val="2996690187"/>
                    </a:ext>
                  </a:extLst>
                </a:gridCol>
                <a:gridCol w="793214">
                  <a:extLst>
                    <a:ext uri="{9D8B030D-6E8A-4147-A177-3AD203B41FA5}">
                      <a16:colId xmlns:a16="http://schemas.microsoft.com/office/drawing/2014/main" val="1549131760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2071705415"/>
                    </a:ext>
                  </a:extLst>
                </a:gridCol>
              </a:tblGrid>
              <a:tr h="27542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Establishment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Product (HS 8Digit)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Unit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u="none" strike="noStrike" dirty="0">
                          <a:effectLst/>
                        </a:rPr>
                        <a:t>Jan-25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u="none" strike="noStrike" dirty="0">
                          <a:effectLst/>
                        </a:rPr>
                        <a:t>Jan-25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u="none" strike="noStrike" dirty="0">
                          <a:effectLst/>
                        </a:rPr>
                        <a:t>Feb-25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u="none" strike="noStrike" dirty="0">
                          <a:effectLst/>
                        </a:rPr>
                        <a:t>Feb-25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923570"/>
                  </a:ext>
                </a:extLst>
              </a:tr>
              <a:tr h="270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21069099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Kg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650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430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680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544785"/>
                  </a:ext>
                </a:extLst>
              </a:tr>
              <a:tr h="270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21069099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Kg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200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250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48832"/>
                  </a:ext>
                </a:extLst>
              </a:tr>
              <a:tr h="270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24031100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Ltr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1950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2080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112407"/>
                  </a:ext>
                </a:extLst>
              </a:tr>
              <a:tr h="270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24031100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Ltr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930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92865"/>
                  </a:ext>
                </a:extLst>
              </a:tr>
              <a:tr h="270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24031100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err="1">
                          <a:effectLst/>
                        </a:rPr>
                        <a:t>Ltr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400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350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80965"/>
                  </a:ext>
                </a:extLst>
              </a:tr>
              <a:tr h="270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28010000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Number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1500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3600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1200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3400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637258"/>
                  </a:ext>
                </a:extLst>
              </a:tr>
              <a:tr h="270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28010000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Number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523074"/>
                  </a:ext>
                </a:extLst>
              </a:tr>
              <a:tr h="270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28010000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Number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1200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1100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25215"/>
                  </a:ext>
                </a:extLst>
              </a:tr>
              <a:tr h="270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28010000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Number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650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750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853656"/>
                  </a:ext>
                </a:extLst>
              </a:tr>
              <a:tr h="270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32149000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Meter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900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2350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2250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391571"/>
                  </a:ext>
                </a:extLst>
              </a:tr>
              <a:tr h="270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E11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32149000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Meter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320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40556"/>
                  </a:ext>
                </a:extLst>
              </a:tr>
              <a:tr h="270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33030010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Meter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530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206896"/>
                  </a:ext>
                </a:extLst>
              </a:tr>
              <a:tr h="270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E13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33030010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Meter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170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987981"/>
                  </a:ext>
                </a:extLst>
              </a:tr>
              <a:tr h="270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E14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33030010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Meter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400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380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14650"/>
                  </a:ext>
                </a:extLst>
              </a:tr>
              <a:tr h="270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E15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39172100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Number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1800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1800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1700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1700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747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33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E366-F08B-3A6F-0836-2FE5F596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576"/>
          </a:xfrm>
        </p:spPr>
        <p:txBody>
          <a:bodyPr>
            <a:normAutofit/>
          </a:bodyPr>
          <a:lstStyle/>
          <a:p>
            <a:r>
              <a:rPr lang="en-IN" sz="4000" b="1" dirty="0"/>
              <a:t>Data Scrutiny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2BF0-67CE-9438-3A9A-2AA6B370E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469" y="2027104"/>
            <a:ext cx="9711572" cy="2382397"/>
          </a:xfrm>
        </p:spPr>
        <p:txBody>
          <a:bodyPr>
            <a:normAutofit fontScale="92500"/>
          </a:bodyPr>
          <a:lstStyle/>
          <a:p>
            <a:r>
              <a:rPr lang="en-IN" sz="2800" dirty="0"/>
              <a:t>Data collected have to be scrutinized as per well defined scrutiny points:</a:t>
            </a:r>
          </a:p>
          <a:p>
            <a:endParaRPr lang="en-IN" sz="2800" dirty="0"/>
          </a:p>
          <a:p>
            <a:pPr lvl="1"/>
            <a:r>
              <a:rPr lang="en-IN" sz="2400" dirty="0"/>
              <a:t>In addition to standard validation checks ( hard &amp; soft)   in-built in the data collection portal/mechanism, the additional  scrutiny points have to be developed based on the back series data collected since January 2022</a:t>
            </a:r>
          </a:p>
        </p:txBody>
      </p:sp>
    </p:spTree>
    <p:extLst>
      <p:ext uri="{BB962C8B-B14F-4D97-AF65-F5344CB8AC3E}">
        <p14:creationId xmlns:p14="http://schemas.microsoft.com/office/powerpoint/2010/main" val="116007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E366-F08B-3A6F-0836-2FE5F596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576"/>
          </a:xfrm>
        </p:spPr>
        <p:txBody>
          <a:bodyPr>
            <a:normAutofit/>
          </a:bodyPr>
          <a:lstStyle/>
          <a:p>
            <a:r>
              <a:rPr lang="en-IN" sz="4000" b="1" dirty="0"/>
              <a:t>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2BF0-67CE-9438-3A9A-2AA6B370E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637" y="1615808"/>
            <a:ext cx="9711572" cy="103925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  <a:latin typeface="+mj-lt"/>
              </a:rPr>
              <a:t>The indices of IPI are compiled using a bottom-up approach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AF11684-F863-B678-59CD-24C1E96153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47237"/>
              </p:ext>
            </p:extLst>
          </p:nvPr>
        </p:nvGraphicFramePr>
        <p:xfrm>
          <a:off x="429658" y="2896520"/>
          <a:ext cx="11534660" cy="2957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525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E366-F08B-3A6F-0836-2FE5F596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576"/>
          </a:xfrm>
        </p:spPr>
        <p:txBody>
          <a:bodyPr>
            <a:normAutofit/>
          </a:bodyPr>
          <a:lstStyle/>
          <a:p>
            <a:r>
              <a:rPr lang="en-IN" sz="4000" b="1" dirty="0"/>
              <a:t>Compilation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32BF0-67CE-9438-3A9A-2AA6B370E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9705" y="2232751"/>
                <a:ext cx="9711572" cy="4355335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sz="3500" dirty="0">
                    <a:solidFill>
                      <a:schemeClr val="tx1"/>
                    </a:solidFill>
                    <a:latin typeface="+mj-lt"/>
                  </a:rPr>
                  <a:t>Production relatives of items are computed using the following formula: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6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𝒓𝒐𝒅𝒖𝒄𝒕𝒊𝒐𝒏</m:t>
                          </m:r>
                          <m:r>
                            <a:rPr lang="en-US" sz="2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𝒄𝒖𝒓𝒓𝒆𝒏𝒕</m:t>
                          </m:r>
                          <m:r>
                            <a:rPr lang="en-US" sz="2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𝒎𝒐𝒏𝒕𝒉</m:t>
                          </m:r>
                        </m:num>
                        <m:den>
                          <m:r>
                            <a:rPr lang="en-US" sz="2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𝑨𝒗𝒆𝒓𝒂𝒈𝒆</m:t>
                          </m:r>
                          <m:r>
                            <a:rPr lang="en-US" sz="2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𝒑𝒓𝒐𝒅𝒖𝒄𝒕𝒊𝒐𝒏</m:t>
                          </m:r>
                          <m:r>
                            <a:rPr lang="en-US" sz="2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𝑩𝒂𝒔𝒆</m:t>
                          </m:r>
                          <m:r>
                            <a:rPr lang="en-US" sz="2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𝒀𝒆𝒂𝒓</m:t>
                          </m:r>
                        </m:den>
                      </m:f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IN" sz="3500" dirty="0">
                    <a:solidFill>
                      <a:schemeClr val="tx1"/>
                    </a:solidFill>
                    <a:latin typeface="+mj-lt"/>
                  </a:rPr>
                  <a:t>Index for items:</a:t>
                </a:r>
              </a:p>
              <a:p>
                <a:pPr marL="0" indent="0">
                  <a:buNone/>
                </a:pPr>
                <a:endParaRPr lang="en-IN" sz="36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800" b="1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5D32BF0-67CE-9438-3A9A-2AA6B370E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9705" y="2232751"/>
                <a:ext cx="9711572" cy="4355335"/>
              </a:xfrm>
              <a:blipFill>
                <a:blip r:embed="rId2" cstate="print"/>
                <a:stretch>
                  <a:fillRect l="-1444" t="-2937" r="-15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008D8D-A2B0-6AD4-B2A2-B46E6ED5B449}"/>
              </a:ext>
            </a:extLst>
          </p:cNvPr>
          <p:cNvSpPr txBox="1">
            <a:spLocks/>
          </p:cNvSpPr>
          <p:nvPr/>
        </p:nvSpPr>
        <p:spPr>
          <a:xfrm>
            <a:off x="677334" y="1421176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+mj-lt"/>
                <a:cs typeface="Times New Roman" panose="02020603050405020304" pitchFamily="18" charset="0"/>
              </a:rPr>
              <a:t>Step 1: Indices at item level</a:t>
            </a:r>
          </a:p>
        </p:txBody>
      </p:sp>
    </p:spTree>
    <p:extLst>
      <p:ext uri="{BB962C8B-B14F-4D97-AF65-F5344CB8AC3E}">
        <p14:creationId xmlns:p14="http://schemas.microsoft.com/office/powerpoint/2010/main" val="17785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E366-F08B-3A6F-0836-2FE5F596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576"/>
          </a:xfrm>
        </p:spPr>
        <p:txBody>
          <a:bodyPr>
            <a:normAutofit/>
          </a:bodyPr>
          <a:lstStyle/>
          <a:p>
            <a:r>
              <a:rPr lang="en-IN" sz="4000" b="1" dirty="0"/>
              <a:t>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2BF0-67CE-9438-3A9A-2AA6B370E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672" y="2199701"/>
            <a:ext cx="9711572" cy="492086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n-IN" sz="3200" dirty="0">
                <a:solidFill>
                  <a:schemeClr val="tx1"/>
                </a:solidFill>
                <a:latin typeface="+mj-lt"/>
              </a:rPr>
              <a:t>Illustration: Calculation of Average ( A.M.) Base Year Production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008D8D-A2B0-6AD4-B2A2-B46E6ED5B449}"/>
              </a:ext>
            </a:extLst>
          </p:cNvPr>
          <p:cNvSpPr txBox="1">
            <a:spLocks/>
          </p:cNvSpPr>
          <p:nvPr/>
        </p:nvSpPr>
        <p:spPr>
          <a:xfrm>
            <a:off x="677334" y="1421176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+mj-lt"/>
                <a:cs typeface="Times New Roman" panose="02020603050405020304" pitchFamily="18" charset="0"/>
              </a:rPr>
              <a:t>Step 1: Indices at item level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BF0884-AA0A-BF5F-12E0-67C61F9DFFFE}"/>
              </a:ext>
            </a:extLst>
          </p:cNvPr>
          <p:cNvGraphicFramePr>
            <a:graphicFrameLocks noGrp="1"/>
          </p:cNvGraphicFramePr>
          <p:nvPr/>
        </p:nvGraphicFramePr>
        <p:xfrm>
          <a:off x="612252" y="3110429"/>
          <a:ext cx="11032579" cy="10980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438">
                  <a:extLst>
                    <a:ext uri="{9D8B030D-6E8A-4147-A177-3AD203B41FA5}">
                      <a16:colId xmlns:a16="http://schemas.microsoft.com/office/drawing/2014/main" val="187259280"/>
                    </a:ext>
                  </a:extLst>
                </a:gridCol>
                <a:gridCol w="684285">
                  <a:extLst>
                    <a:ext uri="{9D8B030D-6E8A-4147-A177-3AD203B41FA5}">
                      <a16:colId xmlns:a16="http://schemas.microsoft.com/office/drawing/2014/main" val="2434088126"/>
                    </a:ext>
                  </a:extLst>
                </a:gridCol>
                <a:gridCol w="648269">
                  <a:extLst>
                    <a:ext uri="{9D8B030D-6E8A-4147-A177-3AD203B41FA5}">
                      <a16:colId xmlns:a16="http://schemas.microsoft.com/office/drawing/2014/main" val="1168120539"/>
                    </a:ext>
                  </a:extLst>
                </a:gridCol>
                <a:gridCol w="684285">
                  <a:extLst>
                    <a:ext uri="{9D8B030D-6E8A-4147-A177-3AD203B41FA5}">
                      <a16:colId xmlns:a16="http://schemas.microsoft.com/office/drawing/2014/main" val="3789477066"/>
                    </a:ext>
                  </a:extLst>
                </a:gridCol>
                <a:gridCol w="732304">
                  <a:extLst>
                    <a:ext uri="{9D8B030D-6E8A-4147-A177-3AD203B41FA5}">
                      <a16:colId xmlns:a16="http://schemas.microsoft.com/office/drawing/2014/main" val="3679394570"/>
                    </a:ext>
                  </a:extLst>
                </a:gridCol>
                <a:gridCol w="684285">
                  <a:extLst>
                    <a:ext uri="{9D8B030D-6E8A-4147-A177-3AD203B41FA5}">
                      <a16:colId xmlns:a16="http://schemas.microsoft.com/office/drawing/2014/main" val="2440854198"/>
                    </a:ext>
                  </a:extLst>
                </a:gridCol>
                <a:gridCol w="744309">
                  <a:extLst>
                    <a:ext uri="{9D8B030D-6E8A-4147-A177-3AD203B41FA5}">
                      <a16:colId xmlns:a16="http://schemas.microsoft.com/office/drawing/2014/main" val="2889320318"/>
                    </a:ext>
                  </a:extLst>
                </a:gridCol>
                <a:gridCol w="660274">
                  <a:extLst>
                    <a:ext uri="{9D8B030D-6E8A-4147-A177-3AD203B41FA5}">
                      <a16:colId xmlns:a16="http://schemas.microsoft.com/office/drawing/2014/main" val="1942042889"/>
                    </a:ext>
                  </a:extLst>
                </a:gridCol>
                <a:gridCol w="588244">
                  <a:extLst>
                    <a:ext uri="{9D8B030D-6E8A-4147-A177-3AD203B41FA5}">
                      <a16:colId xmlns:a16="http://schemas.microsoft.com/office/drawing/2014/main" val="299747396"/>
                    </a:ext>
                  </a:extLst>
                </a:gridCol>
                <a:gridCol w="708293">
                  <a:extLst>
                    <a:ext uri="{9D8B030D-6E8A-4147-A177-3AD203B41FA5}">
                      <a16:colId xmlns:a16="http://schemas.microsoft.com/office/drawing/2014/main" val="2798970698"/>
                    </a:ext>
                  </a:extLst>
                </a:gridCol>
                <a:gridCol w="684285">
                  <a:extLst>
                    <a:ext uri="{9D8B030D-6E8A-4147-A177-3AD203B41FA5}">
                      <a16:colId xmlns:a16="http://schemas.microsoft.com/office/drawing/2014/main" val="3113850327"/>
                    </a:ext>
                  </a:extLst>
                </a:gridCol>
                <a:gridCol w="672279">
                  <a:extLst>
                    <a:ext uri="{9D8B030D-6E8A-4147-A177-3AD203B41FA5}">
                      <a16:colId xmlns:a16="http://schemas.microsoft.com/office/drawing/2014/main" val="4197343629"/>
                    </a:ext>
                  </a:extLst>
                </a:gridCol>
                <a:gridCol w="708293">
                  <a:extLst>
                    <a:ext uri="{9D8B030D-6E8A-4147-A177-3AD203B41FA5}">
                      <a16:colId xmlns:a16="http://schemas.microsoft.com/office/drawing/2014/main" val="2982925332"/>
                    </a:ext>
                  </a:extLst>
                </a:gridCol>
                <a:gridCol w="696288">
                  <a:extLst>
                    <a:ext uri="{9D8B030D-6E8A-4147-A177-3AD203B41FA5}">
                      <a16:colId xmlns:a16="http://schemas.microsoft.com/office/drawing/2014/main" val="651402994"/>
                    </a:ext>
                  </a:extLst>
                </a:gridCol>
                <a:gridCol w="1080448">
                  <a:extLst>
                    <a:ext uri="{9D8B030D-6E8A-4147-A177-3AD203B41FA5}">
                      <a16:colId xmlns:a16="http://schemas.microsoft.com/office/drawing/2014/main" val="2204505619"/>
                    </a:ext>
                  </a:extLst>
                </a:gridCol>
              </a:tblGrid>
              <a:tr h="67139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Product (HS 8Digit)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Unit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Jan-22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Feb-22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Mar-22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Apr-22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May-22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Jun-22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Jul-22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Aug-22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Sep-22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Oct-22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Nov-22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Dec-22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Avg. BY Production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983071"/>
                  </a:ext>
                </a:extLst>
              </a:tr>
              <a:tr h="42661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21069099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Kg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650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680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750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690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550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850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880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780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720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680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u="none" strike="noStrike" dirty="0">
                          <a:effectLst/>
                        </a:rPr>
                        <a:t>722.5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85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77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2221</TotalTime>
  <Words>1184</Words>
  <Application>Microsoft Office PowerPoint</Application>
  <PresentationFormat>Widescreen</PresentationFormat>
  <Paragraphs>511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 3</vt:lpstr>
      <vt:lpstr>Office Theme</vt:lpstr>
      <vt:lpstr>Compilation of Industrial Production Index</vt:lpstr>
      <vt:lpstr>Overview of Steps</vt:lpstr>
      <vt:lpstr>Data Collection</vt:lpstr>
      <vt:lpstr>Data Collection</vt:lpstr>
      <vt:lpstr>Data Collection</vt:lpstr>
      <vt:lpstr>Data Scrutiny</vt:lpstr>
      <vt:lpstr>Compilation</vt:lpstr>
      <vt:lpstr>Compilation</vt:lpstr>
      <vt:lpstr>Compilation</vt:lpstr>
      <vt:lpstr>Compilation</vt:lpstr>
      <vt:lpstr>Compilation</vt:lpstr>
      <vt:lpstr>Compilation</vt:lpstr>
      <vt:lpstr>Compilation</vt:lpstr>
      <vt:lpstr>Compilation</vt:lpstr>
      <vt:lpstr>Compilation</vt:lpstr>
      <vt:lpstr>Compilation</vt:lpstr>
      <vt:lpstr>Dissemination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 of Industrial Production Index</dc:title>
  <dc:creator>Aparoop</dc:creator>
  <cp:lastModifiedBy>Aparoop</cp:lastModifiedBy>
  <cp:revision>18</cp:revision>
  <dcterms:created xsi:type="dcterms:W3CDTF">2025-08-17T14:49:08Z</dcterms:created>
  <dcterms:modified xsi:type="dcterms:W3CDTF">2025-09-16T16:47:37Z</dcterms:modified>
</cp:coreProperties>
</file>