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3"/>
  </p:notesMasterIdLst>
  <p:sldIdLst>
    <p:sldId id="256" r:id="rId2"/>
    <p:sldId id="286" r:id="rId3"/>
    <p:sldId id="258" r:id="rId4"/>
    <p:sldId id="259" r:id="rId5"/>
    <p:sldId id="260" r:id="rId6"/>
    <p:sldId id="261" r:id="rId7"/>
    <p:sldId id="262" r:id="rId8"/>
    <p:sldId id="263" r:id="rId9"/>
    <p:sldId id="274" r:id="rId10"/>
    <p:sldId id="276" r:id="rId11"/>
    <p:sldId id="277" r:id="rId12"/>
    <p:sldId id="278" r:id="rId13"/>
    <p:sldId id="293" r:id="rId14"/>
    <p:sldId id="282" r:id="rId15"/>
    <p:sldId id="283" r:id="rId16"/>
    <p:sldId id="284" r:id="rId17"/>
    <p:sldId id="296" r:id="rId18"/>
    <p:sldId id="297" r:id="rId19"/>
    <p:sldId id="298" r:id="rId20"/>
    <p:sldId id="279" r:id="rId21"/>
    <p:sldId id="289" r:id="rId22"/>
    <p:sldId id="287" r:id="rId23"/>
    <p:sldId id="288" r:id="rId24"/>
    <p:sldId id="290" r:id="rId25"/>
    <p:sldId id="285" r:id="rId26"/>
    <p:sldId id="294" r:id="rId27"/>
    <p:sldId id="295" r:id="rId28"/>
    <p:sldId id="275" r:id="rId29"/>
    <p:sldId id="280" r:id="rId30"/>
    <p:sldId id="292" r:id="rId31"/>
    <p:sldId id="273"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7T18:18:34.169"/>
    </inkml:context>
    <inkml:brush xml:id="br0">
      <inkml:brushProperty name="width" value="0.35" units="cm"/>
      <inkml:brushProperty name="height" value="0.35" units="cm"/>
      <inkml:brushProperty name="color" value="#FFFFFF"/>
    </inkml:brush>
  </inkml:definitions>
  <inkml:trace contextRef="#ctx0" brushRef="#br0">371 0 24575,'-14'1'0,"-1"1"0,-26 6 0,-2 0 0,22-4 0,0 0 0,0 2 0,0 0 0,1 1 0,0 1 0,-31 18 0,86-21 0,42-7 0,100 3 0,-176-1 0,1-1 0,-1 2 0,0-1 0,0 0 0,0 0 0,0 0 0,0 0 0,0 1 0,1-1 0,-1 0 0,0 1 0,0-1 0,0 1 0,0-1 0,0 1 0,-1 0 0,1-1 0,0 1 0,1 1 0,-2-1 0,0-1 0,-1 1 0,1 0 0,-1-1 0,1 1 0,-1-1 0,1 1 0,-1 0 0,1-1 0,-1 1 0,1-1 0,-1 0 0,0 1 0,1-1 0,-1 0 0,0 1 0,1-1 0,-1 0 0,0 0 0,1 1 0,-1-1 0,0 0 0,0 0 0,1 0 0,-1 0 0,0 0 0,0 0 0,1 0 0,-2 0 0,-43 3 0,-62-3 0,48-1 0,43 3 0,26 4 0,27 5 0,18 3 0,1-4 0,0-1 0,1-3 0,112-3 0,-204-2 0,1-1 0,-67-11 0,-33 0 0,-61 12 0,270 15 0,183-11 0,-182-6 0,-62-1 0,-18-3 0,-24-4 0,-26 0 0,15 3 0,0 0 0,-43 1 0,8 6 0,176 15 0,-53-9 0,-1 3 0,1 2 0,66 25 0,-62-19 0,-53-18 0,0 0 0,0 0 0,0 0 0,0 0 0,-1 0 0,1 0 0,0 0 0,0 0 0,0 0 0,0 0 0,0 0 0,0 0 0,0 0 0,0 0 0,0 0 0,0 0 0,0 0 0,-1 0 0,1 0 0,0 0 0,0 0 0,0 0 0,0 1 0,0-1 0,0 0 0,0 0 0,0 0 0,0 0 0,0 0 0,0 0 0,0 0 0,0 0 0,0 0 0,0 0 0,0 0 0,0 0 0,0 0 0,0 1 0,0-1 0,0 0 0,0 0 0,0 0 0,0 0 0,0 0 0,0 0 0,0 0 0,0 0 0,0 0 0,-16 2 0,-21-1 0,-515-3 0,604 22 0,-13-12-145,0-1 0,0-2 1,0-2-1,77-3 0,-90-1-496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96BD-318C-47A5-ABA1-3CB373FF04E3}" type="datetimeFigureOut">
              <a:rPr lang="en-IN" smtClean="0"/>
              <a:t>03-03-2025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05816-BB35-464E-BF07-A83DA36DF0D4}" type="slidenum">
              <a:rPr lang="en-IN" smtClean="0"/>
              <a:t>‹#›</a:t>
            </a:fld>
            <a:endParaRPr lang="en-IN"/>
          </a:p>
        </p:txBody>
      </p:sp>
    </p:spTree>
    <p:extLst>
      <p:ext uri="{BB962C8B-B14F-4D97-AF65-F5344CB8AC3E}">
        <p14:creationId xmlns:p14="http://schemas.microsoft.com/office/powerpoint/2010/main" val="98257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4" name="Date Placeholder 3"/>
          <p:cNvSpPr>
            <a:spLocks noGrp="1"/>
          </p:cNvSpPr>
          <p:nvPr>
            <p:ph type="dt" sz="half" idx="10"/>
          </p:nvPr>
        </p:nvSpPr>
        <p:spPr/>
        <p:txBody>
          <a:bodyPr/>
          <a:lstStyle/>
          <a:p>
            <a:fld id="{42453CB9-CDE2-4068-B03C-31AE8A27A5EA}"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A7BFC-FC70-4DD7-997D-EC3EA6324B82}"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26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453CB9-CDE2-4068-B03C-31AE8A27A5EA}"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A7BFC-FC70-4DD7-997D-EC3EA6324B82}" type="slidenum">
              <a:rPr lang="en-US" smtClean="0"/>
              <a:t>‹#›</a:t>
            </a:fld>
            <a:endParaRPr lang="en-US"/>
          </a:p>
        </p:txBody>
      </p:sp>
    </p:spTree>
    <p:extLst>
      <p:ext uri="{BB962C8B-B14F-4D97-AF65-F5344CB8AC3E}">
        <p14:creationId xmlns:p14="http://schemas.microsoft.com/office/powerpoint/2010/main" val="521581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453CB9-CDE2-4068-B03C-31AE8A27A5EA}"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A7BFC-FC70-4DD7-997D-EC3EA6324B82}" type="slidenum">
              <a:rPr lang="en-US" smtClean="0"/>
              <a:t>‹#›</a:t>
            </a:fld>
            <a:endParaRPr lang="en-US"/>
          </a:p>
        </p:txBody>
      </p:sp>
    </p:spTree>
    <p:extLst>
      <p:ext uri="{BB962C8B-B14F-4D97-AF65-F5344CB8AC3E}">
        <p14:creationId xmlns:p14="http://schemas.microsoft.com/office/powerpoint/2010/main" val="110355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453CB9-CDE2-4068-B03C-31AE8A27A5EA}"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A7BFC-FC70-4DD7-997D-EC3EA6324B82}" type="slidenum">
              <a:rPr lang="en-US" smtClean="0"/>
              <a:t>‹#›</a:t>
            </a:fld>
            <a:endParaRPr lang="en-US"/>
          </a:p>
        </p:txBody>
      </p:sp>
    </p:spTree>
    <p:extLst>
      <p:ext uri="{BB962C8B-B14F-4D97-AF65-F5344CB8AC3E}">
        <p14:creationId xmlns:p14="http://schemas.microsoft.com/office/powerpoint/2010/main" val="301816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53CB9-CDE2-4068-B03C-31AE8A27A5EA}"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A7BFC-FC70-4DD7-997D-EC3EA6324B82}"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58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453CB9-CDE2-4068-B03C-31AE8A27A5EA}"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A7BFC-FC70-4DD7-997D-EC3EA6324B82}" type="slidenum">
              <a:rPr lang="en-US" smtClean="0"/>
              <a:t>‹#›</a:t>
            </a:fld>
            <a:endParaRPr lang="en-US"/>
          </a:p>
        </p:txBody>
      </p:sp>
    </p:spTree>
    <p:extLst>
      <p:ext uri="{BB962C8B-B14F-4D97-AF65-F5344CB8AC3E}">
        <p14:creationId xmlns:p14="http://schemas.microsoft.com/office/powerpoint/2010/main" val="85677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453CB9-CDE2-4068-B03C-31AE8A27A5EA}"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A7BFC-FC70-4DD7-997D-EC3EA6324B82}" type="slidenum">
              <a:rPr lang="en-US" smtClean="0"/>
              <a:t>‹#›</a:t>
            </a:fld>
            <a:endParaRPr lang="en-US"/>
          </a:p>
        </p:txBody>
      </p:sp>
    </p:spTree>
    <p:extLst>
      <p:ext uri="{BB962C8B-B14F-4D97-AF65-F5344CB8AC3E}">
        <p14:creationId xmlns:p14="http://schemas.microsoft.com/office/powerpoint/2010/main" val="331302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453CB9-CDE2-4068-B03C-31AE8A27A5EA}"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A7BFC-FC70-4DD7-997D-EC3EA6324B82}" type="slidenum">
              <a:rPr lang="en-US" smtClean="0"/>
              <a:t>‹#›</a:t>
            </a:fld>
            <a:endParaRPr lang="en-US"/>
          </a:p>
        </p:txBody>
      </p:sp>
    </p:spTree>
    <p:extLst>
      <p:ext uri="{BB962C8B-B14F-4D97-AF65-F5344CB8AC3E}">
        <p14:creationId xmlns:p14="http://schemas.microsoft.com/office/powerpoint/2010/main" val="148271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453CB9-CDE2-4068-B03C-31AE8A27A5EA}" type="datetimeFigureOut">
              <a:rPr lang="en-US" smtClean="0"/>
              <a:t>3/3/2025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23A7BFC-FC70-4DD7-997D-EC3EA6324B82}" type="slidenum">
              <a:rPr lang="en-US" smtClean="0"/>
              <a:t>‹#›</a:t>
            </a:fld>
            <a:endParaRPr lang="en-US"/>
          </a:p>
        </p:txBody>
      </p:sp>
    </p:spTree>
    <p:extLst>
      <p:ext uri="{BB962C8B-B14F-4D97-AF65-F5344CB8AC3E}">
        <p14:creationId xmlns:p14="http://schemas.microsoft.com/office/powerpoint/2010/main" val="222952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2453CB9-CDE2-4068-B03C-31AE8A27A5EA}" type="datetimeFigureOut">
              <a:rPr lang="en-US" smtClean="0"/>
              <a:t>3/3/2025</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3A7BFC-FC70-4DD7-997D-EC3EA6324B82}" type="slidenum">
              <a:rPr lang="en-US" smtClean="0"/>
              <a:t>‹#›</a:t>
            </a:fld>
            <a:endParaRPr lang="en-US"/>
          </a:p>
        </p:txBody>
      </p:sp>
    </p:spTree>
    <p:extLst>
      <p:ext uri="{BB962C8B-B14F-4D97-AF65-F5344CB8AC3E}">
        <p14:creationId xmlns:p14="http://schemas.microsoft.com/office/powerpoint/2010/main" val="261735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453CB9-CDE2-4068-B03C-31AE8A27A5EA}"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A7BFC-FC70-4DD7-997D-EC3EA6324B82}" type="slidenum">
              <a:rPr lang="en-US" smtClean="0"/>
              <a:t>‹#›</a:t>
            </a:fld>
            <a:endParaRPr lang="en-US"/>
          </a:p>
        </p:txBody>
      </p:sp>
    </p:spTree>
    <p:extLst>
      <p:ext uri="{BB962C8B-B14F-4D97-AF65-F5344CB8AC3E}">
        <p14:creationId xmlns:p14="http://schemas.microsoft.com/office/powerpoint/2010/main" val="3894501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2453CB9-CDE2-4068-B03C-31AE8A27A5EA}" type="datetimeFigureOut">
              <a:rPr lang="en-US" smtClean="0"/>
              <a:t>3/3/2025</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023A7BFC-FC70-4DD7-997D-EC3EA6324B82}"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30688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image1.jpeg"/>
          <p:cNvPicPr>
            <a:picLocks noChangeAspect="1" noChangeArrowheads="1"/>
          </p:cNvPicPr>
          <p:nvPr/>
        </p:nvPicPr>
        <p:blipFill>
          <a:blip r:embed="rId2"/>
          <a:srcRect/>
          <a:stretch>
            <a:fillRect/>
          </a:stretch>
        </p:blipFill>
        <p:spPr bwMode="auto">
          <a:xfrm>
            <a:off x="500034" y="375032"/>
            <a:ext cx="1071570" cy="647700"/>
          </a:xfrm>
          <a:prstGeom prst="rect">
            <a:avLst/>
          </a:prstGeom>
          <a:noFill/>
        </p:spPr>
      </p:pic>
      <p:sp>
        <p:nvSpPr>
          <p:cNvPr id="12289" name="Text Box 1"/>
          <p:cNvSpPr txBox="1">
            <a:spLocks noChangeArrowheads="1"/>
          </p:cNvSpPr>
          <p:nvPr/>
        </p:nvSpPr>
        <p:spPr bwMode="auto">
          <a:xfrm>
            <a:off x="7858148" y="214296"/>
            <a:ext cx="89535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Cambria" pitchFamily="18" charset="0"/>
                <a:ea typeface="Times New Roman" pitchFamily="18" charset="0"/>
                <a:cs typeface="Arial" pitchFamily="34" charset="0"/>
              </a:rPr>
              <a:t>ESTD: 2009</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nvGrpSpPr>
          <p:cNvPr id="12292" name="Group 4"/>
          <p:cNvGrpSpPr>
            <a:grpSpLocks/>
          </p:cNvGrpSpPr>
          <p:nvPr/>
        </p:nvGrpSpPr>
        <p:grpSpPr bwMode="auto">
          <a:xfrm>
            <a:off x="7215206" y="214296"/>
            <a:ext cx="1500198" cy="739378"/>
            <a:chOff x="9000" y="-2"/>
            <a:chExt cx="2633" cy="1553"/>
          </a:xfrm>
        </p:grpSpPr>
        <p:pic>
          <p:nvPicPr>
            <p:cNvPr id="12295" name="Picture 7"/>
            <p:cNvPicPr>
              <a:picLocks noChangeAspect="1" noChangeArrowheads="1"/>
            </p:cNvPicPr>
            <p:nvPr/>
          </p:nvPicPr>
          <p:blipFill>
            <a:blip r:embed="rId3" cstate="print"/>
            <a:srcRect/>
            <a:stretch>
              <a:fillRect/>
            </a:stretch>
          </p:blipFill>
          <p:spPr bwMode="auto">
            <a:xfrm>
              <a:off x="9000" y="230"/>
              <a:ext cx="1800" cy="1320"/>
            </a:xfrm>
            <a:prstGeom prst="rect">
              <a:avLst/>
            </a:prstGeom>
            <a:noFill/>
          </p:spPr>
        </p:pic>
        <p:sp>
          <p:nvSpPr>
            <p:cNvPr id="12294" name="Freeform 6"/>
            <p:cNvSpPr>
              <a:spLocks/>
            </p:cNvSpPr>
            <p:nvPr/>
          </p:nvSpPr>
          <p:spPr bwMode="auto">
            <a:xfrm>
              <a:off x="10185" y="5"/>
              <a:ext cx="1440" cy="345"/>
            </a:xfrm>
            <a:custGeom>
              <a:avLst/>
              <a:gdLst/>
              <a:ahLst/>
              <a:cxnLst>
                <a:cxn ang="0">
                  <a:pos x="1383" y="0"/>
                </a:cxn>
                <a:cxn ang="0">
                  <a:pos x="57" y="0"/>
                </a:cxn>
                <a:cxn ang="0">
                  <a:pos x="35" y="4"/>
                </a:cxn>
                <a:cxn ang="0">
                  <a:pos x="17" y="17"/>
                </a:cxn>
                <a:cxn ang="0">
                  <a:pos x="5" y="35"/>
                </a:cxn>
                <a:cxn ang="0">
                  <a:pos x="0" y="57"/>
                </a:cxn>
                <a:cxn ang="0">
                  <a:pos x="0" y="287"/>
                </a:cxn>
                <a:cxn ang="0">
                  <a:pos x="5" y="310"/>
                </a:cxn>
                <a:cxn ang="0">
                  <a:pos x="17" y="328"/>
                </a:cxn>
                <a:cxn ang="0">
                  <a:pos x="35" y="340"/>
                </a:cxn>
                <a:cxn ang="0">
                  <a:pos x="57" y="345"/>
                </a:cxn>
                <a:cxn ang="0">
                  <a:pos x="1383" y="345"/>
                </a:cxn>
                <a:cxn ang="0">
                  <a:pos x="1405" y="340"/>
                </a:cxn>
                <a:cxn ang="0">
                  <a:pos x="1423" y="328"/>
                </a:cxn>
                <a:cxn ang="0">
                  <a:pos x="1435" y="310"/>
                </a:cxn>
                <a:cxn ang="0">
                  <a:pos x="1440" y="287"/>
                </a:cxn>
                <a:cxn ang="0">
                  <a:pos x="1440" y="57"/>
                </a:cxn>
                <a:cxn ang="0">
                  <a:pos x="1435" y="35"/>
                </a:cxn>
                <a:cxn ang="0">
                  <a:pos x="1423" y="17"/>
                </a:cxn>
                <a:cxn ang="0">
                  <a:pos x="1405" y="4"/>
                </a:cxn>
                <a:cxn ang="0">
                  <a:pos x="1383" y="0"/>
                </a:cxn>
              </a:cxnLst>
              <a:rect l="0" t="0" r="r" b="b"/>
              <a:pathLst>
                <a:path w="1440" h="345">
                  <a:moveTo>
                    <a:pt x="1383" y="0"/>
                  </a:moveTo>
                  <a:lnTo>
                    <a:pt x="57" y="0"/>
                  </a:lnTo>
                  <a:lnTo>
                    <a:pt x="35" y="4"/>
                  </a:lnTo>
                  <a:lnTo>
                    <a:pt x="17" y="17"/>
                  </a:lnTo>
                  <a:lnTo>
                    <a:pt x="5" y="35"/>
                  </a:lnTo>
                  <a:lnTo>
                    <a:pt x="0" y="57"/>
                  </a:lnTo>
                  <a:lnTo>
                    <a:pt x="0" y="287"/>
                  </a:lnTo>
                  <a:lnTo>
                    <a:pt x="5" y="310"/>
                  </a:lnTo>
                  <a:lnTo>
                    <a:pt x="17" y="328"/>
                  </a:lnTo>
                  <a:lnTo>
                    <a:pt x="35" y="340"/>
                  </a:lnTo>
                  <a:lnTo>
                    <a:pt x="57" y="345"/>
                  </a:lnTo>
                  <a:lnTo>
                    <a:pt x="1383" y="345"/>
                  </a:lnTo>
                  <a:lnTo>
                    <a:pt x="1405" y="340"/>
                  </a:lnTo>
                  <a:lnTo>
                    <a:pt x="1423" y="328"/>
                  </a:lnTo>
                  <a:lnTo>
                    <a:pt x="1435" y="310"/>
                  </a:lnTo>
                  <a:lnTo>
                    <a:pt x="1440" y="287"/>
                  </a:lnTo>
                  <a:lnTo>
                    <a:pt x="1440" y="57"/>
                  </a:lnTo>
                  <a:lnTo>
                    <a:pt x="1435" y="35"/>
                  </a:lnTo>
                  <a:lnTo>
                    <a:pt x="1423" y="17"/>
                  </a:lnTo>
                  <a:lnTo>
                    <a:pt x="1405" y="4"/>
                  </a:lnTo>
                  <a:lnTo>
                    <a:pt x="1383" y="0"/>
                  </a:lnTo>
                  <a:close/>
                </a:path>
              </a:pathLst>
            </a:custGeom>
            <a:solidFill>
              <a:srgbClr val="EDEBE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93" name="Freeform 5"/>
            <p:cNvSpPr>
              <a:spLocks/>
            </p:cNvSpPr>
            <p:nvPr/>
          </p:nvSpPr>
          <p:spPr bwMode="auto">
            <a:xfrm>
              <a:off x="10185" y="5"/>
              <a:ext cx="1440" cy="345"/>
            </a:xfrm>
            <a:custGeom>
              <a:avLst/>
              <a:gdLst/>
              <a:ahLst/>
              <a:cxnLst>
                <a:cxn ang="0">
                  <a:pos x="57" y="0"/>
                </a:cxn>
                <a:cxn ang="0">
                  <a:pos x="35" y="4"/>
                </a:cxn>
                <a:cxn ang="0">
                  <a:pos x="17" y="17"/>
                </a:cxn>
                <a:cxn ang="0">
                  <a:pos x="5" y="35"/>
                </a:cxn>
                <a:cxn ang="0">
                  <a:pos x="0" y="57"/>
                </a:cxn>
                <a:cxn ang="0">
                  <a:pos x="0" y="287"/>
                </a:cxn>
                <a:cxn ang="0">
                  <a:pos x="5" y="310"/>
                </a:cxn>
                <a:cxn ang="0">
                  <a:pos x="17" y="328"/>
                </a:cxn>
                <a:cxn ang="0">
                  <a:pos x="35" y="340"/>
                </a:cxn>
                <a:cxn ang="0">
                  <a:pos x="57" y="345"/>
                </a:cxn>
                <a:cxn ang="0">
                  <a:pos x="1383" y="345"/>
                </a:cxn>
                <a:cxn ang="0">
                  <a:pos x="1405" y="340"/>
                </a:cxn>
                <a:cxn ang="0">
                  <a:pos x="1423" y="328"/>
                </a:cxn>
                <a:cxn ang="0">
                  <a:pos x="1435" y="310"/>
                </a:cxn>
                <a:cxn ang="0">
                  <a:pos x="1440" y="287"/>
                </a:cxn>
                <a:cxn ang="0">
                  <a:pos x="1440" y="57"/>
                </a:cxn>
                <a:cxn ang="0">
                  <a:pos x="1435" y="35"/>
                </a:cxn>
                <a:cxn ang="0">
                  <a:pos x="1423" y="17"/>
                </a:cxn>
                <a:cxn ang="0">
                  <a:pos x="1405" y="4"/>
                </a:cxn>
                <a:cxn ang="0">
                  <a:pos x="1383" y="0"/>
                </a:cxn>
                <a:cxn ang="0">
                  <a:pos x="57" y="0"/>
                </a:cxn>
              </a:cxnLst>
              <a:rect l="0" t="0" r="r" b="b"/>
              <a:pathLst>
                <a:path w="1440" h="345">
                  <a:moveTo>
                    <a:pt x="57" y="0"/>
                  </a:moveTo>
                  <a:lnTo>
                    <a:pt x="35" y="4"/>
                  </a:lnTo>
                  <a:lnTo>
                    <a:pt x="17" y="17"/>
                  </a:lnTo>
                  <a:lnTo>
                    <a:pt x="5" y="35"/>
                  </a:lnTo>
                  <a:lnTo>
                    <a:pt x="0" y="57"/>
                  </a:lnTo>
                  <a:lnTo>
                    <a:pt x="0" y="287"/>
                  </a:lnTo>
                  <a:lnTo>
                    <a:pt x="5" y="310"/>
                  </a:lnTo>
                  <a:lnTo>
                    <a:pt x="17" y="328"/>
                  </a:lnTo>
                  <a:lnTo>
                    <a:pt x="35" y="340"/>
                  </a:lnTo>
                  <a:lnTo>
                    <a:pt x="57" y="345"/>
                  </a:lnTo>
                  <a:lnTo>
                    <a:pt x="1383" y="345"/>
                  </a:lnTo>
                  <a:lnTo>
                    <a:pt x="1405" y="340"/>
                  </a:lnTo>
                  <a:lnTo>
                    <a:pt x="1423" y="328"/>
                  </a:lnTo>
                  <a:lnTo>
                    <a:pt x="1435" y="310"/>
                  </a:lnTo>
                  <a:lnTo>
                    <a:pt x="1440" y="287"/>
                  </a:lnTo>
                  <a:lnTo>
                    <a:pt x="1440" y="57"/>
                  </a:lnTo>
                  <a:lnTo>
                    <a:pt x="1435" y="35"/>
                  </a:lnTo>
                  <a:lnTo>
                    <a:pt x="1423" y="17"/>
                  </a:lnTo>
                  <a:lnTo>
                    <a:pt x="1405" y="4"/>
                  </a:lnTo>
                  <a:lnTo>
                    <a:pt x="1383" y="0"/>
                  </a:lnTo>
                  <a:lnTo>
                    <a:pt x="57" y="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290" name="Line 2"/>
          <p:cNvSpPr>
            <a:spLocks noChangeShapeType="1"/>
          </p:cNvSpPr>
          <p:nvPr/>
        </p:nvSpPr>
        <p:spPr bwMode="auto">
          <a:xfrm>
            <a:off x="357158" y="1246099"/>
            <a:ext cx="8572560" cy="4571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96" name="Rectangle 8"/>
          <p:cNvSpPr>
            <a:spLocks noChangeArrowheads="1"/>
          </p:cNvSpPr>
          <p:nvPr/>
        </p:nvSpPr>
        <p:spPr bwMode="auto">
          <a:xfrm>
            <a:off x="571472" y="-342900"/>
            <a:ext cx="2698671" cy="371546"/>
          </a:xfrm>
          <a:prstGeom prst="rect">
            <a:avLst/>
          </a:prstGeom>
          <a:noFill/>
          <a:ln w="9525">
            <a:noFill/>
            <a:miter lim="800000"/>
            <a:headEnd/>
            <a:tailEnd/>
          </a:ln>
          <a:effectLst/>
        </p:spPr>
        <p:txBody>
          <a:bodyPr vert="horz" wrap="none" lIns="1228338" tIns="93633" rIns="1444170" bIns="0" numCol="1" anchor="ctr" anchorCtr="0" compatLnSpc="1">
            <a:prstTxWarp prst="textNoShape">
              <a:avLst/>
            </a:prstTxWarp>
            <a:spAutoFit/>
          </a:bodyPr>
          <a:lstStyle/>
          <a:p>
            <a:endParaRPr lang="en-US" dirty="0"/>
          </a:p>
        </p:txBody>
      </p:sp>
      <p:sp>
        <p:nvSpPr>
          <p:cNvPr id="12297" name="Rectangle 9"/>
          <p:cNvSpPr>
            <a:spLocks noChangeArrowheads="1"/>
          </p:cNvSpPr>
          <p:nvPr/>
        </p:nvSpPr>
        <p:spPr bwMode="auto">
          <a:xfrm>
            <a:off x="1357290" y="0"/>
            <a:ext cx="6419922"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DEPT. OF COMPUTER SCIENCE &amp; ENGINEERING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CMR TECHNICAL CAMPUS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ea typeface="Times New Roman" pitchFamily="18" charset="0"/>
                <a:cs typeface="Arial" pitchFamily="34" charset="0"/>
              </a:rPr>
              <a:t>UGC AUTONOMOUS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pitchFamily="34" charset="0"/>
                <a:ea typeface="Times New Roman" pitchFamily="18" charset="0"/>
                <a:cs typeface="Arial" pitchFamily="34" charset="0"/>
              </a:rPr>
              <a:t>Accredited by NBA &amp; NAAC with ‘A’ Grade</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pitchFamily="34" charset="0"/>
                <a:ea typeface="Times New Roman" pitchFamily="18" charset="0"/>
                <a:cs typeface="Arial" pitchFamily="34" charset="0"/>
              </a:rPr>
              <a:t>Approved by AICTE, New Delhi and JNTU, Hyderabad</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TextBox 14"/>
          <p:cNvSpPr txBox="1"/>
          <p:nvPr/>
        </p:nvSpPr>
        <p:spPr>
          <a:xfrm>
            <a:off x="7858148" y="142858"/>
            <a:ext cx="2143140" cy="261610"/>
          </a:xfrm>
          <a:prstGeom prst="rect">
            <a:avLst/>
          </a:prstGeom>
          <a:noFill/>
        </p:spPr>
        <p:txBody>
          <a:bodyPr wrap="square" rtlCol="0">
            <a:spAutoFit/>
          </a:bodyPr>
          <a:lstStyle/>
          <a:p>
            <a:r>
              <a:rPr lang="en-US" sz="1100" dirty="0"/>
              <a:t>ESTD : 2009</a:t>
            </a:r>
          </a:p>
        </p:txBody>
      </p:sp>
      <p:sp>
        <p:nvSpPr>
          <p:cNvPr id="16" name="TextBox 15"/>
          <p:cNvSpPr txBox="1"/>
          <p:nvPr/>
        </p:nvSpPr>
        <p:spPr>
          <a:xfrm>
            <a:off x="1201130" y="1601449"/>
            <a:ext cx="7666878" cy="830997"/>
          </a:xfrm>
          <a:prstGeom prst="rect">
            <a:avLst/>
          </a:prstGeom>
          <a:noFill/>
        </p:spPr>
        <p:txBody>
          <a:bodyPr wrap="square" rtlCol="0">
            <a:spAutoFit/>
          </a:bodyPr>
          <a:lstStyle/>
          <a:p>
            <a:r>
              <a:rPr lang="en-US" sz="2400" b="1" dirty="0"/>
              <a:t>MEMBERSHIP INFERENCE ATTACK AND DEFENCE FOR WIRELESS SIGNAL CLASSIFIERS WITH DEEP LEARNING</a:t>
            </a:r>
          </a:p>
        </p:txBody>
      </p:sp>
      <p:sp>
        <p:nvSpPr>
          <p:cNvPr id="17" name="TextBox 16"/>
          <p:cNvSpPr txBox="1"/>
          <p:nvPr/>
        </p:nvSpPr>
        <p:spPr>
          <a:xfrm>
            <a:off x="357158" y="3286130"/>
            <a:ext cx="2143140" cy="1384995"/>
          </a:xfrm>
          <a:prstGeom prst="rect">
            <a:avLst/>
          </a:prstGeom>
          <a:noFill/>
        </p:spPr>
        <p:txBody>
          <a:bodyPr wrap="square" rtlCol="0">
            <a:spAutoFit/>
          </a:bodyPr>
          <a:lstStyle/>
          <a:p>
            <a:r>
              <a:rPr lang="en-US" sz="1400" b="1" dirty="0"/>
              <a:t>Under the guidance</a:t>
            </a:r>
          </a:p>
          <a:p>
            <a:r>
              <a:rPr lang="en-US" sz="1400" dirty="0"/>
              <a:t>Dr. V Naresh Kumar</a:t>
            </a:r>
          </a:p>
          <a:p>
            <a:endParaRPr lang="en-US" sz="1400" b="1" dirty="0"/>
          </a:p>
          <a:p>
            <a:r>
              <a:rPr lang="en-US" sz="1400" b="1" dirty="0"/>
              <a:t>Project Coordinator</a:t>
            </a:r>
          </a:p>
          <a:p>
            <a:r>
              <a:rPr lang="en-US" sz="1400" dirty="0"/>
              <a:t>Dr. J Narasimha Rao</a:t>
            </a:r>
          </a:p>
          <a:p>
            <a:endParaRPr lang="en-US" sz="1400" b="1" dirty="0"/>
          </a:p>
        </p:txBody>
      </p:sp>
      <p:sp>
        <p:nvSpPr>
          <p:cNvPr id="18" name="TextBox 17"/>
          <p:cNvSpPr txBox="1"/>
          <p:nvPr/>
        </p:nvSpPr>
        <p:spPr>
          <a:xfrm>
            <a:off x="6143604" y="3357568"/>
            <a:ext cx="3000396" cy="1169551"/>
          </a:xfrm>
          <a:prstGeom prst="rect">
            <a:avLst/>
          </a:prstGeom>
          <a:noFill/>
        </p:spPr>
        <p:txBody>
          <a:bodyPr wrap="square" rtlCol="0">
            <a:spAutoFit/>
          </a:bodyPr>
          <a:lstStyle/>
          <a:p>
            <a:r>
              <a:rPr lang="en-US" sz="1400" b="1" dirty="0"/>
              <a:t>Group Members</a:t>
            </a:r>
          </a:p>
          <a:p>
            <a:endParaRPr lang="en-US" sz="1400" b="1" dirty="0"/>
          </a:p>
          <a:p>
            <a:r>
              <a:rPr lang="en-US" sz="1400" dirty="0"/>
              <a:t>N. Vaishnavi(217R1A05P4)</a:t>
            </a:r>
            <a:endParaRPr lang="en-US" sz="1400" b="1" dirty="0"/>
          </a:p>
          <a:p>
            <a:r>
              <a:rPr lang="en-US" sz="1400" dirty="0"/>
              <a:t>B. Meenakshi(217R1A05L5)</a:t>
            </a:r>
          </a:p>
          <a:p>
            <a:r>
              <a:rPr lang="en-US" sz="1400" dirty="0"/>
              <a:t>G. </a:t>
            </a:r>
            <a:r>
              <a:rPr lang="en-US" sz="1400" dirty="0" err="1"/>
              <a:t>Jaswanth</a:t>
            </a:r>
            <a:r>
              <a:rPr lang="en-US" sz="1400" dirty="0"/>
              <a:t> Kumar(217R1A05M9)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D21886-955D-1AB8-19F5-107FA3401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373" y="50825"/>
            <a:ext cx="6590282" cy="5041850"/>
          </a:xfrm>
          <a:prstGeom prst="rect">
            <a:avLst/>
          </a:prstGeom>
        </p:spPr>
      </p:pic>
      <p:sp>
        <p:nvSpPr>
          <p:cNvPr id="2" name="TextBox 1">
            <a:extLst>
              <a:ext uri="{FF2B5EF4-FFF2-40B4-BE49-F238E27FC236}">
                <a16:creationId xmlns:a16="http://schemas.microsoft.com/office/drawing/2014/main" id="{DF42C215-2DE8-23C5-395D-82F1CAA5A980}"/>
              </a:ext>
            </a:extLst>
          </p:cNvPr>
          <p:cNvSpPr txBox="1"/>
          <p:nvPr/>
        </p:nvSpPr>
        <p:spPr>
          <a:xfrm>
            <a:off x="237894" y="201580"/>
            <a:ext cx="3501483"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ARCHITECTURE:</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90573D3-1C4A-77FC-9A79-27BE668A4A91}"/>
                  </a:ext>
                </a:extLst>
              </p14:cNvPr>
              <p14:cNvContentPartPr/>
              <p14:nvPr/>
            </p14:nvContentPartPr>
            <p14:xfrm>
              <a:off x="1665585" y="104020"/>
              <a:ext cx="218880" cy="97560"/>
            </p14:xfrm>
          </p:contentPart>
        </mc:Choice>
        <mc:Fallback xmlns="">
          <p:pic>
            <p:nvPicPr>
              <p:cNvPr id="4" name="Ink 3">
                <a:extLst>
                  <a:ext uri="{FF2B5EF4-FFF2-40B4-BE49-F238E27FC236}">
                    <a16:creationId xmlns:a16="http://schemas.microsoft.com/office/drawing/2014/main" id="{B90573D3-1C4A-77FC-9A79-27BE668A4A91}"/>
                  </a:ext>
                </a:extLst>
              </p:cNvPr>
              <p:cNvPicPr/>
              <p:nvPr/>
            </p:nvPicPr>
            <p:blipFill>
              <a:blip r:embed="rId4"/>
              <a:stretch>
                <a:fillRect/>
              </a:stretch>
            </p:blipFill>
            <p:spPr>
              <a:xfrm>
                <a:off x="1602585" y="41020"/>
                <a:ext cx="344520" cy="223200"/>
              </a:xfrm>
              <a:prstGeom prst="rect">
                <a:avLst/>
              </a:prstGeom>
            </p:spPr>
          </p:pic>
        </mc:Fallback>
      </mc:AlternateContent>
    </p:spTree>
    <p:extLst>
      <p:ext uri="{BB962C8B-B14F-4D97-AF65-F5344CB8AC3E}">
        <p14:creationId xmlns:p14="http://schemas.microsoft.com/office/powerpoint/2010/main" val="176708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EA7BC-BE74-4734-D5BC-479862AB9D1C}"/>
              </a:ext>
            </a:extLst>
          </p:cNvPr>
          <p:cNvSpPr txBox="1"/>
          <p:nvPr/>
        </p:nvSpPr>
        <p:spPr>
          <a:xfrm>
            <a:off x="869796" y="275064"/>
            <a:ext cx="4490224" cy="523220"/>
          </a:xfrm>
          <a:prstGeom prst="rect">
            <a:avLst/>
          </a:prstGeom>
          <a:noFill/>
        </p:spPr>
        <p:txBody>
          <a:bodyPr wrap="square" rtlCol="0">
            <a:spAutoFit/>
          </a:bodyPr>
          <a:lstStyle/>
          <a:p>
            <a:r>
              <a:rPr lang="en-IN" sz="2800" b="1" u="sng">
                <a:latin typeface="Times New Roman" panose="02020603050405020304" pitchFamily="18" charset="0"/>
                <a:cs typeface="Times New Roman" panose="02020603050405020304" pitchFamily="18" charset="0"/>
              </a:rPr>
              <a:t>MODULES:</a:t>
            </a:r>
          </a:p>
        </p:txBody>
      </p:sp>
      <p:sp>
        <p:nvSpPr>
          <p:cNvPr id="3" name="TextBox 2">
            <a:extLst>
              <a:ext uri="{FF2B5EF4-FFF2-40B4-BE49-F238E27FC236}">
                <a16:creationId xmlns:a16="http://schemas.microsoft.com/office/drawing/2014/main" id="{C8CBC0B3-F6CF-9FC1-C476-69D67FBB8181}"/>
              </a:ext>
            </a:extLst>
          </p:cNvPr>
          <p:cNvSpPr txBox="1"/>
          <p:nvPr/>
        </p:nvSpPr>
        <p:spPr>
          <a:xfrm>
            <a:off x="1129991" y="988742"/>
            <a:ext cx="4609171" cy="1600695"/>
          </a:xfrm>
          <a:prstGeom prst="rect">
            <a:avLst/>
          </a:prstGeom>
          <a:noFill/>
        </p:spPr>
        <p:txBody>
          <a:bodyPr wrap="square" rtlCol="0">
            <a:spAutoFit/>
          </a:bodyPr>
          <a:lstStyle/>
          <a:p>
            <a:pPr marL="285750" indent="-285750">
              <a:lnSpc>
                <a:spcPct val="3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Service Provider</a:t>
            </a:r>
          </a:p>
          <a:p>
            <a:pPr marL="285750" indent="-285750">
              <a:lnSpc>
                <a:spcPct val="3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Remote User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435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88B27D-AB78-AE4F-8E2E-FB69596C2EB6}"/>
              </a:ext>
            </a:extLst>
          </p:cNvPr>
          <p:cNvSpPr txBox="1"/>
          <p:nvPr/>
        </p:nvSpPr>
        <p:spPr>
          <a:xfrm>
            <a:off x="1063083" y="1219200"/>
            <a:ext cx="7107044" cy="2123658"/>
          </a:xfrm>
          <a:prstGeom prst="rect">
            <a:avLst/>
          </a:prstGeom>
          <a:noFill/>
        </p:spPr>
        <p:txBody>
          <a:bodyPr wrap="square" rtlCol="0">
            <a:spAutoFit/>
          </a:bodyPr>
          <a:lstStyle/>
          <a:p>
            <a:pPr algn="ctr"/>
            <a:r>
              <a:rPr lang="en-IN" sz="66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240179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F9F699-7FD2-DBE8-A1F7-B00BC1AFCFDF}"/>
              </a:ext>
            </a:extLst>
          </p:cNvPr>
          <p:cNvPicPr>
            <a:picLocks noChangeAspect="1"/>
          </p:cNvPicPr>
          <p:nvPr/>
        </p:nvPicPr>
        <p:blipFill>
          <a:blip r:embed="rId2"/>
          <a:stretch>
            <a:fillRect/>
          </a:stretch>
        </p:blipFill>
        <p:spPr>
          <a:xfrm>
            <a:off x="0" y="144525"/>
            <a:ext cx="9076134" cy="4998975"/>
          </a:xfrm>
          <a:prstGeom prst="rect">
            <a:avLst/>
          </a:prstGeom>
        </p:spPr>
      </p:pic>
    </p:spTree>
    <p:extLst>
      <p:ext uri="{BB962C8B-B14F-4D97-AF65-F5344CB8AC3E}">
        <p14:creationId xmlns:p14="http://schemas.microsoft.com/office/powerpoint/2010/main" val="33007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EC21A-EAEF-4C82-A604-75CFF2EB2A02}"/>
              </a:ext>
            </a:extLst>
          </p:cNvPr>
          <p:cNvSpPr txBox="1"/>
          <p:nvPr/>
        </p:nvSpPr>
        <p:spPr>
          <a:xfrm>
            <a:off x="144966" y="112699"/>
            <a:ext cx="4572000" cy="461665"/>
          </a:xfrm>
          <a:prstGeom prst="rect">
            <a:avLst/>
          </a:prstGeom>
          <a:noFill/>
        </p:spPr>
        <p:txBody>
          <a:bodyPr wrap="square">
            <a:spAutoFit/>
          </a:bodyPr>
          <a:lstStyle/>
          <a:p>
            <a:r>
              <a:rPr lang="en-IN" sz="2400" b="1" u="sng">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59B2A32F-0C86-63E4-7608-8132CC300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 y="633412"/>
            <a:ext cx="7600950" cy="3876675"/>
          </a:xfrm>
          <a:prstGeom prst="rect">
            <a:avLst/>
          </a:prstGeom>
        </p:spPr>
      </p:pic>
    </p:spTree>
    <p:extLst>
      <p:ext uri="{BB962C8B-B14F-4D97-AF65-F5344CB8AC3E}">
        <p14:creationId xmlns:p14="http://schemas.microsoft.com/office/powerpoint/2010/main" val="2862799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06D391-A4A6-2AE5-E4EA-9642024B327B}"/>
              </a:ext>
            </a:extLst>
          </p:cNvPr>
          <p:cNvSpPr txBox="1"/>
          <p:nvPr/>
        </p:nvSpPr>
        <p:spPr>
          <a:xfrm>
            <a:off x="0" y="0"/>
            <a:ext cx="4572000" cy="461665"/>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695B40B4-93C7-2DAB-702D-FC85F6BF1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07" y="461666"/>
            <a:ext cx="7274585" cy="4262734"/>
          </a:xfrm>
          <a:prstGeom prst="rect">
            <a:avLst/>
          </a:prstGeom>
        </p:spPr>
      </p:pic>
    </p:spTree>
    <p:extLst>
      <p:ext uri="{BB962C8B-B14F-4D97-AF65-F5344CB8AC3E}">
        <p14:creationId xmlns:p14="http://schemas.microsoft.com/office/powerpoint/2010/main" val="3745889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49147D-A5B1-7779-132B-121776C87B97}"/>
              </a:ext>
            </a:extLst>
          </p:cNvPr>
          <p:cNvSpPr txBox="1"/>
          <p:nvPr/>
        </p:nvSpPr>
        <p:spPr>
          <a:xfrm>
            <a:off x="85493" y="68094"/>
            <a:ext cx="4572000" cy="461665"/>
          </a:xfrm>
          <a:prstGeom prst="rect">
            <a:avLst/>
          </a:prstGeom>
          <a:noFill/>
        </p:spPr>
        <p:txBody>
          <a:bodyPr wrap="square">
            <a:spAutoFit/>
          </a:bodyPr>
          <a:lstStyle/>
          <a:p>
            <a:r>
              <a:rPr lang="en-IN" sz="2400" b="1" u="sng" dirty="0">
                <a:latin typeface="Times New Roman" panose="02020603050405020304" pitchFamily="18" charset="0"/>
                <a:cs typeface="Times New Roman" panose="02020603050405020304" pitchFamily="18" charset="0"/>
              </a:rPr>
              <a:t>Activity Diagram</a:t>
            </a:r>
          </a:p>
        </p:txBody>
      </p:sp>
      <p:pic>
        <p:nvPicPr>
          <p:cNvPr id="4" name="Picture 3">
            <a:extLst>
              <a:ext uri="{FF2B5EF4-FFF2-40B4-BE49-F238E27FC236}">
                <a16:creationId xmlns:a16="http://schemas.microsoft.com/office/drawing/2014/main" id="{974064DD-A2B1-0623-2362-C88404250A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1810" y="616902"/>
            <a:ext cx="5580380" cy="3909695"/>
          </a:xfrm>
          <a:prstGeom prst="rect">
            <a:avLst/>
          </a:prstGeom>
          <a:noFill/>
          <a:ln>
            <a:noFill/>
          </a:ln>
        </p:spPr>
      </p:pic>
    </p:spTree>
    <p:extLst>
      <p:ext uri="{BB962C8B-B14F-4D97-AF65-F5344CB8AC3E}">
        <p14:creationId xmlns:p14="http://schemas.microsoft.com/office/powerpoint/2010/main" val="160002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4BC697-3CEF-E51C-DB57-AA067E38368A}"/>
              </a:ext>
            </a:extLst>
          </p:cNvPr>
          <p:cNvSpPr txBox="1"/>
          <p:nvPr/>
        </p:nvSpPr>
        <p:spPr>
          <a:xfrm>
            <a:off x="271463" y="114300"/>
            <a:ext cx="2082493" cy="523220"/>
          </a:xfrm>
          <a:prstGeom prst="rect">
            <a:avLst/>
          </a:prstGeom>
          <a:noFill/>
        </p:spPr>
        <p:txBody>
          <a:bodyPr wrap="none" rtlCol="0">
            <a:spAutoFit/>
          </a:bodyPr>
          <a:lstStyle/>
          <a:p>
            <a:r>
              <a:rPr lang="en-IN" sz="2800" b="1" u="sng" dirty="0"/>
              <a:t>Sample code</a:t>
            </a:r>
          </a:p>
        </p:txBody>
      </p:sp>
      <p:sp>
        <p:nvSpPr>
          <p:cNvPr id="3" name="TextBox 2">
            <a:extLst>
              <a:ext uri="{FF2B5EF4-FFF2-40B4-BE49-F238E27FC236}">
                <a16:creationId xmlns:a16="http://schemas.microsoft.com/office/drawing/2014/main" id="{5BC0B931-BBB1-B147-EC66-3EADFF2662A6}"/>
              </a:ext>
            </a:extLst>
          </p:cNvPr>
          <p:cNvSpPr txBox="1"/>
          <p:nvPr/>
        </p:nvSpPr>
        <p:spPr>
          <a:xfrm>
            <a:off x="208321" y="772908"/>
            <a:ext cx="8515350" cy="4319131"/>
          </a:xfrm>
          <a:prstGeom prst="rect">
            <a:avLst/>
          </a:prstGeom>
          <a:noFill/>
        </p:spPr>
        <p:txBody>
          <a:bodyPr wrap="square" rtlCol="0">
            <a:spAutoFit/>
          </a:bodyPr>
          <a:lstStyle/>
          <a:p>
            <a:pPr>
              <a:lnSpc>
                <a:spcPts val="1425"/>
              </a:lnSpc>
            </a:pPr>
            <a:r>
              <a:rPr lang="en-IN" sz="1400" dirty="0">
                <a:effectLst/>
                <a:latin typeface="Consolas" panose="020B0609020204030204" pitchFamily="49" charset="0"/>
              </a:rPr>
              <a:t>from </a:t>
            </a:r>
            <a:r>
              <a:rPr lang="en-IN" sz="1400" dirty="0" err="1">
                <a:effectLst/>
                <a:latin typeface="Consolas" panose="020B0609020204030204" pitchFamily="49" charset="0"/>
              </a:rPr>
              <a:t>django.db.models</a:t>
            </a:r>
            <a:r>
              <a:rPr lang="en-IN" sz="1400" dirty="0">
                <a:effectLst/>
                <a:latin typeface="Consolas" panose="020B0609020204030204" pitchFamily="49" charset="0"/>
              </a:rPr>
              <a:t> import  Count, </a:t>
            </a:r>
            <a:r>
              <a:rPr lang="en-IN" sz="1400" dirty="0" err="1">
                <a:effectLst/>
                <a:latin typeface="Consolas" panose="020B0609020204030204" pitchFamily="49" charset="0"/>
              </a:rPr>
              <a:t>Avg</a:t>
            </a:r>
            <a:endParaRPr lang="en-IN" sz="1400" dirty="0">
              <a:effectLst/>
              <a:latin typeface="Consolas" panose="020B0609020204030204" pitchFamily="49" charset="0"/>
            </a:endParaRPr>
          </a:p>
          <a:p>
            <a:pPr>
              <a:lnSpc>
                <a:spcPts val="1425"/>
              </a:lnSpc>
            </a:pPr>
            <a:r>
              <a:rPr lang="en-IN" sz="1400" dirty="0">
                <a:effectLst/>
                <a:latin typeface="Consolas" panose="020B0609020204030204" pitchFamily="49" charset="0"/>
              </a:rPr>
              <a:t>from </a:t>
            </a:r>
            <a:r>
              <a:rPr lang="en-IN" sz="1400" dirty="0" err="1">
                <a:effectLst/>
                <a:latin typeface="Consolas" panose="020B0609020204030204" pitchFamily="49" charset="0"/>
              </a:rPr>
              <a:t>django.shortcuts</a:t>
            </a:r>
            <a:r>
              <a:rPr lang="en-IN" sz="1400" dirty="0">
                <a:effectLst/>
                <a:latin typeface="Consolas" panose="020B0609020204030204" pitchFamily="49" charset="0"/>
              </a:rPr>
              <a:t> import render, redirect</a:t>
            </a:r>
          </a:p>
          <a:p>
            <a:pPr>
              <a:lnSpc>
                <a:spcPts val="1425"/>
              </a:lnSpc>
            </a:pPr>
            <a:r>
              <a:rPr lang="en-IN" sz="1400" dirty="0">
                <a:effectLst/>
                <a:latin typeface="Consolas" panose="020B0609020204030204" pitchFamily="49" charset="0"/>
              </a:rPr>
              <a:t>import </a:t>
            </a:r>
            <a:r>
              <a:rPr lang="en-IN" sz="1400" dirty="0" err="1">
                <a:effectLst/>
                <a:latin typeface="Consolas" panose="020B0609020204030204" pitchFamily="49" charset="0"/>
              </a:rPr>
              <a:t>xlwt</a:t>
            </a:r>
            <a:endParaRPr lang="en-IN" sz="1400" dirty="0">
              <a:effectLst/>
              <a:latin typeface="Consolas" panose="020B0609020204030204" pitchFamily="49" charset="0"/>
            </a:endParaRPr>
          </a:p>
          <a:p>
            <a:pPr>
              <a:lnSpc>
                <a:spcPts val="1425"/>
              </a:lnSpc>
            </a:pPr>
            <a:r>
              <a:rPr lang="en-IN" sz="1400" dirty="0">
                <a:effectLst/>
                <a:latin typeface="Consolas" panose="020B0609020204030204" pitchFamily="49" charset="0"/>
              </a:rPr>
              <a:t>from </a:t>
            </a:r>
            <a:r>
              <a:rPr lang="en-IN" sz="1400" dirty="0" err="1">
                <a:effectLst/>
                <a:latin typeface="Consolas" panose="020B0609020204030204" pitchFamily="49" charset="0"/>
              </a:rPr>
              <a:t>django.http</a:t>
            </a:r>
            <a:r>
              <a:rPr lang="en-IN" sz="1400" dirty="0">
                <a:effectLst/>
                <a:latin typeface="Consolas" panose="020B0609020204030204" pitchFamily="49" charset="0"/>
              </a:rPr>
              <a:t> import </a:t>
            </a:r>
            <a:r>
              <a:rPr lang="en-IN" sz="1400" dirty="0" err="1">
                <a:effectLst/>
                <a:latin typeface="Consolas" panose="020B0609020204030204" pitchFamily="49" charset="0"/>
              </a:rPr>
              <a:t>HttpResponse</a:t>
            </a:r>
            <a:endParaRPr lang="en-IN" sz="1400" dirty="0">
              <a:effectLst/>
              <a:latin typeface="Consolas" panose="020B0609020204030204" pitchFamily="49" charset="0"/>
            </a:endParaRPr>
          </a:p>
          <a:p>
            <a:pPr>
              <a:lnSpc>
                <a:spcPts val="1425"/>
              </a:lnSpc>
            </a:pPr>
            <a:r>
              <a:rPr lang="en-IN" sz="1400" dirty="0">
                <a:effectLst/>
                <a:latin typeface="Consolas" panose="020B0609020204030204" pitchFamily="49" charset="0"/>
              </a:rPr>
              <a:t>import </a:t>
            </a:r>
            <a:r>
              <a:rPr lang="en-IN" sz="1400" dirty="0" err="1">
                <a:effectLst/>
                <a:latin typeface="Consolas" panose="020B0609020204030204" pitchFamily="49" charset="0"/>
              </a:rPr>
              <a:t>numpy</a:t>
            </a:r>
            <a:r>
              <a:rPr lang="en-IN" sz="1400" dirty="0">
                <a:effectLst/>
                <a:latin typeface="Consolas" panose="020B0609020204030204" pitchFamily="49" charset="0"/>
              </a:rPr>
              <a:t> as np</a:t>
            </a:r>
            <a:br>
              <a:rPr lang="en-IN" sz="1400" dirty="0">
                <a:effectLst/>
                <a:latin typeface="Consolas" panose="020B0609020204030204" pitchFamily="49" charset="0"/>
              </a:rPr>
            </a:br>
            <a:r>
              <a:rPr lang="en-IN" sz="1400" dirty="0">
                <a:effectLst/>
                <a:latin typeface="Consolas" panose="020B0609020204030204" pitchFamily="49" charset="0"/>
              </a:rPr>
              <a:t>from </a:t>
            </a:r>
            <a:r>
              <a:rPr lang="en-IN" sz="1400" dirty="0" err="1">
                <a:effectLst/>
                <a:latin typeface="Consolas" panose="020B0609020204030204" pitchFamily="49" charset="0"/>
              </a:rPr>
              <a:t>sklearn.feature_extraction.text</a:t>
            </a:r>
            <a:r>
              <a:rPr lang="en-IN" sz="1400" dirty="0">
                <a:effectLst/>
                <a:latin typeface="Consolas" panose="020B0609020204030204" pitchFamily="49" charset="0"/>
              </a:rPr>
              <a:t> import </a:t>
            </a:r>
            <a:r>
              <a:rPr lang="en-IN" sz="1400" dirty="0" err="1">
                <a:effectLst/>
                <a:latin typeface="Consolas" panose="020B0609020204030204" pitchFamily="49" charset="0"/>
              </a:rPr>
              <a:t>CountVectorizer</a:t>
            </a:r>
            <a:endParaRPr lang="en-IN" sz="1400" dirty="0">
              <a:effectLst/>
              <a:latin typeface="Consolas" panose="020B0609020204030204" pitchFamily="49" charset="0"/>
            </a:endParaRPr>
          </a:p>
          <a:p>
            <a:pPr>
              <a:lnSpc>
                <a:spcPts val="1425"/>
              </a:lnSpc>
            </a:pPr>
            <a:r>
              <a:rPr lang="en-IN" sz="1400" dirty="0">
                <a:effectLst/>
                <a:latin typeface="Consolas" panose="020B0609020204030204" pitchFamily="49" charset="0"/>
              </a:rPr>
              <a:t>from </a:t>
            </a:r>
            <a:r>
              <a:rPr lang="en-IN" sz="1400" dirty="0" err="1">
                <a:effectLst/>
                <a:latin typeface="Consolas" panose="020B0609020204030204" pitchFamily="49" charset="0"/>
              </a:rPr>
              <a:t>sklearn.metrics</a:t>
            </a:r>
            <a:r>
              <a:rPr lang="en-IN" sz="1400" dirty="0">
                <a:effectLst/>
                <a:latin typeface="Consolas" panose="020B0609020204030204" pitchFamily="49" charset="0"/>
              </a:rPr>
              <a:t> import </a:t>
            </a:r>
            <a:r>
              <a:rPr lang="en-IN" sz="1400" dirty="0" err="1">
                <a:effectLst/>
                <a:latin typeface="Consolas" panose="020B0609020204030204" pitchFamily="49" charset="0"/>
              </a:rPr>
              <a:t>accuracy_score</a:t>
            </a:r>
            <a:r>
              <a:rPr lang="en-IN" sz="1400" dirty="0">
                <a:effectLst/>
                <a:latin typeface="Consolas" panose="020B0609020204030204" pitchFamily="49" charset="0"/>
              </a:rPr>
              <a:t>, </a:t>
            </a:r>
            <a:r>
              <a:rPr lang="en-IN" sz="1400" dirty="0" err="1">
                <a:effectLst/>
                <a:latin typeface="Consolas" panose="020B0609020204030204" pitchFamily="49" charset="0"/>
              </a:rPr>
              <a:t>confusion_matrix</a:t>
            </a:r>
            <a:r>
              <a:rPr lang="en-IN" sz="1400" dirty="0">
                <a:effectLst/>
                <a:latin typeface="Consolas" panose="020B0609020204030204" pitchFamily="49" charset="0"/>
              </a:rPr>
              <a:t>, </a:t>
            </a:r>
            <a:r>
              <a:rPr lang="en-IN" sz="1400" dirty="0" err="1">
                <a:effectLst/>
                <a:latin typeface="Consolas" panose="020B0609020204030204" pitchFamily="49" charset="0"/>
              </a:rPr>
              <a:t>classification_report</a:t>
            </a:r>
            <a:endParaRPr lang="en-IN" sz="1400" dirty="0">
              <a:effectLst/>
              <a:latin typeface="Consolas" panose="020B0609020204030204" pitchFamily="49" charset="0"/>
            </a:endParaRPr>
          </a:p>
          <a:p>
            <a:pPr>
              <a:lnSpc>
                <a:spcPts val="1425"/>
              </a:lnSpc>
            </a:pPr>
            <a:r>
              <a:rPr lang="en-IN" sz="1400" dirty="0">
                <a:effectLst/>
                <a:latin typeface="Consolas" panose="020B0609020204030204" pitchFamily="49" charset="0"/>
              </a:rPr>
              <a:t>from </a:t>
            </a:r>
            <a:r>
              <a:rPr lang="en-IN" sz="1400" dirty="0" err="1">
                <a:effectLst/>
                <a:latin typeface="Consolas" panose="020B0609020204030204" pitchFamily="49" charset="0"/>
              </a:rPr>
              <a:t>sklearn.metrics</a:t>
            </a:r>
            <a:r>
              <a:rPr lang="en-IN" sz="1400" dirty="0">
                <a:effectLst/>
                <a:latin typeface="Consolas" panose="020B0609020204030204" pitchFamily="49" charset="0"/>
              </a:rPr>
              <a:t> import </a:t>
            </a:r>
            <a:r>
              <a:rPr lang="en-IN" sz="1400" dirty="0" err="1">
                <a:effectLst/>
                <a:latin typeface="Consolas" panose="020B0609020204030204" pitchFamily="49" charset="0"/>
              </a:rPr>
              <a:t>accuracy_score</a:t>
            </a:r>
            <a:endParaRPr lang="en-IN" sz="1400" dirty="0">
              <a:effectLst/>
              <a:latin typeface="Consolas" panose="020B0609020204030204" pitchFamily="49" charset="0"/>
            </a:endParaRPr>
          </a:p>
          <a:p>
            <a:pPr>
              <a:lnSpc>
                <a:spcPts val="1425"/>
              </a:lnSpc>
            </a:pPr>
            <a:r>
              <a:rPr lang="en-IN" sz="1400" dirty="0">
                <a:effectLst/>
                <a:latin typeface="Consolas" panose="020B0609020204030204" pitchFamily="49" charset="0"/>
              </a:rPr>
              <a:t>import pandas as pd</a:t>
            </a:r>
          </a:p>
          <a:p>
            <a:pPr>
              <a:lnSpc>
                <a:spcPts val="1425"/>
              </a:lnSpc>
            </a:pPr>
            <a:br>
              <a:rPr lang="en-IN" sz="1400" dirty="0">
                <a:solidFill>
                  <a:srgbClr val="CCCCCC"/>
                </a:solidFill>
                <a:effectLst/>
                <a:latin typeface="Consolas" panose="020B0609020204030204" pitchFamily="49" charset="0"/>
              </a:rPr>
            </a:br>
            <a:r>
              <a:rPr lang="en-IN" sz="1400" b="0" dirty="0">
                <a:effectLst/>
                <a:latin typeface="Consolas" panose="020B0609020204030204" pitchFamily="49" charset="0"/>
              </a:rPr>
              <a:t>from </a:t>
            </a:r>
            <a:r>
              <a:rPr lang="en-IN" sz="1400" b="0" dirty="0" err="1">
                <a:effectLst/>
                <a:latin typeface="Consolas" panose="020B0609020204030204" pitchFamily="49" charset="0"/>
              </a:rPr>
              <a:t>Remote_User.models</a:t>
            </a:r>
            <a:r>
              <a:rPr lang="en-IN" sz="1400" b="0" dirty="0">
                <a:effectLst/>
                <a:latin typeface="Consolas" panose="020B0609020204030204" pitchFamily="49" charset="0"/>
              </a:rPr>
              <a:t> import ClientRegister_Model,inference_attack_detection,detection_ratio,detection_accuracy</a:t>
            </a:r>
            <a:br>
              <a:rPr lang="en-IN" sz="1400" b="0" dirty="0">
                <a:effectLst/>
                <a:latin typeface="Consolas" panose="020B0609020204030204" pitchFamily="49" charset="0"/>
              </a:rPr>
            </a:b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serviceproviderlogin</a:t>
            </a:r>
            <a:r>
              <a:rPr lang="en-IN" sz="1400" b="0" dirty="0">
                <a:effectLst/>
                <a:latin typeface="Consolas" panose="020B0609020204030204" pitchFamily="49" charset="0"/>
              </a:rPr>
              <a:t>(request):</a:t>
            </a:r>
          </a:p>
          <a:p>
            <a:pPr>
              <a:lnSpc>
                <a:spcPts val="1425"/>
              </a:lnSpc>
            </a:pPr>
            <a:r>
              <a:rPr lang="en-IN" sz="1400" b="0" dirty="0">
                <a:effectLst/>
                <a:latin typeface="Consolas" panose="020B0609020204030204" pitchFamily="49" charset="0"/>
              </a:rPr>
              <a:t>    if </a:t>
            </a:r>
            <a:r>
              <a:rPr lang="en-IN" sz="1400" b="0" dirty="0" err="1">
                <a:effectLst/>
                <a:latin typeface="Consolas" panose="020B0609020204030204" pitchFamily="49" charset="0"/>
              </a:rPr>
              <a:t>request.method</a:t>
            </a:r>
            <a:r>
              <a:rPr lang="en-IN" sz="1400" b="0" dirty="0">
                <a:effectLst/>
                <a:latin typeface="Consolas" panose="020B0609020204030204" pitchFamily="49" charset="0"/>
              </a:rPr>
              <a:t>  == "POST":</a:t>
            </a:r>
          </a:p>
          <a:p>
            <a:pPr>
              <a:lnSpc>
                <a:spcPts val="1425"/>
              </a:lnSpc>
            </a:pPr>
            <a:r>
              <a:rPr lang="en-IN" sz="1400" b="0" dirty="0">
                <a:effectLst/>
                <a:latin typeface="Consolas" panose="020B0609020204030204" pitchFamily="49" charset="0"/>
              </a:rPr>
              <a:t>        admin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('username')</a:t>
            </a:r>
          </a:p>
          <a:p>
            <a:pPr>
              <a:lnSpc>
                <a:spcPts val="1425"/>
              </a:lnSpc>
            </a:pPr>
            <a:r>
              <a:rPr lang="en-IN" sz="1400" b="0" dirty="0">
                <a:effectLst/>
                <a:latin typeface="Consolas" panose="020B0609020204030204" pitchFamily="49" charset="0"/>
              </a:rPr>
              <a:t>        password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('password')</a:t>
            </a:r>
          </a:p>
          <a:p>
            <a:pPr>
              <a:lnSpc>
                <a:spcPts val="1425"/>
              </a:lnSpc>
            </a:pPr>
            <a:r>
              <a:rPr lang="en-IN" sz="1400" b="0" dirty="0">
                <a:effectLst/>
                <a:latin typeface="Consolas" panose="020B0609020204030204" pitchFamily="49" charset="0"/>
              </a:rPr>
              <a:t>        if admin == "Admin" and password =="Admin":</a:t>
            </a:r>
          </a:p>
          <a:p>
            <a:pPr>
              <a:lnSpc>
                <a:spcPts val="1425"/>
              </a:lnSpc>
            </a:pPr>
            <a:r>
              <a:rPr lang="en-IN" sz="1400" b="0" dirty="0">
                <a:effectLst/>
                <a:latin typeface="Consolas" panose="020B0609020204030204" pitchFamily="49" charset="0"/>
              </a:rPr>
              <a:t>            return redirect('</a:t>
            </a:r>
            <a:r>
              <a:rPr lang="en-IN" sz="1400" b="0" dirty="0" err="1">
                <a:effectLst/>
                <a:latin typeface="Consolas" panose="020B0609020204030204" pitchFamily="49" charset="0"/>
              </a:rPr>
              <a:t>View_Remote_Users</a:t>
            </a:r>
            <a:r>
              <a:rPr lang="en-IN" sz="1400" b="0" dirty="0">
                <a:effectLst/>
                <a:latin typeface="Consolas" panose="020B0609020204030204" pitchFamily="49" charset="0"/>
              </a:rPr>
              <a:t>’)</a:t>
            </a: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SProvider</a:t>
            </a:r>
            <a:r>
              <a:rPr lang="en-IN" sz="1400" b="0" dirty="0">
                <a:effectLst/>
                <a:latin typeface="Consolas" panose="020B0609020204030204" pitchFamily="49" charset="0"/>
              </a:rPr>
              <a:t>/serviceproviderlogin.html')</a:t>
            </a:r>
          </a:p>
          <a:p>
            <a:pPr>
              <a:lnSpc>
                <a:spcPts val="1425"/>
              </a:lnSpc>
            </a:pPr>
            <a:endParaRPr lang="en-IN" sz="140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125535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CF69C-3DFB-C76A-332A-A4FD456EFD69}"/>
              </a:ext>
            </a:extLst>
          </p:cNvPr>
          <p:cNvSpPr txBox="1"/>
          <p:nvPr/>
        </p:nvSpPr>
        <p:spPr>
          <a:xfrm>
            <a:off x="371475" y="339213"/>
            <a:ext cx="8477558" cy="4498667"/>
          </a:xfrm>
          <a:prstGeom prst="rect">
            <a:avLst/>
          </a:prstGeom>
          <a:noFill/>
        </p:spPr>
        <p:txBody>
          <a:bodyPr wrap="square" rtlCol="0">
            <a:spAutoFit/>
          </a:bodyPr>
          <a:lstStyle/>
          <a:p>
            <a:pPr>
              <a:lnSpc>
                <a:spcPts val="1425"/>
              </a:lnSpc>
            </a:pPr>
            <a:r>
              <a:rPr lang="en-IN" sz="1400" b="0" dirty="0">
                <a:effectLst/>
                <a:latin typeface="Consolas" panose="020B0609020204030204" pitchFamily="49" charset="0"/>
              </a:rPr>
              <a:t>def </a:t>
            </a:r>
            <a:r>
              <a:rPr lang="en-IN" sz="1400" b="0" dirty="0" err="1">
                <a:effectLst/>
                <a:latin typeface="Consolas" panose="020B0609020204030204" pitchFamily="49" charset="0"/>
              </a:rPr>
              <a:t>View_Membership_Inference_Attack_Prediction</a:t>
            </a:r>
            <a:r>
              <a:rPr lang="en-IN" sz="1400" b="0" dirty="0">
                <a:effectLst/>
                <a:latin typeface="Consolas" panose="020B0609020204030204" pitchFamily="49" charset="0"/>
              </a:rPr>
              <a:t>(request):</a:t>
            </a: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 = </a:t>
            </a:r>
            <a:r>
              <a:rPr lang="en-IN" sz="1400" b="0" dirty="0" err="1">
                <a:effectLst/>
                <a:latin typeface="Consolas" panose="020B0609020204030204" pitchFamily="49" charset="0"/>
              </a:rPr>
              <a:t>inference_attack_detection.objects.all</a:t>
            </a:r>
            <a:r>
              <a:rPr lang="en-IN" sz="1400" b="0" dirty="0">
                <a:effectLst/>
                <a:latin typeface="Consolas" panose="020B0609020204030204" pitchFamily="49" charset="0"/>
              </a:rPr>
              <a:t>()</a:t>
            </a:r>
          </a:p>
          <a:p>
            <a:pPr>
              <a:lnSpc>
                <a:spcPts val="1425"/>
              </a:lnSpc>
            </a:pPr>
            <a:r>
              <a:rPr lang="en-IN" sz="1400" b="0" dirty="0">
                <a:effectLst/>
                <a:latin typeface="Consolas" panose="020B0609020204030204" pitchFamily="49" charset="0"/>
              </a:rPr>
              <a:t>    return render(request, '</a:t>
            </a:r>
            <a:r>
              <a:rPr lang="en-IN" sz="1400" b="0" dirty="0" err="1">
                <a:effectLst/>
                <a:latin typeface="Consolas" panose="020B0609020204030204" pitchFamily="49" charset="0"/>
              </a:rPr>
              <a:t>SProvider</a:t>
            </a:r>
            <a:r>
              <a:rPr lang="en-IN" sz="1400" b="0" dirty="0">
                <a:effectLst/>
                <a:latin typeface="Consolas" panose="020B0609020204030204" pitchFamily="49" charset="0"/>
              </a:rPr>
              <a:t>/View_Membership_Inference_Attack_Prediction.html', {'</a:t>
            </a:r>
            <a:r>
              <a:rPr lang="en-IN" sz="1400" b="0" dirty="0" err="1">
                <a:effectLst/>
                <a:latin typeface="Consolas" panose="020B0609020204030204" pitchFamily="49" charset="0"/>
              </a:rPr>
              <a:t>objs</a:t>
            </a: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a:t>
            </a: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View_Membership_Inference_Attack_Prediction_Ratio</a:t>
            </a:r>
            <a:r>
              <a:rPr lang="en-IN" sz="1400" b="0" dirty="0">
                <a:effectLst/>
                <a:latin typeface="Consolas" panose="020B0609020204030204" pitchFamily="49" charset="0"/>
              </a:rPr>
              <a:t>(request):</a:t>
            </a: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detection_ratio.objects.all</a:t>
            </a:r>
            <a:r>
              <a:rPr lang="en-IN" sz="1400" b="0" dirty="0">
                <a:effectLst/>
                <a:latin typeface="Consolas" panose="020B0609020204030204" pitchFamily="49" charset="0"/>
              </a:rPr>
              <a:t>().delete()</a:t>
            </a:r>
          </a:p>
          <a:p>
            <a:pPr>
              <a:lnSpc>
                <a:spcPts val="1425"/>
              </a:lnSpc>
            </a:pPr>
            <a:r>
              <a:rPr lang="en-IN" sz="1400" b="0" dirty="0">
                <a:effectLst/>
                <a:latin typeface="Consolas" panose="020B0609020204030204" pitchFamily="49" charset="0"/>
              </a:rPr>
              <a:t>    ratio = ""</a:t>
            </a: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kword</a:t>
            </a:r>
            <a:r>
              <a:rPr lang="en-IN" sz="1400" b="0" dirty="0">
                <a:effectLst/>
                <a:latin typeface="Consolas" panose="020B0609020204030204" pitchFamily="49" charset="0"/>
              </a:rPr>
              <a:t> = 'No Attack'</a:t>
            </a: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kword</a:t>
            </a:r>
            <a:r>
              <a:rPr lang="en-IN" sz="1400" b="0" dirty="0">
                <a:effectLst/>
                <a:latin typeface="Consolas" panose="020B0609020204030204" pitchFamily="49" charset="0"/>
              </a:rPr>
              <a:t>)</a:t>
            </a: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 = </a:t>
            </a:r>
            <a:r>
              <a:rPr lang="en-IN" sz="1400" b="0" dirty="0" err="1">
                <a:effectLst/>
                <a:latin typeface="Consolas" panose="020B0609020204030204" pitchFamily="49" charset="0"/>
              </a:rPr>
              <a:t>inference_attack_detection.objects.all</a:t>
            </a:r>
            <a:r>
              <a:rPr lang="en-IN" sz="1400" b="0" dirty="0">
                <a:effectLst/>
                <a:latin typeface="Consolas" panose="020B0609020204030204" pitchFamily="49" charset="0"/>
              </a:rPr>
              <a:t>().filter(Prediction=</a:t>
            </a:r>
            <a:r>
              <a:rPr lang="en-IN" sz="1400" b="0" dirty="0" err="1">
                <a:effectLst/>
                <a:latin typeface="Consolas" panose="020B0609020204030204" pitchFamily="49" charset="0"/>
              </a:rPr>
              <a:t>kword</a:t>
            </a:r>
            <a:r>
              <a:rPr lang="en-IN" sz="1400" b="0" dirty="0">
                <a:effectLst/>
                <a:latin typeface="Consolas" panose="020B0609020204030204" pitchFamily="49" charset="0"/>
              </a:rPr>
              <a:t>)</a:t>
            </a:r>
          </a:p>
          <a:p>
            <a:pPr>
              <a:lnSpc>
                <a:spcPts val="1425"/>
              </a:lnSpc>
            </a:pPr>
            <a:r>
              <a:rPr lang="en-IN" sz="1400" b="0" dirty="0">
                <a:effectLst/>
                <a:latin typeface="Consolas" panose="020B0609020204030204" pitchFamily="49" charset="0"/>
              </a:rPr>
              <a:t>    obj1 = </a:t>
            </a:r>
            <a:r>
              <a:rPr lang="en-IN" sz="1400" b="0" dirty="0" err="1">
                <a:effectLst/>
                <a:latin typeface="Consolas" panose="020B0609020204030204" pitchFamily="49" charset="0"/>
              </a:rPr>
              <a:t>inference_attack_detection.objects.all</a:t>
            </a:r>
            <a:r>
              <a:rPr lang="en-IN" sz="1400" b="0" dirty="0">
                <a:effectLst/>
                <a:latin typeface="Consolas" panose="020B0609020204030204" pitchFamily="49" charset="0"/>
              </a:rPr>
              <a:t>()</a:t>
            </a:r>
          </a:p>
          <a:p>
            <a:pPr>
              <a:lnSpc>
                <a:spcPts val="1425"/>
              </a:lnSpc>
            </a:pPr>
            <a:r>
              <a:rPr lang="en-IN" sz="1400" b="0" dirty="0">
                <a:effectLst/>
                <a:latin typeface="Consolas" panose="020B0609020204030204" pitchFamily="49" charset="0"/>
              </a:rPr>
              <a:t>    count = </a:t>
            </a:r>
            <a:r>
              <a:rPr lang="en-IN" sz="1400" b="0" dirty="0" err="1">
                <a:effectLst/>
                <a:latin typeface="Consolas" panose="020B0609020204030204" pitchFamily="49" charset="0"/>
              </a:rPr>
              <a:t>obj.count</a:t>
            </a:r>
            <a:r>
              <a:rPr lang="en-IN" sz="1400" b="0" dirty="0">
                <a:effectLst/>
                <a:latin typeface="Consolas" panose="020B0609020204030204" pitchFamily="49" charset="0"/>
              </a:rPr>
              <a:t>();</a:t>
            </a:r>
          </a:p>
          <a:p>
            <a:pPr>
              <a:lnSpc>
                <a:spcPts val="1425"/>
              </a:lnSpc>
            </a:pPr>
            <a:r>
              <a:rPr lang="en-IN" sz="1400" b="0" dirty="0">
                <a:effectLst/>
                <a:latin typeface="Consolas" panose="020B0609020204030204" pitchFamily="49" charset="0"/>
              </a:rPr>
              <a:t>    count1 = obj1.count();</a:t>
            </a:r>
          </a:p>
          <a:p>
            <a:pPr>
              <a:lnSpc>
                <a:spcPts val="1425"/>
              </a:lnSpc>
            </a:pPr>
            <a:r>
              <a:rPr lang="en-IN" sz="1400" b="0" dirty="0">
                <a:effectLst/>
                <a:latin typeface="Consolas" panose="020B0609020204030204" pitchFamily="49" charset="0"/>
              </a:rPr>
              <a:t>    ratio = (count / count1) * 100</a:t>
            </a:r>
          </a:p>
          <a:p>
            <a:pPr>
              <a:lnSpc>
                <a:spcPts val="1425"/>
              </a:lnSpc>
            </a:pP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ratio != 0:</a:t>
            </a: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detection_ratio.objects.create</a:t>
            </a:r>
            <a:r>
              <a:rPr lang="en-IN" sz="1400" b="0" dirty="0">
                <a:effectLst/>
                <a:latin typeface="Consolas" panose="020B0609020204030204" pitchFamily="49" charset="0"/>
              </a:rPr>
              <a:t>(names=</a:t>
            </a:r>
            <a:r>
              <a:rPr lang="en-IN" sz="1400" b="0" dirty="0" err="1">
                <a:effectLst/>
                <a:latin typeface="Consolas" panose="020B0609020204030204" pitchFamily="49" charset="0"/>
              </a:rPr>
              <a:t>kword</a:t>
            </a:r>
            <a:r>
              <a:rPr lang="en-IN" sz="1400" b="0" dirty="0">
                <a:effectLst/>
                <a:latin typeface="Consolas" panose="020B0609020204030204" pitchFamily="49" charset="0"/>
              </a:rPr>
              <a:t>, ratio=ratio)</a:t>
            </a:r>
          </a:p>
          <a:p>
            <a:pPr>
              <a:lnSpc>
                <a:spcPts val="1425"/>
              </a:lnSpc>
            </a:pPr>
            <a:r>
              <a:rPr lang="en-IN" sz="1400" b="0" dirty="0">
                <a:effectLst/>
                <a:latin typeface="Consolas" panose="020B0609020204030204" pitchFamily="49" charset="0"/>
              </a:rPr>
              <a:t>ratio1 = ""</a:t>
            </a:r>
          </a:p>
          <a:p>
            <a:pPr>
              <a:lnSpc>
                <a:spcPts val="1425"/>
              </a:lnSpc>
            </a:pPr>
            <a:r>
              <a:rPr lang="en-IN" sz="1400" b="0" dirty="0">
                <a:effectLst/>
                <a:latin typeface="Consolas" panose="020B0609020204030204" pitchFamily="49" charset="0"/>
              </a:rPr>
              <a:t>    kword1 = 'Poisoning or Causative Attack'</a:t>
            </a:r>
          </a:p>
          <a:p>
            <a:pPr>
              <a:lnSpc>
                <a:spcPts val="1425"/>
              </a:lnSpc>
            </a:pPr>
            <a:r>
              <a:rPr lang="en-IN" sz="1400" b="0" dirty="0">
                <a:effectLst/>
                <a:latin typeface="Consolas" panose="020B0609020204030204" pitchFamily="49" charset="0"/>
              </a:rPr>
              <a:t>    print(kword1)</a:t>
            </a:r>
          </a:p>
          <a:p>
            <a:pPr>
              <a:lnSpc>
                <a:spcPts val="1425"/>
              </a:lnSpc>
            </a:pPr>
            <a:r>
              <a:rPr lang="en-IN" sz="1400" b="0" dirty="0">
                <a:effectLst/>
                <a:latin typeface="Consolas" panose="020B0609020204030204" pitchFamily="49" charset="0"/>
              </a:rPr>
              <a:t>   </a:t>
            </a:r>
          </a:p>
          <a:p>
            <a:endParaRPr lang="en-IN" dirty="0"/>
          </a:p>
        </p:txBody>
      </p:sp>
    </p:spTree>
    <p:extLst>
      <p:ext uri="{BB962C8B-B14F-4D97-AF65-F5344CB8AC3E}">
        <p14:creationId xmlns:p14="http://schemas.microsoft.com/office/powerpoint/2010/main" val="2012837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06A7A-C834-50EE-097B-22B7ECD0497C}"/>
              </a:ext>
            </a:extLst>
          </p:cNvPr>
          <p:cNvSpPr txBox="1"/>
          <p:nvPr/>
        </p:nvSpPr>
        <p:spPr>
          <a:xfrm>
            <a:off x="307182" y="342899"/>
            <a:ext cx="8515349" cy="3780522"/>
          </a:xfrm>
          <a:prstGeom prst="rect">
            <a:avLst/>
          </a:prstGeom>
          <a:noFill/>
        </p:spPr>
        <p:txBody>
          <a:bodyPr wrap="square" rtlCol="0">
            <a:spAutoFit/>
          </a:bodyPr>
          <a:lstStyle/>
          <a:p>
            <a:pPr>
              <a:lnSpc>
                <a:spcPts val="1425"/>
              </a:lnSpc>
            </a:pPr>
            <a:r>
              <a:rPr lang="en-IN" sz="1400" b="0" dirty="0">
                <a:effectLst/>
                <a:latin typeface="Consolas" panose="020B0609020204030204" pitchFamily="49" charset="0"/>
              </a:rPr>
              <a:t>obj1 = </a:t>
            </a:r>
            <a:r>
              <a:rPr lang="en-IN" sz="1400" b="0" dirty="0" err="1">
                <a:effectLst/>
                <a:latin typeface="Consolas" panose="020B0609020204030204" pitchFamily="49" charset="0"/>
              </a:rPr>
              <a:t>inference_attack_detection.objects.all</a:t>
            </a:r>
            <a:r>
              <a:rPr lang="en-IN" sz="1400" b="0" dirty="0">
                <a:effectLst/>
                <a:latin typeface="Consolas" panose="020B0609020204030204" pitchFamily="49" charset="0"/>
              </a:rPr>
              <a:t>().filter(Prediction=kword1)</a:t>
            </a:r>
          </a:p>
          <a:p>
            <a:pPr>
              <a:lnSpc>
                <a:spcPts val="1425"/>
              </a:lnSpc>
            </a:pPr>
            <a:r>
              <a:rPr lang="en-IN" sz="1400" b="0" dirty="0">
                <a:effectLst/>
                <a:latin typeface="Consolas" panose="020B0609020204030204" pitchFamily="49" charset="0"/>
              </a:rPr>
              <a:t>    obj11 = </a:t>
            </a:r>
            <a:r>
              <a:rPr lang="en-IN" sz="1400" b="0" dirty="0" err="1">
                <a:effectLst/>
                <a:latin typeface="Consolas" panose="020B0609020204030204" pitchFamily="49" charset="0"/>
              </a:rPr>
              <a:t>inference_attack_detection.objects.all</a:t>
            </a:r>
            <a:r>
              <a:rPr lang="en-IN" sz="1400" b="0" dirty="0">
                <a:effectLst/>
                <a:latin typeface="Consolas" panose="020B0609020204030204" pitchFamily="49" charset="0"/>
              </a:rPr>
              <a:t>()</a:t>
            </a:r>
          </a:p>
          <a:p>
            <a:pPr>
              <a:lnSpc>
                <a:spcPts val="1425"/>
              </a:lnSpc>
            </a:pPr>
            <a:endParaRPr lang="en-IN" sz="1400" b="0" dirty="0">
              <a:effectLst/>
              <a:latin typeface="Consolas" panose="020B0609020204030204" pitchFamily="49" charset="0"/>
            </a:endParaRPr>
          </a:p>
          <a:p>
            <a:pPr>
              <a:lnSpc>
                <a:spcPts val="1425"/>
              </a:lnSpc>
            </a:pPr>
            <a:r>
              <a:rPr lang="en-US" sz="1400" b="0" dirty="0">
                <a:effectLst/>
                <a:latin typeface="Consolas" panose="020B0609020204030204" pitchFamily="49" charset="0"/>
              </a:rPr>
              <a:t>count1 = obj1.count();</a:t>
            </a:r>
          </a:p>
          <a:p>
            <a:pPr>
              <a:lnSpc>
                <a:spcPts val="1425"/>
              </a:lnSpc>
            </a:pPr>
            <a:r>
              <a:rPr lang="en-US" sz="1400" b="0" dirty="0">
                <a:effectLst/>
                <a:latin typeface="Consolas" panose="020B0609020204030204" pitchFamily="49" charset="0"/>
              </a:rPr>
              <a:t>    count11 = obj11.count();</a:t>
            </a:r>
          </a:p>
          <a:p>
            <a:pPr>
              <a:lnSpc>
                <a:spcPts val="1425"/>
              </a:lnSpc>
            </a:pPr>
            <a:r>
              <a:rPr lang="en-US" sz="1400" b="0" dirty="0">
                <a:effectLst/>
                <a:latin typeface="Consolas" panose="020B0609020204030204" pitchFamily="49" charset="0"/>
              </a:rPr>
              <a:t>    ratio1 = (count1 / count11) * 100</a:t>
            </a:r>
          </a:p>
          <a:p>
            <a:pPr>
              <a:lnSpc>
                <a:spcPts val="1425"/>
              </a:lnSpc>
            </a:pPr>
            <a:endParaRPr lang="en-US"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if ratio1 != 0:</a:t>
            </a: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detection_ratio.objects.create</a:t>
            </a:r>
            <a:r>
              <a:rPr lang="en-IN" sz="1400" b="0" dirty="0">
                <a:effectLst/>
                <a:latin typeface="Consolas" panose="020B0609020204030204" pitchFamily="49" charset="0"/>
              </a:rPr>
              <a:t>(names=kword1, ratio=ratio1)</a:t>
            </a: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ratio12 = ""</a:t>
            </a:r>
          </a:p>
          <a:p>
            <a:pPr>
              <a:lnSpc>
                <a:spcPts val="1425"/>
              </a:lnSpc>
            </a:pPr>
            <a:r>
              <a:rPr lang="en-IN" sz="1400" b="0" dirty="0">
                <a:effectLst/>
                <a:latin typeface="Consolas" panose="020B0609020204030204" pitchFamily="49" charset="0"/>
              </a:rPr>
              <a:t>    kword12 = 'Trojan Attack'</a:t>
            </a:r>
          </a:p>
          <a:p>
            <a:pPr>
              <a:lnSpc>
                <a:spcPts val="1425"/>
              </a:lnSpc>
            </a:pPr>
            <a:r>
              <a:rPr lang="en-IN" sz="1400" b="0" dirty="0">
                <a:effectLst/>
                <a:latin typeface="Consolas" panose="020B0609020204030204" pitchFamily="49" charset="0"/>
              </a:rPr>
              <a:t>    print(kword12)</a:t>
            </a:r>
          </a:p>
          <a:p>
            <a:pPr>
              <a:lnSpc>
                <a:spcPts val="1425"/>
              </a:lnSpc>
            </a:pPr>
            <a:r>
              <a:rPr lang="en-IN" sz="1400" b="0" dirty="0">
                <a:effectLst/>
                <a:latin typeface="Consolas" panose="020B0609020204030204" pitchFamily="49" charset="0"/>
              </a:rPr>
              <a:t>    obj12 = </a:t>
            </a:r>
            <a:r>
              <a:rPr lang="en-IN" sz="1400" b="0" dirty="0" err="1">
                <a:effectLst/>
                <a:latin typeface="Consolas" panose="020B0609020204030204" pitchFamily="49" charset="0"/>
              </a:rPr>
              <a:t>inference_attack_detection.objects.all</a:t>
            </a:r>
            <a:r>
              <a:rPr lang="en-IN" sz="1400" b="0" dirty="0">
                <a:effectLst/>
                <a:latin typeface="Consolas" panose="020B0609020204030204" pitchFamily="49" charset="0"/>
              </a:rPr>
              <a:t>().filter(Prediction=kword12)</a:t>
            </a:r>
          </a:p>
          <a:p>
            <a:pPr>
              <a:lnSpc>
                <a:spcPts val="1425"/>
              </a:lnSpc>
            </a:pPr>
            <a:r>
              <a:rPr lang="en-IN" sz="1400" b="0" dirty="0">
                <a:effectLst/>
                <a:latin typeface="Consolas" panose="020B0609020204030204" pitchFamily="49" charset="0"/>
              </a:rPr>
              <a:t>    obj112 = </a:t>
            </a:r>
            <a:r>
              <a:rPr lang="en-IN" sz="1400" b="0" dirty="0" err="1">
                <a:effectLst/>
                <a:latin typeface="Consolas" panose="020B0609020204030204" pitchFamily="49" charset="0"/>
              </a:rPr>
              <a:t>inference_attack_detection.objects.all</a:t>
            </a:r>
            <a:r>
              <a:rPr lang="en-IN" sz="1400" b="0" dirty="0">
                <a:effectLst/>
                <a:latin typeface="Consolas" panose="020B0609020204030204" pitchFamily="49" charset="0"/>
              </a:rPr>
              <a:t>()</a:t>
            </a:r>
          </a:p>
          <a:p>
            <a:pPr>
              <a:lnSpc>
                <a:spcPts val="1425"/>
              </a:lnSpc>
            </a:pPr>
            <a:r>
              <a:rPr lang="en-IN" sz="1400" b="0" dirty="0">
                <a:effectLst/>
                <a:latin typeface="Consolas" panose="020B0609020204030204" pitchFamily="49" charset="0"/>
              </a:rPr>
              <a:t>    count12 = obj12.count();</a:t>
            </a:r>
          </a:p>
          <a:p>
            <a:pPr>
              <a:lnSpc>
                <a:spcPts val="1425"/>
              </a:lnSpc>
            </a:pPr>
            <a:r>
              <a:rPr lang="en-IN" sz="1400" b="0" dirty="0">
                <a:effectLst/>
                <a:latin typeface="Consolas" panose="020B0609020204030204" pitchFamily="49" charset="0"/>
              </a:rPr>
              <a:t>    count112 = obj112.count();</a:t>
            </a:r>
          </a:p>
          <a:p>
            <a:pPr>
              <a:lnSpc>
                <a:spcPts val="1425"/>
              </a:lnSpc>
            </a:pPr>
            <a:r>
              <a:rPr lang="en-IN" sz="1400" b="0" dirty="0">
                <a:effectLst/>
                <a:latin typeface="Consolas" panose="020B0609020204030204" pitchFamily="49" charset="0"/>
              </a:rPr>
              <a:t>    ratio12 = (count12 / count112) * 100</a:t>
            </a:r>
          </a:p>
          <a:p>
            <a:pPr>
              <a:lnSpc>
                <a:spcPts val="1425"/>
              </a:lnSpc>
            </a:pPr>
            <a:endParaRPr lang="en-US" b="0" dirty="0">
              <a:effectLst/>
              <a:latin typeface="Consolas" panose="020B0609020204030204" pitchFamily="49" charset="0"/>
            </a:endParaRPr>
          </a:p>
          <a:p>
            <a:endParaRPr lang="en-IN" dirty="0"/>
          </a:p>
        </p:txBody>
      </p:sp>
    </p:spTree>
    <p:extLst>
      <p:ext uri="{BB962C8B-B14F-4D97-AF65-F5344CB8AC3E}">
        <p14:creationId xmlns:p14="http://schemas.microsoft.com/office/powerpoint/2010/main" val="363529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FDEC65-33D8-3B6C-D8FB-FC2828337A7E}"/>
              </a:ext>
            </a:extLst>
          </p:cNvPr>
          <p:cNvSpPr txBox="1"/>
          <p:nvPr/>
        </p:nvSpPr>
        <p:spPr>
          <a:xfrm>
            <a:off x="116447" y="-95657"/>
            <a:ext cx="7865327" cy="523220"/>
          </a:xfrm>
          <a:prstGeom prst="rect">
            <a:avLst/>
          </a:prstGeom>
          <a:noFill/>
        </p:spPr>
        <p:txBody>
          <a:bodyPr wrap="square" rtlCol="0">
            <a:spAutoFit/>
          </a:bodyPr>
          <a:lstStyle/>
          <a:p>
            <a:r>
              <a:rPr lang="en-IN" sz="2800" b="1" u="sng">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F154250D-64C6-4A75-64B7-563CE147D7F8}"/>
              </a:ext>
            </a:extLst>
          </p:cNvPr>
          <p:cNvSpPr txBox="1"/>
          <p:nvPr/>
        </p:nvSpPr>
        <p:spPr>
          <a:xfrm>
            <a:off x="116447" y="309592"/>
            <a:ext cx="8504664" cy="452431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System</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Disadvantages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Proposed System</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Advantages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Hardware &amp; Software Requirements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Novelty Of The Project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Architecture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UML Diagrams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Sample code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Results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Scope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link</a:t>
            </a:r>
          </a:p>
        </p:txBody>
      </p:sp>
    </p:spTree>
    <p:extLst>
      <p:ext uri="{BB962C8B-B14F-4D97-AF65-F5344CB8AC3E}">
        <p14:creationId xmlns:p14="http://schemas.microsoft.com/office/powerpoint/2010/main" val="312106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71B24-92C0-3C8C-8BB3-BCADB466788B}"/>
              </a:ext>
            </a:extLst>
          </p:cNvPr>
          <p:cNvSpPr txBox="1"/>
          <p:nvPr/>
        </p:nvSpPr>
        <p:spPr>
          <a:xfrm>
            <a:off x="773151" y="1531434"/>
            <a:ext cx="7545658" cy="1107996"/>
          </a:xfrm>
          <a:prstGeom prst="rect">
            <a:avLst/>
          </a:prstGeom>
          <a:noFill/>
        </p:spPr>
        <p:txBody>
          <a:bodyPr wrap="square" rtlCol="0">
            <a:spAutoFit/>
          </a:bodyPr>
          <a:lstStyle/>
          <a:p>
            <a:pPr algn="ctr"/>
            <a:r>
              <a:rPr lang="en-IN" sz="6600"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858370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8B2D0-470A-FF9C-9C69-7C7141847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050"/>
            <a:ext cx="9144000" cy="4343400"/>
          </a:xfrm>
          <a:prstGeom prst="rect">
            <a:avLst/>
          </a:prstGeom>
        </p:spPr>
      </p:pic>
    </p:spTree>
    <p:extLst>
      <p:ext uri="{BB962C8B-B14F-4D97-AF65-F5344CB8AC3E}">
        <p14:creationId xmlns:p14="http://schemas.microsoft.com/office/powerpoint/2010/main" val="83319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246090-ED65-8EB7-1D0B-7CF397594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6183"/>
            <a:ext cx="9144000" cy="4411133"/>
          </a:xfrm>
          <a:prstGeom prst="rect">
            <a:avLst/>
          </a:prstGeom>
        </p:spPr>
      </p:pic>
    </p:spTree>
    <p:extLst>
      <p:ext uri="{BB962C8B-B14F-4D97-AF65-F5344CB8AC3E}">
        <p14:creationId xmlns:p14="http://schemas.microsoft.com/office/powerpoint/2010/main" val="3832504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927B93-D5F1-9881-C989-2E71CFAF5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8883"/>
            <a:ext cx="9144000" cy="4385733"/>
          </a:xfrm>
          <a:prstGeom prst="rect">
            <a:avLst/>
          </a:prstGeom>
        </p:spPr>
      </p:pic>
    </p:spTree>
    <p:extLst>
      <p:ext uri="{BB962C8B-B14F-4D97-AF65-F5344CB8AC3E}">
        <p14:creationId xmlns:p14="http://schemas.microsoft.com/office/powerpoint/2010/main" val="293657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A1F4D6-551A-B2EA-399E-B36BE6286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050"/>
            <a:ext cx="9144000" cy="4343400"/>
          </a:xfrm>
          <a:prstGeom prst="rect">
            <a:avLst/>
          </a:prstGeom>
        </p:spPr>
      </p:pic>
    </p:spTree>
    <p:extLst>
      <p:ext uri="{BB962C8B-B14F-4D97-AF65-F5344CB8AC3E}">
        <p14:creationId xmlns:p14="http://schemas.microsoft.com/office/powerpoint/2010/main" val="1030726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4E5221-2D4D-CEC3-33E1-C00D17A99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3116"/>
            <a:ext cx="9144000" cy="4377267"/>
          </a:xfrm>
          <a:prstGeom prst="rect">
            <a:avLst/>
          </a:prstGeom>
        </p:spPr>
      </p:pic>
    </p:spTree>
    <p:extLst>
      <p:ext uri="{BB962C8B-B14F-4D97-AF65-F5344CB8AC3E}">
        <p14:creationId xmlns:p14="http://schemas.microsoft.com/office/powerpoint/2010/main" val="427120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1A7F30-743F-08ED-3420-8A35F9CB1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878"/>
            <a:ext cx="9144000" cy="5081743"/>
          </a:xfrm>
          <a:prstGeom prst="rect">
            <a:avLst/>
          </a:prstGeom>
        </p:spPr>
      </p:pic>
    </p:spTree>
    <p:extLst>
      <p:ext uri="{BB962C8B-B14F-4D97-AF65-F5344CB8AC3E}">
        <p14:creationId xmlns:p14="http://schemas.microsoft.com/office/powerpoint/2010/main" val="3016358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F3F545-51F3-7D28-28B7-E5F5CCE76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267"/>
            <a:ext cx="9144000" cy="4422965"/>
          </a:xfrm>
          <a:prstGeom prst="rect">
            <a:avLst/>
          </a:prstGeom>
        </p:spPr>
      </p:pic>
    </p:spTree>
    <p:extLst>
      <p:ext uri="{BB962C8B-B14F-4D97-AF65-F5344CB8AC3E}">
        <p14:creationId xmlns:p14="http://schemas.microsoft.com/office/powerpoint/2010/main" val="433600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49D878-8FEF-FB14-CDA4-F2AF85BAF1AB}"/>
              </a:ext>
            </a:extLst>
          </p:cNvPr>
          <p:cNvSpPr txBox="1"/>
          <p:nvPr/>
        </p:nvSpPr>
        <p:spPr>
          <a:xfrm>
            <a:off x="223139" y="212628"/>
            <a:ext cx="3456879"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71B59C4-23EB-6744-3CAD-EA9C2AF21AD7}"/>
              </a:ext>
            </a:extLst>
          </p:cNvPr>
          <p:cNvSpPr txBox="1"/>
          <p:nvPr/>
        </p:nvSpPr>
        <p:spPr>
          <a:xfrm>
            <a:off x="223139" y="966207"/>
            <a:ext cx="8385718" cy="2315827"/>
          </a:xfrm>
          <a:prstGeom prst="rect">
            <a:avLst/>
          </a:prstGeom>
          <a:noFill/>
        </p:spPr>
        <p:txBody>
          <a:bodyPr wrap="square"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This project presents a Membership Inference Attack (MIA) on deep learning-based wireless signal classifiers, revealing a significant privacy vulnerability in wireless communication systems. The study demonstrates that an adversary can infer whether specific signals were used in the training data of a classifier, leading to potential leaks of waveform, device, and channel characteristics.</a:t>
            </a:r>
          </a:p>
          <a:p>
            <a:pPr algn="just">
              <a:lnSpc>
                <a:spcPct val="150000"/>
              </a:lnSpc>
            </a:pPr>
            <a:r>
              <a:rPr lang="en-US" sz="1400" dirty="0">
                <a:latin typeface="Times New Roman" panose="02020603050405020304" pitchFamily="18" charset="0"/>
                <a:cs typeface="Times New Roman" panose="02020603050405020304" pitchFamily="18" charset="0"/>
              </a:rPr>
              <a:t>The results indicate that MIA can achieve high accuracy (up to 97.88%), proving that wireless classifiers unintentionally expose private information. The attack is further improved by accounting for channel variations and noisy signal conditions, making it realistic and effective in real-world wireless environments.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2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ED7029-09A3-884F-21FB-2F7C9CE0A84C}"/>
              </a:ext>
            </a:extLst>
          </p:cNvPr>
          <p:cNvSpPr txBox="1"/>
          <p:nvPr/>
        </p:nvSpPr>
        <p:spPr>
          <a:xfrm>
            <a:off x="163551" y="104078"/>
            <a:ext cx="5724293" cy="523220"/>
          </a:xfrm>
          <a:prstGeom prst="rect">
            <a:avLst/>
          </a:prstGeom>
          <a:noFill/>
        </p:spPr>
        <p:txBody>
          <a:bodyPr wrap="square" rtlCol="0">
            <a:spAutoFit/>
          </a:bodyPr>
          <a:lstStyle/>
          <a:p>
            <a:r>
              <a:rPr lang="en-IN" sz="2800" b="1" u="sng">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D612547F-F6B4-51BA-EE79-E67DB09B1660}"/>
              </a:ext>
            </a:extLst>
          </p:cNvPr>
          <p:cNvSpPr txBox="1"/>
          <p:nvPr/>
        </p:nvSpPr>
        <p:spPr>
          <a:xfrm>
            <a:off x="257175" y="842964"/>
            <a:ext cx="4661789" cy="2246769"/>
          </a:xfrm>
          <a:prstGeom prst="rect">
            <a:avLst/>
          </a:prstGeom>
          <a:noFill/>
        </p:spPr>
        <p:txBody>
          <a:bodyPr wrap="non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Stronger Privacy-Preserving Techniques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Advanced Defensive Mechanisms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Expanding Attack Scenarios</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Real-World Implementation and Testing</a:t>
            </a:r>
          </a:p>
        </p:txBody>
      </p:sp>
    </p:spTree>
    <p:extLst>
      <p:ext uri="{BB962C8B-B14F-4D97-AF65-F5344CB8AC3E}">
        <p14:creationId xmlns:p14="http://schemas.microsoft.com/office/powerpoint/2010/main" val="201445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86332" y="462390"/>
            <a:ext cx="8488839" cy="42187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1450" indent="-171450" algn="just" defTabSz="914400" fontAlgn="base">
              <a:lnSpc>
                <a:spcPct val="150000"/>
              </a:lnSpc>
              <a:spcBef>
                <a:spcPct val="0"/>
              </a:spcBef>
              <a:spcAft>
                <a:spcPct val="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rPr>
              <a:t>An over-the-air </a:t>
            </a:r>
            <a:r>
              <a:rPr lang="en-US" sz="1400" b="1" dirty="0">
                <a:effectLst/>
                <a:latin typeface="Times New Roman" panose="02020603050405020304" pitchFamily="18" charset="0"/>
                <a:ea typeface="Calibri" panose="020F0502020204030204" pitchFamily="34" charset="0"/>
              </a:rPr>
              <a:t>membership inference attack (MIA) </a:t>
            </a:r>
            <a:r>
              <a:rPr lang="en-US" sz="1400" dirty="0">
                <a:effectLst/>
                <a:latin typeface="Times New Roman" panose="02020603050405020304" pitchFamily="18" charset="0"/>
                <a:ea typeface="Calibri" panose="020F0502020204030204" pitchFamily="34" charset="0"/>
              </a:rPr>
              <a:t>is presented to leak private information from a wireless signal classifier.</a:t>
            </a:r>
          </a:p>
          <a:p>
            <a:pPr marL="171450" indent="-171450" algn="just" defTabSz="914400" fontAlgn="base">
              <a:lnSpc>
                <a:spcPct val="150000"/>
              </a:lnSpc>
              <a:spcBef>
                <a:spcPct val="0"/>
              </a:spcBef>
              <a:spcAft>
                <a:spcPct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Machine learning (ML) is used to classify wireless signals, which helps authenticate devices and prevent unauthorized access.</a:t>
            </a:r>
          </a:p>
          <a:p>
            <a:pPr marL="171450" indent="-171450" algn="just" defTabSz="914400" fontAlgn="base">
              <a:lnSpc>
                <a:spcPct val="150000"/>
              </a:lnSpc>
              <a:spcBef>
                <a:spcPct val="0"/>
              </a:spcBef>
              <a:spcAft>
                <a:spcPct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MIA is an attack where an adversary tries to determine if specific data (like a signal) was used to train a target ML model.</a:t>
            </a:r>
          </a:p>
          <a:p>
            <a:pPr marL="171450" indent="-171450" algn="just" defTabSz="914400" fontAlgn="base">
              <a:lnSpc>
                <a:spcPct val="150000"/>
              </a:lnSpc>
              <a:spcBef>
                <a:spcPct val="0"/>
              </a:spcBef>
              <a:spcAft>
                <a:spcPct val="0"/>
              </a:spcAft>
              <a:buFont typeface="Arial" panose="020B0604020202020204" pitchFamily="34" charset="0"/>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f the adversary figures out which signals were in the training data, they could learn sensitive details about signals, like the specific device or channel characteristics. This information could reveal security weaknesses.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defTabSz="914400" fontAlgn="base">
              <a:lnSpc>
                <a:spcPct val="150000"/>
              </a:lnSpc>
              <a:spcBef>
                <a:spcPct val="0"/>
              </a:spcBef>
              <a:spcAft>
                <a:spcPct val="0"/>
              </a:spcAft>
              <a:buFont typeface="Arial" panose="020B0604020202020204" pitchFamily="34" charset="0"/>
              <a:buChar char="•"/>
            </a:pPr>
            <a:r>
              <a:rPr lang="en-US" sz="1400" dirty="0">
                <a:effectLst/>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n wireless networks, signals received by the adversary differ from those received by the intended model due to changes in channel conditions (like interference). This makes the attack more challenging.</a:t>
            </a:r>
          </a:p>
          <a:p>
            <a:pPr marL="171450" indent="-171450" algn="just" defTabSz="914400" fontAlgn="base">
              <a:lnSpc>
                <a:spcPct val="150000"/>
              </a:lnSpc>
              <a:spcBef>
                <a:spcPct val="0"/>
              </a:spcBef>
              <a:spcAft>
                <a:spcPct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overcome this, the adversary builds a "surrogate" classifier by observing wireless signals in the environment. This surrogate model mimics the target model's behavior.</a:t>
            </a:r>
            <a:endParaRPr lang="en-US" sz="1400" dirty="0">
              <a:effectLst/>
              <a:latin typeface="Times New Roman" panose="02020603050405020304" pitchFamily="18" charset="0"/>
              <a:cs typeface="Times New Roman" panose="02020603050405020304" pitchFamily="18" charset="0"/>
            </a:endParaRPr>
          </a:p>
          <a:p>
            <a:pPr marL="171450" marR="0" lvl="0" indent="-17145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pPr>
            <a:endParaRPr kumimoji="0" 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A84AFFB-A3B8-FBE7-1444-E3D9C2AA24A3}"/>
              </a:ext>
            </a:extLst>
          </p:cNvPr>
          <p:cNvSpPr txBox="1"/>
          <p:nvPr/>
        </p:nvSpPr>
        <p:spPr>
          <a:xfrm>
            <a:off x="186332" y="-60830"/>
            <a:ext cx="2423054" cy="523220"/>
          </a:xfrm>
          <a:prstGeom prst="rect">
            <a:avLst/>
          </a:prstGeom>
          <a:noFill/>
        </p:spPr>
        <p:txBody>
          <a:bodyPr wrap="square" rtlCol="0">
            <a:spAutoFit/>
          </a:bodyPr>
          <a:lstStyle/>
          <a:p>
            <a:r>
              <a:rPr lang="en-IN" sz="2800" b="1" u="sng">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A012C8-4E19-D30C-4A67-7699903A5A7E}"/>
              </a:ext>
            </a:extLst>
          </p:cNvPr>
          <p:cNvSpPr txBox="1"/>
          <p:nvPr/>
        </p:nvSpPr>
        <p:spPr>
          <a:xfrm>
            <a:off x="307182" y="164306"/>
            <a:ext cx="2598788" cy="523220"/>
          </a:xfrm>
          <a:prstGeom prst="rect">
            <a:avLst/>
          </a:prstGeom>
          <a:noFill/>
        </p:spPr>
        <p:txBody>
          <a:bodyPr wrap="none" rtlCol="0">
            <a:spAutoFit/>
          </a:bodyPr>
          <a:lstStyle/>
          <a:p>
            <a:r>
              <a:rPr lang="en-IN" sz="2800" b="1" u="sng"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A62BF2F4-7994-1B96-C390-8DE4C7062EC6}"/>
              </a:ext>
            </a:extLst>
          </p:cNvPr>
          <p:cNvSpPr txBox="1"/>
          <p:nvPr/>
        </p:nvSpPr>
        <p:spPr>
          <a:xfrm>
            <a:off x="235744" y="821532"/>
            <a:ext cx="8551066" cy="286232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 Y. Shi, K. </a:t>
            </a:r>
            <a:r>
              <a:rPr lang="en-US" sz="1400" dirty="0" err="1">
                <a:latin typeface="Times New Roman" panose="02020603050405020304" pitchFamily="18" charset="0"/>
                <a:cs typeface="Times New Roman" panose="02020603050405020304" pitchFamily="18" charset="0"/>
              </a:rPr>
              <a:t>Davaslioglu</a:t>
            </a:r>
            <a:r>
              <a:rPr lang="en-US" sz="1400" dirty="0">
                <a:latin typeface="Times New Roman" panose="02020603050405020304" pitchFamily="18" charset="0"/>
                <a:cs typeface="Times New Roman" panose="02020603050405020304" pitchFamily="18" charset="0"/>
              </a:rPr>
              <a:t>, and Y. E. </a:t>
            </a:r>
            <a:r>
              <a:rPr lang="en-US" sz="1400" dirty="0" err="1">
                <a:latin typeface="Times New Roman" panose="02020603050405020304" pitchFamily="18" charset="0"/>
                <a:cs typeface="Times New Roman" panose="02020603050405020304" pitchFamily="18" charset="0"/>
              </a:rPr>
              <a:t>Sagduyu</a:t>
            </a:r>
            <a:r>
              <a:rPr lang="en-US" sz="1400" dirty="0">
                <a:latin typeface="Times New Roman" panose="02020603050405020304" pitchFamily="18" charset="0"/>
                <a:cs typeface="Times New Roman" panose="02020603050405020304" pitchFamily="18" charset="0"/>
              </a:rPr>
              <a:t>, “Over-the-Air Membership Inference Attacks as Privacy Threats for Deep Learning-based Wireless Signal Classifiers,” ACM Conference on Security and Privacy in Wireless and Mobile Networks (</a:t>
            </a:r>
            <a:r>
              <a:rPr lang="en-US" sz="1400" dirty="0" err="1">
                <a:latin typeface="Times New Roman" panose="02020603050405020304" pitchFamily="18" charset="0"/>
                <a:cs typeface="Times New Roman" panose="02020603050405020304" pitchFamily="18" charset="0"/>
              </a:rPr>
              <a:t>WiSec</a:t>
            </a:r>
            <a:r>
              <a:rPr lang="en-US" sz="1400" dirty="0">
                <a:latin typeface="Times New Roman" panose="02020603050405020304" pitchFamily="18" charset="0"/>
                <a:cs typeface="Times New Roman" panose="02020603050405020304" pitchFamily="18" charset="0"/>
              </a:rPr>
              <a:t>) Workshop on Wireless Security and Machine Learning (</a:t>
            </a:r>
            <a:r>
              <a:rPr lang="en-US" sz="1400" dirty="0" err="1">
                <a:latin typeface="Times New Roman" panose="02020603050405020304" pitchFamily="18" charset="0"/>
                <a:cs typeface="Times New Roman" panose="02020603050405020304" pitchFamily="18" charset="0"/>
              </a:rPr>
              <a:t>WiseML</a:t>
            </a:r>
            <a:r>
              <a:rPr lang="en-US" sz="1400" dirty="0">
                <a:latin typeface="Times New Roman" panose="02020603050405020304" pitchFamily="18" charset="0"/>
                <a:cs typeface="Times New Roman" panose="02020603050405020304" pitchFamily="18" charset="0"/>
              </a:rPr>
              <a:t>), 2020.</a:t>
            </a:r>
          </a:p>
          <a:p>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 T. </a:t>
            </a:r>
            <a:r>
              <a:rPr lang="en-IN" sz="1400" dirty="0" err="1">
                <a:latin typeface="Times New Roman" panose="02020603050405020304" pitchFamily="18" charset="0"/>
                <a:cs typeface="Times New Roman" panose="02020603050405020304" pitchFamily="18" charset="0"/>
              </a:rPr>
              <a:t>Erpek</a:t>
            </a:r>
            <a:r>
              <a:rPr lang="en-IN" sz="1400" dirty="0">
                <a:latin typeface="Times New Roman" panose="02020603050405020304" pitchFamily="18" charset="0"/>
                <a:cs typeface="Times New Roman" panose="02020603050405020304" pitchFamily="18" charset="0"/>
              </a:rPr>
              <a:t>, T. O’Shea, Y. E. </a:t>
            </a:r>
            <a:r>
              <a:rPr lang="en-IN" sz="1400" dirty="0" err="1">
                <a:latin typeface="Times New Roman" panose="02020603050405020304" pitchFamily="18" charset="0"/>
                <a:cs typeface="Times New Roman" panose="02020603050405020304" pitchFamily="18" charset="0"/>
              </a:rPr>
              <a:t>Sagduyu</a:t>
            </a:r>
            <a:r>
              <a:rPr lang="en-IN" sz="1400" dirty="0">
                <a:latin typeface="Times New Roman" panose="02020603050405020304" pitchFamily="18" charset="0"/>
                <a:cs typeface="Times New Roman" panose="02020603050405020304" pitchFamily="18" charset="0"/>
              </a:rPr>
              <a:t>, Y. Shi, and T. C. Clancy, “Deep Learning for Wireless Communications” in Development and Analysis of Deep Learning Architectures, Springer, 2020.</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[3] Y. E. </a:t>
            </a:r>
            <a:r>
              <a:rPr lang="en-IN" sz="1400" dirty="0" err="1">
                <a:latin typeface="Times New Roman" panose="02020603050405020304" pitchFamily="18" charset="0"/>
                <a:cs typeface="Times New Roman" panose="02020603050405020304" pitchFamily="18" charset="0"/>
              </a:rPr>
              <a:t>Sagduyu</a:t>
            </a:r>
            <a:r>
              <a:rPr lang="en-IN" sz="1400" dirty="0">
                <a:latin typeface="Times New Roman" panose="02020603050405020304" pitchFamily="18" charset="0"/>
                <a:cs typeface="Times New Roman" panose="02020603050405020304" pitchFamily="18" charset="0"/>
              </a:rPr>
              <a:t>, Y. Shi, T. </a:t>
            </a:r>
            <a:r>
              <a:rPr lang="en-IN" sz="1400" dirty="0" err="1">
                <a:latin typeface="Times New Roman" panose="02020603050405020304" pitchFamily="18" charset="0"/>
                <a:cs typeface="Times New Roman" panose="02020603050405020304" pitchFamily="18" charset="0"/>
              </a:rPr>
              <a:t>Erpek</a:t>
            </a:r>
            <a:r>
              <a:rPr lang="en-IN" sz="1400" dirty="0">
                <a:latin typeface="Times New Roman" panose="02020603050405020304" pitchFamily="18" charset="0"/>
                <a:cs typeface="Times New Roman" panose="02020603050405020304" pitchFamily="18" charset="0"/>
              </a:rPr>
              <a:t>, W. Headley, </a:t>
            </a:r>
            <a:r>
              <a:rPr lang="en-IN" sz="1400" dirty="0" err="1">
                <a:latin typeface="Times New Roman" panose="02020603050405020304" pitchFamily="18" charset="0"/>
                <a:cs typeface="Times New Roman" panose="02020603050405020304" pitchFamily="18" charset="0"/>
              </a:rPr>
              <a:t>B.Flowers</a:t>
            </a:r>
            <a:r>
              <a:rPr lang="en-IN" sz="1400" dirty="0">
                <a:latin typeface="Times New Roman" panose="02020603050405020304" pitchFamily="18" charset="0"/>
                <a:cs typeface="Times New Roman" panose="02020603050405020304" pitchFamily="18" charset="0"/>
              </a:rPr>
              <a:t>, G. </a:t>
            </a:r>
            <a:r>
              <a:rPr lang="en-IN" sz="1400" dirty="0" err="1">
                <a:latin typeface="Times New Roman" panose="02020603050405020304" pitchFamily="18" charset="0"/>
                <a:cs typeface="Times New Roman" panose="02020603050405020304" pitchFamily="18" charset="0"/>
              </a:rPr>
              <a:t>Stantchev</a:t>
            </a:r>
            <a:r>
              <a:rPr lang="en-IN" sz="1400" dirty="0">
                <a:latin typeface="Times New Roman" panose="02020603050405020304" pitchFamily="18" charset="0"/>
                <a:cs typeface="Times New Roman" panose="02020603050405020304" pitchFamily="18" charset="0"/>
              </a:rPr>
              <a:t>, and Z. Lu, “When Wireless Security Meets Machine Learn </a:t>
            </a:r>
            <a:r>
              <a:rPr lang="en-IN" sz="1400" dirty="0" err="1">
                <a:latin typeface="Times New Roman" panose="02020603050405020304" pitchFamily="18" charset="0"/>
                <a:cs typeface="Times New Roman" panose="02020603050405020304" pitchFamily="18" charset="0"/>
              </a:rPr>
              <a:t>ing</a:t>
            </a:r>
            <a:r>
              <a:rPr lang="en-IN" sz="1400" dirty="0">
                <a:latin typeface="Times New Roman" panose="02020603050405020304" pitchFamily="18" charset="0"/>
                <a:cs typeface="Times New Roman" panose="02020603050405020304" pitchFamily="18" charset="0"/>
              </a:rPr>
              <a:t>: Motivation, Challenges, and Research Directions,” </a:t>
            </a:r>
            <a:r>
              <a:rPr lang="en-IN" sz="1400" dirty="0" err="1">
                <a:latin typeface="Times New Roman" panose="02020603050405020304" pitchFamily="18" charset="0"/>
                <a:cs typeface="Times New Roman" panose="02020603050405020304" pitchFamily="18" charset="0"/>
              </a:rPr>
              <a:t>arXiv</a:t>
            </a:r>
            <a:r>
              <a:rPr lang="en-IN" sz="1400" dirty="0">
                <a:latin typeface="Times New Roman" panose="02020603050405020304" pitchFamily="18" charset="0"/>
                <a:cs typeface="Times New Roman" panose="02020603050405020304" pitchFamily="18" charset="0"/>
              </a:rPr>
              <a:t> preprint arXiv:2001.08883, 2020.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[4] D. Adesina D, C. C. Hsieh, Y. E. </a:t>
            </a:r>
            <a:r>
              <a:rPr lang="en-IN" sz="1400" dirty="0" err="1">
                <a:latin typeface="Times New Roman" panose="02020603050405020304" pitchFamily="18" charset="0"/>
                <a:cs typeface="Times New Roman" panose="02020603050405020304" pitchFamily="18" charset="0"/>
              </a:rPr>
              <a:t>Sagduyu</a:t>
            </a:r>
            <a:r>
              <a:rPr lang="en-IN" sz="1400" dirty="0">
                <a:latin typeface="Times New Roman" panose="02020603050405020304" pitchFamily="18" charset="0"/>
                <a:cs typeface="Times New Roman" panose="02020603050405020304" pitchFamily="18" charset="0"/>
              </a:rPr>
              <a:t>, and L. Qian, “Adversarial Machine Learning in Wireless Communications using RF Data: A Review,” </a:t>
            </a:r>
            <a:r>
              <a:rPr lang="en-IN" sz="1400" dirty="0" err="1">
                <a:latin typeface="Times New Roman" panose="02020603050405020304" pitchFamily="18" charset="0"/>
                <a:cs typeface="Times New Roman" panose="02020603050405020304" pitchFamily="18" charset="0"/>
              </a:rPr>
              <a:t>arXiv</a:t>
            </a:r>
            <a:r>
              <a:rPr lang="en-IN" sz="1400" dirty="0">
                <a:latin typeface="Times New Roman" panose="02020603050405020304" pitchFamily="18" charset="0"/>
                <a:cs typeface="Times New Roman" panose="02020603050405020304" pitchFamily="18" charset="0"/>
              </a:rPr>
              <a:t> preprint arXiv:2012.14392, 2020.</a:t>
            </a:r>
            <a:endParaRPr lang="en-US" sz="1400" dirty="0">
              <a:latin typeface="Times New Roman" panose="02020603050405020304" pitchFamily="18" charset="0"/>
              <a:cs typeface="Times New Roman" panose="02020603050405020304" pitchFamily="18" charset="0"/>
            </a:endParaRPr>
          </a:p>
          <a:p>
            <a:endParaRPr lang="en-IN" sz="1200" dirty="0"/>
          </a:p>
        </p:txBody>
      </p:sp>
      <p:sp>
        <p:nvSpPr>
          <p:cNvPr id="4" name="TextBox 3">
            <a:extLst>
              <a:ext uri="{FF2B5EF4-FFF2-40B4-BE49-F238E27FC236}">
                <a16:creationId xmlns:a16="http://schemas.microsoft.com/office/drawing/2014/main" id="{D995370A-E591-8560-B5CE-08B46EB246A3}"/>
              </a:ext>
            </a:extLst>
          </p:cNvPr>
          <p:cNvSpPr txBox="1"/>
          <p:nvPr/>
        </p:nvSpPr>
        <p:spPr>
          <a:xfrm>
            <a:off x="357190" y="3422244"/>
            <a:ext cx="2128968" cy="523220"/>
          </a:xfrm>
          <a:prstGeom prst="rect">
            <a:avLst/>
          </a:prstGeom>
          <a:noFill/>
        </p:spPr>
        <p:txBody>
          <a:bodyPr wrap="square" rtlCol="0">
            <a:spAutoFit/>
          </a:bodyPr>
          <a:lstStyle/>
          <a:p>
            <a:r>
              <a:rPr lang="en-IN" sz="2800" b="1" u="sng" dirty="0"/>
              <a:t>GITHUB LINK</a:t>
            </a:r>
          </a:p>
        </p:txBody>
      </p:sp>
    </p:spTree>
    <p:extLst>
      <p:ext uri="{BB962C8B-B14F-4D97-AF65-F5344CB8AC3E}">
        <p14:creationId xmlns:p14="http://schemas.microsoft.com/office/powerpoint/2010/main" val="3103245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4513" y="1923678"/>
            <a:ext cx="5214974" cy="1015663"/>
          </a:xfrm>
          <a:prstGeom prst="rect">
            <a:avLst/>
          </a:prstGeom>
          <a:noFill/>
        </p:spPr>
        <p:txBody>
          <a:bodyPr wrap="square" rtlCol="0">
            <a:spAutoFit/>
          </a:bodyPr>
          <a:lstStyle/>
          <a:p>
            <a:r>
              <a:rPr lang="en-US" sz="6000" b="1">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431825" y="603873"/>
            <a:ext cx="8280350" cy="3935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 existing system presents channel-aware adversarial attacks against deep learning-based wireless signal classifiers.</a:t>
            </a:r>
          </a:p>
          <a:p>
            <a:pPr marL="285750" marR="0" lvl="0" indent="-28575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system transmits signals with different modulations, and each receiver uses a neural network to classify the signal types.</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channels are not considered in designing these attacks, they fail; but realistic attacks that factor in channel effects succeed in fooling the target receiver.</a:t>
            </a:r>
          </a:p>
          <a:p>
            <a:pPr marL="285750" marR="0" lvl="0" indent="-28575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selective attack targets only specific receivers by considering their channel effects, while a broadcast attack uses general interference to fool multiple receivers.</a:t>
            </a:r>
          </a:p>
          <a:p>
            <a:pPr marL="285750" marR="0" lvl="0" indent="-28575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Modulation classifiers are shown to be vulnerable when different levels of information about the channel, transmitter input, or classifier model are available to the adversary.</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pPr>
            <a:r>
              <a:rPr lang="en-US" sz="1400" dirty="0">
                <a:latin typeface="Times New Roman" panose="02020603050405020304" pitchFamily="18" charset="0"/>
                <a:cs typeface="Times New Roman" panose="02020603050405020304" pitchFamily="18" charset="0"/>
              </a:rPr>
              <a:t>A deep neural network is used at each receiver to classify its over-the-air received signals to modulation types.</a:t>
            </a:r>
            <a:endPar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181794" y="-257175"/>
            <a:ext cx="5396546" cy="1446550"/>
          </a:xfrm>
          <a:prstGeom prst="rect">
            <a:avLst/>
          </a:prstGeom>
          <a:noFill/>
        </p:spPr>
        <p:txBody>
          <a:bodyPr wrap="square" rtlCol="0">
            <a:spAutoFit/>
          </a:bodyPr>
          <a:lstStyle/>
          <a:p>
            <a:endParaRPr lang="en-US" sz="2400" b="1" u="sng"/>
          </a:p>
          <a:p>
            <a:r>
              <a:rPr lang="en-US" sz="2800" b="1" u="sng">
                <a:latin typeface="Times New Roman" panose="02020603050405020304" pitchFamily="18" charset="0"/>
                <a:cs typeface="Times New Roman" panose="02020603050405020304" pitchFamily="18" charset="0"/>
              </a:rPr>
              <a:t>EXISTING SYSTEM:</a:t>
            </a:r>
          </a:p>
          <a:p>
            <a:endParaRPr lang="en-US" b="1" u="sng"/>
          </a:p>
          <a:p>
            <a:endParaRPr lang="en-US" b="1"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0807" y="258759"/>
            <a:ext cx="4536504" cy="738664"/>
          </a:xfrm>
          <a:prstGeom prst="rect">
            <a:avLst/>
          </a:prstGeom>
          <a:noFill/>
        </p:spPr>
        <p:txBody>
          <a:bodyPr wrap="square" rtlCol="0">
            <a:spAutoFit/>
          </a:bodyPr>
          <a:lstStyle/>
          <a:p>
            <a:r>
              <a:rPr lang="en-US" sz="2800" b="1" u="sng">
                <a:latin typeface="Times New Roman" panose="02020603050405020304" pitchFamily="18" charset="0"/>
                <a:cs typeface="Times New Roman" panose="02020603050405020304" pitchFamily="18" charset="0"/>
              </a:rPr>
              <a:t>DISADVANTAGES</a:t>
            </a:r>
            <a:r>
              <a:rPr lang="en-US" sz="2800" b="1">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endParaRPr lang="en-US" sz="140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6AE0973-CEA5-9834-B3B2-3C740E595B46}"/>
              </a:ext>
            </a:extLst>
          </p:cNvPr>
          <p:cNvSpPr txBox="1"/>
          <p:nvPr/>
        </p:nvSpPr>
        <p:spPr>
          <a:xfrm>
            <a:off x="490654" y="997423"/>
            <a:ext cx="6029093" cy="3231462"/>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Privacy Breach</a:t>
            </a:r>
          </a:p>
          <a:p>
            <a:pPr marL="285750" indent="-285750">
              <a:lnSpc>
                <a:spcPct val="2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Security Vulnerability</a:t>
            </a:r>
          </a:p>
          <a:p>
            <a:pPr marL="285750" indent="-285750">
              <a:lnSpc>
                <a:spcPct val="2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Dependence on Information Availability</a:t>
            </a:r>
          </a:p>
          <a:p>
            <a:pPr marL="285750" indent="-285750">
              <a:lnSpc>
                <a:spcPct val="2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Complex Implementation</a:t>
            </a:r>
          </a:p>
          <a:p>
            <a:pPr marL="285750" indent="-285750">
              <a:lnSpc>
                <a:spcPct val="2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Adversarial Adaptation</a:t>
            </a:r>
          </a:p>
          <a:p>
            <a:pPr marL="285750" indent="-285750">
              <a:lnSpc>
                <a:spcPct val="2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Effectiveness in Complex Channels</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343497" y="171533"/>
            <a:ext cx="6912768" cy="10002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a:t>
            </a:r>
            <a:r>
              <a:rPr kumimoji="0" lang="en-US" sz="2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840ACBF-3E07-655D-B3DE-B8918AE88D18}"/>
              </a:ext>
            </a:extLst>
          </p:cNvPr>
          <p:cNvSpPr txBox="1"/>
          <p:nvPr/>
        </p:nvSpPr>
        <p:spPr>
          <a:xfrm>
            <a:off x="343497" y="1025912"/>
            <a:ext cx="8265244" cy="3323987"/>
          </a:xfrm>
          <a:prstGeom prst="rect">
            <a:avLst/>
          </a:prstGeom>
          <a:noFill/>
        </p:spPr>
        <p:txBody>
          <a:bodyPr wrap="square" rtlCol="0">
            <a:spAutoFit/>
          </a:bodyPr>
          <a:lstStyle/>
          <a:p>
            <a:pPr marL="285750" indent="-2857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Introduction of MIA on Wireless Classifiers: This project presents the first over-the-air Membership Inference Attack (MIA) against a wireless classifier to infer training data and expose private information on waveforms, devices, and channels.</a:t>
            </a:r>
          </a:p>
          <a:p>
            <a:pPr algn="just"/>
            <a:endParaRPr lang="en-US" sz="1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MIA Scenarios: We examine two cases: </a:t>
            </a:r>
          </a:p>
          <a:p>
            <a:pPr algn="just"/>
            <a:r>
              <a:rPr lang="en-US" sz="1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i</a:t>
            </a:r>
            <a:r>
              <a:rPr lang="en-US" sz="1400">
                <a:latin typeface="Times New Roman" panose="02020603050405020304" pitchFamily="18" charset="0"/>
                <a:cs typeface="Times New Roman" panose="02020603050405020304" pitchFamily="18" charset="0"/>
              </a:rPr>
              <a:t>) MIA identifies signals from the same device as member or non-member, </a:t>
            </a:r>
          </a:p>
          <a:p>
            <a:pPr algn="just"/>
            <a:r>
              <a:rPr lang="en-US" sz="1400">
                <a:latin typeface="Times New Roman" panose="02020603050405020304" pitchFamily="18" charset="0"/>
                <a:cs typeface="Times New Roman" panose="02020603050405020304" pitchFamily="18" charset="0"/>
              </a:rPr>
              <a:t>			(ii) non-member signals come from different devices.</a:t>
            </a:r>
          </a:p>
          <a:p>
            <a:pPr algn="just"/>
            <a:endParaRPr lang="en-US" sz="1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Extended MIA with Channel Variations: The MIA also uses received signals with added noise to account for channel variations.</a:t>
            </a:r>
          </a:p>
          <a:p>
            <a:pPr algn="just"/>
            <a:endParaRPr lang="en-US" sz="1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High Attack Success: Numerical results show MIA achieves high accuracy in identifying training data membership in the wireless classifier.</a:t>
            </a:r>
          </a:p>
          <a:p>
            <a:pPr algn="just"/>
            <a:endParaRPr lang="en-US" sz="1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a:latin typeface="Times New Roman" panose="02020603050405020304" pitchFamily="18" charset="0"/>
                <a:cs typeface="Times New Roman" panose="02020603050405020304" pitchFamily="18" charset="0"/>
              </a:rPr>
              <a:t>Defense Strategy: A defense method is proposed, significantly reducing the MIA's accuracy.</a:t>
            </a:r>
            <a:endParaRPr lang="en-IN"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838" y="240526"/>
            <a:ext cx="5572164" cy="1077218"/>
          </a:xfrm>
          <a:prstGeom prst="rect">
            <a:avLst/>
          </a:prstGeom>
          <a:noFill/>
        </p:spPr>
        <p:txBody>
          <a:bodyPr wrap="square" rtlCol="0">
            <a:spAutoFit/>
          </a:bodyPr>
          <a:lstStyle/>
          <a:p>
            <a:r>
              <a:rPr lang="en-US" sz="2800" b="1" u="sng">
                <a:latin typeface="Times New Roman" panose="02020603050405020304" pitchFamily="18" charset="0"/>
                <a:cs typeface="Times New Roman" panose="02020603050405020304" pitchFamily="18" charset="0"/>
              </a:rPr>
              <a:t>ADVANTAGES</a:t>
            </a:r>
            <a:r>
              <a:rPr lang="en-US" sz="2800" b="1">
                <a:latin typeface="Times New Roman" panose="02020603050405020304" pitchFamily="18" charset="0"/>
                <a:cs typeface="Times New Roman" panose="02020603050405020304" pitchFamily="18" charset="0"/>
              </a:rPr>
              <a:t>:</a:t>
            </a:r>
          </a:p>
          <a:p>
            <a:endParaRPr lang="en-US"/>
          </a:p>
          <a:p>
            <a:r>
              <a:rPr lang="en-US">
                <a:latin typeface="Calibri" panose="020F0502020204030204" pitchFamily="34" charset="0"/>
                <a:ea typeface="Calibri" panose="020F0502020204030204" pitchFamily="34" charset="0"/>
                <a:cs typeface="Calibri" panose="020F0502020204030204" pitchFamily="34" charset="0"/>
              </a:rPr>
              <a:t> </a:t>
            </a:r>
          </a:p>
        </p:txBody>
      </p:sp>
      <p:sp>
        <p:nvSpPr>
          <p:cNvPr id="3" name="TextBox 2">
            <a:extLst>
              <a:ext uri="{FF2B5EF4-FFF2-40B4-BE49-F238E27FC236}">
                <a16:creationId xmlns:a16="http://schemas.microsoft.com/office/drawing/2014/main" id="{6D7E08A3-E987-FDCE-5DD6-27A21EC527F8}"/>
              </a:ext>
            </a:extLst>
          </p:cNvPr>
          <p:cNvSpPr txBox="1"/>
          <p:nvPr/>
        </p:nvSpPr>
        <p:spPr>
          <a:xfrm>
            <a:off x="403838" y="872883"/>
            <a:ext cx="7040136" cy="3204532"/>
          </a:xfrm>
          <a:prstGeom prst="rect">
            <a:avLst/>
          </a:prstGeom>
          <a:noFill/>
        </p:spPr>
        <p:txBody>
          <a:bodyPr wrap="square" rtlCol="0">
            <a:spAutoFit/>
          </a:bodyPr>
          <a:lstStyle/>
          <a:p>
            <a:pPr marL="285750" indent="-285750">
              <a:lnSpc>
                <a:spcPct val="300000"/>
              </a:lnSpc>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Identify vulnerabilities</a:t>
            </a:r>
          </a:p>
          <a:p>
            <a:pPr marL="285750" indent="-285750">
              <a:lnSpc>
                <a:spcPct val="300000"/>
              </a:lnSpc>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Compliance with privacy standards</a:t>
            </a:r>
          </a:p>
          <a:p>
            <a:pPr marL="285750" indent="-285750">
              <a:lnSpc>
                <a:spcPct val="300000"/>
              </a:lnSpc>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Data privacy protection</a:t>
            </a:r>
          </a:p>
          <a:p>
            <a:pPr marL="285750" indent="-285750">
              <a:lnSpc>
                <a:spcPct val="300000"/>
              </a:lnSpc>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Prevent unauthorized data extraction</a:t>
            </a:r>
          </a:p>
          <a:p>
            <a:pPr marL="285750" indent="-285750">
              <a:lnSpc>
                <a:spcPct val="300000"/>
              </a:lnSpc>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Adaptability to evolving threats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1071537" y="238442"/>
            <a:ext cx="5663799" cy="45550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HARDWARE REQUIREMENTS: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Processor                    		:   Pentium IV or higher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                             		:   </a:t>
            </a:r>
            <a:r>
              <a:rPr lang="en-US" sz="1400" dirty="0">
                <a:latin typeface="Times New Roman" panose="02020603050405020304" pitchFamily="18" charset="0"/>
                <a:ea typeface="Calibri" panose="020F0502020204030204" pitchFamily="34" charset="0"/>
                <a:cs typeface="Times New Roman" panose="02020603050405020304" pitchFamily="18" charset="0"/>
              </a:rPr>
              <a:t>8 GB or above</a:t>
            </a:r>
            <a:endPar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Space on Hard Disk		:   256 GB</a:t>
            </a:r>
          </a:p>
          <a:p>
            <a:endParaRPr lang="en-US" sz="1400" dirty="0">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2800" b="1" u="sng" dirty="0">
                <a:latin typeface="Times New Roman" panose="02020603050405020304" pitchFamily="18" charset="0"/>
                <a:ea typeface="Calibri" pitchFamily="34" charset="0"/>
                <a:cs typeface="Times New Roman" panose="02020603050405020304" pitchFamily="18" charset="0"/>
              </a:rPr>
              <a:t>SOFT</a:t>
            </a:r>
            <a:r>
              <a:rPr kumimoji="0" lang="en-US" sz="2800" b="1" i="0" u="sng"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WARE REQUIREMENTS:</a:t>
            </a:r>
          </a:p>
          <a:p>
            <a:pPr lvl="0"/>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itchFamily="34" charset="0"/>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Operating System				:   Windows 7 or above</a:t>
            </a:r>
          </a:p>
          <a:p>
            <a:pPr>
              <a:buFont typeface="Arial" pitchFamily="34" charset="0"/>
              <a:buChar char="•"/>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itchFamily="34" charset="0"/>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Programming Language			:   Python 3.6.2 version</a:t>
            </a:r>
          </a:p>
          <a:p>
            <a:pPr>
              <a:buFont typeface="Arial" pitchFamily="34" charset="0"/>
              <a:buChar char="•"/>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itchFamily="34" charset="0"/>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Frontend Technologies                        :   HTML, CSS, JavaScript</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lvl="0"/>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82302-A3C5-7FA4-B14C-88A2A9F8688B}"/>
              </a:ext>
            </a:extLst>
          </p:cNvPr>
          <p:cNvSpPr txBox="1"/>
          <p:nvPr/>
        </p:nvSpPr>
        <p:spPr>
          <a:xfrm>
            <a:off x="200722" y="126381"/>
            <a:ext cx="3360234" cy="523220"/>
          </a:xfrm>
          <a:prstGeom prst="rect">
            <a:avLst/>
          </a:prstGeom>
          <a:noFill/>
        </p:spPr>
        <p:txBody>
          <a:bodyPr wrap="square" rtlCol="0">
            <a:spAutoFit/>
          </a:bodyPr>
          <a:lstStyle/>
          <a:p>
            <a:r>
              <a:rPr lang="en-IN" sz="2800" b="1" u="sng">
                <a:latin typeface="Times New Roman" panose="02020603050405020304" pitchFamily="18" charset="0"/>
                <a:cs typeface="Times New Roman" panose="02020603050405020304" pitchFamily="18" charset="0"/>
              </a:rPr>
              <a:t>NOVELTY:</a:t>
            </a:r>
          </a:p>
        </p:txBody>
      </p:sp>
      <p:sp>
        <p:nvSpPr>
          <p:cNvPr id="3" name="TextBox 2">
            <a:extLst>
              <a:ext uri="{FF2B5EF4-FFF2-40B4-BE49-F238E27FC236}">
                <a16:creationId xmlns:a16="http://schemas.microsoft.com/office/drawing/2014/main" id="{375459A9-38B8-1BD8-EE46-A88BA9743961}"/>
              </a:ext>
            </a:extLst>
          </p:cNvPr>
          <p:cNvSpPr txBox="1"/>
          <p:nvPr/>
        </p:nvSpPr>
        <p:spPr>
          <a:xfrm>
            <a:off x="3888059" y="1561171"/>
            <a:ext cx="184731" cy="369332"/>
          </a:xfrm>
          <a:prstGeom prst="rect">
            <a:avLst/>
          </a:prstGeom>
          <a:noFill/>
        </p:spPr>
        <p:txBody>
          <a:bodyPr wrap="square" rtlCol="0">
            <a:spAutoFit/>
          </a:bodyPr>
          <a:lstStyle/>
          <a:p>
            <a:endParaRPr lang="en-IN"/>
          </a:p>
        </p:txBody>
      </p:sp>
      <p:sp>
        <p:nvSpPr>
          <p:cNvPr id="5" name="TextBox 4">
            <a:extLst>
              <a:ext uri="{FF2B5EF4-FFF2-40B4-BE49-F238E27FC236}">
                <a16:creationId xmlns:a16="http://schemas.microsoft.com/office/drawing/2014/main" id="{F809FBE6-AC88-E54A-9E13-CEF81A3E913E}"/>
              </a:ext>
            </a:extLst>
          </p:cNvPr>
          <p:cNvSpPr txBox="1"/>
          <p:nvPr/>
        </p:nvSpPr>
        <p:spPr>
          <a:xfrm>
            <a:off x="200722" y="765454"/>
            <a:ext cx="8742556" cy="3612592"/>
          </a:xfrm>
          <a:prstGeom prst="rect">
            <a:avLst/>
          </a:prstGeom>
          <a:noFill/>
        </p:spPr>
        <p:txBody>
          <a:bodyPr wrap="square">
            <a:spAutoFit/>
          </a:bodyPr>
          <a:lstStyle/>
          <a:p>
            <a:pPr marL="342900" indent="-342900" algn="just">
              <a:lnSpc>
                <a:spcPct val="150000"/>
              </a:lnSpc>
              <a:buAutoNum type="arabicPeriod"/>
            </a:pPr>
            <a:r>
              <a:rPr lang="en-US" sz="1400" b="1" dirty="0"/>
              <a:t>Focus on Wireless Signal Data</a:t>
            </a:r>
            <a:r>
              <a:rPr lang="en-US" sz="1400" dirty="0"/>
              <a:t>: </a:t>
            </a:r>
            <a:r>
              <a:rPr lang="en-IN" sz="1400" dirty="0"/>
              <a:t>Membership inference attacks are specifically applying to </a:t>
            </a:r>
            <a:r>
              <a:rPr lang="en-IN" sz="1400" i="1" dirty="0"/>
              <a:t>wireless signal data.</a:t>
            </a:r>
            <a:r>
              <a:rPr lang="en-US" sz="1400" dirty="0"/>
              <a:t> Wireless data has unique characteristics, like noise sensitivity and temporal dependencies, which might impact the effectiveness of inference attacks and defenses differently than other domains.</a:t>
            </a:r>
          </a:p>
          <a:p>
            <a:pPr marL="342900" indent="-342900" algn="just">
              <a:lnSpc>
                <a:spcPct val="150000"/>
              </a:lnSpc>
              <a:buAutoNum type="arabicPeriod"/>
            </a:pPr>
            <a:r>
              <a:rPr lang="en-US" sz="1400" b="1" dirty="0"/>
              <a:t>Develop Domain-Specific Defenses</a:t>
            </a:r>
            <a:r>
              <a:rPr lang="en-US" sz="1400" dirty="0"/>
              <a:t>: </a:t>
            </a:r>
            <a:r>
              <a:rPr lang="en-US" sz="1400" dirty="0">
                <a:latin typeface="Times New Roman" panose="02020603050405020304" pitchFamily="18" charset="0"/>
                <a:cs typeface="Times New Roman" panose="02020603050405020304" pitchFamily="18" charset="0"/>
              </a:rPr>
              <a:t>Most existing defenses are developed for general-purpose applications. You could innovate by designing </a:t>
            </a:r>
            <a:r>
              <a:rPr lang="en-US" sz="1400" i="1" dirty="0">
                <a:latin typeface="Times New Roman" panose="02020603050405020304" pitchFamily="18" charset="0"/>
                <a:cs typeface="Times New Roman" panose="02020603050405020304" pitchFamily="18" charset="0"/>
              </a:rPr>
              <a:t>signal-specific defenses</a:t>
            </a:r>
            <a:r>
              <a:rPr lang="en-US" sz="1400" dirty="0">
                <a:latin typeface="Times New Roman" panose="02020603050405020304" pitchFamily="18" charset="0"/>
                <a:cs typeface="Times New Roman" panose="02020603050405020304" pitchFamily="18" charset="0"/>
              </a:rPr>
              <a:t> optimized for wireless classifiers, perhaps leveraging unique characteristics of wireless signals.</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a:t>
            </a:r>
          </a:p>
          <a:p>
            <a:pPr marL="342900" indent="-342900" algn="just">
              <a:lnSpc>
                <a:spcPct val="150000"/>
              </a:lnSpc>
              <a:buAutoNum type="arabicPeriod"/>
            </a:pPr>
            <a:r>
              <a:rPr lang="en-US" sz="1400" b="1" dirty="0"/>
              <a:t>Signal-based Differential Privacy:</a:t>
            </a:r>
            <a:r>
              <a:rPr lang="en-US" sz="1400" dirty="0"/>
              <a:t> Design a differential privacy mechanism adapted for the unique properties of wireless signals. </a:t>
            </a:r>
            <a:endParaRPr lang="en-US" sz="14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1400" b="1" dirty="0"/>
              <a:t>Adaptive Noise Injection:</a:t>
            </a:r>
            <a:r>
              <a:rPr lang="en-US" sz="1400" dirty="0"/>
              <a:t> Develop a novel adaptive noise injection method tailored specifically for wireless signal data. This would involve adding targeted noise to the classifier’s outputs or inputs in a way that disrupts an attacker's ability to confidently infer membership, without significantly affecting classification performance.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7584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324</TotalTime>
  <Words>1678</Words>
  <Application>Microsoft Office PowerPoint</Application>
  <PresentationFormat>On-screen Show (16:9)</PresentationFormat>
  <Paragraphs>182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Cambria</vt:lpstr>
      <vt:lpstr>Consolas</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narla vaishnavi</cp:lastModifiedBy>
  <cp:revision>7</cp:revision>
  <dcterms:created xsi:type="dcterms:W3CDTF">2024-09-21T04:33:53Z</dcterms:created>
  <dcterms:modified xsi:type="dcterms:W3CDTF">2025-03-03T08:53:05Z</dcterms:modified>
</cp:coreProperties>
</file>