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5" r:id="rId7"/>
    <p:sldId id="260" r:id="rId8"/>
    <p:sldId id="266" r:id="rId9"/>
    <p:sldId id="261" r:id="rId10"/>
    <p:sldId id="262" r:id="rId11"/>
    <p:sldId id="263" r:id="rId12"/>
    <p:sldId id="268" r:id="rId13"/>
    <p:sldId id="269" r:id="rId14"/>
    <p:sldId id="264"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10/17/2024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10/17/2024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10/17/2024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10/17/2024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10/17/2024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10/17/2024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6715" y="862875"/>
            <a:ext cx="10993549" cy="735470"/>
          </a:xfrm>
        </p:spPr>
        <p:txBody>
          <a:bodyPr>
            <a:normAutofit/>
          </a:bodyPr>
          <a:lstStyle/>
          <a:p>
            <a:r>
              <a:rPr lang="en-US" b="1" dirty="0"/>
              <a:t>Blockchain Technology and Its Applications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22071A67A4- P. Vaishnavi</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556D-19F8-9B34-BF8F-860B1AAB774B}"/>
              </a:ext>
            </a:extLst>
          </p:cNvPr>
          <p:cNvSpPr>
            <a:spLocks noGrp="1"/>
          </p:cNvSpPr>
          <p:nvPr>
            <p:ph type="title"/>
          </p:nvPr>
        </p:nvSpPr>
        <p:spPr/>
        <p:txBody>
          <a:bodyPr/>
          <a:lstStyle/>
          <a:p>
            <a:r>
              <a:rPr lang="en-US" dirty="0"/>
              <a:t>Application of blockchain (</a:t>
            </a:r>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8DF72880-7B59-2F31-F783-4A3085C773B0}"/>
              </a:ext>
            </a:extLst>
          </p:cNvPr>
          <p:cNvSpPr>
            <a:spLocks noGrp="1"/>
          </p:cNvSpPr>
          <p:nvPr>
            <p:ph idx="1"/>
          </p:nvPr>
        </p:nvSpPr>
        <p:spPr/>
        <p:txBody>
          <a:bodyPr/>
          <a:lstStyle/>
          <a:p>
            <a:pPr algn="just"/>
            <a:r>
              <a:rPr lang="en-US" b="1" i="0" dirty="0">
                <a:effectLst/>
                <a:latin typeface="var(--artdeco-reset-typography-font-family-sans)"/>
              </a:rPr>
              <a:t>Identity Management:</a:t>
            </a:r>
            <a:r>
              <a:rPr lang="en-US" b="0" i="0" dirty="0">
                <a:effectLst/>
                <a:latin typeface="var(--artdeco-reset-typography-font-family-sans)"/>
              </a:rPr>
              <a:t> Identity management systems require individuals to have complete control of their information and extreme security to safeguard information and </a:t>
            </a:r>
            <a:r>
              <a:rPr lang="en-US" b="0" i="0" dirty="0" err="1">
                <a:effectLst/>
                <a:latin typeface="var(--artdeco-reset-typography-font-family-sans)"/>
              </a:rPr>
              <a:t>minimise</a:t>
            </a:r>
            <a:r>
              <a:rPr lang="en-US" b="0" i="0" dirty="0">
                <a:effectLst/>
                <a:latin typeface="var(--artdeco-reset-typography-font-family-sans)"/>
              </a:rPr>
              <a:t> identity theft. Identity information on the blockchain easily enables a secure </a:t>
            </a:r>
            <a:r>
              <a:rPr lang="en-US" b="0" i="0" dirty="0" err="1">
                <a:effectLst/>
                <a:latin typeface="var(--artdeco-reset-typography-font-family-sans)"/>
              </a:rPr>
              <a:t>decentralised</a:t>
            </a:r>
            <a:r>
              <a:rPr lang="en-US" b="0" i="0" dirty="0">
                <a:effectLst/>
                <a:latin typeface="var(--artdeco-reset-typography-font-family-sans)"/>
              </a:rPr>
              <a:t> information system with it’s features of immutability, traceability, and speed.</a:t>
            </a:r>
          </a:p>
          <a:p>
            <a:pPr algn="just"/>
            <a:r>
              <a:rPr lang="en-US" b="1" i="0" dirty="0">
                <a:effectLst/>
                <a:latin typeface="var(--artdeco-reset-typography-font-family-sans)"/>
              </a:rPr>
              <a:t>Healthcare:</a:t>
            </a:r>
            <a:r>
              <a:rPr lang="en-US" b="0" i="0" dirty="0">
                <a:effectLst/>
                <a:latin typeface="var(--artdeco-reset-typography-font-family-sans)"/>
              </a:rPr>
              <a:t> Similar to identity management, healthcare information requires a secure yet transparent process of sharing patient information among relevant parties. Application of blockchain in the healthcare industry ensures errors reduced, security enhanced, tampering minimized and efficiency enhanced.</a:t>
            </a:r>
          </a:p>
        </p:txBody>
      </p:sp>
    </p:spTree>
    <p:extLst>
      <p:ext uri="{BB962C8B-B14F-4D97-AF65-F5344CB8AC3E}">
        <p14:creationId xmlns:p14="http://schemas.microsoft.com/office/powerpoint/2010/main" val="309415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362B-19EC-62E4-3885-94A99937DCC5}"/>
              </a:ext>
            </a:extLst>
          </p:cNvPr>
          <p:cNvSpPr>
            <a:spLocks noGrp="1"/>
          </p:cNvSpPr>
          <p:nvPr>
            <p:ph type="title"/>
          </p:nvPr>
        </p:nvSpPr>
        <p:spPr/>
        <p:txBody>
          <a:bodyPr/>
          <a:lstStyle/>
          <a:p>
            <a:r>
              <a:rPr lang="en-US" b="1" dirty="0"/>
              <a:t>Challenges and Limitations of Blockchain</a:t>
            </a:r>
            <a:br>
              <a:rPr lang="en-US" b="1" dirty="0"/>
            </a:br>
            <a:endParaRPr lang="en-IN" dirty="0"/>
          </a:p>
        </p:txBody>
      </p:sp>
      <p:sp>
        <p:nvSpPr>
          <p:cNvPr id="3" name="Content Placeholder 2">
            <a:extLst>
              <a:ext uri="{FF2B5EF4-FFF2-40B4-BE49-F238E27FC236}">
                <a16:creationId xmlns:a16="http://schemas.microsoft.com/office/drawing/2014/main" id="{1F101735-530C-A760-1398-7A190DE4D319}"/>
              </a:ext>
            </a:extLst>
          </p:cNvPr>
          <p:cNvSpPr>
            <a:spLocks noGrp="1"/>
          </p:cNvSpPr>
          <p:nvPr>
            <p:ph idx="1"/>
          </p:nvPr>
        </p:nvSpPr>
        <p:spPr/>
        <p:txBody>
          <a:bodyPr>
            <a:normAutofit/>
          </a:bodyPr>
          <a:lstStyle/>
          <a:p>
            <a:r>
              <a:rPr lang="en-US" sz="2400" b="1" dirty="0"/>
              <a:t>Scalability Issues: Transaction Speed and Volume</a:t>
            </a:r>
          </a:p>
          <a:p>
            <a:r>
              <a:rPr lang="en-US" sz="2400" b="1" dirty="0"/>
              <a:t>Energy Consumption and Environmental Impact</a:t>
            </a:r>
          </a:p>
          <a:p>
            <a:r>
              <a:rPr lang="en-US" sz="2400" b="1" dirty="0"/>
              <a:t>Security Concerns: Hacking and Fraud- </a:t>
            </a:r>
            <a:r>
              <a:rPr lang="en-IN" sz="2400" b="1" dirty="0"/>
              <a:t>Vulnerabilities in Blockchain Systems</a:t>
            </a:r>
            <a:endParaRPr lang="en-US" sz="2400" b="1" dirty="0"/>
          </a:p>
          <a:p>
            <a:r>
              <a:rPr lang="en-IN" sz="2400" b="1" dirty="0"/>
              <a:t>Regulatory and Legal Challenges- </a:t>
            </a:r>
            <a:endParaRPr lang="en-IN" sz="2400" dirty="0"/>
          </a:p>
          <a:p>
            <a:pPr lvl="8"/>
            <a:r>
              <a:rPr lang="en-IN" sz="1800" b="1" dirty="0"/>
              <a:t>Lack of Unified Regulations</a:t>
            </a:r>
            <a:endParaRPr lang="en-IN" sz="1800" dirty="0"/>
          </a:p>
          <a:p>
            <a:pPr lvl="8"/>
            <a:r>
              <a:rPr lang="en-IN" sz="1800" b="1" dirty="0"/>
              <a:t>Decentralization and Accountability</a:t>
            </a:r>
            <a:endParaRPr lang="en-IN" sz="1800" dirty="0"/>
          </a:p>
          <a:p>
            <a:pPr lvl="8"/>
            <a:r>
              <a:rPr lang="en-IN" sz="1800" b="1" dirty="0"/>
              <a:t>Data Privacy Conflicts</a:t>
            </a:r>
            <a:endParaRPr lang="en-IN" sz="1800" dirty="0"/>
          </a:p>
          <a:p>
            <a:pPr marL="2571400" lvl="8" indent="0">
              <a:buNone/>
            </a:pPr>
            <a:endParaRPr lang="en-IN" sz="1800" b="1" dirty="0"/>
          </a:p>
        </p:txBody>
      </p:sp>
    </p:spTree>
    <p:extLst>
      <p:ext uri="{BB962C8B-B14F-4D97-AF65-F5344CB8AC3E}">
        <p14:creationId xmlns:p14="http://schemas.microsoft.com/office/powerpoint/2010/main" val="1627006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A8D6-FB29-D9BE-8FD9-333B832B01C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E74111C-11F2-F4BC-2C69-5A6468D2A049}"/>
              </a:ext>
            </a:extLst>
          </p:cNvPr>
          <p:cNvSpPr>
            <a:spLocks noGrp="1"/>
          </p:cNvSpPr>
          <p:nvPr>
            <p:ph idx="1"/>
          </p:nvPr>
        </p:nvSpPr>
        <p:spPr/>
        <p:txBody>
          <a:bodyPr>
            <a:normAutofit/>
          </a:bodyPr>
          <a:lstStyle/>
          <a:p>
            <a:pPr marL="0" indent="0" algn="just" fontAlgn="auto">
              <a:buNone/>
            </a:pPr>
            <a:r>
              <a:rPr lang="en-US" sz="2400" b="0" i="0" dirty="0">
                <a:effectLst/>
                <a:latin typeface="-apple-system"/>
              </a:rPr>
              <a:t>Today, Blockchain goes with cryptocurrencies. Yet it is not limited there. The applications and potential of blockchain are vast and diverse. Most of the features of blockchain can easily improve industry processes. Further, it provides feasible solutions for long-standing industry-specific problems.</a:t>
            </a:r>
          </a:p>
          <a:p>
            <a:pPr marL="0" indent="0" algn="just" fontAlgn="auto">
              <a:buNone/>
            </a:pPr>
            <a:r>
              <a:rPr lang="en-US" sz="2400" b="0" i="0" dirty="0">
                <a:effectLst/>
                <a:latin typeface="-apple-system"/>
              </a:rPr>
              <a:t>Blockchain is an interesting technological breakthrough. </a:t>
            </a:r>
          </a:p>
          <a:p>
            <a:pPr marL="0" indent="0" algn="just">
              <a:buNone/>
            </a:pPr>
            <a:endParaRPr lang="en-IN" sz="2400" dirty="0"/>
          </a:p>
        </p:txBody>
      </p:sp>
    </p:spTree>
    <p:extLst>
      <p:ext uri="{BB962C8B-B14F-4D97-AF65-F5344CB8AC3E}">
        <p14:creationId xmlns:p14="http://schemas.microsoft.com/office/powerpoint/2010/main" val="3650738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384C-E36F-98EE-DFCA-5A8366240F39}"/>
              </a:ext>
            </a:extLst>
          </p:cNvPr>
          <p:cNvSpPr>
            <a:spLocks noGrp="1"/>
          </p:cNvSpPr>
          <p:nvPr>
            <p:ph type="title"/>
          </p:nvPr>
        </p:nvSpPr>
        <p:spPr/>
        <p:txBody>
          <a:bodyPr/>
          <a:lstStyle/>
          <a:p>
            <a:r>
              <a:rPr lang="en-IN" b="1" dirty="0"/>
              <a:t>Understanding Blockchain Technology</a:t>
            </a:r>
            <a:br>
              <a:rPr lang="en-IN" b="1" dirty="0"/>
            </a:br>
            <a:endParaRPr lang="en-IN" dirty="0"/>
          </a:p>
        </p:txBody>
      </p:sp>
      <p:sp>
        <p:nvSpPr>
          <p:cNvPr id="3" name="Content Placeholder 2">
            <a:extLst>
              <a:ext uri="{FF2B5EF4-FFF2-40B4-BE49-F238E27FC236}">
                <a16:creationId xmlns:a16="http://schemas.microsoft.com/office/drawing/2014/main" id="{C1C59569-F2E6-8909-D734-B7206F2DD809}"/>
              </a:ext>
            </a:extLst>
          </p:cNvPr>
          <p:cNvSpPr>
            <a:spLocks noGrp="1"/>
          </p:cNvSpPr>
          <p:nvPr>
            <p:ph idx="1"/>
          </p:nvPr>
        </p:nvSpPr>
        <p:spPr>
          <a:xfrm>
            <a:off x="581192" y="2340864"/>
            <a:ext cx="6271891" cy="3814980"/>
          </a:xfrm>
        </p:spPr>
        <p:txBody>
          <a:bodyPr>
            <a:normAutofit fontScale="92500" lnSpcReduction="20000"/>
          </a:bodyPr>
          <a:lstStyle/>
          <a:p>
            <a:r>
              <a:rPr lang="en-US" sz="2400" b="0" i="0" dirty="0">
                <a:solidFill>
                  <a:schemeClr val="tx1">
                    <a:lumMod val="50000"/>
                    <a:lumOff val="50000"/>
                  </a:schemeClr>
                </a:solidFill>
                <a:effectLst/>
                <a:latin typeface="Google Sans"/>
              </a:rPr>
              <a:t>Blockchain is a shared, immutable ledger that facilitates the process of recording transactions and tracking assets in a business network.</a:t>
            </a:r>
          </a:p>
          <a:p>
            <a:pPr algn="l" fontAlgn="auto"/>
            <a:r>
              <a:rPr lang="en-US" sz="2400" b="0" i="0" dirty="0">
                <a:effectLst/>
                <a:latin typeface="-apple-system"/>
              </a:rPr>
              <a:t>Blockchain technology is a digital transformation in the way we think about transactions and finances. It is a revolutionary breakthrough in the digital world. In simple terms, blockchains maintain transactions in a </a:t>
            </a:r>
            <a:r>
              <a:rPr lang="en-US" sz="2400" b="0" i="0" dirty="0" err="1">
                <a:effectLst/>
                <a:latin typeface="-apple-system"/>
              </a:rPr>
              <a:t>decentralised</a:t>
            </a:r>
            <a:r>
              <a:rPr lang="en-US" sz="2400" b="0" i="0" dirty="0">
                <a:effectLst/>
                <a:latin typeface="-apple-system"/>
              </a:rPr>
              <a:t>, distributed ledger. The influential factors of blockchain technology are transparency, security, and immutability of digital transactions.</a:t>
            </a:r>
          </a:p>
          <a:p>
            <a:pPr marL="0" indent="0">
              <a:buNone/>
            </a:pPr>
            <a:endParaRPr lang="en-IN" sz="2400" dirty="0">
              <a:solidFill>
                <a:schemeClr val="tx1">
                  <a:lumMod val="50000"/>
                  <a:lumOff val="50000"/>
                </a:schemeClr>
              </a:solidFill>
            </a:endParaRPr>
          </a:p>
        </p:txBody>
      </p:sp>
      <p:pic>
        <p:nvPicPr>
          <p:cNvPr id="1026" name="Picture 2" descr="Blockchain Technology Explained and ...">
            <a:extLst>
              <a:ext uri="{FF2B5EF4-FFF2-40B4-BE49-F238E27FC236}">
                <a16:creationId xmlns:a16="http://schemas.microsoft.com/office/drawing/2014/main" id="{7D569B21-5A75-56BA-16CC-BE1A6A0B9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895" y="2340864"/>
            <a:ext cx="4189960" cy="2513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799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6A65-C22E-458A-FB95-FBF5B1E755CC}"/>
              </a:ext>
            </a:extLst>
          </p:cNvPr>
          <p:cNvSpPr>
            <a:spLocks noGrp="1"/>
          </p:cNvSpPr>
          <p:nvPr>
            <p:ph type="title"/>
          </p:nvPr>
        </p:nvSpPr>
        <p:spPr/>
        <p:txBody>
          <a:bodyPr/>
          <a:lstStyle/>
          <a:p>
            <a:r>
              <a:rPr lang="en-US" b="1" i="0" dirty="0">
                <a:effectLst/>
                <a:latin typeface="var(--artdeco-reset-typography-font-family-sans)"/>
              </a:rPr>
              <a:t>What is Blockchain?</a:t>
            </a:r>
            <a:br>
              <a:rPr lang="en-US" b="0" i="0" dirty="0">
                <a:effectLst/>
                <a:latin typeface="-apple-system"/>
              </a:rPr>
            </a:br>
            <a:endParaRPr lang="en-IN" dirty="0"/>
          </a:p>
        </p:txBody>
      </p:sp>
      <p:sp>
        <p:nvSpPr>
          <p:cNvPr id="3" name="Content Placeholder 2">
            <a:extLst>
              <a:ext uri="{FF2B5EF4-FFF2-40B4-BE49-F238E27FC236}">
                <a16:creationId xmlns:a16="http://schemas.microsoft.com/office/drawing/2014/main" id="{918EA985-3189-C247-7B00-CCB228166675}"/>
              </a:ext>
            </a:extLst>
          </p:cNvPr>
          <p:cNvSpPr>
            <a:spLocks noGrp="1"/>
          </p:cNvSpPr>
          <p:nvPr>
            <p:ph idx="1"/>
          </p:nvPr>
        </p:nvSpPr>
        <p:spPr>
          <a:xfrm>
            <a:off x="581193" y="2340864"/>
            <a:ext cx="7068304" cy="3634486"/>
          </a:xfrm>
        </p:spPr>
        <p:txBody>
          <a:bodyPr>
            <a:normAutofit fontScale="92500" lnSpcReduction="20000"/>
          </a:bodyPr>
          <a:lstStyle/>
          <a:p>
            <a:pPr marL="0" indent="0" algn="just" fontAlgn="auto">
              <a:buNone/>
            </a:pPr>
            <a:r>
              <a:rPr lang="en-US" sz="2400" b="0" i="0" dirty="0">
                <a:effectLst/>
                <a:latin typeface="-apple-system"/>
              </a:rPr>
              <a:t>As the term implies, it is a chain of blocks!</a:t>
            </a:r>
          </a:p>
          <a:p>
            <a:pPr marL="0" indent="0" algn="just" fontAlgn="auto">
              <a:buNone/>
            </a:pPr>
            <a:r>
              <a:rPr lang="en-US" sz="2400" b="0" i="0" dirty="0">
                <a:effectLst/>
                <a:latin typeface="-apple-system"/>
              </a:rPr>
              <a:t>Each block consists of an interconnected list of transactions. Blockchain is </a:t>
            </a:r>
            <a:r>
              <a:rPr lang="en-US" sz="2400" b="0" i="0" dirty="0" err="1">
                <a:effectLst/>
                <a:latin typeface="-apple-system"/>
              </a:rPr>
              <a:t>decentralised</a:t>
            </a:r>
            <a:r>
              <a:rPr lang="en-US" sz="2400" b="0" i="0" dirty="0">
                <a:effectLst/>
                <a:latin typeface="-apple-system"/>
              </a:rPr>
              <a:t> in its entirety, allowing it to operate on a peer-to-peer network. It distributes control and authority across the nodes. Nodes are the computers or servers that make up the blockchain network. Nodes validate, store, and relay transactions and blocks across the network. This decentralized storage model restricts the possibility of gaining control by a single entity and therefore implements tamper resistance across the network.</a:t>
            </a:r>
          </a:p>
          <a:p>
            <a:pPr algn="just"/>
            <a:endParaRPr lang="en-IN" dirty="0"/>
          </a:p>
        </p:txBody>
      </p:sp>
      <p:pic>
        <p:nvPicPr>
          <p:cNvPr id="2050" name="Picture 2">
            <a:extLst>
              <a:ext uri="{FF2B5EF4-FFF2-40B4-BE49-F238E27FC236}">
                <a16:creationId xmlns:a16="http://schemas.microsoft.com/office/drawing/2014/main" id="{14CBC0DF-A277-C535-4874-6B8F8B4CD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393" y="2493904"/>
            <a:ext cx="4059633" cy="2706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670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5144-D443-5402-1D5B-C52AD3FAA6ED}"/>
              </a:ext>
            </a:extLst>
          </p:cNvPr>
          <p:cNvSpPr>
            <a:spLocks noGrp="1"/>
          </p:cNvSpPr>
          <p:nvPr>
            <p:ph type="title"/>
          </p:nvPr>
        </p:nvSpPr>
        <p:spPr/>
        <p:txBody>
          <a:bodyPr/>
          <a:lstStyle/>
          <a:p>
            <a:r>
              <a:rPr lang="en-IN" b="1" dirty="0"/>
              <a:t>How does blockchain work-Decentralized Ledger System</a:t>
            </a:r>
            <a:br>
              <a:rPr lang="en-IN" b="1" dirty="0"/>
            </a:br>
            <a:endParaRPr lang="en-IN" dirty="0"/>
          </a:p>
        </p:txBody>
      </p:sp>
      <p:sp>
        <p:nvSpPr>
          <p:cNvPr id="3" name="Content Placeholder 2">
            <a:extLst>
              <a:ext uri="{FF2B5EF4-FFF2-40B4-BE49-F238E27FC236}">
                <a16:creationId xmlns:a16="http://schemas.microsoft.com/office/drawing/2014/main" id="{223ABCAE-D7C6-18FD-895B-29812F5206BC}"/>
              </a:ext>
            </a:extLst>
          </p:cNvPr>
          <p:cNvSpPr>
            <a:spLocks noGrp="1"/>
          </p:cNvSpPr>
          <p:nvPr>
            <p:ph idx="1"/>
          </p:nvPr>
        </p:nvSpPr>
        <p:spPr>
          <a:xfrm>
            <a:off x="581192" y="1890876"/>
            <a:ext cx="11029615" cy="1188720"/>
          </a:xfrm>
        </p:spPr>
        <p:txBody>
          <a:bodyPr/>
          <a:lstStyle/>
          <a:p>
            <a:r>
              <a:rPr lang="en-US" dirty="0"/>
              <a:t>Blockchain operates as a decentralized ledger that records transactions across a distributed network of computers, utilizing cryptographic techniques and consensus mechanisms to ensure data integrity, security, and resistance to unauthorized alterations, thereby fostering trust among users.</a:t>
            </a:r>
          </a:p>
          <a:p>
            <a:endParaRPr lang="en-IN" dirty="0"/>
          </a:p>
        </p:txBody>
      </p:sp>
      <p:sp>
        <p:nvSpPr>
          <p:cNvPr id="5" name="TextBox 4">
            <a:extLst>
              <a:ext uri="{FF2B5EF4-FFF2-40B4-BE49-F238E27FC236}">
                <a16:creationId xmlns:a16="http://schemas.microsoft.com/office/drawing/2014/main" id="{D2C59A98-742B-D31D-1933-014C000D80F4}"/>
              </a:ext>
            </a:extLst>
          </p:cNvPr>
          <p:cNvSpPr txBox="1"/>
          <p:nvPr/>
        </p:nvSpPr>
        <p:spPr>
          <a:xfrm>
            <a:off x="580102" y="3335282"/>
            <a:ext cx="5515897" cy="2308324"/>
          </a:xfrm>
          <a:prstGeom prst="rect">
            <a:avLst/>
          </a:prstGeom>
          <a:noFill/>
        </p:spPr>
        <p:txBody>
          <a:bodyPr wrap="square">
            <a:spAutoFit/>
          </a:bodyPr>
          <a:lstStyle/>
          <a:p>
            <a:pPr algn="just"/>
            <a:r>
              <a:rPr lang="en-IN" b="1" dirty="0"/>
              <a:t>Decentralization and Trust:</a:t>
            </a:r>
          </a:p>
          <a:p>
            <a:pPr algn="just"/>
            <a:r>
              <a:rPr lang="en-US" dirty="0"/>
              <a:t>Blockchain technology operates on a decentralized network, eliminating the need for a central authority. This structure enhances trust among participants by providing a transparent and immutable ledger, where all transactions are recorded and verified by multiple nodes, reducing the risk of fraud.</a:t>
            </a:r>
          </a:p>
          <a:p>
            <a:pPr algn="just"/>
            <a:endParaRPr lang="en-IN" b="1" dirty="0"/>
          </a:p>
        </p:txBody>
      </p:sp>
      <p:sp>
        <p:nvSpPr>
          <p:cNvPr id="7" name="TextBox 6">
            <a:extLst>
              <a:ext uri="{FF2B5EF4-FFF2-40B4-BE49-F238E27FC236}">
                <a16:creationId xmlns:a16="http://schemas.microsoft.com/office/drawing/2014/main" id="{20C96C64-588E-1428-A097-2A2F0F41C321}"/>
              </a:ext>
            </a:extLst>
          </p:cNvPr>
          <p:cNvSpPr txBox="1"/>
          <p:nvPr/>
        </p:nvSpPr>
        <p:spPr>
          <a:xfrm>
            <a:off x="6312310" y="3335282"/>
            <a:ext cx="5515897" cy="2585323"/>
          </a:xfrm>
          <a:prstGeom prst="rect">
            <a:avLst/>
          </a:prstGeom>
          <a:noFill/>
        </p:spPr>
        <p:txBody>
          <a:bodyPr wrap="square">
            <a:spAutoFit/>
          </a:bodyPr>
          <a:lstStyle/>
          <a:p>
            <a:pPr algn="just"/>
            <a:r>
              <a:rPr lang="en-IN" b="1" dirty="0"/>
              <a:t>Consensus Mechanisms:</a:t>
            </a:r>
          </a:p>
          <a:p>
            <a:pPr algn="just"/>
            <a:r>
              <a:rPr lang="en-US" dirty="0"/>
              <a:t>At the core of blockchain functionality are consensus mechanisms, which ensure agreement among network participants on the validity of transactions. These mechanisms, such as Proof of Work and Proof of Stake, play a crucial role in maintaining the integrity and security of the blockchain by preventing unauthorized changes to the data.</a:t>
            </a:r>
          </a:p>
          <a:p>
            <a:pPr algn="just"/>
            <a:endParaRPr lang="en-IN" b="1" dirty="0"/>
          </a:p>
        </p:txBody>
      </p:sp>
    </p:spTree>
    <p:extLst>
      <p:ext uri="{BB962C8B-B14F-4D97-AF65-F5344CB8AC3E}">
        <p14:creationId xmlns:p14="http://schemas.microsoft.com/office/powerpoint/2010/main" val="2551846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9C91E-4EC6-7AC3-659F-911AECE2E280}"/>
              </a:ext>
            </a:extLst>
          </p:cNvPr>
          <p:cNvSpPr>
            <a:spLocks noGrp="1"/>
          </p:cNvSpPr>
          <p:nvPr>
            <p:ph type="title"/>
          </p:nvPr>
        </p:nvSpPr>
        <p:spPr/>
        <p:txBody>
          <a:bodyPr/>
          <a:lstStyle/>
          <a:p>
            <a:r>
              <a:rPr lang="en-US" dirty="0"/>
              <a:t>Representation of process</a:t>
            </a:r>
            <a:endParaRPr lang="en-IN" dirty="0"/>
          </a:p>
        </p:txBody>
      </p:sp>
      <p:pic>
        <p:nvPicPr>
          <p:cNvPr id="3074" name="Picture 2">
            <a:extLst>
              <a:ext uri="{FF2B5EF4-FFF2-40B4-BE49-F238E27FC236}">
                <a16:creationId xmlns:a16="http://schemas.microsoft.com/office/drawing/2014/main" id="{222D820B-F638-D9E3-63EC-22C1749E91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9975" y="2653506"/>
            <a:ext cx="497205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62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D3EE7A-5370-78A2-0C70-27CA1C8D8A02}"/>
              </a:ext>
            </a:extLst>
          </p:cNvPr>
          <p:cNvSpPr>
            <a:spLocks noGrp="1"/>
          </p:cNvSpPr>
          <p:nvPr>
            <p:ph type="title"/>
          </p:nvPr>
        </p:nvSpPr>
        <p:spPr/>
        <p:txBody>
          <a:bodyPr/>
          <a:lstStyle/>
          <a:p>
            <a:r>
              <a:rPr lang="en-US" dirty="0"/>
              <a:t>Pros and cons of blockchain </a:t>
            </a:r>
            <a:endParaRPr lang="en-IN" dirty="0"/>
          </a:p>
        </p:txBody>
      </p:sp>
      <p:sp>
        <p:nvSpPr>
          <p:cNvPr id="5" name="Text Placeholder 4">
            <a:extLst>
              <a:ext uri="{FF2B5EF4-FFF2-40B4-BE49-F238E27FC236}">
                <a16:creationId xmlns:a16="http://schemas.microsoft.com/office/drawing/2014/main" id="{1CDF43F1-06D1-B6B5-1531-6A471829A61D}"/>
              </a:ext>
            </a:extLst>
          </p:cNvPr>
          <p:cNvSpPr>
            <a:spLocks noGrp="1"/>
          </p:cNvSpPr>
          <p:nvPr>
            <p:ph type="body" idx="1"/>
          </p:nvPr>
        </p:nvSpPr>
        <p:spPr/>
        <p:txBody>
          <a:bodyPr/>
          <a:lstStyle/>
          <a:p>
            <a:r>
              <a:rPr lang="en-US" b="1" dirty="0"/>
              <a:t>PROS</a:t>
            </a:r>
            <a:endParaRPr lang="en-IN" b="1" dirty="0"/>
          </a:p>
        </p:txBody>
      </p:sp>
      <p:sp>
        <p:nvSpPr>
          <p:cNvPr id="6" name="Content Placeholder 5">
            <a:extLst>
              <a:ext uri="{FF2B5EF4-FFF2-40B4-BE49-F238E27FC236}">
                <a16:creationId xmlns:a16="http://schemas.microsoft.com/office/drawing/2014/main" id="{D700D96E-1AB0-B54D-CAB6-5E763AF558E7}"/>
              </a:ext>
            </a:extLst>
          </p:cNvPr>
          <p:cNvSpPr>
            <a:spLocks noGrp="1"/>
          </p:cNvSpPr>
          <p:nvPr>
            <p:ph sz="half" idx="2"/>
          </p:nvPr>
        </p:nvSpPr>
        <p:spPr/>
        <p:txBody>
          <a:bodyPr/>
          <a:lstStyle/>
          <a:p>
            <a:r>
              <a:rPr lang="en-IN" dirty="0"/>
              <a:t>Enhanced transparency</a:t>
            </a:r>
          </a:p>
          <a:p>
            <a:r>
              <a:rPr lang="en-IN" dirty="0"/>
              <a:t>Greater security</a:t>
            </a:r>
          </a:p>
          <a:p>
            <a:r>
              <a:rPr lang="en-IN" dirty="0"/>
              <a:t>Decentralized control</a:t>
            </a:r>
          </a:p>
          <a:p>
            <a:r>
              <a:rPr lang="en-IN" dirty="0"/>
              <a:t>Improved collaboration</a:t>
            </a:r>
          </a:p>
          <a:p>
            <a:r>
              <a:rPr lang="en-IN" dirty="0"/>
              <a:t>Faster transactions</a:t>
            </a:r>
          </a:p>
          <a:p>
            <a:r>
              <a:rPr lang="en-IN" dirty="0"/>
              <a:t>Customizable governance</a:t>
            </a:r>
          </a:p>
          <a:p>
            <a:endParaRPr lang="en-IN" dirty="0"/>
          </a:p>
        </p:txBody>
      </p:sp>
      <p:sp>
        <p:nvSpPr>
          <p:cNvPr id="7" name="Text Placeholder 6">
            <a:extLst>
              <a:ext uri="{FF2B5EF4-FFF2-40B4-BE49-F238E27FC236}">
                <a16:creationId xmlns:a16="http://schemas.microsoft.com/office/drawing/2014/main" id="{750F6731-507E-EDB5-41EB-D4D895EE02E3}"/>
              </a:ext>
            </a:extLst>
          </p:cNvPr>
          <p:cNvSpPr>
            <a:spLocks noGrp="1"/>
          </p:cNvSpPr>
          <p:nvPr>
            <p:ph type="body" sz="quarter" idx="3"/>
          </p:nvPr>
        </p:nvSpPr>
        <p:spPr/>
        <p:txBody>
          <a:bodyPr/>
          <a:lstStyle/>
          <a:p>
            <a:r>
              <a:rPr lang="en-US" b="1" dirty="0"/>
              <a:t>CONS</a:t>
            </a:r>
            <a:endParaRPr lang="en-IN" b="1" dirty="0"/>
          </a:p>
        </p:txBody>
      </p:sp>
      <p:sp>
        <p:nvSpPr>
          <p:cNvPr id="8" name="Content Placeholder 7">
            <a:extLst>
              <a:ext uri="{FF2B5EF4-FFF2-40B4-BE49-F238E27FC236}">
                <a16:creationId xmlns:a16="http://schemas.microsoft.com/office/drawing/2014/main" id="{A5CDAA8E-D573-9845-C064-58F6C44D730E}"/>
              </a:ext>
            </a:extLst>
          </p:cNvPr>
          <p:cNvSpPr>
            <a:spLocks noGrp="1"/>
          </p:cNvSpPr>
          <p:nvPr>
            <p:ph sz="quarter" idx="4"/>
          </p:nvPr>
        </p:nvSpPr>
        <p:spPr/>
        <p:txBody>
          <a:bodyPr/>
          <a:lstStyle/>
          <a:p>
            <a:r>
              <a:rPr lang="en-IN" dirty="0"/>
              <a:t>Limited access</a:t>
            </a:r>
          </a:p>
          <a:p>
            <a:r>
              <a:rPr lang="en-IN" dirty="0"/>
              <a:t>Centralized authority</a:t>
            </a:r>
          </a:p>
          <a:p>
            <a:r>
              <a:rPr lang="en-IN" dirty="0"/>
              <a:t>Potential trust issues</a:t>
            </a:r>
          </a:p>
          <a:p>
            <a:r>
              <a:rPr lang="en-IN" dirty="0"/>
              <a:t>Scalability challenges</a:t>
            </a:r>
          </a:p>
          <a:p>
            <a:r>
              <a:rPr lang="en-IN" dirty="0"/>
              <a:t>Privacy concerns</a:t>
            </a:r>
          </a:p>
          <a:p>
            <a:r>
              <a:rPr lang="en-IN" dirty="0"/>
              <a:t>Higher operational costs</a:t>
            </a:r>
          </a:p>
          <a:p>
            <a:endParaRPr lang="en-IN" dirty="0"/>
          </a:p>
        </p:txBody>
      </p:sp>
    </p:spTree>
    <p:extLst>
      <p:ext uri="{BB962C8B-B14F-4D97-AF65-F5344CB8AC3E}">
        <p14:creationId xmlns:p14="http://schemas.microsoft.com/office/powerpoint/2010/main" val="47153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1EE5-F535-94F0-5D3D-558957458752}"/>
              </a:ext>
            </a:extLst>
          </p:cNvPr>
          <p:cNvSpPr>
            <a:spLocks noGrp="1"/>
          </p:cNvSpPr>
          <p:nvPr>
            <p:ph type="title"/>
          </p:nvPr>
        </p:nvSpPr>
        <p:spPr/>
        <p:txBody>
          <a:bodyPr/>
          <a:lstStyle/>
          <a:p>
            <a:r>
              <a:rPr lang="en-IN" b="1" dirty="0"/>
              <a:t>Benefits of Blockchain Technology</a:t>
            </a:r>
            <a:br>
              <a:rPr lang="en-IN" b="1" dirty="0"/>
            </a:br>
            <a:endParaRPr lang="en-IN" dirty="0"/>
          </a:p>
        </p:txBody>
      </p:sp>
      <p:sp>
        <p:nvSpPr>
          <p:cNvPr id="3" name="Content Placeholder 2">
            <a:extLst>
              <a:ext uri="{FF2B5EF4-FFF2-40B4-BE49-F238E27FC236}">
                <a16:creationId xmlns:a16="http://schemas.microsoft.com/office/drawing/2014/main" id="{FC980051-7872-0B8D-C2E1-FA58BCEF0439}"/>
              </a:ext>
            </a:extLst>
          </p:cNvPr>
          <p:cNvSpPr>
            <a:spLocks noGrp="1"/>
          </p:cNvSpPr>
          <p:nvPr>
            <p:ph idx="1"/>
          </p:nvPr>
        </p:nvSpPr>
        <p:spPr/>
        <p:txBody>
          <a:bodyPr/>
          <a:lstStyle/>
          <a:p>
            <a:pPr algn="just">
              <a:buFont typeface="Arial" panose="020B0604020202020204" pitchFamily="34" charset="0"/>
              <a:buChar char="•"/>
            </a:pPr>
            <a:r>
              <a:rPr lang="en-US" b="1" dirty="0"/>
              <a:t>Enhanced Data Security</a:t>
            </a:r>
            <a:r>
              <a:rPr lang="en-US" dirty="0"/>
              <a:t>: The decentralized architecture of blockchain significantly reduces the risk of data breaches, as information is distributed across multiple nodes, making unauthorized access and data manipulation exceedingly difficult, thus ensuring higher levels of security for sensitive information.</a:t>
            </a:r>
          </a:p>
          <a:p>
            <a:pPr algn="just">
              <a:buFont typeface="Arial" panose="020B0604020202020204" pitchFamily="34" charset="0"/>
              <a:buChar char="•"/>
            </a:pPr>
            <a:r>
              <a:rPr lang="en-US" b="1" dirty="0"/>
              <a:t>Improved Transaction Transparency</a:t>
            </a:r>
            <a:r>
              <a:rPr lang="en-US" dirty="0"/>
              <a:t>: Blockchain's inherent transparency allows all network participants to view transaction histories, fostering trust and accountability. This is particularly beneficial in sectors like supply chain management and financial services, where tracking and verification are crucial.</a:t>
            </a:r>
          </a:p>
          <a:p>
            <a:pPr algn="just">
              <a:buFont typeface="Arial" panose="020B0604020202020204" pitchFamily="34" charset="0"/>
              <a:buChar char="•"/>
            </a:pPr>
            <a:r>
              <a:rPr lang="en-US" b="1" dirty="0"/>
              <a:t>Cost Efficiency and Speed</a:t>
            </a:r>
            <a:r>
              <a:rPr lang="en-US" dirty="0"/>
              <a:t>: By eliminating intermediaries and automating processes through smart contracts, blockchain technology reduces transaction costs and accelerates processing times. This efficiency is especially advantageous for international payments and trade, leading to faster and more economical transactions.</a:t>
            </a:r>
          </a:p>
          <a:p>
            <a:pPr algn="just"/>
            <a:endParaRPr lang="en-IN" dirty="0"/>
          </a:p>
        </p:txBody>
      </p:sp>
    </p:spTree>
    <p:extLst>
      <p:ext uri="{BB962C8B-B14F-4D97-AF65-F5344CB8AC3E}">
        <p14:creationId xmlns:p14="http://schemas.microsoft.com/office/powerpoint/2010/main" val="304111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D3A7-69E6-EAD7-8B2D-70EFD5EA1D08}"/>
              </a:ext>
            </a:extLst>
          </p:cNvPr>
          <p:cNvSpPr>
            <a:spLocks noGrp="1"/>
          </p:cNvSpPr>
          <p:nvPr>
            <p:ph type="title"/>
          </p:nvPr>
        </p:nvSpPr>
        <p:spPr/>
        <p:txBody>
          <a:bodyPr/>
          <a:lstStyle/>
          <a:p>
            <a:r>
              <a:rPr lang="en-IN" b="1" dirty="0"/>
              <a:t>Applications of Blockchain Technology</a:t>
            </a:r>
            <a:br>
              <a:rPr lang="en-IN" b="1" dirty="0"/>
            </a:br>
            <a:endParaRPr lang="en-IN" dirty="0"/>
          </a:p>
        </p:txBody>
      </p:sp>
      <p:sp>
        <p:nvSpPr>
          <p:cNvPr id="3" name="Content Placeholder 2">
            <a:extLst>
              <a:ext uri="{FF2B5EF4-FFF2-40B4-BE49-F238E27FC236}">
                <a16:creationId xmlns:a16="http://schemas.microsoft.com/office/drawing/2014/main" id="{3891740D-DF61-651B-31F4-46D23E836896}"/>
              </a:ext>
            </a:extLst>
          </p:cNvPr>
          <p:cNvSpPr>
            <a:spLocks noGrp="1"/>
          </p:cNvSpPr>
          <p:nvPr>
            <p:ph idx="1"/>
          </p:nvPr>
        </p:nvSpPr>
        <p:spPr>
          <a:xfrm>
            <a:off x="581193" y="2340864"/>
            <a:ext cx="8193840" cy="3634486"/>
          </a:xfrm>
        </p:spPr>
        <p:txBody>
          <a:bodyPr>
            <a:normAutofit/>
          </a:bodyPr>
          <a:lstStyle/>
          <a:p>
            <a:r>
              <a:rPr lang="en-US" sz="2800" b="1" dirty="0"/>
              <a:t>Blockchain in Finance: Cryptocurrencies and Beyond</a:t>
            </a:r>
          </a:p>
          <a:p>
            <a:r>
              <a:rPr lang="en-IN" sz="2800" b="1" dirty="0"/>
              <a:t>Supply Chain Management:- Real-Time Data Access and Enhanced Traceability</a:t>
            </a:r>
          </a:p>
          <a:p>
            <a:r>
              <a:rPr lang="en-US" sz="2800" b="1" dirty="0"/>
              <a:t>Healthcare: Securing Patient Data and Records</a:t>
            </a:r>
          </a:p>
          <a:p>
            <a:r>
              <a:rPr lang="en-IN" sz="2800" b="1" dirty="0"/>
              <a:t>Smart Contracts: Automating Agreements</a:t>
            </a:r>
          </a:p>
          <a:p>
            <a:endParaRPr lang="en-IN" sz="2800" dirty="0"/>
          </a:p>
        </p:txBody>
      </p:sp>
    </p:spTree>
    <p:extLst>
      <p:ext uri="{BB962C8B-B14F-4D97-AF65-F5344CB8AC3E}">
        <p14:creationId xmlns:p14="http://schemas.microsoft.com/office/powerpoint/2010/main" val="132215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556D-19F8-9B34-BF8F-860B1AAB774B}"/>
              </a:ext>
            </a:extLst>
          </p:cNvPr>
          <p:cNvSpPr>
            <a:spLocks noGrp="1"/>
          </p:cNvSpPr>
          <p:nvPr>
            <p:ph type="title"/>
          </p:nvPr>
        </p:nvSpPr>
        <p:spPr/>
        <p:txBody>
          <a:bodyPr/>
          <a:lstStyle/>
          <a:p>
            <a:r>
              <a:rPr lang="en-US" dirty="0"/>
              <a:t>Application of blockchain (</a:t>
            </a:r>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8DF72880-7B59-2F31-F783-4A3085C773B0}"/>
              </a:ext>
            </a:extLst>
          </p:cNvPr>
          <p:cNvSpPr>
            <a:spLocks noGrp="1"/>
          </p:cNvSpPr>
          <p:nvPr>
            <p:ph idx="1"/>
          </p:nvPr>
        </p:nvSpPr>
        <p:spPr/>
        <p:txBody>
          <a:bodyPr/>
          <a:lstStyle/>
          <a:p>
            <a:pPr algn="just"/>
            <a:r>
              <a:rPr lang="en-US" b="1" i="0" dirty="0">
                <a:effectLst/>
                <a:latin typeface="var(--artdeco-reset-typography-font-family-sans)"/>
              </a:rPr>
              <a:t>Cryptocurrencies:</a:t>
            </a:r>
            <a:r>
              <a:rPr lang="en-US" b="0" i="0" dirty="0">
                <a:effectLst/>
                <a:latin typeface="var(--artdeco-reset-typography-font-family-sans)"/>
              </a:rPr>
              <a:t> Bitcoin is the breakthrough for Blockchain technology. It is the first crypto currency. Bitcoin is a </a:t>
            </a:r>
            <a:r>
              <a:rPr lang="en-US" b="0" i="0" dirty="0" err="1">
                <a:effectLst/>
                <a:latin typeface="var(--artdeco-reset-typography-font-family-sans)"/>
              </a:rPr>
              <a:t>decentralised</a:t>
            </a:r>
            <a:r>
              <a:rPr lang="en-US" b="0" i="0" dirty="0">
                <a:effectLst/>
                <a:latin typeface="var(--artdeco-reset-typography-font-family-sans)"/>
              </a:rPr>
              <a:t> digital currency system that allows peer-to-peer transactions free of financial intermediaries (ex. banks) and physical money.</a:t>
            </a:r>
          </a:p>
          <a:p>
            <a:pPr algn="just"/>
            <a:r>
              <a:rPr lang="en-US" b="1" i="0" dirty="0">
                <a:effectLst/>
                <a:latin typeface="var(--artdeco-reset-typography-font-family-sans)"/>
              </a:rPr>
              <a:t>Smart Contracts:</a:t>
            </a:r>
            <a:r>
              <a:rPr lang="en-US" b="0" i="0" dirty="0">
                <a:effectLst/>
                <a:latin typeface="var(--artdeco-reset-typography-font-family-sans)"/>
              </a:rPr>
              <a:t> Smart contracts are digital contracts set to self execute when given conditions are met. Ethereum introduced the concept of smart contracts, which find practical applications across industries. Mainly suitable and used in legal processes and supply chain management, where self-executing contracts are a practical and economical solution.</a:t>
            </a:r>
          </a:p>
          <a:p>
            <a:pPr algn="just"/>
            <a:r>
              <a:rPr lang="en-US" b="1" i="0" dirty="0">
                <a:effectLst/>
                <a:latin typeface="var(--artdeco-reset-typography-font-family-sans)"/>
              </a:rPr>
              <a:t>Supply Chain Management: </a:t>
            </a:r>
            <a:r>
              <a:rPr lang="en-US" b="0" i="0" dirty="0">
                <a:effectLst/>
                <a:latin typeface="var(--artdeco-reset-typography-font-family-sans)"/>
              </a:rPr>
              <a:t>Supply chain management involves all sorts or tracking and monitoring. Tracking from production to shipment and distribution is a must for an efficient process to reduce fraud and ensure the authenticity of the goods. Blockchain’s inbuilt and unique features of transparency and traceability make it a perfect solution for the supply chain management process.</a:t>
            </a:r>
          </a:p>
          <a:p>
            <a:pPr algn="just"/>
            <a:endParaRPr lang="en-IN" dirty="0"/>
          </a:p>
        </p:txBody>
      </p:sp>
    </p:spTree>
    <p:extLst>
      <p:ext uri="{BB962C8B-B14F-4D97-AF65-F5344CB8AC3E}">
        <p14:creationId xmlns:p14="http://schemas.microsoft.com/office/powerpoint/2010/main" val="322313826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{F3425D40-182B-40A9-ACA1-F406629ED771}tf33552983_win32</Template>
  <TotalTime>33</TotalTime>
  <Words>916</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Franklin Gothic Book</vt:lpstr>
      <vt:lpstr>Franklin Gothic Demi</vt:lpstr>
      <vt:lpstr>Google Sans</vt:lpstr>
      <vt:lpstr>var(--artdeco-reset-typography-font-family-sans)</vt:lpstr>
      <vt:lpstr>Wingdings 2</vt:lpstr>
      <vt:lpstr>DividendVTI</vt:lpstr>
      <vt:lpstr>Blockchain Technology and Its Applications</vt:lpstr>
      <vt:lpstr>Understanding Blockchain Technology </vt:lpstr>
      <vt:lpstr>What is Blockchain? </vt:lpstr>
      <vt:lpstr>How does blockchain work-Decentralized Ledger System </vt:lpstr>
      <vt:lpstr>Representation of process</vt:lpstr>
      <vt:lpstr>Pros and cons of blockchain </vt:lpstr>
      <vt:lpstr>Benefits of Blockchain Technology </vt:lpstr>
      <vt:lpstr>Applications of Blockchain Technology </vt:lpstr>
      <vt:lpstr>Application of blockchain (cOnt..)</vt:lpstr>
      <vt:lpstr>Application of blockchain (cOnt..)</vt:lpstr>
      <vt:lpstr>Challenges and Limitations of Blockchain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pashikanti</dc:creator>
  <cp:lastModifiedBy>vaishnavi pashikanti</cp:lastModifiedBy>
  <cp:revision>1</cp:revision>
  <dcterms:created xsi:type="dcterms:W3CDTF">2024-10-17T14:17:58Z</dcterms:created>
  <dcterms:modified xsi:type="dcterms:W3CDTF">2024-10-17T14:51:40Z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