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54" y="3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229601" y="716080"/>
            <a:ext cx="609600" cy="66504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023937" y="581318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2503609" y="3546906"/>
            <a:ext cx="5725991" cy="443711"/>
          </a:xfrm>
          <a:prstGeom prst="rect">
            <a:avLst/>
          </a:prstGeom>
        </p:spPr>
        <p:txBody>
          <a:bodyPr vert="horz" wrap="square" lIns="0" tIns="12700" rIns="0" bIns="0" rtlCol="0">
            <a:spAutoFit/>
          </a:bodyPr>
          <a:lstStyle/>
          <a:p>
            <a:pPr marL="12700">
              <a:lnSpc>
                <a:spcPct val="100000"/>
              </a:lnSpc>
              <a:spcBef>
                <a:spcPts val="100"/>
              </a:spcBef>
            </a:pPr>
            <a:r>
              <a:rPr lang="en-US" sz="2800" b="1" spc="10" dirty="0" smtClean="0">
                <a:solidFill>
                  <a:srgbClr val="002060"/>
                </a:solidFill>
                <a:latin typeface="Trebuchet MS"/>
                <a:cs typeface="Trebuchet MS"/>
              </a:rPr>
              <a:t>ECG Based Anomaly Detection</a:t>
            </a:r>
            <a:endParaRPr sz="2800" dirty="0">
              <a:solidFill>
                <a:srgbClr val="00206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Rectangle 12"/>
          <p:cNvSpPr/>
          <p:nvPr/>
        </p:nvSpPr>
        <p:spPr>
          <a:xfrm>
            <a:off x="6484620" y="5328686"/>
            <a:ext cx="6096000" cy="1238801"/>
          </a:xfrm>
          <a:prstGeom prst="rect">
            <a:avLst/>
          </a:prstGeom>
        </p:spPr>
        <p:txBody>
          <a:bodyPr>
            <a:spAutoFit/>
          </a:bodyPr>
          <a:lstStyle/>
          <a:p>
            <a:pPr marL="12700">
              <a:lnSpc>
                <a:spcPct val="100000"/>
              </a:lnSpc>
              <a:spcBef>
                <a:spcPts val="100"/>
              </a:spcBef>
            </a:pPr>
            <a:r>
              <a:rPr lang="en-IN" b="1" dirty="0" smtClean="0">
                <a:cs typeface="Trebuchet MS" panose="020B0603020202020204"/>
              </a:rPr>
              <a:t>Presented By:</a:t>
            </a:r>
          </a:p>
          <a:p>
            <a:pPr marL="12700">
              <a:lnSpc>
                <a:spcPct val="100000"/>
              </a:lnSpc>
              <a:spcBef>
                <a:spcPts val="100"/>
              </a:spcBef>
            </a:pPr>
            <a:r>
              <a:rPr lang="en-IN" dirty="0" smtClean="0">
                <a:cs typeface="Trebuchet MS" panose="020B0603020202020204"/>
              </a:rPr>
              <a:t>Vaishnavi R,</a:t>
            </a:r>
          </a:p>
          <a:p>
            <a:pPr marL="12700">
              <a:lnSpc>
                <a:spcPct val="100000"/>
              </a:lnSpc>
              <a:spcBef>
                <a:spcPts val="100"/>
              </a:spcBef>
            </a:pPr>
            <a:r>
              <a:rPr lang="en-IN" dirty="0" smtClean="0">
                <a:cs typeface="Trebuchet MS" panose="020B0603020202020204"/>
              </a:rPr>
              <a:t>KGISL Institute Of Technology,</a:t>
            </a:r>
          </a:p>
          <a:p>
            <a:pPr marL="12700">
              <a:lnSpc>
                <a:spcPct val="100000"/>
              </a:lnSpc>
              <a:spcBef>
                <a:spcPts val="100"/>
              </a:spcBef>
            </a:pPr>
            <a:r>
              <a:rPr lang="en-IN" dirty="0" smtClean="0">
                <a:cs typeface="Trebuchet MS" panose="020B0603020202020204"/>
              </a:rPr>
              <a:t>NM ID:au711721243119</a:t>
            </a:r>
            <a:endParaRPr lang="en-IN" dirty="0">
              <a:cs typeface="Trebuchet MS" panose="020B0603020202020204"/>
            </a:endParaRPr>
          </a:p>
        </p:txBody>
      </p:sp>
      <p:sp>
        <p:nvSpPr>
          <p:cNvPr id="14" name="Rectangle 13"/>
          <p:cNvSpPr/>
          <p:nvPr/>
        </p:nvSpPr>
        <p:spPr>
          <a:xfrm>
            <a:off x="1126629" y="2895600"/>
            <a:ext cx="1692771" cy="369332"/>
          </a:xfrm>
          <a:prstGeom prst="rect">
            <a:avLst/>
          </a:prstGeom>
        </p:spPr>
        <p:txBody>
          <a:bodyPr wrap="none">
            <a:spAutoFit/>
          </a:bodyPr>
          <a:lstStyle/>
          <a:p>
            <a:pPr marL="12700">
              <a:lnSpc>
                <a:spcPct val="100000"/>
              </a:lnSpc>
              <a:spcBef>
                <a:spcPts val="100"/>
              </a:spcBef>
            </a:pPr>
            <a:r>
              <a:rPr lang="en-IN" b="1" dirty="0" smtClean="0">
                <a:cs typeface="Trebuchet MS" panose="020B0603020202020204"/>
              </a:rPr>
              <a:t>PROJECT TITLE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681335" cy="758190"/>
          </a:xfrm>
        </p:spPr>
        <p:txBody>
          <a:bodyPr/>
          <a:lstStyle/>
          <a:p>
            <a:r>
              <a:rPr lang="en-US" dirty="0" smtClean="0"/>
              <a:t>CONCLUSION</a:t>
            </a:r>
            <a:endParaRPr lang="en-IN" dirty="0"/>
          </a:p>
        </p:txBody>
      </p:sp>
      <p:sp>
        <p:nvSpPr>
          <p:cNvPr id="3" name="Rectangle 2"/>
          <p:cNvSpPr/>
          <p:nvPr/>
        </p:nvSpPr>
        <p:spPr>
          <a:xfrm>
            <a:off x="914400" y="2209800"/>
            <a:ext cx="8388668" cy="1754326"/>
          </a:xfrm>
          <a:prstGeom prst="rect">
            <a:avLst/>
          </a:prstGeom>
        </p:spPr>
        <p:txBody>
          <a:bodyPr wrap="square">
            <a:spAutoFit/>
          </a:bodyPr>
          <a:lstStyle/>
          <a:p>
            <a:r>
              <a:rPr lang="en-US" b="0" i="0" dirty="0" smtClean="0">
                <a:solidFill>
                  <a:srgbClr val="0D0D0D"/>
                </a:solidFill>
                <a:effectLst/>
              </a:rPr>
              <a:t>In conclusion, the developed anomaly detection system represents a significant advancement in the field of cardiac health monitoring. By harnessing the power of deep learning, the system offers a robust, automated solution for identifying abnormal ECG signals with impressive accuracy and efficiency. This technology has the potential to revolutionize cardiovascular healthcare by enabling early detection and intervention, ultimately improving patient outcomes and saving lives.</a:t>
            </a:r>
            <a:endParaRPr lang="en-IN" dirty="0"/>
          </a:p>
        </p:txBody>
      </p:sp>
    </p:spTree>
    <p:extLst>
      <p:ext uri="{BB962C8B-B14F-4D97-AF65-F5344CB8AC3E}">
        <p14:creationId xmlns:p14="http://schemas.microsoft.com/office/powerpoint/2010/main" val="270522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60882" y="53346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p:cNvSpPr/>
          <p:nvPr/>
        </p:nvSpPr>
        <p:spPr>
          <a:xfrm>
            <a:off x="2668863" y="2087866"/>
            <a:ext cx="6096000" cy="3539430"/>
          </a:xfrm>
          <a:prstGeom prst="rect">
            <a:avLst/>
          </a:prstGeom>
        </p:spPr>
        <p:txBody>
          <a:bodyPr>
            <a:spAutoFit/>
          </a:bodyPr>
          <a:lstStyle/>
          <a:p>
            <a:pPr marL="571500" indent="-571500">
              <a:buFont typeface="Arial" panose="020B0604020202020204" pitchFamily="34" charset="0"/>
              <a:buChar char="•"/>
            </a:pPr>
            <a:r>
              <a:rPr lang="en-IN" altLang="en-US" sz="2800" dirty="0" smtClean="0"/>
              <a:t>Problem Statement</a:t>
            </a:r>
          </a:p>
          <a:p>
            <a:pPr marL="571500" indent="-571500">
              <a:buFont typeface="Arial" panose="020B0604020202020204" pitchFamily="34" charset="0"/>
              <a:buChar char="•"/>
            </a:pPr>
            <a:r>
              <a:rPr lang="en-IN" altLang="en-US" sz="2800" dirty="0" smtClean="0"/>
              <a:t>P</a:t>
            </a:r>
            <a:r>
              <a:rPr lang="en-US" altLang="en-IN" sz="2800" dirty="0" err="1" smtClean="0"/>
              <a:t>roject</a:t>
            </a:r>
            <a:r>
              <a:rPr lang="en-US" altLang="en-IN" sz="2800" dirty="0" smtClean="0"/>
              <a:t> Overview</a:t>
            </a:r>
          </a:p>
          <a:p>
            <a:pPr marL="571500" indent="-571500">
              <a:buFont typeface="Arial" panose="020B0604020202020204" pitchFamily="34" charset="0"/>
              <a:buChar char="•"/>
            </a:pPr>
            <a:r>
              <a:rPr lang="en-US" sz="2800" dirty="0" smtClean="0">
                <a:sym typeface="+mn-ea"/>
              </a:rPr>
              <a:t>Who are the end users?</a:t>
            </a:r>
            <a:endParaRPr lang="en-IN" altLang="en-US" sz="2800" dirty="0" smtClean="0"/>
          </a:p>
          <a:p>
            <a:pPr marL="571500" indent="-571500">
              <a:buFont typeface="Arial" panose="020B0604020202020204" pitchFamily="34" charset="0"/>
              <a:buChar char="•"/>
            </a:pPr>
            <a:r>
              <a:rPr lang="en-US" altLang="en-IN" sz="2800" dirty="0" smtClean="0"/>
              <a:t>Solution and its value </a:t>
            </a:r>
            <a:r>
              <a:rPr lang="en-US" altLang="en-IN" sz="2800" dirty="0" smtClean="0"/>
              <a:t>proposition</a:t>
            </a:r>
          </a:p>
          <a:p>
            <a:pPr marL="571500" indent="-571500">
              <a:buFont typeface="Arial" panose="020B0604020202020204" pitchFamily="34" charset="0"/>
              <a:buChar char="•"/>
            </a:pPr>
            <a:r>
              <a:rPr lang="en-US" altLang="en-IN" sz="2800" dirty="0" smtClean="0"/>
              <a:t>The wow in your solution</a:t>
            </a:r>
            <a:endParaRPr lang="en-US" altLang="en-IN" sz="2800" dirty="0" smtClean="0"/>
          </a:p>
          <a:p>
            <a:pPr marL="571500" indent="-571500">
              <a:buFont typeface="Arial" panose="020B0604020202020204" pitchFamily="34" charset="0"/>
              <a:buChar char="•"/>
            </a:pPr>
            <a:r>
              <a:rPr lang="en-US" altLang="en-IN" sz="2800" dirty="0" smtClean="0"/>
              <a:t>Modelling</a:t>
            </a:r>
            <a:endParaRPr lang="en-IN" altLang="en-US" sz="2800" dirty="0" smtClean="0"/>
          </a:p>
          <a:p>
            <a:pPr marL="571500" indent="-571500">
              <a:buFont typeface="Arial" panose="020B0604020202020204" pitchFamily="34" charset="0"/>
              <a:buChar char="•"/>
            </a:pPr>
            <a:r>
              <a:rPr lang="en-IN" altLang="en-US" sz="2800" dirty="0" smtClean="0"/>
              <a:t>Results </a:t>
            </a:r>
          </a:p>
          <a:p>
            <a:pPr marL="571500" indent="-571500">
              <a:buFont typeface="Arial" panose="020B0604020202020204" pitchFamily="34" charset="0"/>
              <a:buChar char="•"/>
            </a:pPr>
            <a:r>
              <a:rPr lang="en-IN" altLang="en-US" sz="2800" dirty="0" smtClean="0"/>
              <a:t>Conclusion</a:t>
            </a:r>
            <a:endParaRPr lang="en-IN" alt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Rectangle 10"/>
          <p:cNvSpPr/>
          <p:nvPr/>
        </p:nvSpPr>
        <p:spPr>
          <a:xfrm>
            <a:off x="914400" y="2314462"/>
            <a:ext cx="7239000" cy="2585323"/>
          </a:xfrm>
          <a:prstGeom prst="rect">
            <a:avLst/>
          </a:prstGeom>
        </p:spPr>
        <p:txBody>
          <a:bodyPr wrap="square">
            <a:spAutoFit/>
          </a:bodyPr>
          <a:lstStyle/>
          <a:p>
            <a:pPr>
              <a:lnSpc>
                <a:spcPct val="150000"/>
              </a:lnSpc>
            </a:pPr>
            <a:r>
              <a:rPr lang="en-US" b="0" i="0" dirty="0" smtClean="0">
                <a:solidFill>
                  <a:srgbClr val="0D0D0D"/>
                </a:solidFill>
                <a:effectLst/>
                <a:cs typeface="Times New Roman" panose="02020603050405020304" pitchFamily="18" charset="0"/>
              </a:rPr>
              <a:t>Detecting abnormal heart rhythms, or arrhythmias, from ECG signals is crucial for timely diagnosis and treatment of cardiac conditions. However, manual inspection of ECG signals is time-consuming and prone to errors. An automated system capable of accurately identifying anomalies in ECG signals is needed to aid healthcare professionals in diagnosis and monitoring of cardiac health.</a:t>
            </a:r>
            <a:endParaRPr lang="en-IN"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87642" y="31259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304800" y="1106723"/>
            <a:ext cx="9782908" cy="1200329"/>
          </a:xfrm>
          <a:prstGeom prst="rect">
            <a:avLst/>
          </a:prstGeom>
        </p:spPr>
        <p:txBody>
          <a:bodyPr wrap="square">
            <a:spAutoFit/>
          </a:bodyPr>
          <a:lstStyle/>
          <a:p>
            <a:r>
              <a:rPr lang="en-US" b="0" i="0" dirty="0" smtClean="0">
                <a:solidFill>
                  <a:srgbClr val="0D0D0D"/>
                </a:solidFill>
                <a:effectLst/>
              </a:rPr>
              <a:t>The project is focused on anomaly detection in electrocardiogram (ECG) signals using deep learning techniques. An ECG signal is a vital diagnostic tool used to monitor heart health, and anomaly detection in these signals can help in early detection of cardiac abnormalities. The project aims to build an auto encoder neural network model to identify abnormal ECG signals from normal ones.</a:t>
            </a:r>
            <a:endParaRPr lang="en-IN" dirty="0"/>
          </a:p>
        </p:txBody>
      </p:sp>
      <p:sp>
        <p:nvSpPr>
          <p:cNvPr id="12" name="Rectangle 11"/>
          <p:cNvSpPr/>
          <p:nvPr/>
        </p:nvSpPr>
        <p:spPr>
          <a:xfrm>
            <a:off x="381000" y="2647950"/>
            <a:ext cx="8743951" cy="4524315"/>
          </a:xfrm>
          <a:prstGeom prst="rect">
            <a:avLst/>
          </a:prstGeom>
        </p:spPr>
        <p:txBody>
          <a:bodyPr wrap="square">
            <a:spAutoFit/>
          </a:bodyPr>
          <a:lstStyle/>
          <a:p>
            <a:r>
              <a:rPr lang="en-US" sz="1600" b="1" dirty="0"/>
              <a:t>Data Preprocessing:</a:t>
            </a:r>
            <a:endParaRPr lang="en-US" sz="1600" dirty="0"/>
          </a:p>
          <a:p>
            <a:pPr marL="742950" lvl="1" indent="-285750">
              <a:buFont typeface="Arial" panose="020B0604020202020204" pitchFamily="34" charset="0"/>
              <a:buChar char="•"/>
            </a:pPr>
            <a:r>
              <a:rPr lang="en-US" sz="1600" dirty="0"/>
              <a:t>Data is preprocessed to normalize and scale features.</a:t>
            </a:r>
          </a:p>
          <a:p>
            <a:pPr marL="742950" lvl="1" indent="-285750">
              <a:buFont typeface="Arial" panose="020B0604020202020204" pitchFamily="34" charset="0"/>
              <a:buChar char="•"/>
            </a:pPr>
            <a:r>
              <a:rPr lang="en-US" sz="1600" dirty="0"/>
              <a:t>Train-test split is performed to separate data for model training and evaluation.</a:t>
            </a:r>
          </a:p>
          <a:p>
            <a:r>
              <a:rPr lang="en-US" sz="1600" b="1" dirty="0"/>
              <a:t>Model Development:</a:t>
            </a:r>
            <a:endParaRPr lang="en-US" sz="1600" dirty="0"/>
          </a:p>
          <a:p>
            <a:pPr marL="742950" lvl="1" indent="-285750">
              <a:buFont typeface="Arial" panose="020B0604020202020204" pitchFamily="34" charset="0"/>
              <a:buChar char="•"/>
            </a:pPr>
            <a:r>
              <a:rPr lang="en-US" sz="1600" dirty="0"/>
              <a:t>An </a:t>
            </a:r>
            <a:r>
              <a:rPr lang="en-US" sz="1600" dirty="0" err="1"/>
              <a:t>autoencoder</a:t>
            </a:r>
            <a:r>
              <a:rPr lang="en-US" sz="1600" dirty="0"/>
              <a:t>-based neural network model is developed for anomaly detection.</a:t>
            </a:r>
          </a:p>
          <a:p>
            <a:pPr marL="742950" lvl="1" indent="-285750">
              <a:buFont typeface="Arial" panose="020B0604020202020204" pitchFamily="34" charset="0"/>
              <a:buChar char="•"/>
            </a:pPr>
            <a:r>
              <a:rPr lang="en-US" sz="1600" dirty="0"/>
              <a:t>The model comprises an encoder and a decoder, trained to reconstruct normal ECG signals accurately.</a:t>
            </a:r>
          </a:p>
          <a:p>
            <a:r>
              <a:rPr lang="en-US" sz="1600" b="1" dirty="0"/>
              <a:t>Training:</a:t>
            </a:r>
            <a:endParaRPr lang="en-US" sz="1600" dirty="0"/>
          </a:p>
          <a:p>
            <a:pPr marL="742950" lvl="1" indent="-285750">
              <a:buFont typeface="Arial" panose="020B0604020202020204" pitchFamily="34" charset="0"/>
              <a:buChar char="•"/>
            </a:pPr>
            <a:r>
              <a:rPr lang="en-US" sz="1600" dirty="0"/>
              <a:t>The </a:t>
            </a:r>
            <a:r>
              <a:rPr lang="en-US" sz="1600" dirty="0" err="1"/>
              <a:t>autoencoder</a:t>
            </a:r>
            <a:r>
              <a:rPr lang="en-US" sz="1600" dirty="0"/>
              <a:t> model is trained using normal ECG signals.</a:t>
            </a:r>
          </a:p>
          <a:p>
            <a:pPr marL="742950" lvl="1" indent="-285750">
              <a:buFont typeface="Arial" panose="020B0604020202020204" pitchFamily="34" charset="0"/>
              <a:buChar char="•"/>
            </a:pPr>
            <a:r>
              <a:rPr lang="en-US" sz="1600" dirty="0"/>
              <a:t>Training involves minimizing the reconstruction error between input and output signals.</a:t>
            </a:r>
          </a:p>
          <a:p>
            <a:r>
              <a:rPr lang="en-US" sz="1600" b="1" dirty="0"/>
              <a:t>Evaluation:</a:t>
            </a:r>
            <a:endParaRPr lang="en-US" sz="1600" dirty="0"/>
          </a:p>
          <a:p>
            <a:pPr marL="742950" lvl="1" indent="-285750">
              <a:buFont typeface="Arial" panose="020B0604020202020204" pitchFamily="34" charset="0"/>
              <a:buChar char="•"/>
            </a:pPr>
            <a:r>
              <a:rPr lang="en-US" sz="1600" dirty="0"/>
              <a:t>Model performance is evaluated on both normal and abnormal ECG signals.</a:t>
            </a:r>
          </a:p>
          <a:p>
            <a:pPr marL="742950" lvl="1" indent="-285750">
              <a:buFont typeface="Arial" panose="020B0604020202020204" pitchFamily="34" charset="0"/>
              <a:buChar char="•"/>
            </a:pPr>
            <a:r>
              <a:rPr lang="en-US" sz="1600" dirty="0"/>
              <a:t>Evaluation metrics such as precision, recall, and accuracy are computed to assess anomaly detection performance.</a:t>
            </a:r>
          </a:p>
          <a:p>
            <a:r>
              <a:rPr lang="en-US" sz="1600" b="1" dirty="0"/>
              <a:t>Visualization:</a:t>
            </a:r>
            <a:endParaRPr lang="en-US" sz="1600" dirty="0"/>
          </a:p>
          <a:p>
            <a:pPr marL="742950" lvl="1" indent="-285750">
              <a:buFont typeface="Arial" panose="020B0604020202020204" pitchFamily="34" charset="0"/>
              <a:buChar char="•"/>
            </a:pPr>
            <a:r>
              <a:rPr lang="en-US" sz="1600" dirty="0"/>
              <a:t>Visualization techniques are employed to illustrate model predictions and reconstruction errors.</a:t>
            </a:r>
          </a:p>
          <a:p>
            <a:endParaRPr lang="en-US" sz="1600" b="0" i="0" dirty="0">
              <a:solidFill>
                <a:srgbClr val="0D0D0D"/>
              </a:solidFill>
              <a:effectLst/>
              <a:latin typeface="Söhne"/>
            </a:endParaRPr>
          </a:p>
        </p:txBody>
      </p:sp>
      <p:sp>
        <p:nvSpPr>
          <p:cNvPr id="13" name="Rectangle 12"/>
          <p:cNvSpPr/>
          <p:nvPr/>
        </p:nvSpPr>
        <p:spPr>
          <a:xfrm>
            <a:off x="108440" y="2292835"/>
            <a:ext cx="2189895" cy="369332"/>
          </a:xfrm>
          <a:prstGeom prst="rect">
            <a:avLst/>
          </a:prstGeom>
        </p:spPr>
        <p:txBody>
          <a:bodyPr wrap="none">
            <a:spAutoFit/>
          </a:bodyPr>
          <a:lstStyle/>
          <a:p>
            <a:r>
              <a:rPr lang="en-US" b="1" dirty="0" smtClean="0"/>
              <a:t>Project</a:t>
            </a:r>
            <a:r>
              <a:rPr lang="en-US" b="1" u="sng" dirty="0"/>
              <a:t> </a:t>
            </a:r>
            <a:r>
              <a:rPr lang="en-US" b="1" dirty="0" smtClean="0"/>
              <a:t>Components</a:t>
            </a:r>
            <a:r>
              <a:rPr lang="en-US" b="1" u="sng" dirty="0" smtClean="0"/>
              <a:t>:</a:t>
            </a:r>
            <a:endParaRPr 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457200" y="1711089"/>
            <a:ext cx="8382000" cy="4524315"/>
          </a:xfrm>
          <a:prstGeom prst="rect">
            <a:avLst/>
          </a:prstGeom>
        </p:spPr>
        <p:txBody>
          <a:bodyPr wrap="square">
            <a:spAutoFit/>
          </a:bodyPr>
          <a:lstStyle/>
          <a:p>
            <a:pPr>
              <a:buFont typeface="+mj-lt"/>
              <a:buAutoNum type="arabicPeriod"/>
            </a:pPr>
            <a:r>
              <a:rPr lang="en-US" b="1" i="0" dirty="0" smtClean="0">
                <a:solidFill>
                  <a:srgbClr val="0D0D0D"/>
                </a:solidFill>
                <a:effectLst/>
              </a:rPr>
              <a:t>Medical Professionals:</a:t>
            </a:r>
          </a:p>
          <a:p>
            <a:pPr marL="742950" lvl="1" indent="-285750">
              <a:buFont typeface="Arial" panose="020B0604020202020204" pitchFamily="34" charset="0"/>
              <a:buChar char="•"/>
            </a:pPr>
            <a:r>
              <a:rPr lang="en-US" b="0" i="0" dirty="0" smtClean="0">
                <a:solidFill>
                  <a:srgbClr val="0D0D0D"/>
                </a:solidFill>
                <a:effectLst/>
              </a:rPr>
              <a:t>Cardiologists and healthcare practitioners can utilize this project to automate the process of detecting abnormal ECG signals.</a:t>
            </a:r>
          </a:p>
          <a:p>
            <a:pPr marL="742950" lvl="1" indent="-285750">
              <a:buFont typeface="Arial" panose="020B0604020202020204" pitchFamily="34" charset="0"/>
              <a:buChar char="•"/>
            </a:pPr>
            <a:r>
              <a:rPr lang="en-US" b="0" i="0" dirty="0" smtClean="0">
                <a:solidFill>
                  <a:srgbClr val="0D0D0D"/>
                </a:solidFill>
                <a:effectLst/>
              </a:rPr>
              <a:t>The model can assist in diagnosing various heart conditions, enabling faster and more accurate patient assessments.</a:t>
            </a:r>
          </a:p>
          <a:p>
            <a:pPr>
              <a:buFont typeface="+mj-lt"/>
              <a:buAutoNum type="arabicPeriod"/>
            </a:pPr>
            <a:r>
              <a:rPr lang="en-US" b="1" i="0" dirty="0" smtClean="0">
                <a:solidFill>
                  <a:srgbClr val="0D0D0D"/>
                </a:solidFill>
                <a:effectLst/>
              </a:rPr>
              <a:t>Researchers:</a:t>
            </a:r>
          </a:p>
          <a:p>
            <a:pPr marL="742950" lvl="1" indent="-285750">
              <a:buFont typeface="Arial" panose="020B0604020202020204" pitchFamily="34" charset="0"/>
              <a:buChar char="•"/>
            </a:pPr>
            <a:r>
              <a:rPr lang="en-US" b="0" i="0" dirty="0" smtClean="0">
                <a:solidFill>
                  <a:srgbClr val="0D0D0D"/>
                </a:solidFill>
                <a:effectLst/>
              </a:rPr>
              <a:t>Researchers in the field of biomedical engineering and healthcare analytics can leverage the codebase to explore advanced techniques for anomaly detection in medical signals.</a:t>
            </a:r>
          </a:p>
          <a:p>
            <a:pPr marL="742950" lvl="1" indent="-285750">
              <a:buFont typeface="Arial" panose="020B0604020202020204" pitchFamily="34" charset="0"/>
              <a:buChar char="•"/>
            </a:pPr>
            <a:r>
              <a:rPr lang="en-US" b="0" i="0" dirty="0" smtClean="0">
                <a:solidFill>
                  <a:srgbClr val="0D0D0D"/>
                </a:solidFill>
                <a:effectLst/>
              </a:rPr>
              <a:t>The project provides a foundation for further studies on deep learning-based diagnostic tools for cardiovascular diseases.</a:t>
            </a:r>
          </a:p>
          <a:p>
            <a:pPr>
              <a:buFont typeface="+mj-lt"/>
              <a:buAutoNum type="arabicPeriod"/>
            </a:pPr>
            <a:r>
              <a:rPr lang="en-US" b="1" i="0" dirty="0" smtClean="0">
                <a:solidFill>
                  <a:srgbClr val="0D0D0D"/>
                </a:solidFill>
                <a:effectLst/>
              </a:rPr>
              <a:t>Developers:</a:t>
            </a:r>
          </a:p>
          <a:p>
            <a:pPr marL="742950" lvl="1" indent="-285750">
              <a:buFont typeface="Arial" panose="020B0604020202020204" pitchFamily="34" charset="0"/>
              <a:buChar char="•"/>
            </a:pPr>
            <a:r>
              <a:rPr lang="en-US" b="0" i="0" dirty="0" smtClean="0">
                <a:solidFill>
                  <a:srgbClr val="0D0D0D"/>
                </a:solidFill>
                <a:effectLst/>
              </a:rPr>
              <a:t>Software developers interested in healthcare applications can integrate the developed model into medical devices or software platforms.</a:t>
            </a:r>
          </a:p>
          <a:p>
            <a:pPr marL="742950" lvl="1" indent="-285750">
              <a:buFont typeface="Arial" panose="020B0604020202020204" pitchFamily="34" charset="0"/>
              <a:buChar char="•"/>
            </a:pPr>
            <a:r>
              <a:rPr lang="en-US" b="0" i="0" dirty="0" smtClean="0">
                <a:solidFill>
                  <a:srgbClr val="0D0D0D"/>
                </a:solidFill>
                <a:effectLst/>
              </a:rPr>
              <a:t>The project offers insights into implementing deep learning algorithms for real-time monitoring and analysis of ECG data.</a:t>
            </a:r>
            <a:endParaRPr lang="en-US" b="0" i="0" dirty="0">
              <a:solidFill>
                <a:srgbClr val="0D0D0D"/>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386862" y="1371600"/>
            <a:ext cx="12496800" cy="5016758"/>
          </a:xfrm>
          <a:prstGeom prst="rect">
            <a:avLst/>
          </a:prstGeom>
        </p:spPr>
        <p:txBody>
          <a:bodyPr wrap="square">
            <a:spAutoFit/>
          </a:bodyPr>
          <a:lstStyle/>
          <a:p>
            <a:pPr>
              <a:buFont typeface="+mj-lt"/>
              <a:buAutoNum type="arabicPeriod"/>
            </a:pPr>
            <a:r>
              <a:rPr lang="en-US" sz="1600" b="1" i="0" dirty="0" smtClean="0">
                <a:solidFill>
                  <a:srgbClr val="0D0D0D"/>
                </a:solidFill>
                <a:effectLst/>
              </a:rPr>
              <a:t>Data Preparation:</a:t>
            </a:r>
            <a:endParaRPr lang="en-US" sz="1600" b="0" i="0" dirty="0" smtClean="0">
              <a:solidFill>
                <a:srgbClr val="0D0D0D"/>
              </a:solidFill>
              <a:effectLst/>
            </a:endParaRPr>
          </a:p>
          <a:p>
            <a:pPr marL="742950" lvl="1" indent="-285750">
              <a:buFont typeface="Arial" panose="020B0604020202020204" pitchFamily="34" charset="0"/>
              <a:buChar char="•"/>
            </a:pPr>
            <a:r>
              <a:rPr lang="en-US" sz="1600" b="0" i="0" dirty="0" smtClean="0">
                <a:solidFill>
                  <a:srgbClr val="0D0D0D"/>
                </a:solidFill>
                <a:effectLst/>
              </a:rPr>
              <a:t>The data comes from the MIT-BIH Arrhythmia Database, which contains ECG signals.</a:t>
            </a:r>
          </a:p>
          <a:p>
            <a:pPr marL="742950" lvl="1" indent="-285750">
              <a:buFont typeface="Arial" panose="020B0604020202020204" pitchFamily="34" charset="0"/>
              <a:buChar char="•"/>
            </a:pPr>
            <a:r>
              <a:rPr lang="en-US" sz="1600" b="0" i="0" dirty="0" smtClean="0">
                <a:solidFill>
                  <a:srgbClr val="0D0D0D"/>
                </a:solidFill>
                <a:effectLst/>
              </a:rPr>
              <a:t>Data preprocessing involves loading the ECG signals and annotations, and extracting beats from the signals.</a:t>
            </a:r>
          </a:p>
          <a:p>
            <a:pPr>
              <a:buFont typeface="+mj-lt"/>
              <a:buAutoNum type="arabicPeriod"/>
            </a:pPr>
            <a:r>
              <a:rPr lang="en-US" sz="1600" b="1" i="0" dirty="0" smtClean="0">
                <a:solidFill>
                  <a:srgbClr val="0D0D0D"/>
                </a:solidFill>
                <a:effectLst/>
              </a:rPr>
              <a:t>Feature Engineering:</a:t>
            </a:r>
            <a:endParaRPr lang="en-US" sz="1600" b="0" i="0" dirty="0" smtClean="0">
              <a:solidFill>
                <a:srgbClr val="0D0D0D"/>
              </a:solidFill>
              <a:effectLst/>
            </a:endParaRPr>
          </a:p>
          <a:p>
            <a:pPr marL="742950" lvl="1" indent="-285750">
              <a:buFont typeface="Arial" panose="020B0604020202020204" pitchFamily="34" charset="0"/>
              <a:buChar char="•"/>
            </a:pPr>
            <a:r>
              <a:rPr lang="en-US" sz="1600" b="0" i="0" dirty="0" smtClean="0">
                <a:solidFill>
                  <a:srgbClr val="0D0D0D"/>
                </a:solidFill>
                <a:effectLst/>
              </a:rPr>
              <a:t>The beats are categorized as normal, abnormal, or non-beat based on their annotations.</a:t>
            </a:r>
          </a:p>
          <a:p>
            <a:pPr marL="742950" lvl="1" indent="-285750">
              <a:buFont typeface="Arial" panose="020B0604020202020204" pitchFamily="34" charset="0"/>
              <a:buChar char="•"/>
            </a:pPr>
            <a:r>
              <a:rPr lang="en-US" sz="1600" b="0" i="0" dirty="0" smtClean="0">
                <a:solidFill>
                  <a:srgbClr val="0D0D0D"/>
                </a:solidFill>
                <a:effectLst/>
              </a:rPr>
              <a:t>Non-beat symbols are ignored.</a:t>
            </a:r>
          </a:p>
          <a:p>
            <a:pPr marL="742950" lvl="1" indent="-285750">
              <a:buFont typeface="Arial" panose="020B0604020202020204" pitchFamily="34" charset="0"/>
              <a:buChar char="•"/>
            </a:pPr>
            <a:r>
              <a:rPr lang="en-US" sz="1600" b="0" i="0" dirty="0" smtClean="0">
                <a:solidFill>
                  <a:srgbClr val="0D0D0D"/>
                </a:solidFill>
                <a:effectLst/>
              </a:rPr>
              <a:t>Abnormal beat symbols are categorized as abnormal, while normal beat symbols are categorized as normal.</a:t>
            </a:r>
          </a:p>
          <a:p>
            <a:pPr>
              <a:buFont typeface="+mj-lt"/>
              <a:buAutoNum type="arabicPeriod"/>
            </a:pPr>
            <a:r>
              <a:rPr lang="en-US" sz="1600" b="1" i="0" dirty="0" smtClean="0">
                <a:solidFill>
                  <a:srgbClr val="0D0D0D"/>
                </a:solidFill>
                <a:effectLst/>
              </a:rPr>
              <a:t>Dataset Creation:</a:t>
            </a:r>
            <a:endParaRPr lang="en-US" sz="1600" b="0" i="0" dirty="0" smtClean="0">
              <a:solidFill>
                <a:srgbClr val="0D0D0D"/>
              </a:solidFill>
              <a:effectLst/>
            </a:endParaRPr>
          </a:p>
          <a:p>
            <a:pPr marL="742950" lvl="1" indent="-285750">
              <a:buFont typeface="Arial" panose="020B0604020202020204" pitchFamily="34" charset="0"/>
              <a:buChar char="•"/>
            </a:pPr>
            <a:r>
              <a:rPr lang="en-US" sz="1600" b="0" i="0" dirty="0" smtClean="0">
                <a:solidFill>
                  <a:srgbClr val="0D0D0D"/>
                </a:solidFill>
                <a:effectLst/>
              </a:rPr>
              <a:t>Two datasets are created: one for normal beats and one for abnormal beats.</a:t>
            </a:r>
          </a:p>
          <a:p>
            <a:pPr marL="742950" lvl="1" indent="-285750">
              <a:buFont typeface="Arial" panose="020B0604020202020204" pitchFamily="34" charset="0"/>
              <a:buChar char="•"/>
            </a:pPr>
            <a:r>
              <a:rPr lang="en-US" sz="1600" b="0" i="0" dirty="0" smtClean="0">
                <a:solidFill>
                  <a:srgbClr val="0D0D0D"/>
                </a:solidFill>
                <a:effectLst/>
              </a:rPr>
              <a:t>The dataset includes a specified number of seconds of signal before and after each beat.</a:t>
            </a:r>
          </a:p>
          <a:p>
            <a:pPr>
              <a:buFont typeface="+mj-lt"/>
              <a:buAutoNum type="arabicPeriod"/>
            </a:pPr>
            <a:r>
              <a:rPr lang="en-US" sz="1600" b="1" i="0" dirty="0" smtClean="0">
                <a:solidFill>
                  <a:srgbClr val="0D0D0D"/>
                </a:solidFill>
                <a:effectLst/>
              </a:rPr>
              <a:t>Model Building:</a:t>
            </a:r>
            <a:endParaRPr lang="en-US" sz="1600" b="0" i="0" dirty="0" smtClean="0">
              <a:solidFill>
                <a:srgbClr val="0D0D0D"/>
              </a:solidFill>
              <a:effectLst/>
            </a:endParaRPr>
          </a:p>
          <a:p>
            <a:pPr marL="742950" lvl="1" indent="-285750">
              <a:buFont typeface="Arial" panose="020B0604020202020204" pitchFamily="34" charset="0"/>
              <a:buChar char="•"/>
            </a:pPr>
            <a:r>
              <a:rPr lang="en-US" sz="1600" b="0" i="0" dirty="0" smtClean="0">
                <a:solidFill>
                  <a:srgbClr val="0D0D0D"/>
                </a:solidFill>
                <a:effectLst/>
              </a:rPr>
              <a:t>An </a:t>
            </a:r>
            <a:r>
              <a:rPr lang="en-US" sz="1600" b="0" i="0" dirty="0" err="1" smtClean="0">
                <a:solidFill>
                  <a:srgbClr val="0D0D0D"/>
                </a:solidFill>
                <a:effectLst/>
              </a:rPr>
              <a:t>autoencoder</a:t>
            </a:r>
            <a:r>
              <a:rPr lang="en-US" sz="1600" b="0" i="0" dirty="0" smtClean="0">
                <a:solidFill>
                  <a:srgbClr val="0D0D0D"/>
                </a:solidFill>
                <a:effectLst/>
              </a:rPr>
              <a:t> neural network architecture is used for anomaly detection.</a:t>
            </a:r>
          </a:p>
          <a:p>
            <a:pPr marL="742950" lvl="1" indent="-285750">
              <a:buFont typeface="Arial" panose="020B0604020202020204" pitchFamily="34" charset="0"/>
              <a:buChar char="•"/>
            </a:pPr>
            <a:r>
              <a:rPr lang="en-US" sz="1600" b="0" i="0" dirty="0" smtClean="0">
                <a:solidFill>
                  <a:srgbClr val="0D0D0D"/>
                </a:solidFill>
                <a:effectLst/>
              </a:rPr>
              <a:t>The </a:t>
            </a:r>
            <a:r>
              <a:rPr lang="en-US" sz="1600" b="0" i="0" dirty="0" err="1" smtClean="0">
                <a:solidFill>
                  <a:srgbClr val="0D0D0D"/>
                </a:solidFill>
                <a:effectLst/>
              </a:rPr>
              <a:t>autoencoder</a:t>
            </a:r>
            <a:r>
              <a:rPr lang="en-US" sz="1600" b="0" i="0" dirty="0" smtClean="0">
                <a:solidFill>
                  <a:srgbClr val="0D0D0D"/>
                </a:solidFill>
                <a:effectLst/>
              </a:rPr>
              <a:t> consists of an encoder and a decoder.</a:t>
            </a:r>
          </a:p>
          <a:p>
            <a:pPr marL="742950" lvl="1" indent="-285750">
              <a:buFont typeface="Arial" panose="020B0604020202020204" pitchFamily="34" charset="0"/>
              <a:buChar char="•"/>
            </a:pPr>
            <a:r>
              <a:rPr lang="en-US" sz="1600" b="0" i="0" dirty="0" smtClean="0">
                <a:solidFill>
                  <a:srgbClr val="0D0D0D"/>
                </a:solidFill>
                <a:effectLst/>
              </a:rPr>
              <a:t>The encoder compresses the input data into a lower-dimensional representation.</a:t>
            </a:r>
          </a:p>
          <a:p>
            <a:pPr>
              <a:buFont typeface="+mj-lt"/>
              <a:buAutoNum type="arabicPeriod"/>
            </a:pPr>
            <a:r>
              <a:rPr lang="en-US" sz="1600" b="1" i="0" dirty="0" smtClean="0">
                <a:solidFill>
                  <a:srgbClr val="0D0D0D"/>
                </a:solidFill>
                <a:effectLst/>
              </a:rPr>
              <a:t>Training and Evaluation:</a:t>
            </a:r>
            <a:endParaRPr lang="en-US" sz="1600" b="0" i="0" dirty="0" smtClean="0">
              <a:solidFill>
                <a:srgbClr val="0D0D0D"/>
              </a:solidFill>
              <a:effectLst/>
            </a:endParaRPr>
          </a:p>
          <a:p>
            <a:pPr marL="742950" lvl="1" indent="-285750">
              <a:buFont typeface="Arial" panose="020B0604020202020204" pitchFamily="34" charset="0"/>
              <a:buChar char="•"/>
            </a:pPr>
            <a:r>
              <a:rPr lang="en-US" sz="1600" b="0" i="0" dirty="0" smtClean="0">
                <a:solidFill>
                  <a:srgbClr val="0D0D0D"/>
                </a:solidFill>
                <a:effectLst/>
              </a:rPr>
              <a:t>The </a:t>
            </a:r>
            <a:r>
              <a:rPr lang="en-US" sz="1600" b="0" i="0" dirty="0" err="1" smtClean="0">
                <a:solidFill>
                  <a:srgbClr val="0D0D0D"/>
                </a:solidFill>
                <a:effectLst/>
              </a:rPr>
              <a:t>autoencoder</a:t>
            </a:r>
            <a:r>
              <a:rPr lang="en-US" sz="1600" b="0" i="0" dirty="0" smtClean="0">
                <a:solidFill>
                  <a:srgbClr val="0D0D0D"/>
                </a:solidFill>
                <a:effectLst/>
              </a:rPr>
              <a:t> is trained on normal beat data.</a:t>
            </a:r>
          </a:p>
          <a:p>
            <a:pPr marL="742950" lvl="1" indent="-285750">
              <a:buFont typeface="Arial" panose="020B0604020202020204" pitchFamily="34" charset="0"/>
              <a:buChar char="•"/>
            </a:pPr>
            <a:r>
              <a:rPr lang="en-US" sz="1600" b="0" i="0" dirty="0" smtClean="0">
                <a:solidFill>
                  <a:srgbClr val="0D0D0D"/>
                </a:solidFill>
                <a:effectLst/>
              </a:rPr>
              <a:t>Both normal and anomalous test data are used for evaluation.</a:t>
            </a:r>
          </a:p>
          <a:p>
            <a:pPr>
              <a:buFont typeface="+mj-lt"/>
              <a:buAutoNum type="arabicPeriod"/>
            </a:pPr>
            <a:r>
              <a:rPr lang="en-US" sz="1600" b="1" i="0" dirty="0" smtClean="0">
                <a:solidFill>
                  <a:srgbClr val="0D0D0D"/>
                </a:solidFill>
                <a:effectLst/>
              </a:rPr>
              <a:t>Visualization:</a:t>
            </a:r>
            <a:endParaRPr lang="en-US" sz="1600" b="0" i="0" dirty="0" smtClean="0">
              <a:solidFill>
                <a:srgbClr val="0D0D0D"/>
              </a:solidFill>
              <a:effectLst/>
            </a:endParaRPr>
          </a:p>
          <a:p>
            <a:pPr marL="742950" lvl="1" indent="-285750">
              <a:buFont typeface="Arial" panose="020B0604020202020204" pitchFamily="34" charset="0"/>
              <a:buChar char="•"/>
            </a:pPr>
            <a:r>
              <a:rPr lang="en-US" sz="1600" b="0" i="0" dirty="0" smtClean="0">
                <a:solidFill>
                  <a:srgbClr val="0D0D0D"/>
                </a:solidFill>
                <a:effectLst/>
              </a:rPr>
              <a:t>Loss curves during training are plotted to monitor model performance.</a:t>
            </a:r>
          </a:p>
          <a:p>
            <a:pPr marL="742950" lvl="1" indent="-285750">
              <a:buFont typeface="Arial" panose="020B0604020202020204" pitchFamily="34" charset="0"/>
              <a:buChar char="•"/>
            </a:pPr>
            <a:r>
              <a:rPr lang="en-US" sz="1600" b="0" i="0" dirty="0" smtClean="0">
                <a:solidFill>
                  <a:srgbClr val="0D0D0D"/>
                </a:solidFill>
                <a:effectLst/>
              </a:rPr>
              <a:t>Reconstruction results are visualized for both normal and anomalous test data.</a:t>
            </a:r>
            <a:endParaRPr lang="en-US" sz="1600" b="0" i="0" dirty="0">
              <a:solidFill>
                <a:srgbClr val="0D0D0D"/>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8001000" y="152400"/>
            <a:ext cx="1219200" cy="1555605"/>
          </a:xfrm>
          <a:prstGeom prst="rect">
            <a:avLst/>
          </a:prstGeom>
        </p:spPr>
      </p:pic>
      <p:sp>
        <p:nvSpPr>
          <p:cNvPr id="7" name="object 7"/>
          <p:cNvSpPr txBox="1">
            <a:spLocks noGrp="1"/>
          </p:cNvSpPr>
          <p:nvPr>
            <p:ph type="title"/>
          </p:nvPr>
        </p:nvSpPr>
        <p:spPr>
          <a:xfrm>
            <a:off x="228600" y="528120"/>
            <a:ext cx="7543165" cy="632224"/>
          </a:xfrm>
          <a:prstGeom prst="rect">
            <a:avLst/>
          </a:prstGeom>
        </p:spPr>
        <p:txBody>
          <a:bodyPr vert="horz" wrap="square" lIns="0" tIns="16510" rIns="0" bIns="0" rtlCol="0">
            <a:spAutoFit/>
          </a:bodyPr>
          <a:lstStyle/>
          <a:p>
            <a:pPr marL="12700">
              <a:lnSpc>
                <a:spcPct val="100000"/>
              </a:lnSpc>
              <a:spcBef>
                <a:spcPts val="130"/>
              </a:spcBef>
            </a:pPr>
            <a:r>
              <a:rPr sz="4000" spc="15" dirty="0"/>
              <a:t>THE</a:t>
            </a:r>
            <a:r>
              <a:rPr sz="4000" spc="20" dirty="0"/>
              <a:t> </a:t>
            </a:r>
            <a:r>
              <a:rPr sz="4000" spc="10" dirty="0"/>
              <a:t>WOW</a:t>
            </a:r>
            <a:r>
              <a:rPr sz="4000" spc="85" dirty="0"/>
              <a:t> </a:t>
            </a:r>
            <a:r>
              <a:rPr sz="4000" spc="10" dirty="0"/>
              <a:t>IN</a:t>
            </a:r>
            <a:r>
              <a:rPr sz="4000" spc="-5" dirty="0"/>
              <a:t> </a:t>
            </a:r>
            <a:r>
              <a:rPr sz="4000" spc="15" dirty="0"/>
              <a:t>YOUR</a:t>
            </a:r>
            <a:r>
              <a:rPr sz="4000" spc="-10" dirty="0"/>
              <a:t> </a:t>
            </a:r>
            <a:r>
              <a:rPr sz="4000" spc="20" dirty="0"/>
              <a:t>SOLUTION</a:t>
            </a:r>
            <a:endParaRPr sz="4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Rectangle 8"/>
          <p:cNvSpPr/>
          <p:nvPr/>
        </p:nvSpPr>
        <p:spPr>
          <a:xfrm>
            <a:off x="381000" y="1524000"/>
            <a:ext cx="10134600" cy="4801314"/>
          </a:xfrm>
          <a:prstGeom prst="rect">
            <a:avLst/>
          </a:prstGeom>
        </p:spPr>
        <p:txBody>
          <a:bodyPr wrap="square">
            <a:spAutoFit/>
          </a:bodyPr>
          <a:lstStyle/>
          <a:p>
            <a:pPr>
              <a:buFont typeface="+mj-lt"/>
              <a:buAutoNum type="arabicPeriod"/>
            </a:pPr>
            <a:r>
              <a:rPr lang="en-US" b="1" i="0" dirty="0" smtClean="0">
                <a:solidFill>
                  <a:srgbClr val="0D0D0D"/>
                </a:solidFill>
                <a:effectLst/>
              </a:rPr>
              <a:t>Comprehensive Approach:</a:t>
            </a:r>
            <a:endParaRPr lang="en-US" b="0" i="0" dirty="0" smtClean="0">
              <a:solidFill>
                <a:srgbClr val="0D0D0D"/>
              </a:solidFill>
              <a:effectLst/>
            </a:endParaRPr>
          </a:p>
          <a:p>
            <a:pPr marL="742950" lvl="1" indent="-285750">
              <a:buFont typeface="Arial" panose="020B0604020202020204" pitchFamily="34" charset="0"/>
              <a:buChar char="•"/>
            </a:pPr>
            <a:r>
              <a:rPr lang="en-US" b="0" i="0" dirty="0" smtClean="0">
                <a:solidFill>
                  <a:srgbClr val="0D0D0D"/>
                </a:solidFill>
                <a:effectLst/>
              </a:rPr>
              <a:t>The project addresses a critical healthcare challenge of detecting abnormal heartbeats using ECG signals.</a:t>
            </a:r>
          </a:p>
          <a:p>
            <a:pPr marL="742950" lvl="1" indent="-285750">
              <a:buFont typeface="Arial" panose="020B0604020202020204" pitchFamily="34" charset="0"/>
              <a:buChar char="•"/>
            </a:pPr>
            <a:r>
              <a:rPr lang="en-US" b="0" i="0" dirty="0" smtClean="0">
                <a:solidFill>
                  <a:srgbClr val="0D0D0D"/>
                </a:solidFill>
                <a:effectLst/>
              </a:rPr>
              <a:t>It incorporates data preprocessing, feature engineering, model building, and evaluation in a single pipeline.</a:t>
            </a:r>
          </a:p>
          <a:p>
            <a:pPr>
              <a:buFont typeface="+mj-lt"/>
              <a:buAutoNum type="arabicPeriod"/>
            </a:pPr>
            <a:r>
              <a:rPr lang="en-US" b="1" i="0" dirty="0" smtClean="0">
                <a:solidFill>
                  <a:srgbClr val="0D0D0D"/>
                </a:solidFill>
                <a:effectLst/>
              </a:rPr>
              <a:t>Deep Learning Model:</a:t>
            </a:r>
            <a:endParaRPr lang="en-US" b="0" i="0" dirty="0" smtClean="0">
              <a:solidFill>
                <a:srgbClr val="0D0D0D"/>
              </a:solidFill>
              <a:effectLst/>
            </a:endParaRPr>
          </a:p>
          <a:p>
            <a:pPr marL="742950" lvl="1" indent="-285750">
              <a:buFont typeface="Arial" panose="020B0604020202020204" pitchFamily="34" charset="0"/>
              <a:buChar char="•"/>
            </a:pPr>
            <a:r>
              <a:rPr lang="en-US" b="0" i="0" dirty="0" smtClean="0">
                <a:solidFill>
                  <a:srgbClr val="0D0D0D"/>
                </a:solidFill>
                <a:effectLst/>
              </a:rPr>
              <a:t>The use of an </a:t>
            </a:r>
            <a:r>
              <a:rPr lang="en-US" b="0" i="0" dirty="0" err="1" smtClean="0">
                <a:solidFill>
                  <a:srgbClr val="0D0D0D"/>
                </a:solidFill>
                <a:effectLst/>
              </a:rPr>
              <a:t>autoencoder</a:t>
            </a:r>
            <a:r>
              <a:rPr lang="en-US" b="0" i="0" dirty="0" smtClean="0">
                <a:solidFill>
                  <a:srgbClr val="0D0D0D"/>
                </a:solidFill>
                <a:effectLst/>
              </a:rPr>
              <a:t> neural network allows for unsupervised learning and efficient feature representation.</a:t>
            </a:r>
          </a:p>
          <a:p>
            <a:pPr marL="742950" lvl="1" indent="-285750">
              <a:buFont typeface="Arial" panose="020B0604020202020204" pitchFamily="34" charset="0"/>
              <a:buChar char="•"/>
            </a:pPr>
            <a:r>
              <a:rPr lang="en-US" b="0" i="0" dirty="0" smtClean="0">
                <a:solidFill>
                  <a:srgbClr val="0D0D0D"/>
                </a:solidFill>
                <a:effectLst/>
              </a:rPr>
              <a:t>The model learns intricate patterns from the ECG signals to accurately identify anomalies.</a:t>
            </a:r>
          </a:p>
          <a:p>
            <a:pPr>
              <a:buFont typeface="+mj-lt"/>
              <a:buAutoNum type="arabicPeriod"/>
            </a:pPr>
            <a:r>
              <a:rPr lang="en-US" b="1" i="0" dirty="0" smtClean="0">
                <a:solidFill>
                  <a:srgbClr val="0D0D0D"/>
                </a:solidFill>
                <a:effectLst/>
              </a:rPr>
              <a:t>Interactive Visualizations:</a:t>
            </a:r>
            <a:endParaRPr lang="en-US" b="0" i="0" dirty="0" smtClean="0">
              <a:solidFill>
                <a:srgbClr val="0D0D0D"/>
              </a:solidFill>
              <a:effectLst/>
            </a:endParaRPr>
          </a:p>
          <a:p>
            <a:pPr marL="742950" lvl="1" indent="-285750">
              <a:buFont typeface="Arial" panose="020B0604020202020204" pitchFamily="34" charset="0"/>
              <a:buChar char="•"/>
            </a:pPr>
            <a:r>
              <a:rPr lang="en-US" b="0" i="0" dirty="0" smtClean="0">
                <a:solidFill>
                  <a:srgbClr val="0D0D0D"/>
                </a:solidFill>
                <a:effectLst/>
              </a:rPr>
              <a:t>Through visualizations, users can easily interpret the model's performance and understand its ability to reconstruct normal and abnormal heartbeats.</a:t>
            </a:r>
          </a:p>
          <a:p>
            <a:pPr marL="742950" lvl="1" indent="-285750">
              <a:buFont typeface="Arial" panose="020B0604020202020204" pitchFamily="34" charset="0"/>
              <a:buChar char="•"/>
            </a:pPr>
            <a:r>
              <a:rPr lang="en-US" b="0" i="0" dirty="0" smtClean="0">
                <a:solidFill>
                  <a:srgbClr val="0D0D0D"/>
                </a:solidFill>
                <a:effectLst/>
              </a:rPr>
              <a:t>Error plots highlight discrepancies between original and reconstructed signals, aiding in anomaly detection.</a:t>
            </a:r>
          </a:p>
          <a:p>
            <a:pPr>
              <a:buFont typeface="+mj-lt"/>
              <a:buAutoNum type="arabicPeriod"/>
            </a:pPr>
            <a:r>
              <a:rPr lang="en-US" b="1" i="0" dirty="0" smtClean="0">
                <a:solidFill>
                  <a:srgbClr val="0D0D0D"/>
                </a:solidFill>
                <a:effectLst/>
              </a:rPr>
              <a:t>Potential Impact:</a:t>
            </a:r>
            <a:endParaRPr lang="en-US" b="0" i="0" dirty="0" smtClean="0">
              <a:solidFill>
                <a:srgbClr val="0D0D0D"/>
              </a:solidFill>
              <a:effectLst/>
            </a:endParaRPr>
          </a:p>
          <a:p>
            <a:pPr marL="742950" lvl="1" indent="-285750">
              <a:buFont typeface="Arial" panose="020B0604020202020204" pitchFamily="34" charset="0"/>
              <a:buChar char="•"/>
            </a:pPr>
            <a:r>
              <a:rPr lang="en-US" b="0" i="0" dirty="0" smtClean="0">
                <a:solidFill>
                  <a:srgbClr val="0D0D0D"/>
                </a:solidFill>
                <a:effectLst/>
              </a:rPr>
              <a:t>The successful deployment of this model could significantly enhance healthcare systems by providing early detection of cardiac abnormalities, potentially saving lives.</a:t>
            </a:r>
            <a:endParaRPr lang="en-US" b="0" i="0" dirty="0">
              <a:solidFill>
                <a:srgbClr val="0D0D0D"/>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685800" y="533400"/>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487854"/>
            <a:ext cx="4956933" cy="50089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8310" y="304800"/>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003049"/>
            <a:ext cx="3600953" cy="235300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510283"/>
            <a:ext cx="8160068" cy="305893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856</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Office Theme</vt:lpstr>
      <vt:lpstr>PowerPoint Presentation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KITE STUDENT</dc:creator>
  <cp:lastModifiedBy>KITE STUDENT</cp:lastModifiedBy>
  <cp:revision>8</cp:revision>
  <dcterms:created xsi:type="dcterms:W3CDTF">2024-04-04T03:47:15Z</dcterms:created>
  <dcterms:modified xsi:type="dcterms:W3CDTF">2024-04-04T05:49:36Z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