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57" r:id="rId6"/>
    <p:sldId id="259" r:id="rId7"/>
    <p:sldId id="261" r:id="rId8"/>
    <p:sldId id="264" r:id="rId9"/>
    <p:sldId id="263" r:id="rId10"/>
    <p:sldId id="266" r:id="rId11"/>
    <p:sldId id="271" r:id="rId12"/>
    <p:sldId id="267" r:id="rId13"/>
    <p:sldId id="268" r:id="rId14"/>
    <p:sldId id="269" r:id="rId15"/>
    <p:sldId id="270" r:id="rId16"/>
    <p:sldId id="25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Krishna" userId="cf578a26-5b71-47dc-8b8d-6d438c4603e8" providerId="ADAL" clId="{21F36A46-011B-47ED-ACCF-1ECBF14545EF}"/>
    <pc:docChg chg="custSel addSld modSld">
      <pc:chgData name="VamshiKrishna" userId="cf578a26-5b71-47dc-8b8d-6d438c4603e8" providerId="ADAL" clId="{21F36A46-011B-47ED-ACCF-1ECBF14545EF}" dt="2020-07-30T08:09:44.740" v="178" actId="18131"/>
      <pc:docMkLst>
        <pc:docMk/>
      </pc:docMkLst>
      <pc:sldChg chg="modSp mod">
        <pc:chgData name="VamshiKrishna" userId="cf578a26-5b71-47dc-8b8d-6d438c4603e8" providerId="ADAL" clId="{21F36A46-011B-47ED-ACCF-1ECBF14545EF}" dt="2020-07-30T08:09:44.740" v="178" actId="18131"/>
        <pc:sldMkLst>
          <pc:docMk/>
          <pc:sldMk cId="608023739" sldId="258"/>
        </pc:sldMkLst>
        <pc:picChg chg="mod modCrop">
          <ac:chgData name="VamshiKrishna" userId="cf578a26-5b71-47dc-8b8d-6d438c4603e8" providerId="ADAL" clId="{21F36A46-011B-47ED-ACCF-1ECBF14545EF}" dt="2020-07-30T08:09:44.740" v="178" actId="18131"/>
          <ac:picMkLst>
            <pc:docMk/>
            <pc:sldMk cId="608023739" sldId="258"/>
            <ac:picMk id="27" creationId="{6CAC7439-C58F-46C4-9D5E-F400348ADBAB}"/>
          </ac:picMkLst>
        </pc:picChg>
      </pc:sldChg>
      <pc:sldChg chg="modSp">
        <pc:chgData name="VamshiKrishna" userId="cf578a26-5b71-47dc-8b8d-6d438c4603e8" providerId="ADAL" clId="{21F36A46-011B-47ED-ACCF-1ECBF14545EF}" dt="2020-07-30T07:39:13.870" v="154" actId="732"/>
        <pc:sldMkLst>
          <pc:docMk/>
          <pc:sldMk cId="3922115569" sldId="260"/>
        </pc:sldMkLst>
        <pc:picChg chg="mod">
          <ac:chgData name="VamshiKrishna" userId="cf578a26-5b71-47dc-8b8d-6d438c4603e8" providerId="ADAL" clId="{21F36A46-011B-47ED-ACCF-1ECBF14545EF}" dt="2020-07-30T07:39:13.870" v="154" actId="732"/>
          <ac:picMkLst>
            <pc:docMk/>
            <pc:sldMk cId="3922115569" sldId="260"/>
            <ac:picMk id="10" creationId="{664C2B48-2CFA-49EB-9C13-C3CED605C211}"/>
          </ac:picMkLst>
        </pc:picChg>
      </pc:sldChg>
      <pc:sldChg chg="modSp">
        <pc:chgData name="VamshiKrishna" userId="cf578a26-5b71-47dc-8b8d-6d438c4603e8" providerId="ADAL" clId="{21F36A46-011B-47ED-ACCF-1ECBF14545EF}" dt="2020-07-30T08:05:07.800" v="156" actId="732"/>
        <pc:sldMkLst>
          <pc:docMk/>
          <pc:sldMk cId="2936081216" sldId="263"/>
        </pc:sldMkLst>
        <pc:picChg chg="mod">
          <ac:chgData name="VamshiKrishna" userId="cf578a26-5b71-47dc-8b8d-6d438c4603e8" providerId="ADAL" clId="{21F36A46-011B-47ED-ACCF-1ECBF14545EF}" dt="2020-07-30T08:05:07.800" v="156" actId="732"/>
          <ac:picMkLst>
            <pc:docMk/>
            <pc:sldMk cId="2936081216" sldId="263"/>
            <ac:picMk id="4098" creationId="{9CD2897B-A697-4D5D-980D-25D42CEA242A}"/>
          </ac:picMkLst>
        </pc:picChg>
      </pc:sldChg>
      <pc:sldChg chg="addSp delSp modSp">
        <pc:chgData name="VamshiKrishna" userId="cf578a26-5b71-47dc-8b8d-6d438c4603e8" providerId="ADAL" clId="{21F36A46-011B-47ED-ACCF-1ECBF14545EF}" dt="2020-07-30T08:07:03.587" v="161" actId="14100"/>
        <pc:sldMkLst>
          <pc:docMk/>
          <pc:sldMk cId="657784605" sldId="266"/>
        </pc:sldMkLst>
        <pc:spChg chg="add del mod">
          <ac:chgData name="VamshiKrishna" userId="cf578a26-5b71-47dc-8b8d-6d438c4603e8" providerId="ADAL" clId="{21F36A46-011B-47ED-ACCF-1ECBF14545EF}" dt="2020-07-30T08:06:55.603" v="159"/>
          <ac:spMkLst>
            <pc:docMk/>
            <pc:sldMk cId="657784605" sldId="266"/>
            <ac:spMk id="2" creationId="{5B98B490-F5B3-4E3E-A563-F9AC19B48CBC}"/>
          </ac:spMkLst>
        </pc:spChg>
        <pc:picChg chg="add mod">
          <ac:chgData name="VamshiKrishna" userId="cf578a26-5b71-47dc-8b8d-6d438c4603e8" providerId="ADAL" clId="{21F36A46-011B-47ED-ACCF-1ECBF14545EF}" dt="2020-07-30T08:07:03.587" v="161" actId="14100"/>
          <ac:picMkLst>
            <pc:docMk/>
            <pc:sldMk cId="657784605" sldId="266"/>
            <ac:picMk id="2050" creationId="{F876A92B-2603-49BB-9559-6A32D8E20C03}"/>
          </ac:picMkLst>
        </pc:picChg>
        <pc:picChg chg="del mod">
          <ac:chgData name="VamshiKrishna" userId="cf578a26-5b71-47dc-8b8d-6d438c4603e8" providerId="ADAL" clId="{21F36A46-011B-47ED-ACCF-1ECBF14545EF}" dt="2020-07-30T08:06:45.026" v="158" actId="478"/>
          <ac:picMkLst>
            <pc:docMk/>
            <pc:sldMk cId="657784605" sldId="266"/>
            <ac:picMk id="7172" creationId="{10F3AD1D-7823-46E2-9D91-4F61BEB722D3}"/>
          </ac:picMkLst>
        </pc:picChg>
      </pc:sldChg>
      <pc:sldChg chg="addSp delSp modSp">
        <pc:chgData name="VamshiKrishna" userId="cf578a26-5b71-47dc-8b8d-6d438c4603e8" providerId="ADAL" clId="{21F36A46-011B-47ED-ACCF-1ECBF14545EF}" dt="2020-07-30T08:09:13.236" v="175" actId="732"/>
        <pc:sldMkLst>
          <pc:docMk/>
          <pc:sldMk cId="1510987794" sldId="269"/>
        </pc:sldMkLst>
        <pc:spChg chg="add del mod">
          <ac:chgData name="VamshiKrishna" userId="cf578a26-5b71-47dc-8b8d-6d438c4603e8" providerId="ADAL" clId="{21F36A46-011B-47ED-ACCF-1ECBF14545EF}" dt="2020-07-30T08:08:06.377" v="165"/>
          <ac:spMkLst>
            <pc:docMk/>
            <pc:sldMk cId="1510987794" sldId="269"/>
            <ac:spMk id="2" creationId="{D7DFA62F-112F-4FDA-821C-629F569A1243}"/>
          </ac:spMkLst>
        </pc:spChg>
        <pc:picChg chg="add mod">
          <ac:chgData name="VamshiKrishna" userId="cf578a26-5b71-47dc-8b8d-6d438c4603e8" providerId="ADAL" clId="{21F36A46-011B-47ED-ACCF-1ECBF14545EF}" dt="2020-07-30T08:09:13.236" v="175" actId="732"/>
          <ac:picMkLst>
            <pc:docMk/>
            <pc:sldMk cId="1510987794" sldId="269"/>
            <ac:picMk id="3074" creationId="{744CF288-1E8C-40C8-ADE1-2207CAE3E54D}"/>
          </ac:picMkLst>
        </pc:picChg>
        <pc:picChg chg="del mod">
          <ac:chgData name="VamshiKrishna" userId="cf578a26-5b71-47dc-8b8d-6d438c4603e8" providerId="ADAL" clId="{21F36A46-011B-47ED-ACCF-1ECBF14545EF}" dt="2020-07-30T08:08:04.237" v="164" actId="478"/>
          <ac:picMkLst>
            <pc:docMk/>
            <pc:sldMk cId="1510987794" sldId="269"/>
            <ac:picMk id="10242" creationId="{C9B4EED8-235E-4598-BD89-2B676D467873}"/>
          </ac:picMkLst>
        </pc:picChg>
      </pc:sldChg>
      <pc:sldChg chg="addSp modSp mod">
        <pc:chgData name="VamshiKrishna" userId="cf578a26-5b71-47dc-8b8d-6d438c4603e8" providerId="ADAL" clId="{21F36A46-011B-47ED-ACCF-1ECBF14545EF}" dt="2020-07-30T07:21:58.618" v="22" actId="14100"/>
        <pc:sldMkLst>
          <pc:docMk/>
          <pc:sldMk cId="933288558" sldId="270"/>
        </pc:sldMkLst>
        <pc:picChg chg="add mod">
          <ac:chgData name="VamshiKrishna" userId="cf578a26-5b71-47dc-8b8d-6d438c4603e8" providerId="ADAL" clId="{21F36A46-011B-47ED-ACCF-1ECBF14545EF}" dt="2020-07-30T07:21:48.148" v="21" actId="14100"/>
          <ac:picMkLst>
            <pc:docMk/>
            <pc:sldMk cId="933288558" sldId="270"/>
            <ac:picMk id="3" creationId="{FD13137A-A625-46ED-8B00-9717DAE41CDB}"/>
          </ac:picMkLst>
        </pc:picChg>
        <pc:picChg chg="mod">
          <ac:chgData name="VamshiKrishna" userId="cf578a26-5b71-47dc-8b8d-6d438c4603e8" providerId="ADAL" clId="{21F36A46-011B-47ED-ACCF-1ECBF14545EF}" dt="2020-07-30T07:21:58.618" v="22" actId="14100"/>
          <ac:picMkLst>
            <pc:docMk/>
            <pc:sldMk cId="933288558" sldId="270"/>
            <ac:picMk id="11" creationId="{FCA2983B-4D0A-480C-A7B4-5B031FE5A4F3}"/>
          </ac:picMkLst>
        </pc:picChg>
      </pc:sldChg>
      <pc:sldChg chg="addSp delSp modSp new mod">
        <pc:chgData name="VamshiKrishna" userId="cf578a26-5b71-47dc-8b8d-6d438c4603e8" providerId="ADAL" clId="{21F36A46-011B-47ED-ACCF-1ECBF14545EF}" dt="2020-07-30T07:38:26.904" v="152" actId="20577"/>
        <pc:sldMkLst>
          <pc:docMk/>
          <pc:sldMk cId="2931882852" sldId="271"/>
        </pc:sldMkLst>
        <pc:spChg chg="mod">
          <ac:chgData name="VamshiKrishna" userId="cf578a26-5b71-47dc-8b8d-6d438c4603e8" providerId="ADAL" clId="{21F36A46-011B-47ED-ACCF-1ECBF14545EF}" dt="2020-07-30T07:38:20.876" v="151" actId="120"/>
          <ac:spMkLst>
            <pc:docMk/>
            <pc:sldMk cId="2931882852" sldId="271"/>
            <ac:spMk id="2" creationId="{2E76DBE7-A925-48F2-A1B0-B23850799F77}"/>
          </ac:spMkLst>
        </pc:spChg>
        <pc:spChg chg="del">
          <ac:chgData name="VamshiKrishna" userId="cf578a26-5b71-47dc-8b8d-6d438c4603e8" providerId="ADAL" clId="{21F36A46-011B-47ED-ACCF-1ECBF14545EF}" dt="2020-07-30T07:36:11.973" v="24"/>
          <ac:spMkLst>
            <pc:docMk/>
            <pc:sldMk cId="2931882852" sldId="271"/>
            <ac:spMk id="3" creationId="{BAF6A3A4-62F8-430C-8544-0FB891B72010}"/>
          </ac:spMkLst>
        </pc:spChg>
        <pc:spChg chg="mod">
          <ac:chgData name="VamshiKrishna" userId="cf578a26-5b71-47dc-8b8d-6d438c4603e8" providerId="ADAL" clId="{21F36A46-011B-47ED-ACCF-1ECBF14545EF}" dt="2020-07-30T07:38:26.904" v="152" actId="20577"/>
          <ac:spMkLst>
            <pc:docMk/>
            <pc:sldMk cId="2931882852" sldId="271"/>
            <ac:spMk id="4" creationId="{E082E90E-4F1C-4015-AEE7-D962FA2E8775}"/>
          </ac:spMkLst>
        </pc:spChg>
        <pc:picChg chg="add mod">
          <ac:chgData name="VamshiKrishna" userId="cf578a26-5b71-47dc-8b8d-6d438c4603e8" providerId="ADAL" clId="{21F36A46-011B-47ED-ACCF-1ECBF14545EF}" dt="2020-07-30T07:36:11.973" v="24"/>
          <ac:picMkLst>
            <pc:docMk/>
            <pc:sldMk cId="2931882852" sldId="271"/>
            <ac:picMk id="1026" creationId="{27E29016-F471-41C7-A984-F0EA6E935A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6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EEEE5D1-597E-49F2-B9EC-CC9B5DD54126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56FC8AA-BAD1-4948-AA74-5BF743ECF4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1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811A-5C4F-4932-893F-388816D2D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ANZ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49D03-1BA9-4FC5-8E9F-DB3406E9B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7081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2875-0953-4CB4-858B-E63DE6D9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1" y="173114"/>
            <a:ext cx="7023658" cy="889986"/>
          </a:xfrm>
        </p:spPr>
        <p:txBody>
          <a:bodyPr/>
          <a:lstStyle/>
          <a:p>
            <a:r>
              <a:rPr lang="en-IN" dirty="0"/>
              <a:t>State Wise Transaction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DDE382-4137-41CF-981D-6904E1BCF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42" y="1286095"/>
            <a:ext cx="6764200" cy="257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4509-C2CE-4F78-BAEF-15DC62448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9196" y="1543067"/>
            <a:ext cx="3801645" cy="4893244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sz="2000" dirty="0"/>
              <a:t>New South Wales(NSW) has recorded the highest number of transactions</a:t>
            </a:r>
          </a:p>
          <a:p>
            <a:pPr marL="342900" indent="-3429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/>
              <a:t> Tasmania(TAS) and Australian Capital Territory(ACT) have the recorded least number of transactions.</a:t>
            </a:r>
          </a:p>
          <a:p>
            <a:pPr marL="342900" indent="-3429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/>
              <a:t> Transactions done by male customers are greater in New South Wales(NSW) and Victoria(VIC)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AC94079-F1C3-4402-9B45-8816C83D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43" y="4064807"/>
            <a:ext cx="6764199" cy="26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1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F7F603-4FDB-4A7E-9D1D-E3D4743612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1063" y="568326"/>
            <a:ext cx="3530153" cy="692304"/>
          </a:xfrm>
        </p:spPr>
        <p:txBody>
          <a:bodyPr>
            <a:normAutofit/>
          </a:bodyPr>
          <a:lstStyle/>
          <a:p>
            <a:r>
              <a:rPr lang="en-IN" sz="3400" dirty="0"/>
              <a:t>Top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6F99E-0E15-404B-9FCE-11645DC2F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4" t="45566" r="14733" b="13399"/>
          <a:stretch/>
        </p:blipFill>
        <p:spPr>
          <a:xfrm>
            <a:off x="845648" y="1615736"/>
            <a:ext cx="10880046" cy="39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8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D204C-79C4-4E77-9976-5FBE094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70" y="92404"/>
            <a:ext cx="6633040" cy="683581"/>
          </a:xfrm>
        </p:spPr>
        <p:txBody>
          <a:bodyPr/>
          <a:lstStyle/>
          <a:p>
            <a:r>
              <a:rPr lang="en-IN" dirty="0"/>
              <a:t>Customer Location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A2983B-4D0A-480C-A7B4-5B031FE5A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0" r="2999" b="6331"/>
          <a:stretch/>
        </p:blipFill>
        <p:spPr>
          <a:xfrm>
            <a:off x="4448888" y="1074969"/>
            <a:ext cx="4952565" cy="28409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F3EE16-942F-48FD-96E9-3C05D153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951" y="1549491"/>
            <a:ext cx="3676777" cy="218800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Most of the customers are located in Melbourne state.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Customers location has been plotted using the latitude and longitude coordinates.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3137A-A625-46ED-8B00-9717DAE41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4" r="3972" b="4240"/>
          <a:stretch/>
        </p:blipFill>
        <p:spPr>
          <a:xfrm>
            <a:off x="4448888" y="4140799"/>
            <a:ext cx="4952565" cy="26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8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0507FF-9DDF-4DE4-87AE-36315F36BA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412202" y="551264"/>
            <a:ext cx="2278063" cy="77152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B7CE9-6050-47E9-8EAA-8D410F5B655C}"/>
              </a:ext>
            </a:extLst>
          </p:cNvPr>
          <p:cNvSpPr txBox="1"/>
          <p:nvPr/>
        </p:nvSpPr>
        <p:spPr>
          <a:xfrm>
            <a:off x="310719" y="2505671"/>
            <a:ext cx="403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Features ‘merchant_code’ and ‘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bpay_biller_code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 has the highest number of null values.</a:t>
            </a:r>
            <a:endParaRPr lang="en-I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en-I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E8339-DF63-49FF-8774-ECC2B6082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7" t="39352" r="27403" b="21813"/>
          <a:stretch/>
        </p:blipFill>
        <p:spPr>
          <a:xfrm>
            <a:off x="4412202" y="2061839"/>
            <a:ext cx="7192239" cy="31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C53668-82F2-4743-B296-25EA2B3A409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272683" y="5809972"/>
            <a:ext cx="8149702" cy="866035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+mj-lt"/>
              <a:buAutoNum type="arabicPeriod" startAt="2"/>
            </a:pPr>
            <a:r>
              <a:rPr lang="en-IN" dirty="0"/>
              <a:t>Transaction Trend seems to constant with frequent ups and downs.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2895F-5705-4F48-A707-9159B51C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1" t="34822" r="14077" b="17152"/>
          <a:stretch/>
        </p:blipFill>
        <p:spPr>
          <a:xfrm>
            <a:off x="858174" y="763478"/>
            <a:ext cx="10475651" cy="44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90E1-F0E3-458C-B7ED-0B74CB00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941207"/>
            <a:ext cx="8770571" cy="896471"/>
          </a:xfrm>
        </p:spPr>
        <p:txBody>
          <a:bodyPr/>
          <a:lstStyle/>
          <a:p>
            <a:pPr algn="l"/>
            <a:r>
              <a:rPr lang="en-US" dirty="0"/>
              <a:t>About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7E97-D210-4FD0-A58E-3525ECCC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has 12043 transactions.</a:t>
            </a:r>
          </a:p>
          <a:p>
            <a:r>
              <a:rPr lang="en-US" dirty="0"/>
              <a:t>The dataset describes each of the 12043 transactions with 23 features.</a:t>
            </a:r>
          </a:p>
          <a:p>
            <a:r>
              <a:rPr lang="en-US" dirty="0"/>
              <a:t>The dataset contains the transactions made by 100 customers in the months of August, September and October.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75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4CE1B60-80C1-4418-B695-F9ACF5EDF2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75039" y="306605"/>
            <a:ext cx="3671486" cy="829738"/>
          </a:xfrm>
        </p:spPr>
        <p:txBody>
          <a:bodyPr>
            <a:normAutofit/>
          </a:bodyPr>
          <a:lstStyle/>
          <a:p>
            <a:r>
              <a:rPr lang="en-IN" dirty="0"/>
              <a:t>Correlation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B5599-CC1B-40EA-9B77-0652E09DC4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72684" y="5282226"/>
            <a:ext cx="3475038" cy="1016000"/>
          </a:xfrm>
        </p:spPr>
        <p:txBody>
          <a:bodyPr>
            <a:noAutofit/>
          </a:bodyPr>
          <a:lstStyle/>
          <a:p>
            <a:pPr marL="182880" indent="-182880">
              <a:lnSpc>
                <a:spcPct val="100000"/>
              </a:lnSpc>
              <a:spcBef>
                <a:spcPts val="1200"/>
              </a:spcBef>
              <a:buFont typeface="Wingdings 2" pitchFamily="18" charset="2"/>
              <a:buChar char=""/>
            </a:pPr>
            <a:r>
              <a:rPr lang="en-IN" sz="2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There is no correlation between the numerical features.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89A438-F15F-422A-8030-E00EFF3620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72683" y="1647166"/>
            <a:ext cx="3551067" cy="321526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9CF0DAB-4FB4-4890-B007-5A706A906F9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96218" y="5282226"/>
            <a:ext cx="4630737" cy="1477962"/>
          </a:xfrm>
        </p:spPr>
        <p:txBody>
          <a:bodyPr>
            <a:noAutofit/>
          </a:bodyPr>
          <a:lstStyle/>
          <a:p>
            <a:pPr marL="182880" indent="-182880">
              <a:lnSpc>
                <a:spcPct val="110000"/>
              </a:lnSpc>
              <a:spcBef>
                <a:spcPts val="1200"/>
              </a:spcBef>
              <a:buFont typeface="Wingdings 2" pitchFamily="18" charset="2"/>
              <a:buChar char=""/>
            </a:pPr>
            <a:r>
              <a:rPr lang="en-IN" sz="2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 Correlation between the initial balance of the customer and the number of transactions made.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3A883FD-16E5-47B9-B10B-24A1A5DAEA4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35" y="1784567"/>
            <a:ext cx="3475037" cy="2892425"/>
          </a:xfrm>
        </p:spPr>
      </p:pic>
    </p:spTree>
    <p:extLst>
      <p:ext uri="{BB962C8B-B14F-4D97-AF65-F5344CB8AC3E}">
        <p14:creationId xmlns:p14="http://schemas.microsoft.com/office/powerpoint/2010/main" val="39235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86FC7E-307C-4898-B3FD-2B2FA2F5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912" y="150919"/>
            <a:ext cx="7538562" cy="967667"/>
          </a:xfrm>
        </p:spPr>
        <p:txBody>
          <a:bodyPr>
            <a:normAutofit/>
          </a:bodyPr>
          <a:lstStyle/>
          <a:p>
            <a:r>
              <a:rPr lang="en-IN" dirty="0"/>
              <a:t>Month Wise Analysis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F97D06-AFF6-4F77-8F06-B3A5773F63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4286435"/>
            <a:ext cx="2763915" cy="27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78F0DC-89C4-4003-890A-A0741EAD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526" y="2020482"/>
            <a:ext cx="3321669" cy="3883167"/>
          </a:xfrm>
        </p:spPr>
        <p:txBody>
          <a:bodyPr/>
          <a:lstStyle/>
          <a:p>
            <a:pPr marL="342900" indent="-342900" algn="l">
              <a:buClr>
                <a:schemeClr val="tx2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IN" sz="2000" dirty="0"/>
              <a:t>The number of transactions recorded in all the three months are almost equal.</a:t>
            </a:r>
          </a:p>
          <a:p>
            <a:pPr marL="342900" indent="-342900" algn="l">
              <a:buClr>
                <a:schemeClr val="tx2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IN" sz="2000" dirty="0"/>
              <a:t>Highest amount of transaction is recorded in the month of October.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3C7B37-825E-4D59-ACBB-CA297C2A2B85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7" t="-6243" r="-10543" b="-79272"/>
          <a:stretch/>
        </p:blipFill>
        <p:spPr bwMode="auto">
          <a:xfrm>
            <a:off x="4295813" y="958788"/>
            <a:ext cx="6739131" cy="54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6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FB4C1-9B9F-462B-B257-B55F3581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924" y="102832"/>
            <a:ext cx="5754150" cy="819212"/>
          </a:xfrm>
        </p:spPr>
        <p:txBody>
          <a:bodyPr/>
          <a:lstStyle/>
          <a:p>
            <a:r>
              <a:rPr lang="en-IN" dirty="0"/>
              <a:t>Day Wise Transaction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E0DF8C3-37CD-4321-BEC5-00148E5A6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28" y="974407"/>
            <a:ext cx="6338656" cy="29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E4FFD-A1D1-460A-AE68-776CE897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728" y="1825174"/>
            <a:ext cx="3197383" cy="3750003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Wednesday and Friday have the highest number of transactions 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Monday has recorded the lowest number of transactions.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Male Customers have done the higher transactions almost everyday.</a:t>
            </a:r>
          </a:p>
          <a:p>
            <a:pPr algn="l"/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6F9537B-66B8-4255-8F88-BFFA7523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37" y="3974480"/>
            <a:ext cx="6338656" cy="26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6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B881196-0CE8-4CBB-85AB-0D370285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951" y="429711"/>
            <a:ext cx="3570510" cy="866429"/>
          </a:xfrm>
        </p:spPr>
        <p:txBody>
          <a:bodyPr>
            <a:normAutofit/>
          </a:bodyPr>
          <a:lstStyle/>
          <a:p>
            <a:r>
              <a:rPr lang="en-IN" sz="3200" dirty="0"/>
              <a:t>Gender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918BD-7366-428D-ADBB-69E5B7E8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101" y="1935330"/>
            <a:ext cx="3570509" cy="4225773"/>
          </a:xfrm>
        </p:spPr>
        <p:txBody>
          <a:bodyPr>
            <a:noAutofit/>
          </a:bodyPr>
          <a:lstStyle/>
          <a:p>
            <a:pPr marL="342900" indent="-342900">
              <a:lnSpc>
                <a:spcPct val="131000"/>
              </a:lnSpc>
              <a:spcBef>
                <a:spcPts val="1400"/>
              </a:spcBef>
              <a:buClr>
                <a:schemeClr val="tx2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dirty="0"/>
              <a:t>Male customers have done more number of transactions than Female customers.</a:t>
            </a:r>
          </a:p>
          <a:p>
            <a:pPr marL="342900" indent="-342900">
              <a:lnSpc>
                <a:spcPct val="131000"/>
              </a:lnSpc>
              <a:spcBef>
                <a:spcPts val="1400"/>
              </a:spcBef>
              <a:buClr>
                <a:schemeClr val="tx2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dirty="0"/>
              <a:t>Male customers have done higher number of transactions in all the months.</a:t>
            </a:r>
          </a:p>
          <a:p>
            <a:pPr marL="342900" indent="-342900">
              <a:lnSpc>
                <a:spcPct val="131000"/>
              </a:lnSpc>
              <a:spcBef>
                <a:spcPts val="1400"/>
              </a:spcBef>
              <a:buClr>
                <a:schemeClr val="tx2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dirty="0"/>
              <a:t>Overall, Male customers dominate the transactions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C692F-2521-4D48-A0F1-817915265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4" t="31586" r="14150" b="20389"/>
          <a:stretch/>
        </p:blipFill>
        <p:spPr>
          <a:xfrm>
            <a:off x="4348793" y="1935331"/>
            <a:ext cx="7310120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BBCD58-2DAA-4C81-8EE1-87EA009C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35" y="149443"/>
            <a:ext cx="7174578" cy="534044"/>
          </a:xfrm>
        </p:spPr>
        <p:txBody>
          <a:bodyPr>
            <a:normAutofit fontScale="90000"/>
          </a:bodyPr>
          <a:lstStyle/>
          <a:p>
            <a:r>
              <a:rPr lang="en-IN" dirty="0"/>
              <a:t>Age Wise Transaction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76A92B-2603-49BB-9559-6A32D8E20C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64" y="3998923"/>
            <a:ext cx="6720027" cy="270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A0BE71-8C51-483D-8D81-6579DBD4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116" y="1336901"/>
            <a:ext cx="3286159" cy="4327052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Most number of transactions are done by the customers of age group between 20-40.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Highest  number of transactions are done by customers of age 26.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Most number of customers belong to age between 20-40.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DE1A9B-7F41-4B67-AC94-369E3E90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64" y="804221"/>
            <a:ext cx="6720027" cy="30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8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DBE7-A925-48F2-A1B0-B2385079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181" y="110112"/>
            <a:ext cx="7893936" cy="651888"/>
          </a:xfrm>
        </p:spPr>
        <p:txBody>
          <a:bodyPr/>
          <a:lstStyle/>
          <a:p>
            <a:r>
              <a:rPr lang="en-IN" dirty="0"/>
              <a:t>Suburbs wise Transaction Analysis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29016-F471-41C7-A984-F0EA6E935A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288" y="1465806"/>
            <a:ext cx="7597775" cy="412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2E90E-4F1C-4015-AEE7-D962FA2E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809" y="1537046"/>
            <a:ext cx="3227715" cy="220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000" dirty="0"/>
              <a:t>Melbourne and Sydney have recorded the highest number of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9318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3C45-5BD8-4815-96B7-27DB4C9E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62" y="399495"/>
            <a:ext cx="5778120" cy="870012"/>
          </a:xfrm>
        </p:spPr>
        <p:txBody>
          <a:bodyPr/>
          <a:lstStyle/>
          <a:p>
            <a:r>
              <a:rPr lang="en-IN" dirty="0"/>
              <a:t>Transaction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1CFC175-B7EA-4381-889C-F612E9BD1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0979" y="1869563"/>
            <a:ext cx="7597775" cy="40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4B33-DC07-4BE3-B226-96F368B2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869562"/>
            <a:ext cx="3357180" cy="2533761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/>
              <a:t>Most of the transactions are done via POS and SALES-POS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/>
              <a:t>Least number of transactions are done via PHONE Bank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596658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D88D89147164CBEC9DF799E08683D" ma:contentTypeVersion="10" ma:contentTypeDescription="Create a new document." ma:contentTypeScope="" ma:versionID="a4b50ac1fcf424069ed95156349cf06a">
  <xsd:schema xmlns:xsd="http://www.w3.org/2001/XMLSchema" xmlns:xs="http://www.w3.org/2001/XMLSchema" xmlns:p="http://schemas.microsoft.com/office/2006/metadata/properties" xmlns:ns3="175af5b6-ec19-491d-a54e-e6939e321b98" targetNamespace="http://schemas.microsoft.com/office/2006/metadata/properties" ma:root="true" ma:fieldsID="833d48e1f47d1641c7ad0c6dfdc93c1a" ns3:_="">
    <xsd:import namespace="175af5b6-ec19-491d-a54e-e6939e321b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af5b6-ec19-491d-a54e-e6939e321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2C7A4-9078-4950-9239-88210814B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0A1F8D-740A-4FC5-A355-C1D7405B7F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EDBD8-3A78-41F8-ACB0-28C4348307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5af5b6-ec19-491d-a54e-e6939e321b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256</TotalTime>
  <Words>363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Helvetica Neue</vt:lpstr>
      <vt:lpstr>Wingdings 2</vt:lpstr>
      <vt:lpstr>Feathered</vt:lpstr>
      <vt:lpstr>ANZ Transactions</vt:lpstr>
      <vt:lpstr>About the dataset</vt:lpstr>
      <vt:lpstr>Correlation</vt:lpstr>
      <vt:lpstr>Month Wise Analysis</vt:lpstr>
      <vt:lpstr>Day Wise Transaction</vt:lpstr>
      <vt:lpstr>Gender Analysis</vt:lpstr>
      <vt:lpstr>Age Wise Transaction Analysis</vt:lpstr>
      <vt:lpstr>Suburbs wise Transaction Analysis </vt:lpstr>
      <vt:lpstr>Transaction Analysis</vt:lpstr>
      <vt:lpstr>State Wise Transaction Analysis</vt:lpstr>
      <vt:lpstr>Top Customers</vt:lpstr>
      <vt:lpstr>Customer Location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chintha</dc:creator>
  <cp:lastModifiedBy>ambati vaishnavi</cp:lastModifiedBy>
  <cp:revision>43</cp:revision>
  <dcterms:created xsi:type="dcterms:W3CDTF">2020-07-30T03:32:53Z</dcterms:created>
  <dcterms:modified xsi:type="dcterms:W3CDTF">2020-07-30T08:48:58Z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0x010100B87D88D89147164CBEC9DF799E08683D</vt:lpwstr>
  </property>
</Properties>
</file>