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8.jpg" ContentType="image/jpe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29CCC4-03A7-4180-9280-510ECBE22FD8}">
          <p14:sldIdLst>
            <p14:sldId id="256"/>
            <p14:sldId id="257"/>
            <p14:sldId id="258"/>
            <p14:sldId id="259"/>
            <p14:sldId id="260"/>
            <p14:sldId id="261"/>
            <p14:sldId id="262"/>
            <p14:sldId id="269"/>
            <p14:sldId id="263"/>
          </p14:sldIdLst>
        </p14:section>
        <p14:section name="Untitled Section" id="{7470ABD4-77D0-42BE-9311-CD2301DFBA5A}">
          <p14:sldIdLst>
            <p14:sldId id="264"/>
            <p14:sldId id="265"/>
          </p14:sldIdLst>
        </p14:section>
        <p14:section name="Untitled Section" id="{CB8F36FA-AC54-472E-A8C3-9BD2069B96A5}">
          <p14:sldIdLst>
            <p14:sldId id="268"/>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14" y="19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F:\personal%20files\Priya\employee%20performance%20analysis.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performance analysis.xlsx]Sheet1!PivotTable1</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22</c:v>
                </c:pt>
                <c:pt idx="1">
                  <c:v>25</c:v>
                </c:pt>
                <c:pt idx="2">
                  <c:v>25</c:v>
                </c:pt>
                <c:pt idx="3">
                  <c:v>20</c:v>
                </c:pt>
                <c:pt idx="4">
                  <c:v>25</c:v>
                </c:pt>
                <c:pt idx="5">
                  <c:v>31</c:v>
                </c:pt>
                <c:pt idx="6">
                  <c:v>32</c:v>
                </c:pt>
                <c:pt idx="7">
                  <c:v>30</c:v>
                </c:pt>
                <c:pt idx="8">
                  <c:v>23</c:v>
                </c:pt>
                <c:pt idx="9">
                  <c:v>31</c:v>
                </c:pt>
              </c:numCache>
            </c:numRef>
          </c:val>
          <c:extLst>
            <c:ext xmlns:c16="http://schemas.microsoft.com/office/drawing/2014/chart" uri="{C3380CC4-5D6E-409C-BE32-E72D297353CC}">
              <c16:uniqueId val="{00000000-68F4-4B4E-93E2-6C702F5B9774}"/>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41</c:v>
                </c:pt>
                <c:pt idx="1">
                  <c:v>50</c:v>
                </c:pt>
                <c:pt idx="2">
                  <c:v>49</c:v>
                </c:pt>
                <c:pt idx="3">
                  <c:v>45</c:v>
                </c:pt>
                <c:pt idx="4">
                  <c:v>45</c:v>
                </c:pt>
                <c:pt idx="5">
                  <c:v>39</c:v>
                </c:pt>
                <c:pt idx="6">
                  <c:v>49</c:v>
                </c:pt>
                <c:pt idx="7">
                  <c:v>47</c:v>
                </c:pt>
                <c:pt idx="8">
                  <c:v>49</c:v>
                </c:pt>
                <c:pt idx="9">
                  <c:v>43</c:v>
                </c:pt>
              </c:numCache>
            </c:numRef>
          </c:val>
          <c:extLst>
            <c:ext xmlns:c16="http://schemas.microsoft.com/office/drawing/2014/chart" uri="{C3380CC4-5D6E-409C-BE32-E72D297353CC}">
              <c16:uniqueId val="{00000001-68F4-4B4E-93E2-6C702F5B9774}"/>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122</c:v>
                </c:pt>
                <c:pt idx="1">
                  <c:v>105</c:v>
                </c:pt>
                <c:pt idx="2">
                  <c:v>115</c:v>
                </c:pt>
                <c:pt idx="3">
                  <c:v>128</c:v>
                </c:pt>
                <c:pt idx="4">
                  <c:v>117</c:v>
                </c:pt>
                <c:pt idx="5">
                  <c:v>109</c:v>
                </c:pt>
                <c:pt idx="6">
                  <c:v>117</c:v>
                </c:pt>
                <c:pt idx="7">
                  <c:v>114</c:v>
                </c:pt>
                <c:pt idx="8">
                  <c:v>114</c:v>
                </c:pt>
                <c:pt idx="9">
                  <c:v>117</c:v>
                </c:pt>
              </c:numCache>
            </c:numRef>
          </c:val>
          <c:extLst>
            <c:ext xmlns:c16="http://schemas.microsoft.com/office/drawing/2014/chart" uri="{C3380CC4-5D6E-409C-BE32-E72D297353CC}">
              <c16:uniqueId val="{00000002-68F4-4B4E-93E2-6C702F5B9774}"/>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20</c:v>
                </c:pt>
                <c:pt idx="1">
                  <c:v>16</c:v>
                </c:pt>
                <c:pt idx="2">
                  <c:v>14</c:v>
                </c:pt>
                <c:pt idx="3">
                  <c:v>12</c:v>
                </c:pt>
                <c:pt idx="4">
                  <c:v>17</c:v>
                </c:pt>
                <c:pt idx="5">
                  <c:v>12</c:v>
                </c:pt>
                <c:pt idx="6">
                  <c:v>16</c:v>
                </c:pt>
                <c:pt idx="7">
                  <c:v>17</c:v>
                </c:pt>
                <c:pt idx="8">
                  <c:v>16</c:v>
                </c:pt>
                <c:pt idx="9">
                  <c:v>14</c:v>
                </c:pt>
              </c:numCache>
            </c:numRef>
          </c:val>
          <c:extLst>
            <c:ext xmlns:c16="http://schemas.microsoft.com/office/drawing/2014/chart" uri="{C3380CC4-5D6E-409C-BE32-E72D297353CC}">
              <c16:uniqueId val="{00000003-68F4-4B4E-93E2-6C702F5B9774}"/>
            </c:ext>
          </c:extLst>
        </c:ser>
        <c:dLbls>
          <c:showLegendKey val="0"/>
          <c:showVal val="0"/>
          <c:showCatName val="0"/>
          <c:showSerName val="0"/>
          <c:showPercent val="0"/>
          <c:showBubbleSize val="0"/>
        </c:dLbls>
        <c:gapWidth val="219"/>
        <c:overlap val="-27"/>
        <c:axId val="370653247"/>
        <c:axId val="370654079"/>
      </c:barChart>
      <c:catAx>
        <c:axId val="3706532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0654079"/>
        <c:crosses val="autoZero"/>
        <c:auto val="1"/>
        <c:lblAlgn val="ctr"/>
        <c:lblOffset val="100"/>
        <c:noMultiLvlLbl val="0"/>
      </c:catAx>
      <c:valAx>
        <c:axId val="3706540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065324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3.jpg" /><Relationship Id="rId2" Type="http://schemas.openxmlformats.org/officeDocument/2006/relationships/image" Target="../media/image2.png"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image" Target="../media/image6.png" /><Relationship Id="rId1" Type="http://schemas.openxmlformats.org/officeDocument/2006/relationships/slideLayout" Target="../slideLayouts/slideLayout4.xml" /><Relationship Id="rId5" Type="http://schemas.openxmlformats.org/officeDocument/2006/relationships/image" Target="../media/image9.png" /><Relationship Id="rId4" Type="http://schemas.openxmlformats.org/officeDocument/2006/relationships/image" Target="../media/image8.jpg"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US" sz="2400" dirty="0" err="1"/>
              <a:t>Vaishnavi</a:t>
            </a:r>
            <a:r>
              <a:rPr lang="en-US" sz="2400" dirty="0"/>
              <a:t> Singh. V </a:t>
            </a:r>
          </a:p>
          <a:p>
            <a:r>
              <a:rPr lang="en-US" sz="2400" dirty="0"/>
              <a:t>REGISTER NO: 312209529/asunm1353312209529</a:t>
            </a:r>
          </a:p>
          <a:p>
            <a:r>
              <a:rPr lang="en-US" sz="2400" dirty="0"/>
              <a:t>DEPARTMENT: B.COM(</a:t>
            </a:r>
            <a:r>
              <a:rPr lang="en-US" sz="2400" dirty="0" err="1"/>
              <a:t>Bankmanagement</a:t>
            </a:r>
            <a:r>
              <a:rPr lang="en-US" sz="2400" dirty="0"/>
              <a:t>)</a:t>
            </a:r>
          </a:p>
          <a:p>
            <a:r>
              <a:rPr lang="en-US" sz="2400" dirty="0"/>
              <a:t>COLLEGE: Anna Adarsh college for women </a:t>
            </a:r>
            <a:r>
              <a:rPr lang="en-US" sz="2400" dirty="0" err="1"/>
              <a:t>chennai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3" name="Text Placeholder 12"/>
          <p:cNvSpPr>
            <a:spLocks noGrp="1"/>
          </p:cNvSpPr>
          <p:nvPr>
            <p:ph type="body" idx="1"/>
          </p:nvPr>
        </p:nvSpPr>
        <p:spPr>
          <a:xfrm>
            <a:off x="609600" y="1577340"/>
            <a:ext cx="10972800" cy="4985980"/>
          </a:xfrm>
        </p:spPr>
        <p:txBody>
          <a:bodyPr/>
          <a:lstStyle/>
          <a:p>
            <a:r>
              <a:rPr lang="en-US" dirty="0"/>
              <a:t>Data Collection:</a:t>
            </a:r>
          </a:p>
          <a:p>
            <a:r>
              <a:rPr lang="en-US" dirty="0"/>
              <a:t> 1) Download data from </a:t>
            </a:r>
            <a:r>
              <a:rPr lang="en-US" dirty="0" err="1"/>
              <a:t>Skillsbuild</a:t>
            </a:r>
            <a:r>
              <a:rPr lang="en-US" dirty="0"/>
              <a:t> platform.</a:t>
            </a:r>
          </a:p>
          <a:p>
            <a:r>
              <a:rPr lang="en-US" dirty="0"/>
              <a:t> 2)  Extracted the Zip. File.</a:t>
            </a:r>
          </a:p>
          <a:p>
            <a:r>
              <a:rPr lang="en-US" dirty="0"/>
              <a:t> 3)  Save the data into a excel file.</a:t>
            </a:r>
          </a:p>
          <a:p>
            <a:r>
              <a:rPr lang="en-US" dirty="0"/>
              <a:t>Feature Collection:</a:t>
            </a:r>
          </a:p>
          <a:p>
            <a:r>
              <a:rPr lang="en-US" dirty="0"/>
              <a:t> 1)  26 Features in the </a:t>
            </a:r>
            <a:r>
              <a:rPr lang="en-US" dirty="0" err="1"/>
              <a:t>dataset,but</a:t>
            </a:r>
            <a:r>
              <a:rPr lang="en-US" dirty="0"/>
              <a:t> selected only 9 out of it.</a:t>
            </a:r>
          </a:p>
          <a:p>
            <a:r>
              <a:rPr lang="en-US" dirty="0"/>
              <a:t>Data Cleaning:</a:t>
            </a:r>
          </a:p>
          <a:p>
            <a:r>
              <a:rPr lang="en-US" dirty="0"/>
              <a:t> 1)  Highlighted the Missing Value in the given Dataset using </a:t>
            </a:r>
            <a:r>
              <a:rPr lang="en-US" dirty="0" err="1"/>
              <a:t>Condiional</a:t>
            </a:r>
            <a:r>
              <a:rPr lang="en-US" dirty="0"/>
              <a:t> Formatting.</a:t>
            </a:r>
          </a:p>
          <a:p>
            <a:r>
              <a:rPr lang="en-US" dirty="0"/>
              <a:t> 2)  Filtered the Blank cells using filter option.</a:t>
            </a:r>
          </a:p>
          <a:p>
            <a:r>
              <a:rPr lang="en-US" dirty="0"/>
              <a:t>Performance Level Calculation:</a:t>
            </a:r>
          </a:p>
          <a:p>
            <a:r>
              <a:rPr lang="en-US" dirty="0"/>
              <a:t> 1)  Using </a:t>
            </a:r>
            <a:r>
              <a:rPr lang="en-US" dirty="0">
                <a:solidFill>
                  <a:srgbClr val="0D0D0D"/>
                </a:solidFill>
                <a:latin typeface="Times New Roman" panose="02020603050405020304" pitchFamily="18" charset="0"/>
                <a:cs typeface="Times New Roman" panose="02020603050405020304" pitchFamily="18" charset="0"/>
              </a:rPr>
              <a:t> </a:t>
            </a:r>
            <a:r>
              <a:rPr lang="en-US" dirty="0"/>
              <a:t>=IFS(Z2&gt;=5,”very high”,Z2&gt;=4,”high”,Z2&gt;=3,”med”,”True”,”Low”) formula we calculated the Performance level.</a:t>
            </a:r>
          </a:p>
          <a:p>
            <a:r>
              <a:rPr lang="en-US" dirty="0">
                <a:solidFill>
                  <a:srgbClr val="0D0D0D"/>
                </a:solidFill>
                <a:latin typeface="Times New Roman" panose="02020603050405020304" pitchFamily="18" charset="0"/>
                <a:cs typeface="Times New Roman" panose="02020603050405020304" pitchFamily="18" charset="0"/>
              </a:rPr>
              <a:t> 2)  Using Autofill we done the same thing to other rows.</a:t>
            </a:r>
          </a:p>
          <a:p>
            <a:r>
              <a:rPr lang="en-US" dirty="0">
                <a:solidFill>
                  <a:srgbClr val="0D0D0D"/>
                </a:solidFill>
                <a:latin typeface="Times New Roman" panose="02020603050405020304" pitchFamily="18" charset="0"/>
                <a:cs typeface="Times New Roman" panose="02020603050405020304" pitchFamily="18" charset="0"/>
              </a:rPr>
              <a:t>Pivot Table:</a:t>
            </a:r>
          </a:p>
          <a:p>
            <a:pPr marL="342900" indent="-342900">
              <a:buAutoNum type="arabicParenR"/>
            </a:pPr>
            <a:r>
              <a:rPr lang="en-US" dirty="0">
                <a:solidFill>
                  <a:srgbClr val="0D0D0D"/>
                </a:solidFill>
                <a:latin typeface="Times New Roman" panose="02020603050405020304" pitchFamily="18" charset="0"/>
                <a:cs typeface="Times New Roman" panose="02020603050405020304" pitchFamily="18" charset="0"/>
              </a:rPr>
              <a:t>We summarized the dataset.</a:t>
            </a:r>
          </a:p>
          <a:p>
            <a:r>
              <a:rPr lang="en-US" dirty="0">
                <a:solidFill>
                  <a:srgbClr val="0D0D0D"/>
                </a:solidFill>
                <a:latin typeface="Times New Roman" panose="02020603050405020304" pitchFamily="18" charset="0"/>
                <a:cs typeface="Times New Roman" panose="02020603050405020304" pitchFamily="18" charset="0"/>
              </a:rPr>
              <a:t>Graph Chart:</a:t>
            </a:r>
          </a:p>
          <a:p>
            <a:r>
              <a:rPr lang="en-US" dirty="0">
                <a:solidFill>
                  <a:srgbClr val="0D0D0D"/>
                </a:solidFill>
                <a:latin typeface="Times New Roman" panose="02020603050405020304" pitchFamily="18" charset="0"/>
                <a:cs typeface="Times New Roman" panose="02020603050405020304" pitchFamily="18" charset="0"/>
              </a:rPr>
              <a:t> 1)   Data visualization.</a:t>
            </a:r>
          </a:p>
          <a:p>
            <a:r>
              <a:rPr lang="en-US"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999037174"/>
              </p:ext>
            </p:extLst>
          </p:nvPr>
        </p:nvGraphicFramePr>
        <p:xfrm>
          <a:off x="1905000" y="1600200"/>
          <a:ext cx="6934200" cy="3581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599" y="2133600"/>
            <a:ext cx="10972800" cy="1800493"/>
          </a:xfrm>
        </p:spPr>
        <p:txBody>
          <a:bodyPr/>
          <a:lstStyle/>
          <a:p>
            <a:pPr marL="285750" indent="-285750">
              <a:lnSpc>
                <a:spcPct val="150000"/>
              </a:lnSpc>
              <a:buFont typeface="Arial" panose="020B0604020202020204" pitchFamily="34" charset="0"/>
              <a:buChar char="•"/>
            </a:pPr>
            <a:r>
              <a:rPr lang="en-US" dirty="0"/>
              <a:t>By comparing the performance of the employees the no. of employees who are in medium level are in higher amount in the organization than very high and high performance employee we need to motivate the employee more to betterment the organization.</a:t>
            </a:r>
          </a:p>
          <a:p>
            <a:pPr marL="285750" indent="-285750">
              <a:buFont typeface="Arial" panose="020B0604020202020204" pitchFamily="34" charset="0"/>
              <a:buChar char="•"/>
            </a:pPr>
            <a:r>
              <a:rPr lang="en-US" dirty="0"/>
              <a:t>High and very high performance employees can train the low and medium level employee's for the growth of the firm.</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a:off x="11048618" y="304800"/>
            <a:ext cx="609600" cy="1468616"/>
          </a:xfrm>
          <a:prstGeom prst="rect">
            <a:avLst/>
          </a:prstGeom>
        </p:spPr>
      </p:pic>
      <p:sp>
        <p:nvSpPr>
          <p:cNvPr id="7" name="object 7"/>
          <p:cNvSpPr txBox="1">
            <a:spLocks noGrp="1"/>
          </p:cNvSpPr>
          <p:nvPr>
            <p:ph type="title"/>
          </p:nvPr>
        </p:nvSpPr>
        <p:spPr>
          <a:xfrm>
            <a:off x="747647" y="702050"/>
            <a:ext cx="10681335" cy="75819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p:cNvSpPr>
            <a:spLocks noGrp="1"/>
          </p:cNvSpPr>
          <p:nvPr>
            <p:ph type="body" idx="1"/>
          </p:nvPr>
        </p:nvSpPr>
        <p:spPr>
          <a:xfrm>
            <a:off x="609599" y="1851690"/>
            <a:ext cx="10972800" cy="3655103"/>
          </a:xfrm>
        </p:spPr>
        <p:txBody>
          <a:bodyPr/>
          <a:lstStyle/>
          <a:p>
            <a:pPr>
              <a:lnSpc>
                <a:spcPct val="150000"/>
              </a:lnSpc>
            </a:pPr>
            <a:r>
              <a:rPr lang="en-US" sz="1600" dirty="0"/>
              <a:t>Primary Objectives:</a:t>
            </a:r>
          </a:p>
          <a:p>
            <a:pPr marL="285750" indent="-285750">
              <a:lnSpc>
                <a:spcPct val="150000"/>
              </a:lnSpc>
              <a:buFont typeface="Arial" panose="020B0604020202020204" pitchFamily="34" charset="0"/>
              <a:buChar char="•"/>
            </a:pPr>
            <a:r>
              <a:rPr lang="en-US" sz="1600" dirty="0"/>
              <a:t>Improved Performance: Identify areas of strength and weakness, set goals, and provide feedback to enhance employee performance.</a:t>
            </a:r>
          </a:p>
          <a:p>
            <a:pPr marL="285750" indent="-285750">
              <a:lnSpc>
                <a:spcPct val="150000"/>
              </a:lnSpc>
              <a:buFont typeface="Arial" panose="020B0604020202020204" pitchFamily="34" charset="0"/>
              <a:buChar char="•"/>
            </a:pPr>
            <a:r>
              <a:rPr lang="en-US" sz="1600" dirty="0"/>
              <a:t> Decision-Making: Inform decisions on promotions, demotions, transfers, or terminations.</a:t>
            </a:r>
          </a:p>
          <a:p>
            <a:pPr>
              <a:lnSpc>
                <a:spcPct val="150000"/>
              </a:lnSpc>
            </a:pPr>
            <a:r>
              <a:rPr lang="en-US" sz="1600" dirty="0"/>
              <a:t>Additional Benefits:</a:t>
            </a:r>
          </a:p>
          <a:p>
            <a:pPr marL="285750" indent="-285750">
              <a:lnSpc>
                <a:spcPct val="150000"/>
              </a:lnSpc>
              <a:buFont typeface="Arial" panose="020B0604020202020204" pitchFamily="34" charset="0"/>
              <a:buChar char="•"/>
            </a:pPr>
            <a:r>
              <a:rPr lang="en-US" sz="1600" dirty="0"/>
              <a:t> Aligns with Organizational Goals: Ensures employees' objectives are aligned with company strategic objectives.</a:t>
            </a:r>
          </a:p>
          <a:p>
            <a:pPr marL="285750" indent="-285750">
              <a:lnSpc>
                <a:spcPct val="150000"/>
              </a:lnSpc>
              <a:buFont typeface="Arial" panose="020B0604020202020204" pitchFamily="34" charset="0"/>
              <a:buChar char="•"/>
            </a:pPr>
            <a:r>
              <a:rPr lang="en-US" sz="1600" dirty="0"/>
              <a:t>Compliance and Risk Management: Documents performance issues, helping mitigate potential legal risks.</a:t>
            </a:r>
          </a:p>
          <a:p>
            <a:pPr marL="285750" indent="-285750">
              <a:lnSpc>
                <a:spcPct val="150000"/>
              </a:lnSpc>
              <a:buFont typeface="Arial" panose="020B0604020202020204" pitchFamily="34" charset="0"/>
              <a:buChar char="•"/>
            </a:pPr>
            <a:r>
              <a:rPr lang="en-US" sz="1600" dirty="0"/>
              <a:t>Boosts Productivity: Encourages accountability, efficiency, and effectiveness.</a:t>
            </a:r>
          </a:p>
          <a:p>
            <a:pPr>
              <a:lnSpc>
                <a:spcPct val="150000"/>
              </a:lnSpc>
            </a:pPr>
            <a:r>
              <a:rPr lang="en-US" sz="1600" dirty="0"/>
              <a:t>      By conducting regular employee performance analysis, organizations can optimize talent utilization, drive business          outcomes, and create a culture of continuous improvement.</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a:off x="-228600" y="-328382"/>
            <a:ext cx="2055747" cy="2133600"/>
          </a:xfrm>
          <a:prstGeom prst="rect">
            <a:avLst/>
          </a:prstGeom>
        </p:spPr>
      </p:pic>
      <p:sp>
        <p:nvSpPr>
          <p:cNvPr id="7" name="object 7"/>
          <p:cNvSpPr txBox="1">
            <a:spLocks noGrp="1"/>
          </p:cNvSpPr>
          <p:nvPr>
            <p:ph type="title"/>
          </p:nvPr>
        </p:nvSpPr>
        <p:spPr>
          <a:xfrm>
            <a:off x="914400" y="1466128"/>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676275" y="2511657"/>
            <a:ext cx="7924800" cy="3370153"/>
          </a:xfrm>
          <a:prstGeom prst="rect">
            <a:avLst/>
          </a:prstGeom>
          <a:noFill/>
        </p:spPr>
        <p:txBody>
          <a:bodyPr wrap="square" rtlCol="0">
            <a:spAutoFit/>
          </a:bodyPr>
          <a:lstStyle/>
          <a:p>
            <a:pPr algn="l">
              <a:lnSpc>
                <a:spcPct val="150000"/>
              </a:lnSpc>
            </a:pPr>
            <a:r>
              <a:rPr lang="en-US" b="0" i="0" dirty="0">
                <a:solidFill>
                  <a:srgbClr val="0D0D0D"/>
                </a:solidFill>
                <a:effectLst/>
                <a:latin typeface="Times New Roman" panose="02020603050405020304" pitchFamily="18" charset="0"/>
                <a:cs typeface="Times New Roman" panose="02020603050405020304" pitchFamily="18" charset="0"/>
              </a:rPr>
              <a:t>EMPLOYEE PERFORMANCE ANALYSIS</a:t>
            </a:r>
          </a:p>
          <a:p>
            <a:pPr marL="285750" indent="-285750" algn="l">
              <a:lnSpc>
                <a:spcPct val="150000"/>
              </a:lnSpc>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Employee performance analysis, also known as performance evaluation or appraisal, is a systematic process to assess an employee's work performance, accomplishments, and areas for improvement.</a:t>
            </a:r>
          </a:p>
          <a:p>
            <a:pPr marL="285750" indent="-285750">
              <a:lnSpc>
                <a:spcPct val="150000"/>
              </a:lnSpc>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By implementing a structured employee performance analysis process, organizations can optimize talent utilization, drive business outcomes, and foster a culture of continuous improvement.</a:t>
            </a:r>
            <a:endParaRPr lang="en-US"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9200" y="2567382"/>
            <a:ext cx="1371600" cy="1389888"/>
          </a:xfrm>
          <a:prstGeom prst="rect">
            <a:avLst/>
          </a:prstGeom>
        </p:spPr>
      </p:pic>
      <p:sp>
        <p:nvSpPr>
          <p:cNvPr id="11" name="Rectangle 10"/>
          <p:cNvSpPr/>
          <p:nvPr/>
        </p:nvSpPr>
        <p:spPr>
          <a:xfrm>
            <a:off x="1405746" y="3917024"/>
            <a:ext cx="1499379" cy="369332"/>
          </a:xfrm>
          <a:prstGeom prst="rect">
            <a:avLst/>
          </a:prstGeom>
        </p:spPr>
        <p:txBody>
          <a:bodyPr wrap="square">
            <a:spAutoFit/>
          </a:bodyPr>
          <a:lstStyle/>
          <a:p>
            <a:r>
              <a:rPr lang="en-US" dirty="0"/>
              <a:t>Employees</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7200" y="1948165"/>
            <a:ext cx="1752600" cy="12990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Rectangle 12"/>
          <p:cNvSpPr/>
          <p:nvPr/>
        </p:nvSpPr>
        <p:spPr>
          <a:xfrm>
            <a:off x="4600729" y="3396722"/>
            <a:ext cx="1113318" cy="369332"/>
          </a:xfrm>
          <a:prstGeom prst="rect">
            <a:avLst/>
          </a:prstGeom>
        </p:spPr>
        <p:txBody>
          <a:bodyPr wrap="none">
            <a:spAutoFit/>
          </a:bodyPr>
          <a:lstStyle/>
          <a:p>
            <a:r>
              <a:rPr lang="en-US" dirty="0"/>
              <a:t>Managers</a:t>
            </a:r>
          </a:p>
        </p:txBody>
      </p:sp>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67600" y="2579402"/>
            <a:ext cx="2035384" cy="13357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5" name="Rectangle 14"/>
          <p:cNvSpPr/>
          <p:nvPr/>
        </p:nvSpPr>
        <p:spPr>
          <a:xfrm>
            <a:off x="7391400" y="3917024"/>
            <a:ext cx="2819400" cy="369332"/>
          </a:xfrm>
          <a:prstGeom prst="rect">
            <a:avLst/>
          </a:prstGeom>
        </p:spPr>
        <p:txBody>
          <a:bodyPr wrap="square">
            <a:spAutoFit/>
          </a:bodyPr>
          <a:lstStyle/>
          <a:p>
            <a:r>
              <a:rPr lang="en-US" dirty="0"/>
              <a:t>External Stakeholders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32487" y="881011"/>
            <a:ext cx="10681335" cy="75819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Text Placeholder 9"/>
          <p:cNvSpPr>
            <a:spLocks noGrp="1"/>
          </p:cNvSpPr>
          <p:nvPr>
            <p:ph type="body" idx="1"/>
          </p:nvPr>
        </p:nvSpPr>
        <p:spPr>
          <a:xfrm>
            <a:off x="676275" y="2133600"/>
            <a:ext cx="10972800" cy="3323987"/>
          </a:xfrm>
        </p:spPr>
        <p:txBody>
          <a:bodyPr/>
          <a:lstStyle/>
          <a:p>
            <a:pPr marL="285750" indent="-285750">
              <a:buFont typeface="Arial" panose="020B0604020202020204" pitchFamily="34" charset="0"/>
              <a:buChar char="•"/>
            </a:pPr>
            <a:r>
              <a:rPr lang="en-US" dirty="0"/>
              <a:t>Conditional Formatting :</a:t>
            </a:r>
          </a:p>
          <a:p>
            <a:r>
              <a:rPr lang="en-US" dirty="0"/>
              <a:t>             To highlight the Missing Value in the given data.</a:t>
            </a:r>
          </a:p>
          <a:p>
            <a:pPr marL="285750" indent="-285750">
              <a:buFont typeface="Arial" panose="020B0604020202020204" pitchFamily="34" charset="0"/>
              <a:buChar char="•"/>
            </a:pPr>
            <a:r>
              <a:rPr lang="en-US" dirty="0"/>
              <a:t>Filter:</a:t>
            </a:r>
          </a:p>
          <a:p>
            <a:r>
              <a:rPr lang="en-US" dirty="0"/>
              <a:t>              To filter the Missing values in the given data.</a:t>
            </a:r>
          </a:p>
          <a:p>
            <a:pPr marL="285750" indent="-285750">
              <a:buFont typeface="Arial" panose="020B0604020202020204" pitchFamily="34" charset="0"/>
              <a:buChar char="•"/>
            </a:pPr>
            <a:r>
              <a:rPr lang="en-US" dirty="0"/>
              <a:t>Formula:</a:t>
            </a:r>
          </a:p>
          <a:p>
            <a:r>
              <a:rPr lang="en-US" dirty="0"/>
              <a:t>               To calculate the Performance Level in the given data.</a:t>
            </a:r>
          </a:p>
          <a:p>
            <a:r>
              <a:rPr lang="en-US" dirty="0"/>
              <a:t>           =IFS(Z2&gt;=5,”very high”,Z2&gt;=4,”high”,Z2&gt;=3,”med”,”True”,”Low”)</a:t>
            </a:r>
          </a:p>
          <a:p>
            <a:pPr marL="285750" indent="-285750">
              <a:buFont typeface="Arial" panose="020B0604020202020204" pitchFamily="34" charset="0"/>
              <a:buChar char="•"/>
            </a:pPr>
            <a:r>
              <a:rPr lang="en-US" dirty="0"/>
              <a:t> Pivot Table:</a:t>
            </a:r>
          </a:p>
          <a:p>
            <a:r>
              <a:rPr lang="en-US" dirty="0"/>
              <a:t>                 To summarize the given data.</a:t>
            </a:r>
          </a:p>
          <a:p>
            <a:pPr marL="285750" indent="-285750">
              <a:buFont typeface="Arial" panose="020B0604020202020204" pitchFamily="34" charset="0"/>
              <a:buChar char="•"/>
            </a:pPr>
            <a:r>
              <a:rPr lang="en-US" dirty="0"/>
              <a:t> Graph:</a:t>
            </a:r>
          </a:p>
          <a:p>
            <a:r>
              <a:rPr lang="en-US" dirty="0"/>
              <a:t>                  To visualize the given data in chart representation.</a:t>
            </a:r>
          </a:p>
          <a:p>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577340"/>
            <a:ext cx="10972800" cy="3323987"/>
          </a:xfrm>
        </p:spPr>
        <p:txBody>
          <a:bodyPr/>
          <a:lstStyle/>
          <a:p>
            <a:pPr marL="285750" indent="-285750">
              <a:buFont typeface="Arial" panose="020B0604020202020204" pitchFamily="34" charset="0"/>
              <a:buChar char="•"/>
            </a:pPr>
            <a:r>
              <a:rPr lang="en-US" dirty="0"/>
              <a:t>Employee dataset from </a:t>
            </a:r>
            <a:r>
              <a:rPr lang="en-US" dirty="0" err="1"/>
              <a:t>kaggle</a:t>
            </a:r>
            <a:endParaRPr lang="en-US" dirty="0"/>
          </a:p>
          <a:p>
            <a:pPr marL="285750" indent="-285750">
              <a:buFont typeface="Arial" panose="020B0604020202020204" pitchFamily="34" charset="0"/>
              <a:buChar char="•"/>
            </a:pPr>
            <a:r>
              <a:rPr lang="en-US" dirty="0"/>
              <a:t>26 features available, but considered only 9 </a:t>
            </a:r>
            <a:r>
              <a:rPr lang="en-US" dirty="0" err="1"/>
              <a:t>features,They</a:t>
            </a:r>
            <a:r>
              <a:rPr lang="en-US" dirty="0"/>
              <a:t> are:</a:t>
            </a:r>
          </a:p>
          <a:p>
            <a:r>
              <a:rPr lang="en-US" dirty="0"/>
              <a:t>                             </a:t>
            </a:r>
            <a:r>
              <a:rPr lang="en-US" dirty="0" err="1"/>
              <a:t>EmpID</a:t>
            </a:r>
            <a:r>
              <a:rPr lang="en-US" dirty="0"/>
              <a:t> = Numeric</a:t>
            </a:r>
          </a:p>
          <a:p>
            <a:r>
              <a:rPr lang="en-US" dirty="0"/>
              <a:t>                             </a:t>
            </a:r>
            <a:r>
              <a:rPr lang="en-US" dirty="0" err="1"/>
              <a:t>FirstName</a:t>
            </a:r>
            <a:r>
              <a:rPr lang="en-US" dirty="0"/>
              <a:t> = Text</a:t>
            </a:r>
          </a:p>
          <a:p>
            <a:r>
              <a:rPr lang="en-US" dirty="0"/>
              <a:t>                             </a:t>
            </a:r>
            <a:r>
              <a:rPr lang="en-US" dirty="0" err="1"/>
              <a:t>LastName</a:t>
            </a:r>
            <a:r>
              <a:rPr lang="en-US" dirty="0"/>
              <a:t> = Text</a:t>
            </a:r>
          </a:p>
          <a:p>
            <a:r>
              <a:rPr lang="en-US" dirty="0"/>
              <a:t>                             </a:t>
            </a:r>
            <a:r>
              <a:rPr lang="en-US" dirty="0" err="1"/>
              <a:t>BusinessUnit</a:t>
            </a:r>
            <a:r>
              <a:rPr lang="en-US" dirty="0"/>
              <a:t> = Text</a:t>
            </a:r>
          </a:p>
          <a:p>
            <a:r>
              <a:rPr lang="en-US" dirty="0"/>
              <a:t>                             </a:t>
            </a:r>
            <a:r>
              <a:rPr lang="en-US" dirty="0" err="1"/>
              <a:t>EmployeeStatus</a:t>
            </a:r>
            <a:r>
              <a:rPr lang="en-US" dirty="0"/>
              <a:t> = Text</a:t>
            </a:r>
          </a:p>
          <a:p>
            <a:r>
              <a:rPr lang="en-US" dirty="0"/>
              <a:t>                             </a:t>
            </a:r>
            <a:r>
              <a:rPr lang="en-US" dirty="0" err="1"/>
              <a:t>EmployeeType</a:t>
            </a:r>
            <a:r>
              <a:rPr lang="en-US" dirty="0"/>
              <a:t> = Text</a:t>
            </a:r>
          </a:p>
          <a:p>
            <a:r>
              <a:rPr lang="en-US" dirty="0"/>
              <a:t>                             </a:t>
            </a:r>
            <a:r>
              <a:rPr lang="en-US" dirty="0" err="1"/>
              <a:t>EmployeeClassificationType</a:t>
            </a:r>
            <a:r>
              <a:rPr lang="en-US" dirty="0"/>
              <a:t> = Text</a:t>
            </a:r>
          </a:p>
          <a:p>
            <a:r>
              <a:rPr lang="en-US" dirty="0"/>
              <a:t>                             Performance Score = Text</a:t>
            </a:r>
          </a:p>
          <a:p>
            <a:r>
              <a:rPr lang="en-US" dirty="0"/>
              <a:t>                             Current Employee Rating = Numeric</a:t>
            </a:r>
          </a:p>
          <a:p>
            <a:r>
              <a:rPr lang="en-US" dirty="0"/>
              <a:t>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981200" y="2057400"/>
            <a:ext cx="8534018" cy="1292662"/>
          </a:xfrm>
          <a:prstGeom prst="rect">
            <a:avLst/>
          </a:prstGeom>
          <a:noFill/>
        </p:spPr>
        <p:txBody>
          <a:bodyPr wrap="square" rtlCol="0">
            <a:spAutoFit/>
          </a:bodyPr>
          <a:lstStyle/>
          <a:p>
            <a:pPr algn="l">
              <a:lnSpc>
                <a:spcPct val="150000"/>
              </a:lnSpc>
            </a:pPr>
            <a:r>
              <a:rPr lang="en-US" dirty="0">
                <a:solidFill>
                  <a:srgbClr val="0D0D0D"/>
                </a:solidFill>
                <a:latin typeface="Times New Roman" panose="02020603050405020304" pitchFamily="18" charset="0"/>
                <a:cs typeface="Times New Roman" panose="02020603050405020304" pitchFamily="18" charset="0"/>
              </a:rPr>
              <a:t>Performance level Calculation:</a:t>
            </a:r>
          </a:p>
          <a:p>
            <a:pPr>
              <a:lnSpc>
                <a:spcPct val="150000"/>
              </a:lnSpc>
            </a:pPr>
            <a:r>
              <a:rPr lang="en-US" b="0" i="0" dirty="0">
                <a:solidFill>
                  <a:srgbClr val="0D0D0D"/>
                </a:solidFill>
                <a:effectLst/>
                <a:latin typeface="Times New Roman" panose="02020603050405020304" pitchFamily="18" charset="0"/>
                <a:cs typeface="Times New Roman" panose="02020603050405020304" pitchFamily="18" charset="0"/>
              </a:rPr>
              <a:t> </a:t>
            </a:r>
            <a:r>
              <a:rPr lang="en-US" sz="1600" dirty="0"/>
              <a:t>=IFS(Z2&gt;=5,”very high”,Z2&gt;=4,”high”,Z2&gt;=3,”med”,”True”,”Low”)</a:t>
            </a:r>
            <a:endParaRPr lang="en-US" sz="1600" dirty="0">
              <a:solidFill>
                <a:srgbClr val="0D0D0D"/>
              </a:solidFill>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269</TotalTime>
  <Words>658</Words>
  <Application>Microsoft Office PowerPoint</Application>
  <PresentationFormat>Widescreen</PresentationFormat>
  <Paragraphs>99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919360671790</cp:lastModifiedBy>
  <cp:revision>28</cp:revision>
  <dcterms:created xsi:type="dcterms:W3CDTF">2024-03-29T15:07:22Z</dcterms:created>
  <dcterms:modified xsi:type="dcterms:W3CDTF">2024-09-04T11:29:42Z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