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70" r:id="rId6"/>
    <p:sldId id="260" r:id="rId7"/>
    <p:sldId id="272" r:id="rId8"/>
    <p:sldId id="262" r:id="rId9"/>
    <p:sldId id="266" r:id="rId10"/>
    <p:sldId id="267" r:id="rId11"/>
    <p:sldId id="268" r:id="rId12"/>
    <p:sldId id="269" r:id="rId13"/>
    <p:sldId id="275" r:id="rId14"/>
    <p:sldId id="276" r:id="rId15"/>
    <p:sldId id="277" r:id="rId16"/>
    <p:sldId id="278" r:id="rId17"/>
    <p:sldId id="259" r:id="rId18"/>
  </p:sldIdLst>
  <p:sldSz cx="12192000" cy="6858000"/>
  <p:notesSz cx="6858000" cy="9144000"/>
  <p:embeddedFontLst>
    <p:embeddedFont>
      <p:font typeface="Calibri" panose="020F0502020204030204"/>
      <p:regular r:id="rId22"/>
    </p:embeddedFont>
    <p:embeddedFont>
      <p:font typeface="Book Antiqua" panose="02040602050305030304" charset="0"/>
      <p:regular r:id="rId23"/>
      <p:bold r:id="rId24"/>
      <p:italic r:id="rId25"/>
      <p:boldItalic r:id="rId26"/>
    </p:embeddedFont>
    <p:embeddedFont>
      <p:font typeface="Lato Black" panose="020F0802020204030203"/>
      <p:bold r:id="rId27"/>
      <p:boldItalic r:id="rId28"/>
    </p:embeddedFont>
    <p:embeddedFont>
      <p:font typeface="Calibri" panose="020F0502020204030204" pitchFamily="34" charset="0"/>
      <p:regular r:id="rId29"/>
      <p:bold r:id="rId30"/>
      <p:italic r:id="rId31"/>
      <p:boldItalic r:id="rId32"/>
    </p:embeddedFont>
    <p:embeddedFont>
      <p:font typeface="Libre Baskerville" panose="0200000000000000000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12.fntdata"/><Relationship Id="rId32" Type="http://schemas.openxmlformats.org/officeDocument/2006/relationships/font" Target="fonts/font11.fntdata"/><Relationship Id="rId31" Type="http://schemas.openxmlformats.org/officeDocument/2006/relationships/font" Target="fonts/font10.fntdata"/><Relationship Id="rId30" Type="http://schemas.openxmlformats.org/officeDocument/2006/relationships/font" Target="fonts/font9.fntdata"/><Relationship Id="rId3" Type="http://schemas.openxmlformats.org/officeDocument/2006/relationships/slide" Target="slides/slide1.xml"/><Relationship Id="rId29" Type="http://schemas.openxmlformats.org/officeDocument/2006/relationships/font" Target="fonts/font8.fntdata"/><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3"/>
          </p:nvPr>
        </p:nvSpPr>
        <p:spPr/>
      </p:sp>
      <p:sp>
        <p:nvSpPr>
          <p:cNvPr id="3" name="Text Placeholder 2"/>
          <p:cNvSpPr>
            <a:spLocks noGrp="1"/>
          </p:cNvSpPr>
          <p:nvPr>
            <p:ph type="body" idx="1"/>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lIns="0" tIns="0" rIns="0" bIns="0"/>
          <a:lstStyle>
            <a:lvl1pPr algn="ctr" fontAlgn="base">
              <a:defRPr sz="32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7" name="Google Shape;27;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9" name="Google Shape;39;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1"/>
          <a:srcRect/>
          <a:stretch>
            <a:fillRect/>
          </a:stretch>
        </p:blipFill>
        <p:spPr>
          <a:xfrm>
            <a:off x="27888" y="0"/>
            <a:ext cx="12190815" cy="6694098"/>
          </a:xfrm>
          <a:prstGeom prst="rect">
            <a:avLst/>
          </a:prstGeom>
          <a:noFill/>
          <a:ln>
            <a:noFill/>
          </a:ln>
        </p:spPr>
      </p:pic>
      <p:sp>
        <p:nvSpPr>
          <p:cNvPr id="99" name="Google Shape;99;p1"/>
          <p:cNvSpPr txBox="1"/>
          <p:nvPr/>
        </p:nvSpPr>
        <p:spPr>
          <a:xfrm>
            <a:off x="2142699" y="3542091"/>
            <a:ext cx="8256895" cy="1475105"/>
          </a:xfrm>
          <a:prstGeom prst="rect">
            <a:avLst/>
          </a:prstGeom>
          <a:ln w="9525" cap="flat" cmpd="sng" algn="ctr">
            <a:solidFill>
              <a:schemeClr val="accent1"/>
            </a:solidFill>
            <a:prstDash val="dash"/>
          </a:ln>
        </p:spPr>
        <p:style>
          <a:lnRef idx="0">
            <a:schemeClr val="accent1"/>
          </a:lnRef>
          <a:fillRef idx="0">
            <a:srgbClr val="FFFFFF"/>
          </a:fillRef>
          <a:effectRef idx="0">
            <a:srgbClr val="FFFFFF"/>
          </a:effectRef>
          <a:fontRef idx="minor">
            <a:schemeClr val="tx1"/>
          </a:fontRef>
        </p:style>
        <p:txBody>
          <a:bodyPr spcFirstLastPara="1" wrap="square" lIns="91425" tIns="45700" rIns="91425" bIns="45700" anchor="t" anchorCtr="0">
            <a:spAutoFit/>
          </a:bodyPr>
          <a:lstStyle/>
          <a:p>
            <a:pPr lvl="0" algn="ctr"/>
            <a:br>
              <a:rPr lang="en-IN" sz="1800" b="1" i="0" u="none" strike="noStrike" cap="none" dirty="0">
                <a:solidFill>
                  <a:schemeClr val="accent2"/>
                </a:solidFill>
                <a:latin typeface="Calibri" panose="020F0502020204030204"/>
                <a:ea typeface="Calibri" panose="020F0502020204030204"/>
                <a:cs typeface="Calibri" panose="020F0502020204030204"/>
                <a:sym typeface="Calibri" panose="020F0502020204030204"/>
              </a:rPr>
            </a:br>
            <a:r>
              <a:rPr lang="en-IN" sz="3600" b="1" i="0" u="none" strike="noStrike" cap="none" dirty="0">
                <a:solidFill>
                  <a:srgbClr val="C00000"/>
                </a:solidFill>
                <a:latin typeface="Book Antiqua" panose="02040602050305030304" charset="0"/>
                <a:ea typeface="Calibri" panose="020F0502020204030204"/>
                <a:cs typeface="Book Antiqua" panose="02040602050305030304" charset="0"/>
                <a:sym typeface="Calibri" panose="020F0502020204030204"/>
              </a:rPr>
              <a:t>Exploratory Data Analysis on Laptop Prices and Specifications from flipkart</a:t>
            </a:r>
            <a:endParaRPr lang="en-IN" sz="3600" b="1" i="0" u="none" strike="noStrike" cap="none" dirty="0">
              <a:solidFill>
                <a:srgbClr val="C00000"/>
              </a:solidFill>
              <a:latin typeface="Book Antiqua" panose="02040602050305030304" charset="0"/>
              <a:ea typeface="Calibri" panose="020F0502020204030204"/>
              <a:cs typeface="Book Antiqua" panose="02040602050305030304" charset="0"/>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4010" y="189865"/>
            <a:ext cx="11019790" cy="5986780"/>
          </a:xfrm>
        </p:spPr>
        <p:txBody>
          <a:bodyPr>
            <a:normAutofit lnSpcReduction="20000"/>
          </a:bodyPr>
          <a:lstStyle/>
          <a:p>
            <a:pPr marL="114300" indent="0">
              <a:buNone/>
            </a:pPr>
            <a:r>
              <a:rPr lang="en-US" altLang="en-US" sz="3200" dirty="0" smtClean="0">
                <a:solidFill>
                  <a:srgbClr val="C00000"/>
                </a:solidFill>
              </a:rPr>
              <a:t>Bivariate Analysis  Steps </a:t>
            </a:r>
            <a:r>
              <a:rPr lang="en-IN" altLang="en-US" sz="3200" dirty="0" smtClean="0">
                <a:solidFill>
                  <a:srgbClr val="C00000"/>
                </a:solidFill>
              </a:rPr>
              <a:t>:</a:t>
            </a:r>
            <a:endParaRPr lang="en-IN" altLang="en-US" sz="3200" dirty="0" smtClean="0">
              <a:solidFill>
                <a:srgbClr val="C00000"/>
              </a:solidFill>
            </a:endParaRPr>
          </a:p>
          <a:p>
            <a:pPr marL="114300" indent="0">
              <a:buNone/>
            </a:pPr>
            <a:r>
              <a:rPr lang="en-IN" altLang="en-US" sz="2400" b="1" dirty="0"/>
              <a:t>1. </a:t>
            </a:r>
            <a:r>
              <a:rPr lang="en-US" altLang="en-US" sz="2400" b="1" dirty="0"/>
              <a:t> </a:t>
            </a:r>
            <a:r>
              <a:rPr lang="en-IN" altLang="en-US" sz="2400" b="1" dirty="0"/>
              <a:t>In Bivariate anlaysis I visualized according to the following category:</a:t>
            </a:r>
            <a:endParaRPr lang="en-US" altLang="en-US" sz="2400" dirty="0"/>
          </a:p>
          <a:p>
            <a:pPr lvl="1">
              <a:buFont typeface="Wingdings" panose="05000000000000000000" charset="0"/>
              <a:buChar char="§"/>
            </a:pPr>
            <a:r>
              <a:rPr lang="en-US" altLang="en-US" sz="2055" dirty="0"/>
              <a:t>Categorical vs Categorical</a:t>
            </a:r>
            <a:endParaRPr lang="en-US" altLang="en-US" sz="2055" dirty="0"/>
          </a:p>
          <a:p>
            <a:pPr lvl="1">
              <a:buFont typeface="Wingdings" panose="05000000000000000000" charset="0"/>
              <a:buChar char="§"/>
            </a:pPr>
            <a:r>
              <a:rPr lang="en-US" altLang="en-US" sz="2050" dirty="0">
                <a:sym typeface="+mn-ea"/>
              </a:rPr>
              <a:t>Numerical vs Numerica</a:t>
            </a:r>
            <a:r>
              <a:rPr lang="en-IN" altLang="en-US" sz="2050" dirty="0">
                <a:sym typeface="+mn-ea"/>
              </a:rPr>
              <a:t>l</a:t>
            </a:r>
            <a:endParaRPr lang="en-US" altLang="en-US" sz="2055" dirty="0"/>
          </a:p>
          <a:p>
            <a:pPr lvl="1">
              <a:buFont typeface="Wingdings" panose="05000000000000000000" charset="0"/>
              <a:buChar char="§"/>
            </a:pPr>
            <a:r>
              <a:rPr lang="en-US" altLang="en-US" sz="2055" dirty="0"/>
              <a:t>Categorical vs Numerical</a:t>
            </a:r>
            <a:endParaRPr lang="en-US" altLang="en-US" sz="2055" dirty="0"/>
          </a:p>
          <a:p>
            <a:pPr lvl="1">
              <a:buFont typeface="Wingdings" panose="05000000000000000000" charset="0"/>
              <a:buChar char="§"/>
            </a:pPr>
            <a:endParaRPr lang="en-US" altLang="en-US" sz="2055" dirty="0"/>
          </a:p>
          <a:p>
            <a:pPr marL="114300" lvl="0" indent="0">
              <a:buNone/>
            </a:pPr>
            <a:r>
              <a:rPr lang="en-IN" altLang="en-US" sz="2385" b="1" dirty="0"/>
              <a:t>2.</a:t>
            </a:r>
            <a:r>
              <a:rPr lang="en-US" altLang="en-US" sz="2385" b="1" dirty="0"/>
              <a:t> Categorical vs Categorical</a:t>
            </a:r>
            <a:endParaRPr lang="en-US" altLang="en-US" sz="2385" b="1" dirty="0"/>
          </a:p>
          <a:p>
            <a:pPr lvl="0"/>
            <a:r>
              <a:rPr lang="en-US" altLang="en-US" sz="2385" dirty="0"/>
              <a:t>Use</a:t>
            </a:r>
            <a:r>
              <a:rPr lang="en-IN" altLang="en-US" sz="2385" dirty="0"/>
              <a:t>d</a:t>
            </a:r>
            <a:r>
              <a:rPr lang="en-US" altLang="en-US" sz="2385" dirty="0"/>
              <a:t> Crosstab</a:t>
            </a:r>
            <a:r>
              <a:rPr lang="en-IN" altLang="en-US" sz="2385" dirty="0"/>
              <a:t> Heatmap</a:t>
            </a:r>
            <a:r>
              <a:rPr lang="en-US" altLang="en-US" sz="2385" dirty="0"/>
              <a:t>, Grouped Bar Plot</a:t>
            </a:r>
            <a:endParaRPr lang="en-US" altLang="en-US" sz="2385" dirty="0"/>
          </a:p>
          <a:p>
            <a:pPr lvl="0"/>
            <a:endParaRPr lang="en-US" altLang="en-US" sz="2385" dirty="0"/>
          </a:p>
          <a:p>
            <a:pPr marL="0" lvl="1" indent="0">
              <a:buNone/>
            </a:pPr>
            <a:r>
              <a:rPr lang="en-IN" altLang="en-US" sz="2400" b="1" dirty="0"/>
              <a:t>3. </a:t>
            </a:r>
            <a:r>
              <a:rPr lang="en-US" altLang="en-US" sz="2400" b="1" dirty="0">
                <a:sym typeface="+mn-ea"/>
              </a:rPr>
              <a:t>Numerical vs Numerica</a:t>
            </a:r>
            <a:r>
              <a:rPr lang="en-IN" altLang="en-US" sz="2400" b="1" dirty="0">
                <a:sym typeface="+mn-ea"/>
              </a:rPr>
              <a:t>l</a:t>
            </a:r>
            <a:endParaRPr lang="en-IN" altLang="en-US" sz="2400" b="1" dirty="0">
              <a:sym typeface="+mn-ea"/>
            </a:endParaRPr>
          </a:p>
          <a:p>
            <a:pPr lvl="0"/>
            <a:r>
              <a:rPr lang="en-US" altLang="en-US" sz="2400" dirty="0"/>
              <a:t>Use</a:t>
            </a:r>
            <a:r>
              <a:rPr lang="en-IN" altLang="en-US" sz="2400" dirty="0"/>
              <a:t>d</a:t>
            </a:r>
            <a:r>
              <a:rPr lang="en-US" altLang="en-US" sz="2400" dirty="0"/>
              <a:t> Scatter Plot, Correlation Heatmap.</a:t>
            </a:r>
            <a:endParaRPr lang="en-US" altLang="en-US" sz="2400" dirty="0"/>
          </a:p>
          <a:p>
            <a:pPr marL="114300" lvl="0" indent="0">
              <a:buNone/>
            </a:pPr>
            <a:endParaRPr lang="en-US" altLang="en-US" sz="2400" dirty="0"/>
          </a:p>
          <a:p>
            <a:pPr marL="0" lvl="1" indent="0">
              <a:buNone/>
            </a:pPr>
            <a:r>
              <a:rPr lang="en-IN" altLang="en-US" sz="2400" b="1" dirty="0">
                <a:sym typeface="+mn-ea"/>
              </a:rPr>
              <a:t>4. </a:t>
            </a:r>
            <a:r>
              <a:rPr lang="en-US" altLang="en-US" sz="2400" b="1" dirty="0">
                <a:sym typeface="+mn-ea"/>
              </a:rPr>
              <a:t>Categorical vs Numerical</a:t>
            </a:r>
            <a:endParaRPr lang="en-US" altLang="en-US" sz="2400" b="1" dirty="0">
              <a:sym typeface="+mn-ea"/>
            </a:endParaRPr>
          </a:p>
          <a:p>
            <a:pPr marL="342900" lvl="1"/>
            <a:r>
              <a:rPr lang="en-US" altLang="en-US" sz="2400" dirty="0"/>
              <a:t>Use</a:t>
            </a:r>
            <a:r>
              <a:rPr lang="en-IN" altLang="en-US" sz="2400" dirty="0"/>
              <a:t>d</a:t>
            </a:r>
            <a:r>
              <a:rPr lang="en-US" altLang="en-US" sz="2400" dirty="0"/>
              <a:t> Box Plot, Violin Plot, Strip Plot, or Swarm Plot</a:t>
            </a:r>
            <a:r>
              <a:rPr lang="en-IN" altLang="en-US" sz="2400" dirty="0"/>
              <a:t>, Boxen Plot, Bar plot and Pivot table Heatmap</a:t>
            </a:r>
            <a:endParaRPr lang="en-US" altLang="en-US" sz="2400" dirty="0"/>
          </a:p>
          <a:p>
            <a:pPr marL="571500" lvl="1" indent="0">
              <a:buNone/>
            </a:pPr>
            <a:endParaRPr lang="en-US" altLang="en-US" sz="2400" dirty="0"/>
          </a:p>
          <a:p>
            <a:pPr marL="571500" lvl="1" indent="0">
              <a:buFont typeface="Wingdings" panose="05000000000000000000" charset="0"/>
              <a:buNone/>
            </a:pPr>
            <a:endParaRPr lang="en-US"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olidFill>
                  <a:srgbClr val="C00000"/>
                </a:solidFill>
              </a:rPr>
              <a:t> </a:t>
            </a:r>
            <a:r>
              <a:rPr lang="en-US" altLang="en-US">
                <a:solidFill>
                  <a:schemeClr val="accent1"/>
                </a:solidFill>
              </a:rPr>
              <a:t>Key Business Questions</a:t>
            </a:r>
            <a:endParaRPr lang="en-US" altLang="en-US">
              <a:solidFill>
                <a:schemeClr val="accent1"/>
              </a:solidFill>
            </a:endParaRPr>
          </a:p>
        </p:txBody>
      </p:sp>
      <p:sp>
        <p:nvSpPr>
          <p:cNvPr id="3" name="Text Placeholder 2"/>
          <p:cNvSpPr>
            <a:spLocks noGrp="1"/>
          </p:cNvSpPr>
          <p:nvPr>
            <p:ph type="body" idx="1"/>
          </p:nvPr>
        </p:nvSpPr>
        <p:spPr>
          <a:xfrm>
            <a:off x="448310" y="1351280"/>
            <a:ext cx="10905490" cy="4826000"/>
          </a:xfrm>
        </p:spPr>
        <p:txBody>
          <a:bodyPr>
            <a:normAutofit fontScale="80000"/>
          </a:bodyPr>
          <a:p>
            <a:pPr marL="114300" indent="0">
              <a:buNone/>
            </a:pPr>
            <a:endParaRPr lang="en-US" altLang="en-US"/>
          </a:p>
          <a:p>
            <a:r>
              <a:rPr lang="en-US" altLang="en-US"/>
              <a:t>Which laptop brands are most prevalent on Flipkart, and how do their price ranges vary?</a:t>
            </a:r>
            <a:endParaRPr lang="en-US" altLang="en-US"/>
          </a:p>
          <a:p>
            <a:endParaRPr lang="en-US" altLang="en-US"/>
          </a:p>
          <a:p>
            <a:r>
              <a:rPr lang="en-US" altLang="en-US"/>
              <a:t>What specifications (Processor, RAM, Storage) influence the pricing of laptops?</a:t>
            </a:r>
            <a:endParaRPr lang="en-US" altLang="en-US"/>
          </a:p>
          <a:p>
            <a:endParaRPr lang="en-US" altLang="en-US"/>
          </a:p>
          <a:p>
            <a:r>
              <a:rPr lang="en-US" altLang="en-US"/>
              <a:t>Is there a relationship between customer ratings and laptop prices?</a:t>
            </a:r>
            <a:endParaRPr lang="en-US" altLang="en-US"/>
          </a:p>
          <a:p>
            <a:endParaRPr lang="en-US" altLang="en-US"/>
          </a:p>
          <a:p>
            <a:r>
              <a:rPr lang="en-US" altLang="en-US"/>
              <a:t>How does the operating system distribution vary across different brands?</a:t>
            </a:r>
            <a:endParaRPr lang="en-US" altLang="en-US"/>
          </a:p>
          <a:p>
            <a:endParaRPr lang="en-US" altLang="en-US"/>
          </a:p>
          <a:p>
            <a:r>
              <a:rPr lang="en-US" altLang="en-US"/>
              <a:t>What are the most common configurations (e.g., RAM &amp; storage combinations) customers prefer?</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07010"/>
            <a:ext cx="10515600" cy="561340"/>
          </a:xfrm>
        </p:spPr>
        <p:txBody>
          <a:bodyPr>
            <a:normAutofit fontScale="90000"/>
          </a:bodyPr>
          <a:p>
            <a:r>
              <a:rPr lang="en-IN" altLang="en-US"/>
              <a:t>                         </a:t>
            </a:r>
            <a:r>
              <a:rPr lang="en-IN" altLang="en-US">
                <a:solidFill>
                  <a:srgbClr val="FF0000"/>
                </a:solidFill>
              </a:rPr>
              <a:t> </a:t>
            </a:r>
            <a:r>
              <a:rPr lang="en-US" altLang="en-US">
                <a:solidFill>
                  <a:srgbClr val="FF0000"/>
                </a:solidFill>
              </a:rPr>
              <a:t>Conclusion </a:t>
            </a:r>
            <a:endParaRPr lang="en-US" altLang="en-US">
              <a:solidFill>
                <a:srgbClr val="FF0000"/>
              </a:solidFill>
            </a:endParaRPr>
          </a:p>
        </p:txBody>
      </p:sp>
      <p:sp>
        <p:nvSpPr>
          <p:cNvPr id="3" name="Text Placeholder 2"/>
          <p:cNvSpPr>
            <a:spLocks noGrp="1"/>
          </p:cNvSpPr>
          <p:nvPr>
            <p:ph type="body" idx="1"/>
          </p:nvPr>
        </p:nvSpPr>
        <p:spPr>
          <a:xfrm>
            <a:off x="261620" y="932180"/>
            <a:ext cx="11092180" cy="5245100"/>
          </a:xfrm>
        </p:spPr>
        <p:txBody>
          <a:bodyPr>
            <a:noAutofit/>
          </a:bodyPr>
          <a:p>
            <a:pPr>
              <a:buFont typeface="Wingdings" panose="05000000000000000000" charset="0"/>
              <a:buChar char="v"/>
            </a:pPr>
            <a:r>
              <a:rPr lang="en-US" altLang="en-US" sz="2000"/>
              <a:t>In this project,</a:t>
            </a:r>
            <a:r>
              <a:rPr lang="en-IN" altLang="en-US" sz="2000"/>
              <a:t> I finally conclude that I </a:t>
            </a:r>
            <a:r>
              <a:rPr lang="en-US" altLang="en-US" sz="2000"/>
              <a:t>successfully scraped detailed laptop data from Flipkart using Python libraries like </a:t>
            </a:r>
            <a:r>
              <a:rPr lang="en-US" altLang="en-US" sz="2000" b="1"/>
              <a:t>requests </a:t>
            </a:r>
            <a:r>
              <a:rPr lang="en-US" altLang="en-US" sz="2000"/>
              <a:t>and </a:t>
            </a:r>
            <a:r>
              <a:rPr lang="en-US" altLang="en-US" sz="2000" b="1"/>
              <a:t>BeautifulSoup</a:t>
            </a:r>
            <a:r>
              <a:rPr lang="en-IN" altLang="en-US" sz="2000" b="1"/>
              <a:t> </a:t>
            </a:r>
            <a:r>
              <a:rPr lang="en-IN" altLang="en-US" sz="2000"/>
              <a:t>using</a:t>
            </a:r>
            <a:r>
              <a:rPr lang="en-IN" altLang="en-US" sz="2000" b="1"/>
              <a:t>  </a:t>
            </a:r>
            <a:r>
              <a:rPr lang="en-IN" altLang="en-US" sz="2000"/>
              <a:t>Jupyter Notebook and </a:t>
            </a:r>
            <a:r>
              <a:rPr lang="en-US" altLang="en-US" sz="2000"/>
              <a:t> extract</a:t>
            </a:r>
            <a:r>
              <a:rPr lang="en-IN" altLang="en-US" sz="2000"/>
              <a:t>ed </a:t>
            </a:r>
            <a:r>
              <a:rPr lang="en-US" altLang="en-US" sz="2000"/>
              <a:t>key specifications such as brand, model, processor, RAM, storage, operating system, and price. </a:t>
            </a:r>
            <a:endParaRPr lang="en-US" altLang="en-US" sz="2000"/>
          </a:p>
          <a:p>
            <a:pPr>
              <a:buFont typeface="Wingdings" panose="05000000000000000000" charset="0"/>
              <a:buChar char="v"/>
            </a:pPr>
            <a:r>
              <a:rPr lang="en-US" altLang="en-US" sz="2000"/>
              <a:t>After gathering the raw data,</a:t>
            </a:r>
            <a:r>
              <a:rPr lang="en-IN" altLang="en-US" sz="2000"/>
              <a:t> I </a:t>
            </a:r>
            <a:r>
              <a:rPr lang="en-US" altLang="en-US" sz="2000"/>
              <a:t> applied thorough cleaning and preprocessing techniques—removing duplicates, handling missing and inconsistent values, and converting data types to appropriate formats. </a:t>
            </a:r>
            <a:endParaRPr lang="en-US" altLang="en-US" sz="2000"/>
          </a:p>
          <a:p>
            <a:pPr>
              <a:buFont typeface="Wingdings" panose="05000000000000000000" charset="0"/>
              <a:buChar char="v"/>
            </a:pPr>
            <a:r>
              <a:rPr lang="en-US" altLang="en-US" sz="2000"/>
              <a:t>Using exploratory data analysis (EDA), </a:t>
            </a:r>
            <a:r>
              <a:rPr lang="en-IN" altLang="en-US" sz="2000"/>
              <a:t>I </a:t>
            </a:r>
            <a:r>
              <a:rPr lang="en-US" altLang="en-US" sz="2000"/>
              <a:t>uncovered meaningful insights through univariate and bivariate visualizations. </a:t>
            </a:r>
            <a:endParaRPr lang="en-US" altLang="en-US" sz="2000"/>
          </a:p>
          <a:p>
            <a:pPr>
              <a:buFont typeface="Wingdings" panose="05000000000000000000" charset="0"/>
              <a:buChar char="v"/>
            </a:pPr>
            <a:r>
              <a:rPr lang="en-IN" altLang="en-US" sz="2000"/>
              <a:t>I </a:t>
            </a:r>
            <a:r>
              <a:rPr lang="en-US" altLang="en-US" sz="2000"/>
              <a:t>observed that brands like Lenovo, HP, and ASUS dominate the online market, and specifications such as higher RAM, SSD storage</a:t>
            </a:r>
            <a:r>
              <a:rPr lang="en-IN" altLang="en-US" sz="2000"/>
              <a:t> </a:t>
            </a:r>
            <a:r>
              <a:rPr lang="en-IN" altLang="en-US" sz="2000" b="1"/>
              <a:t>and most laptops priced under </a:t>
            </a:r>
            <a:r>
              <a:rPr lang="en-US" altLang="en-US" sz="2000" b="1"/>
              <a:t> ₹60,000,</a:t>
            </a:r>
            <a:r>
              <a:rPr lang="en-IN" altLang="en-US" sz="2000" b="1"/>
              <a:t> </a:t>
            </a:r>
            <a:r>
              <a:rPr lang="en-US" altLang="en-US" sz="2000" b="1"/>
              <a:t>though premium models push the price range higher.</a:t>
            </a:r>
            <a:endParaRPr lang="en-US" altLang="en-US" sz="2000" b="1"/>
          </a:p>
          <a:p>
            <a:pPr>
              <a:buFont typeface="Wingdings" panose="05000000000000000000" charset="0"/>
              <a:buChar char="v"/>
            </a:pPr>
            <a:r>
              <a:rPr lang="en-US" altLang="en-US" sz="2000"/>
              <a:t>Through this analysis,</a:t>
            </a:r>
            <a:r>
              <a:rPr lang="en-IN" altLang="en-US" sz="2000"/>
              <a:t> I </a:t>
            </a:r>
            <a:r>
              <a:rPr lang="en-US" altLang="en-US" sz="2000"/>
              <a:t> identified consumer trends and product positioning strategies, offering valuable insights for both customers and businesses.</a:t>
            </a:r>
            <a:endParaRPr lang="en-US" altLang="en-US" sz="2000"/>
          </a:p>
          <a:p>
            <a:pPr>
              <a:buFont typeface="Wingdings" panose="05000000000000000000" charset="0"/>
              <a:buChar char="v"/>
            </a:pPr>
            <a:r>
              <a:rPr lang="en-US" altLang="en-US" sz="2000"/>
              <a:t> Overall, this project demonstrated a complete data analysis lifecycle—from web data extraction to business insight generation—highlighting the power of data-driven decision-making in the e-commerce domain.</a:t>
            </a:r>
            <a:endParaRPr lang="en-US"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33985"/>
            <a:ext cx="10515600" cy="1210945"/>
          </a:xfrm>
        </p:spPr>
        <p:txBody>
          <a:bodyPr>
            <a:normAutofit/>
          </a:bodyPr>
          <a:p>
            <a:r>
              <a:rPr lang="en-IN" altLang="en-US" sz="3555" b="1" dirty="0" smtClean="0">
                <a:solidFill>
                  <a:srgbClr val="FF0000"/>
                </a:solidFill>
                <a:sym typeface="+mn-ea"/>
              </a:rPr>
              <a:t>My Experience and </a:t>
            </a:r>
            <a:r>
              <a:rPr lang="en-US" sz="3555" b="1" dirty="0" smtClean="0">
                <a:solidFill>
                  <a:srgbClr val="FF0000"/>
                </a:solidFill>
                <a:sym typeface="+mn-ea"/>
              </a:rPr>
              <a:t>Challenges Faced while </a:t>
            </a:r>
            <a:r>
              <a:rPr lang="en-US" sz="3555" b="1" dirty="0">
                <a:solidFill>
                  <a:srgbClr val="FF0000"/>
                </a:solidFill>
                <a:sym typeface="+mn-ea"/>
              </a:rPr>
              <a:t>working on Web Scraping – Data Analysis </a:t>
            </a:r>
            <a:r>
              <a:rPr lang="en-US" sz="3555" b="1" dirty="0" smtClean="0">
                <a:solidFill>
                  <a:srgbClr val="FF0000"/>
                </a:solidFill>
                <a:sym typeface="+mn-ea"/>
              </a:rPr>
              <a:t>Project</a:t>
            </a:r>
            <a:endParaRPr lang="en-US" sz="3555"/>
          </a:p>
        </p:txBody>
      </p:sp>
      <p:sp>
        <p:nvSpPr>
          <p:cNvPr id="3" name="Text Placeholder 2"/>
          <p:cNvSpPr>
            <a:spLocks noGrp="1"/>
          </p:cNvSpPr>
          <p:nvPr>
            <p:ph type="body" idx="1"/>
          </p:nvPr>
        </p:nvSpPr>
        <p:spPr>
          <a:xfrm>
            <a:off x="188595" y="1508125"/>
            <a:ext cx="11165205" cy="4669155"/>
          </a:xfrm>
        </p:spPr>
        <p:txBody>
          <a:bodyPr>
            <a:normAutofit lnSpcReduction="10000"/>
          </a:bodyPr>
          <a:p>
            <a:pPr marL="114300" indent="0">
              <a:buNone/>
            </a:pPr>
            <a:r>
              <a:rPr lang="en-IN" altLang="en-US">
                <a:solidFill>
                  <a:srgbClr val="C00000"/>
                </a:solidFill>
              </a:rPr>
              <a:t>My experience </a:t>
            </a:r>
            <a:endParaRPr lang="en-US" altLang="en-US">
              <a:solidFill>
                <a:srgbClr val="C00000"/>
              </a:solidFill>
            </a:endParaRPr>
          </a:p>
          <a:p>
            <a:r>
              <a:rPr lang="en-IN" altLang="en-US" sz="2400"/>
              <a:t>In this project I u</a:t>
            </a:r>
            <a:r>
              <a:rPr lang="en-US" altLang="en-US" sz="2400"/>
              <a:t>nderstood the complete end-to-end workflow of a data analysis project—from web scraping to visualization.</a:t>
            </a:r>
            <a:endParaRPr lang="en-US" altLang="en-US" sz="2400"/>
          </a:p>
          <a:p>
            <a:r>
              <a:rPr lang="en-US" altLang="en-US" sz="2400"/>
              <a:t>Working on the data analysis for the laptop dataset was both insightful and challenging. </a:t>
            </a:r>
            <a:endParaRPr lang="en-US" altLang="en-US" sz="2400"/>
          </a:p>
          <a:p>
            <a:r>
              <a:rPr lang="en-US" altLang="en-US" sz="2400"/>
              <a:t>Th</a:t>
            </a:r>
            <a:r>
              <a:rPr lang="en-IN" altLang="en-US" sz="2400"/>
              <a:t>is</a:t>
            </a:r>
            <a:r>
              <a:rPr lang="en-US" altLang="en-US" sz="2400"/>
              <a:t> project allowed me to dive deep into the various aspects of the dataset, including understanding the relationship between different variables like price, ratings, RAM, and storage. </a:t>
            </a:r>
            <a:endParaRPr lang="en-US" altLang="en-US" sz="2400"/>
          </a:p>
          <a:p>
            <a:r>
              <a:rPr lang="en-US" altLang="en-US" sz="2400"/>
              <a:t> I also enjoyed performing univariate analysis, where I explored the distribution of categorical features  and numerical features </a:t>
            </a:r>
            <a:endParaRPr lang="en-US" altLang="en-US" sz="2400"/>
          </a:p>
          <a:p>
            <a:r>
              <a:rPr lang="en-US" altLang="en-US" sz="2400"/>
              <a:t>Creating visualizations such as histograms, bar plots, and box plots helped me better interpret the data and communicate the key findings effectively.</a:t>
            </a:r>
            <a:endParaRPr lang="en-US" altLang="en-US" sz="2400"/>
          </a:p>
          <a:p>
            <a:endParaRPr lang="en-US" altLang="en-US" sz="2400"/>
          </a:p>
          <a:p>
            <a:endParaRPr lang="en-US"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9405" y="365125"/>
            <a:ext cx="11034395" cy="1325880"/>
          </a:xfrm>
        </p:spPr>
        <p:txBody>
          <a:bodyPr>
            <a:normAutofit/>
          </a:bodyPr>
          <a:p>
            <a:r>
              <a:rPr lang="en-IN" altLang="en-US" sz="4000">
                <a:solidFill>
                  <a:srgbClr val="C00000"/>
                </a:solidFill>
              </a:rPr>
              <a:t>Challenges faced while working on this projec</a:t>
            </a:r>
            <a:r>
              <a:rPr lang="en-IN" altLang="en-US">
                <a:solidFill>
                  <a:srgbClr val="C00000"/>
                </a:solidFill>
              </a:rPr>
              <a:t>t</a:t>
            </a:r>
            <a:endParaRPr lang="en-IN" altLang="en-US">
              <a:solidFill>
                <a:srgbClr val="C00000"/>
              </a:solidFill>
            </a:endParaRPr>
          </a:p>
        </p:txBody>
      </p:sp>
      <p:sp>
        <p:nvSpPr>
          <p:cNvPr id="3" name="Text Placeholder 2"/>
          <p:cNvSpPr>
            <a:spLocks noGrp="1"/>
          </p:cNvSpPr>
          <p:nvPr>
            <p:ph type="body" idx="1"/>
          </p:nvPr>
        </p:nvSpPr>
        <p:spPr>
          <a:xfrm>
            <a:off x="160020" y="1508125"/>
            <a:ext cx="11770995" cy="4669155"/>
          </a:xfrm>
        </p:spPr>
        <p:txBody>
          <a:bodyPr/>
          <a:p>
            <a:pPr>
              <a:buFont typeface="Wingdings" panose="05000000000000000000" charset="0"/>
              <a:buChar char="v"/>
            </a:pPr>
            <a:r>
              <a:rPr lang="en-US" altLang="en-US"/>
              <a:t>One of the main challenges I faced during the data analysis was</a:t>
            </a:r>
            <a:r>
              <a:rPr lang="en-IN" altLang="en-US"/>
              <a:t> finding the correct patterns and  splitting the data into categorical columns and numerical columns, when a columns had both the data, while this needs extra attention to extract the data into Categorical and Numerical columns.</a:t>
            </a:r>
            <a:endParaRPr lang="en-US" altLang="en-US"/>
          </a:p>
          <a:p>
            <a:pPr>
              <a:buFont typeface="Wingdings" panose="05000000000000000000" charset="0"/>
              <a:buChar char="v"/>
            </a:pPr>
            <a:r>
              <a:rPr lang="en-IN" altLang="en-US"/>
              <a:t>Another challenge I faced  </a:t>
            </a:r>
            <a:r>
              <a:rPr lang="en-US" altLang="en-US"/>
              <a:t>was handling missing</a:t>
            </a:r>
            <a:r>
              <a:rPr lang="en-IN" altLang="en-US"/>
              <a:t> </a:t>
            </a:r>
            <a:r>
              <a:rPr lang="en-US" altLang="en-US"/>
              <a:t>or inconsistent data</a:t>
            </a:r>
            <a:r>
              <a:rPr lang="en-IN" altLang="en-US"/>
              <a:t>, because </a:t>
            </a:r>
            <a:r>
              <a:rPr lang="en-US" altLang="en-US"/>
              <a:t> I had to ensure that the visualizations were clear and interpretable</a:t>
            </a:r>
            <a:r>
              <a:rPr lang="en-IN" altLang="en-US"/>
              <a:t>.</a:t>
            </a:r>
            <a:endParaRPr lang="en-IN" altLang="en-US"/>
          </a:p>
          <a:p>
            <a:pPr marL="114300" indent="0">
              <a:buNone/>
            </a:pPr>
            <a:endParaRPr lang="en-IN" altLang="en-US"/>
          </a:p>
          <a:p>
            <a:pPr marL="114300" indent="0">
              <a:buNone/>
            </a:pPr>
            <a:r>
              <a:rPr lang="en-US" altLang="en-US" b="1" i="1"/>
              <a:t>Despite these challenges, the project was a great learning experience that improved my skills in data cleaning, analysis, and visualization.</a:t>
            </a:r>
            <a:endParaRPr lang="en-US" altLang="en-US" b="1" i="1"/>
          </a:p>
          <a:p>
            <a:endParaRPr lang="en-US" altLang="en-US"/>
          </a:p>
          <a:p>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1"/>
          <a:srcRect/>
          <a:stretch>
            <a:fill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panose="02000000000000000000"/>
              <a:buNone/>
            </a:pPr>
            <a:r>
              <a:rPr lang="en-IN" sz="4400" b="0" i="0" u="none" strike="noStrike" cap="none">
                <a:solidFill>
                  <a:srgbClr val="C0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panose="020F0802020204030203"/>
              <a:buNone/>
            </a:pPr>
            <a:r>
              <a:rPr lang="en-IN" sz="3200" b="0" i="0" u="none" strike="noStrike" cap="none">
                <a:solidFill>
                  <a:srgbClr val="FF0000"/>
                </a:solidFill>
                <a:latin typeface="Lato Black" panose="020F0802020204030203"/>
                <a:ea typeface="Lato Black" panose="020F0802020204030203"/>
                <a:cs typeface="Lato Black" panose="020F0802020204030203"/>
                <a:sym typeface="Lato Black" panose="020F0802020204030203"/>
              </a:rPr>
              <a:t>About me</a:t>
            </a:r>
            <a:endParaRPr sz="1800" b="0"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 name="Text Box 1"/>
          <p:cNvSpPr txBox="1"/>
          <p:nvPr/>
        </p:nvSpPr>
        <p:spPr>
          <a:xfrm>
            <a:off x="648970" y="1129665"/>
            <a:ext cx="11208385" cy="5095875"/>
          </a:xfrm>
          <a:prstGeom prst="rect">
            <a:avLst/>
          </a:prstGeom>
          <a:noFill/>
        </p:spPr>
        <p:txBody>
          <a:bodyPr wrap="square" rtlCol="0">
            <a:noAutofit/>
          </a:bodyPr>
          <a:p>
            <a:pPr indent="0">
              <a:buNone/>
            </a:pPr>
            <a:r>
              <a:rPr lang="en-IN" altLang="en-US" sz="2000" b="1">
                <a:latin typeface="+mj-lt"/>
                <a:cs typeface="+mj-lt"/>
              </a:rPr>
              <a:t> Qualification </a:t>
            </a:r>
            <a:r>
              <a:rPr lang="en-IN" altLang="en-US" sz="2000"/>
              <a:t>:  I completed my Bcom(Honours) from Keshav Memorial Institute Of Commerece And Sciences and completed  my graduation in the year 2022</a:t>
            </a:r>
            <a:endParaRPr lang="en-IN" altLang="en-US" sz="2000"/>
          </a:p>
          <a:p>
            <a:endParaRPr lang="en-IN" altLang="en-US" sz="2000"/>
          </a:p>
          <a:p>
            <a:pPr indent="0">
              <a:buNone/>
            </a:pPr>
            <a:r>
              <a:rPr lang="en-US" altLang="en-US" sz="2000" b="1"/>
              <a:t>Why I Want to Learn Data Science</a:t>
            </a:r>
            <a:r>
              <a:rPr lang="en-IN" altLang="en-US" sz="2000" b="1"/>
              <a:t>:</a:t>
            </a:r>
            <a:endParaRPr lang="en-US" altLang="en-US" sz="2000"/>
          </a:p>
          <a:p>
            <a:pPr indent="0">
              <a:buNone/>
            </a:pPr>
            <a:r>
              <a:rPr lang="en-US" altLang="en-US" sz="1800"/>
              <a:t>Data Sience is shaping the future of decision-making across every industry, and I want to be part of that transformation. With the rise of AI, machine learning, and big data, businesses now rely heavily on data-driven insights. Learning data science not only aligns with the current job market trends but also helps me build a career</a:t>
            </a:r>
            <a:r>
              <a:rPr lang="en-IN" altLang="en-US" sz="1800"/>
              <a:t>.Data Science </a:t>
            </a:r>
            <a:r>
              <a:rPr lang="en-US" altLang="en-US" sz="1800"/>
              <a:t>offers opportunities to work on impactful, real-world problems. It’s a versatile field with applications in business,healthcare, finance, marketing, and more</a:t>
            </a:r>
            <a:r>
              <a:rPr lang="en-IN" altLang="en-US" sz="1800"/>
              <a:t>.</a:t>
            </a:r>
            <a:endParaRPr lang="en-IN" altLang="en-US" sz="1800"/>
          </a:p>
          <a:p>
            <a:pPr indent="0">
              <a:buNone/>
            </a:pPr>
            <a:endParaRPr lang="en-IN" altLang="en-US" sz="1800" b="1">
              <a:latin typeface="+mj-lt"/>
              <a:cs typeface="+mj-lt"/>
            </a:endParaRPr>
          </a:p>
          <a:p>
            <a:pPr marL="0" indent="0">
              <a:buFont typeface="Arial" panose="020B0604020202020204" pitchFamily="34" charset="0"/>
              <a:buNone/>
            </a:pPr>
            <a:r>
              <a:rPr lang="en-IN" altLang="en-US" sz="2000" b="1">
                <a:latin typeface="+mj-lt"/>
                <a:cs typeface="+mj-lt"/>
              </a:rPr>
              <a:t>Work Experience</a:t>
            </a:r>
            <a:r>
              <a:rPr lang="en-IN" altLang="en-US" sz="1600"/>
              <a:t> : </a:t>
            </a:r>
            <a:r>
              <a:rPr lang="en-IN" altLang="en-US" sz="1800"/>
              <a:t>Worked as Process Associate at Genpact India Private Limited from                      October2023- June2024</a:t>
            </a:r>
            <a:endParaRPr lang="en-IN" altLang="en-US" sz="1800"/>
          </a:p>
          <a:p>
            <a:pPr marL="0" indent="0">
              <a:buNone/>
            </a:pPr>
            <a:endParaRPr lang="en-IN" altLang="en-US" sz="1600"/>
          </a:p>
          <a:p>
            <a:pPr marL="0" indent="0">
              <a:buNone/>
            </a:pPr>
            <a:r>
              <a:rPr lang="en-IN" altLang="en-US" sz="2000" b="1"/>
              <a:t>Linkedin and Github Urls: </a:t>
            </a:r>
            <a:endParaRPr lang="en-IN" altLang="en-US" sz="2000" b="1"/>
          </a:p>
          <a:p>
            <a:pPr marL="0" indent="0">
              <a:buNone/>
            </a:pPr>
            <a:endParaRPr lang="en-IN" altLang="en-US" sz="2000" b="1"/>
          </a:p>
          <a:p>
            <a:pPr marL="0" indent="0">
              <a:buNone/>
            </a:pPr>
            <a:r>
              <a:rPr lang="en-IN" altLang="en-US" sz="2000" b="1"/>
              <a:t>linkdin-</a:t>
            </a:r>
            <a:r>
              <a:rPr lang="en-IN" altLang="en-US" sz="2000"/>
              <a:t> </a:t>
            </a:r>
            <a:r>
              <a:rPr lang="en-US" altLang="en-US" sz="2000"/>
              <a:t>https://www.linkedin.com/in/vaishnavi-elluri-721293289/</a:t>
            </a:r>
            <a:endParaRPr lang="en-US" altLang="en-US" sz="2000"/>
          </a:p>
          <a:p>
            <a:pPr marL="0" indent="0">
              <a:buNone/>
            </a:pPr>
            <a:endParaRPr lang="en-US" altLang="en-US" sz="2000" b="1"/>
          </a:p>
          <a:p>
            <a:pPr marL="0" indent="0">
              <a:buNone/>
            </a:pPr>
            <a:r>
              <a:rPr lang="en-IN" altLang="en-US" sz="2000" b="1"/>
              <a:t>Github: </a:t>
            </a:r>
            <a:r>
              <a:rPr lang="en-US" altLang="en-US" sz="2000"/>
              <a:t>https://github.com/Vaishnavi-elluri</a:t>
            </a:r>
            <a:br>
              <a:rPr lang="en-US" altLang="en-US" sz="2000" b="1"/>
            </a:br>
            <a:endParaRPr lang="en-US" altLang="en-US"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47165" y="187960"/>
            <a:ext cx="9949180" cy="826135"/>
          </a:xfrm>
          <a:prstGeom prst="rect">
            <a:avLst/>
          </a:prstGeom>
          <a:noFill/>
        </p:spPr>
        <p:txBody>
          <a:bodyPr wrap="square" rtlCol="0">
            <a:noAutofit/>
          </a:bodyPr>
          <a:p>
            <a:r>
              <a:rPr lang="en-US" altLang="en-US" sz="3600">
                <a:solidFill>
                  <a:schemeClr val="accent1"/>
                </a:solidFill>
              </a:rPr>
              <a:t>Business Problem &amp; Domain Understanding</a:t>
            </a:r>
            <a:endParaRPr lang="en-US" altLang="en-US" sz="3600">
              <a:solidFill>
                <a:schemeClr val="accent1"/>
              </a:solidFill>
            </a:endParaRPr>
          </a:p>
        </p:txBody>
      </p:sp>
      <p:sp>
        <p:nvSpPr>
          <p:cNvPr id="4" name="Text Box 3"/>
          <p:cNvSpPr txBox="1"/>
          <p:nvPr/>
        </p:nvSpPr>
        <p:spPr>
          <a:xfrm>
            <a:off x="281305" y="1014095"/>
            <a:ext cx="11400155" cy="5063490"/>
          </a:xfrm>
          <a:prstGeom prst="rect">
            <a:avLst/>
          </a:prstGeom>
        </p:spPr>
        <p:txBody>
          <a:bodyPr>
            <a:noAutofit/>
          </a:bodyPr>
          <a:p>
            <a:pPr marL="285750" indent="-285750">
              <a:buFont typeface="Arial" panose="020B0604020202020204" pitchFamily="34" charset="0"/>
              <a:buChar char="•"/>
            </a:pPr>
            <a:r>
              <a:rPr lang="en-IN" altLang="en-US" sz="1800"/>
              <a:t>I</a:t>
            </a:r>
            <a:r>
              <a:rPr lang="en-US" altLang="zh-CN" sz="1800"/>
              <a:t>n the fast-growing e-commerce and electronics market, customers face challenges in choosing the right laptop that fits their budget and requirements due to the overwhelming number of options available. </a:t>
            </a:r>
            <a:endParaRPr lang="en-US" altLang="zh-CN" sz="1800"/>
          </a:p>
          <a:p>
            <a:pPr marL="0" indent="0">
              <a:buNone/>
            </a:pPr>
            <a:endParaRPr lang="en-US" altLang="zh-CN" sz="1800"/>
          </a:p>
          <a:p>
            <a:pPr marL="285750" indent="-285750">
              <a:buFont typeface="Arial" panose="020B0604020202020204" pitchFamily="34" charset="0"/>
              <a:buChar char="•"/>
            </a:pPr>
            <a:r>
              <a:rPr lang="en-US" altLang="zh-CN" sz="1800"/>
              <a:t>Companies also struggle to analyze product performance and customer preferences efficiently.</a:t>
            </a:r>
            <a:endParaRPr lang="en-US" altLang="zh-CN" sz="1800"/>
          </a:p>
          <a:p>
            <a:pPr marL="0" indent="0">
              <a:buFont typeface="Arial" panose="020B0604020202020204" pitchFamily="34" charset="0"/>
              <a:buNone/>
            </a:pPr>
            <a:r>
              <a:rPr lang="en-IN" altLang="en-US" sz="1800"/>
              <a:t> </a:t>
            </a:r>
            <a:endParaRPr lang="en-US" altLang="zh-CN" sz="1800"/>
          </a:p>
          <a:p>
            <a:pPr marL="285750" indent="-285750">
              <a:buFont typeface="Arial" panose="020B0604020202020204" pitchFamily="34" charset="0"/>
              <a:buChar char="•"/>
            </a:pPr>
            <a:r>
              <a:rPr lang="en-IN" altLang="en-US" sz="1800"/>
              <a:t> </a:t>
            </a:r>
            <a:r>
              <a:rPr lang="en-US" altLang="zh-CN" sz="1800"/>
              <a:t>This project focuses on analyzing laptop data collected from an e-commerce platform to extract valuable business insights. By performing Exploratory Data Analysis (EDA), we aim to understand trends in pricing, specifications (like RAM, storage, processor type), user ratings, and brand performance.</a:t>
            </a:r>
            <a:endParaRPr lang="en-US" altLang="zh-CN" sz="1800"/>
          </a:p>
          <a:p>
            <a:endParaRPr lang="en-US" altLang="zh-CN" sz="2000"/>
          </a:p>
          <a:p>
            <a:r>
              <a:rPr lang="en-IN" altLang="en-US" sz="2000" b="1"/>
              <a:t> </a:t>
            </a:r>
            <a:r>
              <a:rPr lang="en-US" altLang="en-US" sz="2000" b="1"/>
              <a:t>Domain: E-commerce and Consumer Electronics</a:t>
            </a:r>
            <a:endParaRPr lang="en-US" altLang="en-US" sz="2000" b="1"/>
          </a:p>
          <a:p>
            <a:endParaRPr lang="en-IN" altLang="en-US" sz="2000"/>
          </a:p>
          <a:p>
            <a:pPr marL="342900" indent="-342900">
              <a:buFont typeface="Arial" panose="020B0604020202020204" pitchFamily="34" charset="0"/>
              <a:buChar char="•"/>
            </a:pPr>
            <a:r>
              <a:rPr lang="en-IN" altLang="en-US" sz="2000"/>
              <a:t>The Primary analysis of this domain is:</a:t>
            </a:r>
            <a:endParaRPr lang="en-US" altLang="en-US" sz="2000"/>
          </a:p>
          <a:p>
            <a:endParaRPr lang="en-US" altLang="en-US" sz="1600"/>
          </a:p>
          <a:p>
            <a:pPr marL="285750" indent="-285750">
              <a:buFont typeface="Wingdings" panose="05000000000000000000" charset="0"/>
              <a:buChar char="Ø"/>
            </a:pPr>
            <a:r>
              <a:rPr lang="en-US" altLang="en-US" sz="1600"/>
              <a:t>To identify which laptop features (e.g., brand, RAM, storage) impact customer ratings and pricing.</a:t>
            </a:r>
            <a:endParaRPr lang="en-US" altLang="en-US" sz="1600"/>
          </a:p>
          <a:p>
            <a:pPr marL="285750" indent="-285750">
              <a:buFont typeface="Wingdings" panose="05000000000000000000" charset="0"/>
              <a:buChar char="Ø"/>
            </a:pPr>
            <a:endParaRPr lang="en-US" altLang="en-US" sz="1600"/>
          </a:p>
          <a:p>
            <a:pPr marL="285750" indent="-285750">
              <a:buFont typeface="Wingdings" panose="05000000000000000000" charset="0"/>
              <a:buChar char="Ø"/>
            </a:pPr>
            <a:r>
              <a:rPr lang="en-US" altLang="en-US" sz="1600"/>
              <a:t>To assist customers in making better purchase decisions by highlighting popular configurations and well-rated products.</a:t>
            </a:r>
            <a:endParaRPr lang="en-US" altLang="en-US" sz="1600"/>
          </a:p>
          <a:p>
            <a:pPr marL="285750" indent="-285750">
              <a:buFont typeface="Wingdings" panose="05000000000000000000" charset="0"/>
              <a:buChar char="Ø"/>
            </a:pPr>
            <a:endParaRPr lang="en-US" altLang="en-US" sz="1600"/>
          </a:p>
          <a:p>
            <a:pPr marL="285750" indent="-285750">
              <a:buFont typeface="Wingdings" panose="05000000000000000000" charset="0"/>
              <a:buChar char="Ø"/>
            </a:pPr>
            <a:r>
              <a:rPr lang="en-US" altLang="en-US" sz="1600"/>
              <a:t>To provide a base for building recommendation systems or pricing models in future phases.</a:t>
            </a:r>
            <a:endParaRPr lang="en-US" alt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065" y="895985"/>
            <a:ext cx="10515600" cy="5161915"/>
          </a:xfrm>
        </p:spPr>
        <p:txBody>
          <a:bodyPr>
            <a:normAutofit/>
          </a:bodyPr>
          <a:lstStyle/>
          <a:p>
            <a:pPr marL="0" lvl="0" indent="0" algn="l">
              <a:spcBef>
                <a:spcPts val="1000"/>
              </a:spcBef>
              <a:buFont typeface="Wingdings" panose="05000000000000000000" charset="0"/>
            </a:pPr>
            <a:r>
              <a:rPr lang="en-US" altLang="en-US" sz="2400" dirty="0" smtClean="0">
                <a:ln>
                  <a:noFill/>
                </a:ln>
                <a:solidFill>
                  <a:schemeClr val="tx1"/>
                </a:solidFill>
              </a:rPr>
              <a:t>The main objective of this project is to</a:t>
            </a:r>
            <a:r>
              <a:rPr lang="en-IN" altLang="en-US" sz="2400" dirty="0" smtClean="0">
                <a:ln>
                  <a:noFill/>
                </a:ln>
                <a:solidFill>
                  <a:schemeClr val="tx1"/>
                </a:solidFill>
              </a:rPr>
              <a:t> analyze the prices of the laptop products available on flipkart</a:t>
            </a:r>
            <a:r>
              <a:rPr lang="en-US" altLang="en-US" sz="2400" dirty="0" smtClean="0">
                <a:ln>
                  <a:noFill/>
                </a:ln>
                <a:solidFill>
                  <a:schemeClr val="tx1"/>
                </a:solidFill>
              </a:rPr>
              <a:t> </a:t>
            </a:r>
            <a:r>
              <a:rPr lang="en-IN" altLang="en-US" sz="2400" dirty="0" smtClean="0">
                <a:ln>
                  <a:noFill/>
                </a:ln>
                <a:solidFill>
                  <a:schemeClr val="tx1"/>
                </a:solidFill>
              </a:rPr>
              <a:t>and to </a:t>
            </a:r>
            <a:r>
              <a:rPr lang="en-US" altLang="en-US" sz="2400" dirty="0" smtClean="0">
                <a:ln>
                  <a:noFill/>
                </a:ln>
                <a:solidFill>
                  <a:schemeClr val="tx1"/>
                </a:solidFill>
              </a:rPr>
              <a:t> uncover meaningful insights about customer preferences, pricing trends, and produc</a:t>
            </a:r>
            <a:r>
              <a:rPr lang="en-IN" altLang="en-US" sz="2400" dirty="0" smtClean="0">
                <a:ln>
                  <a:noFill/>
                </a:ln>
                <a:solidFill>
                  <a:schemeClr val="tx1"/>
                </a:solidFill>
              </a:rPr>
              <a:t>t</a:t>
            </a:r>
            <a:r>
              <a:rPr lang="en-US" altLang="en-US" sz="2400" dirty="0" smtClean="0">
                <a:ln>
                  <a:noFill/>
                </a:ln>
                <a:solidFill>
                  <a:schemeClr val="tx1"/>
                </a:solidFill>
              </a:rPr>
              <a:t> specifications.</a:t>
            </a:r>
            <a:br>
              <a:rPr lang="en-US" altLang="en-US" sz="2400" dirty="0" smtClean="0">
                <a:ln>
                  <a:noFill/>
                </a:ln>
                <a:solidFill>
                  <a:schemeClr val="tx1"/>
                </a:solidFill>
              </a:rPr>
            </a:br>
            <a:br>
              <a:rPr lang="en-US" altLang="en-US" sz="2400" dirty="0" smtClean="0">
                <a:ln>
                  <a:noFill/>
                </a:ln>
                <a:solidFill>
                  <a:schemeClr val="tx1"/>
                </a:solidFill>
              </a:rPr>
            </a:br>
            <a:r>
              <a:rPr lang="en-US" altLang="en-US" sz="2400" dirty="0" smtClean="0">
                <a:ln>
                  <a:noFill/>
                </a:ln>
                <a:solidFill>
                  <a:srgbClr val="FF0000"/>
                </a:solidFill>
              </a:rPr>
              <a:t>Through this analysis, we aim to</a:t>
            </a:r>
            <a:r>
              <a:rPr lang="en-IN" altLang="en-US" sz="2400" dirty="0" smtClean="0">
                <a:ln>
                  <a:noFill/>
                </a:ln>
                <a:solidFill>
                  <a:srgbClr val="FF0000"/>
                </a:solidFill>
              </a:rPr>
              <a:t>:</a:t>
            </a:r>
            <a:br>
              <a:rPr lang="en-US" altLang="en-US" sz="2400" dirty="0" smtClean="0">
                <a:ln>
                  <a:noFill/>
                </a:ln>
                <a:solidFill>
                  <a:schemeClr val="tx1"/>
                </a:solidFill>
              </a:rPr>
            </a:br>
            <a:br>
              <a:rPr lang="en-US" altLang="en-US" sz="2400" dirty="0" smtClean="0">
                <a:ln>
                  <a:noFill/>
                </a:ln>
                <a:solidFill>
                  <a:schemeClr val="tx1"/>
                </a:solidFill>
              </a:rPr>
            </a:br>
            <a:r>
              <a:rPr lang="en-IN" altLang="en-US" sz="2400" dirty="0" smtClean="0">
                <a:ln>
                  <a:noFill/>
                </a:ln>
                <a:solidFill>
                  <a:schemeClr val="tx1"/>
                </a:solidFill>
              </a:rPr>
              <a:t> </a:t>
            </a:r>
            <a:r>
              <a:rPr lang="en-US" altLang="en-US" sz="2400" dirty="0" smtClean="0">
                <a:ln>
                  <a:noFill/>
                </a:ln>
                <a:solidFill>
                  <a:schemeClr val="tx1"/>
                </a:solidFill>
              </a:rPr>
              <a:t>Understand the relationships between various laptop features such as </a:t>
            </a:r>
            <a:r>
              <a:rPr lang="en-US" altLang="en-US" sz="2400" b="1" dirty="0" smtClean="0">
                <a:ln>
                  <a:noFill/>
                </a:ln>
                <a:solidFill>
                  <a:schemeClr val="tx1"/>
                </a:solidFill>
              </a:rPr>
              <a:t>brand, processor, RAM, storage, price, and user ratings.</a:t>
            </a:r>
            <a:br>
              <a:rPr lang="en-US" altLang="en-US" sz="2400" b="1" dirty="0" smtClean="0">
                <a:ln>
                  <a:noFill/>
                </a:ln>
                <a:solidFill>
                  <a:schemeClr val="tx1"/>
                </a:solidFill>
              </a:rPr>
            </a:br>
            <a:br>
              <a:rPr lang="en-US" altLang="en-US" sz="2400" dirty="0" smtClean="0">
                <a:ln>
                  <a:noFill/>
                </a:ln>
                <a:solidFill>
                  <a:schemeClr val="tx1"/>
                </a:solidFill>
              </a:rPr>
            </a:br>
            <a:r>
              <a:rPr lang="en-US" altLang="en-US" sz="2400" dirty="0" smtClean="0">
                <a:ln>
                  <a:noFill/>
                </a:ln>
                <a:solidFill>
                  <a:schemeClr val="tx1"/>
                </a:solidFill>
              </a:rPr>
              <a:t>Identify key factors that influence customer satisfaction and product pricing.</a:t>
            </a:r>
            <a:br>
              <a:rPr lang="en-US" altLang="en-US" sz="2400" dirty="0" smtClean="0">
                <a:ln>
                  <a:noFill/>
                </a:ln>
                <a:solidFill>
                  <a:schemeClr val="tx1"/>
                </a:solidFill>
              </a:rPr>
            </a:br>
            <a:br>
              <a:rPr lang="en-US" altLang="en-US" sz="2400" dirty="0" smtClean="0">
                <a:ln>
                  <a:noFill/>
                </a:ln>
                <a:solidFill>
                  <a:schemeClr val="tx1"/>
                </a:solidFill>
              </a:rPr>
            </a:br>
            <a:r>
              <a:rPr lang="en-US" altLang="en-US" sz="2400" dirty="0" smtClean="0">
                <a:ln>
                  <a:noFill/>
                </a:ln>
                <a:solidFill>
                  <a:schemeClr val="tx1"/>
                </a:solidFill>
              </a:rPr>
              <a:t>Support data-driven decision-making for both customers and businesses.</a:t>
            </a:r>
            <a:br>
              <a:rPr lang="en-US" altLang="en-US" sz="2400" dirty="0" smtClean="0">
                <a:ln>
                  <a:noFill/>
                </a:ln>
                <a:solidFill>
                  <a:schemeClr val="tx1"/>
                </a:solidFill>
              </a:rPr>
            </a:br>
            <a:br>
              <a:rPr lang="en-US" altLang="en-US" sz="2400" dirty="0" smtClean="0">
                <a:ln>
                  <a:noFill/>
                </a:ln>
                <a:solidFill>
                  <a:schemeClr val="tx1"/>
                </a:solidFill>
              </a:rPr>
            </a:br>
            <a:r>
              <a:rPr lang="en-US" altLang="en-US" sz="2400" dirty="0" smtClean="0">
                <a:ln>
                  <a:noFill/>
                </a:ln>
                <a:solidFill>
                  <a:schemeClr val="tx1"/>
                </a:solidFill>
              </a:rPr>
              <a:t>Lay the groundwork for future predictive modeling and recommendation systems based on user behavior and product features.</a:t>
            </a:r>
            <a:r>
              <a:rPr lang="en-IN" sz="2400" dirty="0" smtClean="0">
                <a:ln>
                  <a:noFill/>
                </a:ln>
                <a:solidFill>
                  <a:schemeClr val="tx1"/>
                </a:solidFill>
              </a:rPr>
              <a:t>  </a:t>
            </a:r>
            <a:endParaRPr lang="en-IN" sz="2400" dirty="0" smtClean="0">
              <a:ln>
                <a:noFill/>
              </a:ln>
              <a:solidFill>
                <a:schemeClr val="tx1"/>
              </a:solidFill>
            </a:endParaRPr>
          </a:p>
        </p:txBody>
      </p:sp>
      <p:sp>
        <p:nvSpPr>
          <p:cNvPr id="10" name="TextBox 9"/>
          <p:cNvSpPr txBox="1"/>
          <p:nvPr/>
        </p:nvSpPr>
        <p:spPr>
          <a:xfrm>
            <a:off x="647116" y="3682707"/>
            <a:ext cx="11197882" cy="460375"/>
          </a:xfrm>
          <a:prstGeom prst="rect">
            <a:avLst/>
          </a:prstGeom>
          <a:noFill/>
        </p:spPr>
        <p:txBody>
          <a:bodyPr wrap="square" rtlCol="0">
            <a:spAutoFit/>
          </a:bodyPr>
          <a:lstStyle/>
          <a:p>
            <a:pPr marL="0" indent="0">
              <a:buNone/>
            </a:pPr>
            <a:r>
              <a:rPr lang="en-US" sz="2400" dirty="0"/>
              <a:t>.</a:t>
            </a:r>
            <a:endParaRPr lang="en-US" sz="2400" dirty="0"/>
          </a:p>
        </p:txBody>
      </p:sp>
      <p:sp>
        <p:nvSpPr>
          <p:cNvPr id="3" name="Text Box 2"/>
          <p:cNvSpPr txBox="1"/>
          <p:nvPr/>
        </p:nvSpPr>
        <p:spPr>
          <a:xfrm>
            <a:off x="3108325" y="90805"/>
            <a:ext cx="6276340" cy="805180"/>
          </a:xfrm>
          <a:prstGeom prst="rect">
            <a:avLst/>
          </a:prstGeom>
          <a:noFill/>
        </p:spPr>
        <p:txBody>
          <a:bodyPr wrap="square" rtlCol="0">
            <a:noAutofit/>
          </a:bodyPr>
          <a:p>
            <a:r>
              <a:rPr lang="en-US" altLang="en-US" sz="4000">
                <a:solidFill>
                  <a:schemeClr val="accent1">
                    <a:lumMod val="75000"/>
                  </a:schemeClr>
                </a:solidFill>
              </a:rPr>
              <a:t>Objective of the Project</a:t>
            </a:r>
            <a:endParaRPr lang="en-US" altLang="en-US" sz="4000">
              <a:solidFill>
                <a:schemeClr val="accent1">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44955" y="196850"/>
            <a:ext cx="9317990" cy="1268730"/>
          </a:xfrm>
        </p:spPr>
        <p:txBody>
          <a:bodyPr/>
          <a:p>
            <a:r>
              <a:rPr lang="en-IN" altLang="en-US" b="1" dirty="0">
                <a:solidFill>
                  <a:srgbClr val="FF0000"/>
                </a:solidFill>
                <a:sym typeface="+mn-ea"/>
              </a:rPr>
              <a:t>   </a:t>
            </a:r>
            <a:r>
              <a:rPr lang="en-US" altLang="en-US" dirty="0">
                <a:solidFill>
                  <a:schemeClr val="accent1"/>
                </a:solidFill>
                <a:sym typeface="+mn-ea"/>
              </a:rPr>
              <a:t>Web Scraping – Project Details</a:t>
            </a:r>
            <a:endParaRPr lang="en-US"/>
          </a:p>
        </p:txBody>
      </p:sp>
      <p:sp>
        <p:nvSpPr>
          <p:cNvPr id="3" name="Text Box 2"/>
          <p:cNvSpPr txBox="1"/>
          <p:nvPr/>
        </p:nvSpPr>
        <p:spPr>
          <a:xfrm>
            <a:off x="177800" y="1076325"/>
            <a:ext cx="12013565" cy="5083175"/>
          </a:xfrm>
          <a:prstGeom prst="rect">
            <a:avLst/>
          </a:prstGeom>
          <a:noFill/>
        </p:spPr>
        <p:txBody>
          <a:bodyPr wrap="square" rtlCol="0">
            <a:noAutofit/>
          </a:bodyPr>
          <a:p>
            <a:pPr marL="114300" indent="0">
              <a:buNone/>
            </a:pPr>
            <a:r>
              <a:rPr lang="en-IN" altLang="en-US" sz="2400" u="sng" dirty="0">
                <a:solidFill>
                  <a:srgbClr val="C00000"/>
                </a:solidFill>
                <a:latin typeface="Calibri" panose="020F0502020204030204" pitchFamily="34" charset="0"/>
                <a:cs typeface="Calibri" panose="020F0502020204030204" pitchFamily="34" charset="0"/>
                <a:sym typeface="+mn-ea"/>
              </a:rPr>
              <a:t>Website name</a:t>
            </a:r>
            <a:r>
              <a:rPr lang="en-IN" altLang="en-US" sz="2000" dirty="0">
                <a:solidFill>
                  <a:schemeClr val="tx1"/>
                </a:solidFill>
                <a:latin typeface="Calibri" panose="020F0502020204030204" pitchFamily="34" charset="0"/>
                <a:cs typeface="Calibri" panose="020F0502020204030204" pitchFamily="34" charset="0"/>
                <a:sym typeface="+mn-ea"/>
              </a:rPr>
              <a:t>: </a:t>
            </a:r>
            <a:r>
              <a:rPr lang="en-IN" altLang="en-US" sz="2400" dirty="0">
                <a:solidFill>
                  <a:schemeClr val="tx1"/>
                </a:solidFill>
                <a:latin typeface="Calibri" panose="020F0502020204030204" pitchFamily="34" charset="0"/>
                <a:cs typeface="Calibri" panose="020F0502020204030204" pitchFamily="34" charset="0"/>
                <a:sym typeface="+mn-ea"/>
              </a:rPr>
              <a:t>Flipkart</a:t>
            </a:r>
            <a:endParaRPr lang="en-IN" altLang="en-US" sz="2400" dirty="0">
              <a:solidFill>
                <a:schemeClr val="tx1"/>
              </a:solidFill>
              <a:latin typeface="Calibri" panose="020F0502020204030204" pitchFamily="34" charset="0"/>
              <a:cs typeface="Calibri" panose="020F0502020204030204" pitchFamily="34" charset="0"/>
              <a:sym typeface="+mn-ea"/>
            </a:endParaRPr>
          </a:p>
          <a:p>
            <a:pPr marL="114300" indent="0">
              <a:buNone/>
            </a:pPr>
            <a:endParaRPr lang="en-IN" altLang="en-US" sz="2000" dirty="0">
              <a:solidFill>
                <a:schemeClr val="tx1"/>
              </a:solidFill>
              <a:latin typeface="Calibri" panose="020F0502020204030204" pitchFamily="34" charset="0"/>
              <a:cs typeface="Calibri" panose="020F0502020204030204" pitchFamily="34" charset="0"/>
            </a:endParaRPr>
          </a:p>
          <a:p>
            <a:pPr marL="114300" indent="0">
              <a:buNone/>
            </a:pPr>
            <a:r>
              <a:rPr lang="en-IN" altLang="en-US" sz="2400" u="sng" dirty="0">
                <a:solidFill>
                  <a:srgbClr val="C00000"/>
                </a:solidFill>
                <a:latin typeface="Calibri" panose="020F0502020204030204" pitchFamily="34" charset="0"/>
                <a:cs typeface="Calibri" panose="020F0502020204030204" pitchFamily="34" charset="0"/>
                <a:sym typeface="+mn-ea"/>
              </a:rPr>
              <a:t>Data Analysis On</a:t>
            </a:r>
            <a:r>
              <a:rPr lang="en-IN" altLang="en-US" sz="2000" u="sng" dirty="0">
                <a:solidFill>
                  <a:schemeClr val="tx1"/>
                </a:solidFill>
                <a:latin typeface="Calibri" panose="020F0502020204030204" pitchFamily="34" charset="0"/>
                <a:cs typeface="Calibri" panose="020F0502020204030204" pitchFamily="34" charset="0"/>
                <a:sym typeface="+mn-ea"/>
              </a:rPr>
              <a:t> </a:t>
            </a:r>
            <a:r>
              <a:rPr lang="en-IN" altLang="en-US" sz="2000" dirty="0">
                <a:solidFill>
                  <a:schemeClr val="tx1"/>
                </a:solidFill>
                <a:latin typeface="Calibri" panose="020F0502020204030204" pitchFamily="34" charset="0"/>
                <a:cs typeface="Calibri" panose="020F0502020204030204" pitchFamily="34" charset="0"/>
                <a:sym typeface="+mn-ea"/>
              </a:rPr>
              <a:t>: </a:t>
            </a:r>
            <a:r>
              <a:rPr lang="en-IN" altLang="en-US" sz="2400" dirty="0">
                <a:solidFill>
                  <a:schemeClr val="tx1"/>
                </a:solidFill>
                <a:latin typeface="Calibri" panose="020F0502020204030204" pitchFamily="34" charset="0"/>
                <a:cs typeface="Calibri" panose="020F0502020204030204" pitchFamily="34" charset="0"/>
                <a:sym typeface="+mn-ea"/>
              </a:rPr>
              <a:t>Laptop Prices and their Specifications.</a:t>
            </a:r>
            <a:endParaRPr lang="en-IN" altLang="en-US" sz="2000" dirty="0">
              <a:solidFill>
                <a:schemeClr val="tx1"/>
              </a:solidFill>
              <a:latin typeface="Calibri" panose="020F0502020204030204" pitchFamily="34" charset="0"/>
              <a:cs typeface="Calibri" panose="020F0502020204030204" pitchFamily="34" charset="0"/>
              <a:sym typeface="+mn-ea"/>
            </a:endParaRPr>
          </a:p>
          <a:p>
            <a:pPr marL="114300" indent="0">
              <a:buNone/>
            </a:pPr>
            <a:endParaRPr lang="en-IN" altLang="en-US" sz="2000" dirty="0">
              <a:solidFill>
                <a:schemeClr val="tx1"/>
              </a:solidFill>
              <a:latin typeface="Calibri" panose="020F0502020204030204" pitchFamily="34" charset="0"/>
              <a:cs typeface="Calibri" panose="020F0502020204030204" pitchFamily="34" charset="0"/>
              <a:sym typeface="+mn-ea"/>
            </a:endParaRPr>
          </a:p>
          <a:p>
            <a:pPr marL="114300" indent="0">
              <a:buNone/>
            </a:pPr>
            <a:r>
              <a:rPr lang="en-IN" altLang="en-US" sz="2400" u="sng" dirty="0">
                <a:solidFill>
                  <a:srgbClr val="C00000"/>
                </a:solidFill>
                <a:latin typeface="Calibri" panose="020F0502020204030204" pitchFamily="34" charset="0"/>
                <a:cs typeface="Calibri" panose="020F0502020204030204" pitchFamily="34" charset="0"/>
                <a:sym typeface="+mn-ea"/>
              </a:rPr>
              <a:t>Process followed while scraping the data:</a:t>
            </a:r>
            <a:endParaRPr lang="en-IN" altLang="en-US" sz="2400" u="sng" dirty="0">
              <a:solidFill>
                <a:srgbClr val="C00000"/>
              </a:solidFill>
              <a:latin typeface="Calibri" panose="020F0502020204030204" pitchFamily="34" charset="0"/>
              <a:cs typeface="Calibri" panose="020F0502020204030204" pitchFamily="34" charset="0"/>
            </a:endParaRPr>
          </a:p>
          <a:p>
            <a:pPr marL="342900" lvl="8" indent="-342900">
              <a:buFont typeface="Wingdings" panose="05000000000000000000" charset="0"/>
              <a:buChar char="Ø"/>
            </a:pPr>
            <a:r>
              <a:rPr lang="en-IN" altLang="en-US" sz="2000" dirty="0">
                <a:solidFill>
                  <a:schemeClr val="tx1"/>
                </a:solidFill>
                <a:latin typeface="Calibri" panose="020F0502020204030204" pitchFamily="34" charset="0"/>
                <a:cs typeface="Calibri" panose="020F0502020204030204" pitchFamily="34" charset="0"/>
                <a:sym typeface="+mn-ea"/>
              </a:rPr>
              <a:t> Firstly, I collected t</a:t>
            </a:r>
            <a:r>
              <a:rPr lang="en-US" altLang="en-US" sz="2000" dirty="0">
                <a:solidFill>
                  <a:schemeClr val="tx1"/>
                </a:solidFill>
                <a:latin typeface="Calibri" panose="020F0502020204030204" pitchFamily="34" charset="0"/>
                <a:cs typeface="Calibri" panose="020F0502020204030204" pitchFamily="34" charset="0"/>
                <a:sym typeface="+mn-ea"/>
              </a:rPr>
              <a:t>he data from Flipkart, a popular e-commerce platform, by targeting laptop listings.</a:t>
            </a:r>
            <a:endParaRPr lang="en-US" altLang="en-US" sz="2000" dirty="0">
              <a:solidFill>
                <a:schemeClr val="tx1"/>
              </a:solidFill>
              <a:latin typeface="Calibri" panose="020F0502020204030204" pitchFamily="34" charset="0"/>
              <a:cs typeface="Calibri" panose="020F0502020204030204" pitchFamily="34" charset="0"/>
            </a:endParaRPr>
          </a:p>
          <a:p>
            <a:pPr marL="342900" indent="-342900">
              <a:buFont typeface="Wingdings" panose="05000000000000000000" charset="0"/>
              <a:buChar char="Ø"/>
            </a:pPr>
            <a:r>
              <a:rPr lang="en-IN" altLang="en-US" sz="2000" dirty="0">
                <a:solidFill>
                  <a:schemeClr val="tx1"/>
                </a:solidFill>
                <a:latin typeface="Calibri" panose="020F0502020204030204" pitchFamily="34" charset="0"/>
                <a:cs typeface="Calibri" panose="020F0502020204030204" pitchFamily="34" charset="0"/>
                <a:sym typeface="+mn-ea"/>
              </a:rPr>
              <a:t> </a:t>
            </a:r>
            <a:r>
              <a:rPr lang="en-US" altLang="en-US" sz="2000" dirty="0">
                <a:solidFill>
                  <a:schemeClr val="tx1"/>
                </a:solidFill>
                <a:latin typeface="Calibri" panose="020F0502020204030204" pitchFamily="34" charset="0"/>
                <a:cs typeface="Calibri" panose="020F0502020204030204" pitchFamily="34" charset="0"/>
                <a:sym typeface="+mn-ea"/>
              </a:rPr>
              <a:t>The</a:t>
            </a:r>
            <a:r>
              <a:rPr lang="en-US" altLang="en-US" sz="2000" dirty="0">
                <a:solidFill>
                  <a:schemeClr val="accent1"/>
                </a:solidFill>
                <a:latin typeface="Calibri" panose="020F0502020204030204" pitchFamily="34" charset="0"/>
                <a:cs typeface="Calibri" panose="020F0502020204030204" pitchFamily="34" charset="0"/>
                <a:sym typeface="+mn-ea"/>
              </a:rPr>
              <a:t> </a:t>
            </a:r>
            <a:r>
              <a:rPr lang="en-US" altLang="en-US" sz="2000" b="1" dirty="0">
                <a:solidFill>
                  <a:schemeClr val="tx1"/>
                </a:solidFill>
                <a:latin typeface="Calibri" panose="020F0502020204030204" pitchFamily="34" charset="0"/>
                <a:cs typeface="Calibri" panose="020F0502020204030204" pitchFamily="34" charset="0"/>
                <a:sym typeface="+mn-ea"/>
              </a:rPr>
              <a:t>requests</a:t>
            </a:r>
            <a:r>
              <a:rPr lang="en-US" altLang="en-US" sz="2000" dirty="0">
                <a:solidFill>
                  <a:schemeClr val="tx1"/>
                </a:solidFill>
                <a:latin typeface="Calibri" panose="020F0502020204030204" pitchFamily="34" charset="0"/>
                <a:cs typeface="Calibri" panose="020F0502020204030204" pitchFamily="34" charset="0"/>
                <a:sym typeface="+mn-ea"/>
              </a:rPr>
              <a:t> library was used to fetch HTML content of multiple pages.</a:t>
            </a:r>
            <a:endParaRPr lang="en-US" altLang="en-US" sz="2000" dirty="0">
              <a:solidFill>
                <a:schemeClr val="tx1"/>
              </a:solidFill>
              <a:latin typeface="Calibri" panose="020F0502020204030204" pitchFamily="34" charset="0"/>
              <a:cs typeface="Calibri" panose="020F0502020204030204" pitchFamily="34" charset="0"/>
            </a:endParaRPr>
          </a:p>
          <a:p>
            <a:pPr marL="342900" indent="-342900">
              <a:buFont typeface="Wingdings" panose="05000000000000000000" charset="0"/>
              <a:buChar char="Ø"/>
            </a:pPr>
            <a:r>
              <a:rPr lang="en-IN" altLang="en-US" sz="2000" dirty="0">
                <a:solidFill>
                  <a:schemeClr val="tx1"/>
                </a:solidFill>
                <a:latin typeface="Calibri" panose="020F0502020204030204" pitchFamily="34" charset="0"/>
                <a:cs typeface="Calibri" panose="020F0502020204030204" pitchFamily="34" charset="0"/>
                <a:sym typeface="+mn-ea"/>
              </a:rPr>
              <a:t>Then I used</a:t>
            </a:r>
            <a:r>
              <a:rPr lang="en-IN" altLang="en-US" sz="2000" dirty="0">
                <a:solidFill>
                  <a:schemeClr val="accent1"/>
                </a:solidFill>
                <a:latin typeface="Calibri" panose="020F0502020204030204" pitchFamily="34" charset="0"/>
                <a:cs typeface="Calibri" panose="020F0502020204030204" pitchFamily="34" charset="0"/>
                <a:sym typeface="+mn-ea"/>
              </a:rPr>
              <a:t> </a:t>
            </a:r>
            <a:r>
              <a:rPr lang="en-US" altLang="en-US" sz="2000" b="1" dirty="0">
                <a:solidFill>
                  <a:schemeClr val="tx1"/>
                </a:solidFill>
                <a:latin typeface="Calibri" panose="020F0502020204030204" pitchFamily="34" charset="0"/>
                <a:cs typeface="Calibri" panose="020F0502020204030204" pitchFamily="34" charset="0"/>
                <a:sym typeface="+mn-ea"/>
              </a:rPr>
              <a:t>BeautifulSoup</a:t>
            </a:r>
            <a:r>
              <a:rPr lang="en-IN" altLang="en-US" sz="2000" dirty="0">
                <a:solidFill>
                  <a:schemeClr val="tx1"/>
                </a:solidFill>
                <a:latin typeface="Calibri" panose="020F0502020204030204" pitchFamily="34" charset="0"/>
                <a:cs typeface="Calibri" panose="020F0502020204030204" pitchFamily="34" charset="0"/>
                <a:sym typeface="+mn-ea"/>
              </a:rPr>
              <a:t> </a:t>
            </a:r>
            <a:r>
              <a:rPr lang="en-US" altLang="en-US" sz="2000" dirty="0">
                <a:solidFill>
                  <a:schemeClr val="tx1"/>
                </a:solidFill>
                <a:latin typeface="Calibri" panose="020F0502020204030204" pitchFamily="34" charset="0"/>
                <a:cs typeface="Calibri" panose="020F0502020204030204" pitchFamily="34" charset="0"/>
                <a:sym typeface="+mn-ea"/>
              </a:rPr>
              <a:t>to parse the HTML and extract </a:t>
            </a:r>
            <a:r>
              <a:rPr lang="en-IN" altLang="en-US" sz="2000" dirty="0">
                <a:solidFill>
                  <a:schemeClr val="tx1"/>
                </a:solidFill>
                <a:latin typeface="Calibri" panose="020F0502020204030204" pitchFamily="34" charset="0"/>
                <a:cs typeface="Calibri" panose="020F0502020204030204" pitchFamily="34" charset="0"/>
                <a:sym typeface="+mn-ea"/>
              </a:rPr>
              <a:t>the </a:t>
            </a:r>
            <a:r>
              <a:rPr lang="en-US" altLang="en-US" sz="2000" dirty="0">
                <a:solidFill>
                  <a:schemeClr val="tx1"/>
                </a:solidFill>
                <a:latin typeface="Calibri" panose="020F0502020204030204" pitchFamily="34" charset="0"/>
                <a:cs typeface="Calibri" panose="020F0502020204030204" pitchFamily="34" charset="0"/>
                <a:sym typeface="+mn-ea"/>
              </a:rPr>
              <a:t>structured data.</a:t>
            </a:r>
            <a:endParaRPr lang="en-US" altLang="en-US" sz="2000" dirty="0">
              <a:solidFill>
                <a:schemeClr val="tx1"/>
              </a:solidFill>
              <a:latin typeface="Calibri" panose="020F0502020204030204" pitchFamily="34" charset="0"/>
              <a:cs typeface="Calibri" panose="020F0502020204030204" pitchFamily="34" charset="0"/>
            </a:endParaRPr>
          </a:p>
          <a:p>
            <a:pPr marL="342900" indent="-342900">
              <a:buFont typeface="Wingdings" panose="05000000000000000000" charset="0"/>
              <a:buChar char="Ø"/>
            </a:pPr>
            <a:r>
              <a:rPr lang="en-US" altLang="en-US" sz="2000" dirty="0">
                <a:solidFill>
                  <a:schemeClr val="tx1"/>
                </a:solidFill>
                <a:latin typeface="Calibri" panose="020F0502020204030204" pitchFamily="34" charset="0"/>
                <a:cs typeface="Calibri" panose="020F0502020204030204" pitchFamily="34" charset="0"/>
                <a:sym typeface="+mn-ea"/>
              </a:rPr>
              <a:t>With the help of</a:t>
            </a:r>
            <a:r>
              <a:rPr lang="en-US" altLang="en-US" sz="2000" dirty="0">
                <a:solidFill>
                  <a:schemeClr val="accent1"/>
                </a:solidFill>
                <a:latin typeface="Calibri" panose="020F0502020204030204" pitchFamily="34" charset="0"/>
                <a:cs typeface="Calibri" panose="020F0502020204030204" pitchFamily="34" charset="0"/>
                <a:sym typeface="+mn-ea"/>
              </a:rPr>
              <a:t> </a:t>
            </a:r>
            <a:r>
              <a:rPr lang="en-US" altLang="en-US" sz="2000" b="1" dirty="0">
                <a:solidFill>
                  <a:schemeClr val="tx1"/>
                </a:solidFill>
                <a:latin typeface="Calibri" panose="020F0502020204030204" pitchFamily="34" charset="0"/>
                <a:cs typeface="Calibri" panose="020F0502020204030204" pitchFamily="34" charset="0"/>
                <a:sym typeface="+mn-ea"/>
              </a:rPr>
              <a:t>regex (Regular Expressions)</a:t>
            </a:r>
            <a:r>
              <a:rPr lang="en-US" altLang="en-US" sz="2000" dirty="0">
                <a:solidFill>
                  <a:schemeClr val="tx1"/>
                </a:solidFill>
                <a:latin typeface="Calibri" panose="020F0502020204030204" pitchFamily="34" charset="0"/>
                <a:cs typeface="Calibri" panose="020F0502020204030204" pitchFamily="34" charset="0"/>
                <a:sym typeface="+mn-ea"/>
              </a:rPr>
              <a:t>,</a:t>
            </a:r>
            <a:r>
              <a:rPr lang="en-IN" altLang="en-US" sz="2000" dirty="0">
                <a:solidFill>
                  <a:schemeClr val="tx1"/>
                </a:solidFill>
                <a:latin typeface="Calibri" panose="020F0502020204030204" pitchFamily="34" charset="0"/>
                <a:cs typeface="Calibri" panose="020F0502020204030204" pitchFamily="34" charset="0"/>
                <a:sym typeface="+mn-ea"/>
              </a:rPr>
              <a:t> I extracted the detail attributes of laptops and their specifications</a:t>
            </a:r>
            <a:endParaRPr lang="en-US" altLang="en-US" sz="2000" dirty="0">
              <a:solidFill>
                <a:schemeClr val="tx1"/>
              </a:solidFill>
              <a:latin typeface="Calibri" panose="020F0502020204030204" pitchFamily="34" charset="0"/>
              <a:cs typeface="Calibri" panose="020F0502020204030204" pitchFamily="34" charset="0"/>
            </a:endParaRPr>
          </a:p>
          <a:p>
            <a:pPr marL="342900" indent="-342900">
              <a:buFont typeface="Wingdings" panose="05000000000000000000" charset="0"/>
              <a:buChar char="Ø"/>
            </a:pPr>
            <a:r>
              <a:rPr lang="en-US" altLang="en-US" sz="2000" dirty="0">
                <a:solidFill>
                  <a:schemeClr val="tx1"/>
                </a:solidFill>
                <a:latin typeface="Calibri" panose="020F0502020204030204" pitchFamily="34" charset="0"/>
                <a:cs typeface="Calibri" panose="020F0502020204030204" pitchFamily="34" charset="0"/>
                <a:sym typeface="+mn-ea"/>
              </a:rPr>
              <a:t>After scraping, the raw data</a:t>
            </a:r>
            <a:r>
              <a:rPr lang="en-IN" altLang="en-US" sz="2000" dirty="0">
                <a:solidFill>
                  <a:schemeClr val="tx1"/>
                </a:solidFill>
                <a:latin typeface="Calibri" panose="020F0502020204030204" pitchFamily="34" charset="0"/>
                <a:cs typeface="Calibri" panose="020F0502020204030204" pitchFamily="34" charset="0"/>
                <a:sym typeface="+mn-ea"/>
              </a:rPr>
              <a:t>, the data </a:t>
            </a:r>
            <a:r>
              <a:rPr lang="en-US" altLang="en-US" sz="2000" dirty="0">
                <a:solidFill>
                  <a:schemeClr val="tx1"/>
                </a:solidFill>
                <a:latin typeface="Calibri" panose="020F0502020204030204" pitchFamily="34" charset="0"/>
                <a:cs typeface="Calibri" panose="020F0502020204030204" pitchFamily="34" charset="0"/>
                <a:sym typeface="+mn-ea"/>
              </a:rPr>
              <a:t> was loaded into a Pandas DataFrame</a:t>
            </a:r>
            <a:r>
              <a:rPr lang="en-IN" altLang="en-US" sz="2000" dirty="0">
                <a:solidFill>
                  <a:schemeClr val="tx1"/>
                </a:solidFill>
                <a:latin typeface="Calibri" panose="020F0502020204030204" pitchFamily="34" charset="0"/>
                <a:cs typeface="Calibri" panose="020F0502020204030204" pitchFamily="34" charset="0"/>
                <a:sym typeface="+mn-ea"/>
              </a:rPr>
              <a:t> and I performed data cleaning operations such as :</a:t>
            </a:r>
            <a:endParaRPr lang="en-IN" altLang="en-US" sz="2000" dirty="0">
              <a:solidFill>
                <a:schemeClr val="tx1"/>
              </a:solidFill>
              <a:latin typeface="Calibri" panose="020F0502020204030204" pitchFamily="34" charset="0"/>
              <a:cs typeface="Calibri" panose="020F0502020204030204" pitchFamily="34" charset="0"/>
              <a:sym typeface="+mn-ea"/>
            </a:endParaRPr>
          </a:p>
          <a:p>
            <a:pPr marL="342900" indent="-342900">
              <a:buFont typeface="Arial" panose="020B0604020202020204" pitchFamily="34" charset="0"/>
              <a:buChar char="•"/>
            </a:pPr>
            <a:r>
              <a:rPr lang="en-IN" altLang="en-US" sz="2000" b="1" dirty="0">
                <a:solidFill>
                  <a:schemeClr val="tx1"/>
                </a:solidFill>
                <a:latin typeface="Calibri" panose="020F0502020204030204" pitchFamily="34" charset="0"/>
                <a:cs typeface="Calibri" panose="020F0502020204030204" pitchFamily="34" charset="0"/>
                <a:sym typeface="+mn-ea"/>
              </a:rPr>
              <a:t>Removed Duplicates</a:t>
            </a:r>
            <a:r>
              <a:rPr lang="en-IN" altLang="en-US" sz="2000" dirty="0">
                <a:solidFill>
                  <a:schemeClr val="tx1"/>
                </a:solidFill>
                <a:latin typeface="Calibri" panose="020F0502020204030204" pitchFamily="34" charset="0"/>
                <a:cs typeface="Calibri" panose="020F0502020204030204" pitchFamily="34" charset="0"/>
                <a:sym typeface="+mn-ea"/>
              </a:rPr>
              <a:t>, </a:t>
            </a:r>
            <a:r>
              <a:rPr lang="en-IN" altLang="en-US" sz="2000" b="1" dirty="0">
                <a:solidFill>
                  <a:schemeClr val="tx1"/>
                </a:solidFill>
                <a:latin typeface="Calibri" panose="020F0502020204030204" pitchFamily="34" charset="0"/>
                <a:cs typeface="Calibri" panose="020F0502020204030204" pitchFamily="34" charset="0"/>
                <a:sym typeface="+mn-ea"/>
              </a:rPr>
              <a:t>Handled missing and unknown values</a:t>
            </a:r>
            <a:r>
              <a:rPr lang="en-IN" altLang="en-US" sz="2000" dirty="0">
                <a:solidFill>
                  <a:schemeClr val="tx1"/>
                </a:solidFill>
                <a:latin typeface="Calibri" panose="020F0502020204030204" pitchFamily="34" charset="0"/>
                <a:cs typeface="Calibri" panose="020F0502020204030204" pitchFamily="34" charset="0"/>
                <a:sym typeface="+mn-ea"/>
              </a:rPr>
              <a:t> and ensured the data types were correctly assigned.</a:t>
            </a:r>
            <a:endParaRPr lang="en-IN" altLang="en-US" sz="2000" dirty="0">
              <a:solidFill>
                <a:schemeClr val="tx1"/>
              </a:solidFill>
              <a:latin typeface="Calibri" panose="020F0502020204030204" pitchFamily="34" charset="0"/>
              <a:cs typeface="Calibri" panose="020F0502020204030204" pitchFamily="34" charset="0"/>
              <a:sym typeface="+mn-ea"/>
            </a:endParaRPr>
          </a:p>
          <a:p>
            <a:pPr marL="342900" indent="-342900">
              <a:buFont typeface="Arial" panose="020B0604020202020204" pitchFamily="34" charset="0"/>
              <a:buChar char="•"/>
            </a:pPr>
            <a:r>
              <a:rPr lang="en-IN" altLang="en-US" sz="2000" dirty="0">
                <a:solidFill>
                  <a:schemeClr val="tx1"/>
                </a:solidFill>
                <a:latin typeface="Calibri" panose="020F0502020204030204" pitchFamily="34" charset="0"/>
                <a:cs typeface="Calibri" panose="020F0502020204030204" pitchFamily="34" charset="0"/>
                <a:sym typeface="+mn-ea"/>
              </a:rPr>
              <a:t>After Cleaning the data I Visualized and analysed  the data using Univariate analysis and Bivariate anlaysis by using different kinds of plots on Numerical and Categorical data</a:t>
            </a:r>
            <a:endParaRPr lang="en-US" altLang="en-US" sz="2000" dirty="0">
              <a:solidFill>
                <a:schemeClr val="tx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675" y="355600"/>
            <a:ext cx="9534525" cy="919480"/>
          </a:xfrm>
        </p:spPr>
        <p:txBody>
          <a:bodyPr/>
          <a:lstStyle/>
          <a:p>
            <a:pPr marL="228600" lvl="0" indent="-228600">
              <a:spcBef>
                <a:spcPts val="1000"/>
              </a:spcBef>
            </a:pPr>
            <a:r>
              <a:rPr lang="en-IN" b="1" dirty="0">
                <a:solidFill>
                  <a:srgbClr val="FF0000"/>
                </a:solidFill>
              </a:rPr>
              <a:t>            </a:t>
            </a:r>
            <a:r>
              <a:rPr lang="en-IN" sz="4000" b="1" dirty="0">
                <a:solidFill>
                  <a:srgbClr val="FF0000"/>
                </a:solidFill>
              </a:rPr>
              <a:t> </a:t>
            </a:r>
            <a:r>
              <a:rPr lang="en-IN" sz="4000" b="1" dirty="0">
                <a:solidFill>
                  <a:schemeClr val="accent1"/>
                </a:solidFill>
              </a:rPr>
              <a:t>     Summary of the Data</a:t>
            </a:r>
            <a:r>
              <a:rPr lang="en-IN" b="1" dirty="0">
                <a:solidFill>
                  <a:schemeClr val="accent1"/>
                </a:solidFill>
              </a:rPr>
              <a:t> </a:t>
            </a:r>
            <a:endParaRPr lang="en-IN" b="1" dirty="0">
              <a:solidFill>
                <a:schemeClr val="accent1"/>
              </a:solidFill>
            </a:endParaRPr>
          </a:p>
        </p:txBody>
      </p:sp>
      <p:sp>
        <p:nvSpPr>
          <p:cNvPr id="3" name="Text Placeholder 2"/>
          <p:cNvSpPr>
            <a:spLocks noGrp="1"/>
          </p:cNvSpPr>
          <p:nvPr>
            <p:ph type="body" idx="1"/>
          </p:nvPr>
        </p:nvSpPr>
        <p:spPr>
          <a:xfrm>
            <a:off x="203200" y="1153160"/>
            <a:ext cx="11150600" cy="5024120"/>
          </a:xfrm>
        </p:spPr>
        <p:txBody>
          <a:bodyPr>
            <a:normAutofit lnSpcReduction="10000"/>
          </a:bodyPr>
          <a:lstStyle/>
          <a:p>
            <a:r>
              <a:rPr lang="en-US" altLang="en-US" sz="3110" dirty="0">
                <a:latin typeface="Calibri" panose="020F0502020204030204" pitchFamily="34" charset="0"/>
                <a:cs typeface="Calibri" panose="020F0502020204030204" pitchFamily="34" charset="0"/>
              </a:rPr>
              <a:t>The dataset contains specifications of laptops listed on Flipkart, including details such as </a:t>
            </a:r>
            <a:r>
              <a:rPr lang="en-IN" altLang="en-US" sz="3110" b="1" dirty="0">
                <a:latin typeface="Calibri" panose="020F0502020204030204" pitchFamily="34" charset="0"/>
                <a:cs typeface="Calibri" panose="020F0502020204030204" pitchFamily="34" charset="0"/>
              </a:rPr>
              <a:t>B</a:t>
            </a:r>
            <a:r>
              <a:rPr lang="en-US" altLang="en-US" sz="3110" b="1" dirty="0">
                <a:latin typeface="Calibri" panose="020F0502020204030204" pitchFamily="34" charset="0"/>
                <a:cs typeface="Calibri" panose="020F0502020204030204" pitchFamily="34" charset="0"/>
              </a:rPr>
              <a:t>rand name, </a:t>
            </a:r>
            <a:r>
              <a:rPr lang="en-IN" altLang="en-US" sz="3110" b="1" dirty="0">
                <a:latin typeface="Calibri" panose="020F0502020204030204" pitchFamily="34" charset="0"/>
                <a:cs typeface="Calibri" panose="020F0502020204030204" pitchFamily="34" charset="0"/>
              </a:rPr>
              <a:t>M</a:t>
            </a:r>
            <a:r>
              <a:rPr lang="en-US" altLang="en-US" sz="3110" b="1" dirty="0">
                <a:latin typeface="Calibri" panose="020F0502020204030204" pitchFamily="34" charset="0"/>
                <a:cs typeface="Calibri" panose="020F0502020204030204" pitchFamily="34" charset="0"/>
              </a:rPr>
              <a:t>odel, </a:t>
            </a:r>
            <a:r>
              <a:rPr lang="en-IN" altLang="en-US" sz="3110" b="1" dirty="0">
                <a:latin typeface="Calibri" panose="020F0502020204030204" pitchFamily="34" charset="0"/>
                <a:cs typeface="Calibri" panose="020F0502020204030204" pitchFamily="34" charset="0"/>
              </a:rPr>
              <a:t>P</a:t>
            </a:r>
            <a:r>
              <a:rPr lang="en-US" altLang="en-US" sz="3110" b="1" dirty="0">
                <a:latin typeface="Calibri" panose="020F0502020204030204" pitchFamily="34" charset="0"/>
                <a:cs typeface="Calibri" panose="020F0502020204030204" pitchFamily="34" charset="0"/>
              </a:rPr>
              <a:t>rocessor type</a:t>
            </a:r>
            <a:r>
              <a:rPr lang="en-IN" altLang="en-US" sz="3110" b="1" dirty="0">
                <a:latin typeface="Calibri" panose="020F0502020204030204" pitchFamily="34" charset="0"/>
                <a:cs typeface="Calibri" panose="020F0502020204030204" pitchFamily="34" charset="0"/>
              </a:rPr>
              <a:t>, Provessor Name and </a:t>
            </a:r>
            <a:r>
              <a:rPr lang="en-US" altLang="en-US" sz="3110" b="1" dirty="0">
                <a:latin typeface="Calibri" panose="020F0502020204030204" pitchFamily="34" charset="0"/>
                <a:cs typeface="Calibri" panose="020F0502020204030204" pitchFamily="34" charset="0"/>
              </a:rPr>
              <a:t>number, </a:t>
            </a:r>
            <a:r>
              <a:rPr lang="en-IN" altLang="en-US" sz="3110" b="1" dirty="0">
                <a:latin typeface="Calibri" panose="020F0502020204030204" pitchFamily="34" charset="0"/>
                <a:cs typeface="Calibri" panose="020F0502020204030204" pitchFamily="34" charset="0"/>
              </a:rPr>
              <a:t>P</a:t>
            </a:r>
            <a:r>
              <a:rPr lang="en-US" altLang="en-US" sz="3110" b="1" dirty="0">
                <a:latin typeface="Calibri" panose="020F0502020204030204" pitchFamily="34" charset="0"/>
                <a:cs typeface="Calibri" panose="020F0502020204030204" pitchFamily="34" charset="0"/>
              </a:rPr>
              <a:t>rice, </a:t>
            </a:r>
            <a:r>
              <a:rPr lang="en-IN" altLang="en-US" sz="3110" b="1" dirty="0">
                <a:latin typeface="Calibri" panose="020F0502020204030204" pitchFamily="34" charset="0"/>
                <a:cs typeface="Calibri" panose="020F0502020204030204" pitchFamily="34" charset="0"/>
              </a:rPr>
              <a:t>S</a:t>
            </a:r>
            <a:r>
              <a:rPr lang="en-US" altLang="en-US" sz="3110" b="1" dirty="0">
                <a:latin typeface="Calibri" panose="020F0502020204030204" pitchFamily="34" charset="0"/>
                <a:cs typeface="Calibri" panose="020F0502020204030204" pitchFamily="34" charset="0"/>
              </a:rPr>
              <a:t>torage, RAM, </a:t>
            </a:r>
            <a:r>
              <a:rPr lang="en-IN" altLang="en-US" sz="3110" b="1" dirty="0">
                <a:latin typeface="Calibri" panose="020F0502020204030204" pitchFamily="34" charset="0"/>
                <a:cs typeface="Calibri" panose="020F0502020204030204" pitchFamily="34" charset="0"/>
              </a:rPr>
              <a:t>No</a:t>
            </a:r>
            <a:r>
              <a:rPr lang="en-US" altLang="en-US" sz="3110" b="1" dirty="0">
                <a:latin typeface="Calibri" panose="020F0502020204030204" pitchFamily="34" charset="0"/>
                <a:cs typeface="Calibri" panose="020F0502020204030204" pitchFamily="34" charset="0"/>
              </a:rPr>
              <a:t> rating, </a:t>
            </a:r>
            <a:r>
              <a:rPr lang="en-IN" altLang="en-US" sz="3110" b="1" dirty="0">
                <a:latin typeface="Calibri" panose="020F0502020204030204" pitchFamily="34" charset="0"/>
                <a:cs typeface="Calibri" panose="020F0502020204030204" pitchFamily="34" charset="0"/>
              </a:rPr>
              <a:t>N</a:t>
            </a:r>
            <a:r>
              <a:rPr lang="en-US" altLang="en-US" sz="3110" b="1" dirty="0">
                <a:latin typeface="Calibri" panose="020F0502020204030204" pitchFamily="34" charset="0"/>
                <a:cs typeface="Calibri" panose="020F0502020204030204" pitchFamily="34" charset="0"/>
              </a:rPr>
              <a:t>umber of </a:t>
            </a:r>
            <a:r>
              <a:rPr lang="en-IN" altLang="en-US" sz="3110" b="1" dirty="0">
                <a:latin typeface="Calibri" panose="020F0502020204030204" pitchFamily="34" charset="0"/>
                <a:cs typeface="Calibri" panose="020F0502020204030204" pitchFamily="34" charset="0"/>
              </a:rPr>
              <a:t>R</a:t>
            </a:r>
            <a:r>
              <a:rPr lang="en-US" altLang="en-US" sz="3110" b="1" dirty="0">
                <a:latin typeface="Calibri" panose="020F0502020204030204" pitchFamily="34" charset="0"/>
                <a:cs typeface="Calibri" panose="020F0502020204030204" pitchFamily="34" charset="0"/>
              </a:rPr>
              <a:t>atings, </a:t>
            </a:r>
            <a:r>
              <a:rPr lang="en-IN" altLang="en-US" sz="3110" b="1" dirty="0">
                <a:latin typeface="Calibri" panose="020F0502020204030204" pitchFamily="34" charset="0"/>
                <a:cs typeface="Calibri" panose="020F0502020204030204" pitchFamily="34" charset="0"/>
              </a:rPr>
              <a:t>S</a:t>
            </a:r>
            <a:r>
              <a:rPr lang="en-US" altLang="en-US" sz="3110" b="1" dirty="0">
                <a:latin typeface="Calibri" panose="020F0502020204030204" pitchFamily="34" charset="0"/>
                <a:cs typeface="Calibri" panose="020F0502020204030204" pitchFamily="34" charset="0"/>
              </a:rPr>
              <a:t>creen size, </a:t>
            </a:r>
            <a:r>
              <a:rPr lang="en-IN" altLang="en-US" sz="3110" b="1" dirty="0">
                <a:latin typeface="Calibri" panose="020F0502020204030204" pitchFamily="34" charset="0"/>
                <a:cs typeface="Calibri" panose="020F0502020204030204" pitchFamily="34" charset="0"/>
              </a:rPr>
              <a:t>O</a:t>
            </a:r>
            <a:r>
              <a:rPr lang="en-US" altLang="en-US" sz="3110" b="1" dirty="0">
                <a:latin typeface="Calibri" panose="020F0502020204030204" pitchFamily="34" charset="0"/>
                <a:cs typeface="Calibri" panose="020F0502020204030204" pitchFamily="34" charset="0"/>
              </a:rPr>
              <a:t>perating system</a:t>
            </a:r>
            <a:r>
              <a:rPr lang="en-IN" altLang="en-US" sz="3110" b="1" dirty="0">
                <a:latin typeface="Calibri" panose="020F0502020204030204" pitchFamily="34" charset="0"/>
                <a:cs typeface="Calibri" panose="020F0502020204030204" pitchFamily="34" charset="0"/>
              </a:rPr>
              <a:t> and its Versions</a:t>
            </a:r>
            <a:endParaRPr lang="en-US" altLang="en-US" sz="3110" b="1" dirty="0">
              <a:latin typeface="Calibri" panose="020F0502020204030204" pitchFamily="34" charset="0"/>
              <a:cs typeface="Calibri" panose="020F0502020204030204" pitchFamily="34" charset="0"/>
            </a:endParaRPr>
          </a:p>
          <a:p>
            <a:r>
              <a:rPr lang="en-US" altLang="en-US" sz="3110" dirty="0">
                <a:latin typeface="Calibri" panose="020F0502020204030204" pitchFamily="34" charset="0"/>
                <a:cs typeface="Calibri" panose="020F0502020204030204" pitchFamily="34" charset="0"/>
              </a:rPr>
              <a:t>The data captures both categorical and numerical attributes, with laptop prices ranging from ₹16,990 to ₹</a:t>
            </a:r>
            <a:r>
              <a:rPr lang="en-IN" altLang="en-US" sz="3110" dirty="0">
                <a:latin typeface="Calibri" panose="020F0502020204030204" pitchFamily="34" charset="0"/>
                <a:cs typeface="Calibri" panose="020F0502020204030204" pitchFamily="34" charset="0"/>
              </a:rPr>
              <a:t>60,000</a:t>
            </a:r>
            <a:r>
              <a:rPr lang="en-US" altLang="en-US" sz="3110" dirty="0">
                <a:latin typeface="Calibri" panose="020F0502020204030204" pitchFamily="34" charset="0"/>
                <a:cs typeface="Calibri" panose="020F0502020204030204" pitchFamily="34" charset="0"/>
              </a:rPr>
              <a:t> and RAM between 8GB and 16GB. </a:t>
            </a:r>
            <a:endParaRPr lang="en-US" altLang="en-US" sz="3110" dirty="0">
              <a:latin typeface="Calibri" panose="020F0502020204030204" pitchFamily="34" charset="0"/>
              <a:cs typeface="Calibri" panose="020F0502020204030204" pitchFamily="34" charset="0"/>
            </a:endParaRPr>
          </a:p>
          <a:p>
            <a:r>
              <a:rPr lang="en-US" altLang="en-US" sz="3110" dirty="0">
                <a:latin typeface="Calibri" panose="020F0502020204030204" pitchFamily="34" charset="0"/>
                <a:cs typeface="Calibri" panose="020F0502020204030204" pitchFamily="34" charset="0"/>
              </a:rPr>
              <a:t>Operating systems include Windows and Chrome OS, and user ratings vary across entries, indicating a diverse set of products in terms of performance and user feedback.</a:t>
            </a:r>
            <a:endParaRPr lang="en-US" altLang="en-US" sz="3110" dirty="0">
              <a:latin typeface="Calibri" panose="020F0502020204030204" pitchFamily="34" charset="0"/>
              <a:cs typeface="Calibri" panose="020F0502020204030204" pitchFamily="34" charset="0"/>
            </a:endParaRPr>
          </a:p>
          <a:p>
            <a:pPr marL="114300" indent="0">
              <a:buNone/>
            </a:pPr>
            <a:endParaRPr lang="en-US" altLang="en-US" sz="3600" dirty="0">
              <a:latin typeface="Calibri" panose="020F0502020204030204" pitchFamily="34" charset="0"/>
              <a:cs typeface="Calibri" panose="020F0502020204030204" pitchFamily="34" charset="0"/>
            </a:endParaRPr>
          </a:p>
          <a:p>
            <a:pPr marL="114300" indent="0">
              <a:buNone/>
            </a:pPr>
            <a:endParaRPr lang="en-US" altLang="en-US" sz="3600" dirty="0"/>
          </a:p>
          <a:p>
            <a:pPr marL="114300" indent="0">
              <a:buNone/>
            </a:pPr>
            <a:endParaRPr lang="en-US" altLang="en-US" dirty="0"/>
          </a:p>
          <a:p>
            <a:pPr marL="114300" indent="0">
              <a:buNone/>
            </a:pPr>
            <a:endParaRPr lang="en-US" altLang="en-US" dirty="0"/>
          </a:p>
          <a:p>
            <a:pPr marL="114300" indent="0">
              <a:buNone/>
            </a:pPr>
            <a:endParaRPr lang="en-US" altLang="en-US" dirty="0"/>
          </a:p>
          <a:p>
            <a:pPr marL="114300" indent="0">
              <a:buNone/>
            </a:pPr>
            <a:endParaRPr lang="en-US" altLang="en-US" dirty="0"/>
          </a:p>
          <a:p>
            <a:pPr marL="114300" indent="0">
              <a:buNone/>
            </a:pPr>
            <a:endParaRPr lang="en-US" altLang="en-US" dirty="0"/>
          </a:p>
          <a:p>
            <a:pPr marL="114300" indent="0">
              <a:buNone/>
            </a:pPr>
            <a:endParaRPr lang="en-US" altLang="en-US" dirty="0"/>
          </a:p>
          <a:p>
            <a:pPr marL="114300" indent="0">
              <a:buNone/>
            </a:pP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8730" y="148590"/>
            <a:ext cx="8815070" cy="1181735"/>
          </a:xfrm>
        </p:spPr>
        <p:txBody>
          <a:bodyPr/>
          <a:lstStyle/>
          <a:p>
            <a:r>
              <a:rPr lang="en-IN" b="1" dirty="0">
                <a:solidFill>
                  <a:schemeClr val="accent1"/>
                </a:solidFill>
              </a:rPr>
              <a:t>   Exploratory Data Analysis  </a:t>
            </a:r>
            <a:endParaRPr lang="en-IN" b="1" dirty="0">
              <a:solidFill>
                <a:schemeClr val="accent1"/>
              </a:solidFill>
            </a:endParaRPr>
          </a:p>
        </p:txBody>
      </p:sp>
      <p:sp>
        <p:nvSpPr>
          <p:cNvPr id="3" name="Text Placeholder 2"/>
          <p:cNvSpPr>
            <a:spLocks noGrp="1"/>
          </p:cNvSpPr>
          <p:nvPr>
            <p:ph type="body" idx="1"/>
          </p:nvPr>
        </p:nvSpPr>
        <p:spPr>
          <a:xfrm>
            <a:off x="231775" y="1118870"/>
            <a:ext cx="11767820" cy="5058410"/>
          </a:xfrm>
        </p:spPr>
        <p:txBody>
          <a:bodyPr>
            <a:normAutofit/>
          </a:bodyPr>
          <a:lstStyle/>
          <a:p>
            <a:pPr marL="114300" indent="0">
              <a:buFont typeface="Wingdings" panose="05000000000000000000" charset="0"/>
              <a:buNone/>
            </a:pPr>
            <a:r>
              <a:rPr lang="en-IN" sz="3555" dirty="0">
                <a:solidFill>
                  <a:srgbClr val="C00000"/>
                </a:solidFill>
              </a:rPr>
              <a:t>Data Cleaning Steps : </a:t>
            </a:r>
            <a:endParaRPr lang="en-IN" sz="3555" dirty="0">
              <a:solidFill>
                <a:srgbClr val="C00000"/>
              </a:solidFill>
            </a:endParaRPr>
          </a:p>
          <a:p>
            <a:r>
              <a:rPr lang="en-US" altLang="en-US" dirty="0"/>
              <a:t>Loaded the dataset using </a:t>
            </a:r>
            <a:r>
              <a:rPr lang="en-US" altLang="en-US" b="1" dirty="0"/>
              <a:t>pd.read_csv().</a:t>
            </a:r>
            <a:endParaRPr lang="en-US" altLang="en-US" b="1" i="1" dirty="0"/>
          </a:p>
          <a:p>
            <a:r>
              <a:rPr lang="en-US" altLang="en-US" dirty="0"/>
              <a:t>Checked for missing values using</a:t>
            </a:r>
            <a:r>
              <a:rPr lang="en-US" altLang="en-US" b="1" i="1" dirty="0"/>
              <a:t> </a:t>
            </a:r>
            <a:r>
              <a:rPr lang="en-US" altLang="en-US" b="1" dirty="0"/>
              <a:t>df.isnull().sum()</a:t>
            </a:r>
            <a:r>
              <a:rPr lang="en-US" altLang="en-US" dirty="0"/>
              <a:t> and handled them by </a:t>
            </a:r>
            <a:r>
              <a:rPr lang="en-IN" altLang="en-US" dirty="0"/>
              <a:t> median and mode by </a:t>
            </a:r>
            <a:r>
              <a:rPr lang="en-US" altLang="en-US" dirty="0"/>
              <a:t>filling or removing as needed.</a:t>
            </a:r>
            <a:endParaRPr lang="en-US" altLang="en-US" dirty="0"/>
          </a:p>
          <a:p>
            <a:r>
              <a:rPr lang="en-US" altLang="en-US" dirty="0"/>
              <a:t>Verified data types of each column using </a:t>
            </a:r>
            <a:r>
              <a:rPr lang="en-US" altLang="en-US" b="1" dirty="0"/>
              <a:t>df.info()</a:t>
            </a:r>
            <a:r>
              <a:rPr lang="en-US" altLang="en-US" dirty="0"/>
              <a:t> and converted types where necessary (e.g., Price, Storage, RAM to integers).</a:t>
            </a:r>
            <a:endParaRPr lang="en-US" altLang="en-US" dirty="0"/>
          </a:p>
          <a:p>
            <a:r>
              <a:rPr lang="en-US" altLang="en-US" dirty="0"/>
              <a:t>Removed duplicate rows using</a:t>
            </a:r>
            <a:r>
              <a:rPr lang="en-US" altLang="en-US" b="1" i="1" dirty="0"/>
              <a:t> </a:t>
            </a:r>
            <a:r>
              <a:rPr lang="en-US" altLang="en-US" b="1" dirty="0"/>
              <a:t>df.drop_duplicates().</a:t>
            </a:r>
            <a:endParaRPr lang="en-US" altLang="en-US" b="1" dirty="0"/>
          </a:p>
          <a:p>
            <a:r>
              <a:rPr lang="en-US" altLang="en-US" dirty="0">
                <a:sym typeface="+mn-ea"/>
              </a:rPr>
              <a:t>Handled 'Unknown' values through techniques like replacing, imputing, or marking as a separate category</a:t>
            </a:r>
            <a:r>
              <a:rPr lang="en-IN" altLang="en-US" dirty="0">
                <a:sym typeface="+mn-ea"/>
              </a:rPr>
              <a:t>.</a:t>
            </a:r>
            <a:endParaRPr lang="en-US" dirty="0" smtClean="0"/>
          </a:p>
          <a:p>
            <a:endParaRPr lang="en-US" altLang="en-US" dirty="0"/>
          </a:p>
          <a:p>
            <a:pPr marL="114300" indent="0">
              <a:buNone/>
            </a:pP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58115"/>
            <a:ext cx="11078210" cy="984885"/>
          </a:xfrm>
        </p:spPr>
        <p:txBody>
          <a:bodyPr/>
          <a:lstStyle/>
          <a:p>
            <a:r>
              <a:rPr lang="en-IN" altLang="en-US" dirty="0">
                <a:solidFill>
                  <a:schemeClr val="bg1">
                    <a:lumMod val="85000"/>
                  </a:schemeClr>
                </a:solidFill>
              </a:rPr>
              <a:t> </a:t>
            </a:r>
            <a:r>
              <a:rPr lang="en-US" altLang="en-US" sz="3600" dirty="0">
                <a:solidFill>
                  <a:srgbClr val="C00000"/>
                </a:solidFill>
              </a:rPr>
              <a:t>Data Manipulation Steps</a:t>
            </a:r>
            <a:r>
              <a:rPr lang="en-IN" altLang="en-US" sz="3600" dirty="0">
                <a:solidFill>
                  <a:srgbClr val="C00000"/>
                </a:solidFill>
              </a:rPr>
              <a:t>:</a:t>
            </a:r>
            <a:endParaRPr lang="en-IN" altLang="en-US" sz="3600" dirty="0">
              <a:solidFill>
                <a:srgbClr val="C00000"/>
              </a:solidFill>
            </a:endParaRPr>
          </a:p>
        </p:txBody>
      </p:sp>
      <p:sp>
        <p:nvSpPr>
          <p:cNvPr id="3" name="Text Placeholder 2"/>
          <p:cNvSpPr>
            <a:spLocks noGrp="1"/>
          </p:cNvSpPr>
          <p:nvPr>
            <p:ph type="body" idx="1"/>
          </p:nvPr>
        </p:nvSpPr>
        <p:spPr>
          <a:xfrm>
            <a:off x="419100" y="1142365"/>
            <a:ext cx="11495405" cy="4998720"/>
          </a:xfrm>
        </p:spPr>
        <p:txBody>
          <a:bodyPr>
            <a:normAutofit/>
          </a:bodyPr>
          <a:lstStyle/>
          <a:p>
            <a:r>
              <a:rPr lang="en-US" altLang="en-US" dirty="0" smtClean="0"/>
              <a:t>Converted string values representing numbers (e.g., "₹49,999", "8 GB", "512 GB") into appropriate numeric formats (integers/floats).</a:t>
            </a:r>
            <a:endParaRPr lang="en-US" altLang="en-US" dirty="0" smtClean="0"/>
          </a:p>
          <a:p>
            <a:r>
              <a:rPr lang="en-US" altLang="en-US" dirty="0" smtClean="0"/>
              <a:t>Removed unwanted characters like ₹, GB, TB, %, , etc., using regex and string operations.</a:t>
            </a:r>
            <a:endParaRPr lang="en-US" altLang="en-US" dirty="0" smtClean="0"/>
          </a:p>
          <a:p>
            <a:r>
              <a:rPr lang="en-US" altLang="en-US" dirty="0" smtClean="0"/>
              <a:t>Extracted specific details from combined fields, such as</a:t>
            </a:r>
            <a:r>
              <a:rPr lang="en-IN" altLang="en-US" dirty="0" smtClean="0"/>
              <a:t> ,splitting the Processor type, Processor number and Processor name.</a:t>
            </a:r>
            <a:endParaRPr lang="en-IN" altLang="en-US" dirty="0" smtClean="0"/>
          </a:p>
          <a:p>
            <a:r>
              <a:rPr lang="en-US" altLang="en-US" dirty="0" smtClean="0"/>
              <a:t>Removed duplicate entries to avoid bias or over-representation of certain products.</a:t>
            </a:r>
            <a:r>
              <a:rPr lang="en-IN" altLang="en-US" dirty="0" smtClean="0"/>
              <a:t> </a:t>
            </a:r>
            <a:r>
              <a:rPr lang="en-US" altLang="en-US" dirty="0" smtClean="0"/>
              <a:t> </a:t>
            </a:r>
            <a:r>
              <a:rPr lang="en-IN" altLang="en-US" dirty="0" smtClean="0"/>
              <a:t>  </a:t>
            </a:r>
            <a:endParaRPr lang="en-IN" altLang="en-US" dirty="0" smtClean="0"/>
          </a:p>
          <a:p>
            <a:r>
              <a:rPr lang="en-US" altLang="en-US" dirty="0" smtClean="0"/>
              <a:t>Sorted data by key variables like price, brand, or rating to aid in visualization and insights.</a:t>
            </a:r>
            <a:endParaRPr lang="en-US" altLang="en-US" dirty="0" smtClean="0"/>
          </a:p>
          <a:p>
            <a:pPr marL="114300" indent="457200">
              <a:buNone/>
            </a:pPr>
            <a:endParaRPr lang="en-US" altLang="en-US" dirty="0" smtClean="0"/>
          </a:p>
          <a:p>
            <a:pPr marL="114300" indent="457200">
              <a:buNone/>
            </a:pPr>
            <a:endParaRPr lang="en-US" altLang="en-US" sz="2400" dirty="0" smtClean="0"/>
          </a:p>
          <a:p>
            <a:pPr marL="114300" indent="457200">
              <a:buNone/>
            </a:pPr>
            <a:endParaRPr lang="en-US" altLang="en-US" sz="2400" dirty="0" smtClean="0"/>
          </a:p>
        </p:txBody>
      </p:sp>
      <p:sp>
        <p:nvSpPr>
          <p:cNvPr id="5" name="AutoShape 2" descr="data:image/png;base64,iVBORw0KGgoAAAANSUhEUgAAAjsAAAH4CAYAAACsQizcAAAAOXRFWHRTb2Z0d2FyZQBNYXRwbG90bGliIHZlcnNpb24zLjguNCwgaHR0cHM6Ly9tYXRwbG90bGliLm9yZy8fJSN1AAAACXBIWXMAAA9hAAAPYQGoP6dpAABfuElEQVR4nO3deVyN6f8/8NdpVVoQSoQoazWWyDLIlnXGMMZWtjJjhCwzaYwxstXY0gxjl8JEZmzjY1AYWbJkJ8YaGiRLC0qo6/eHX+fbUZHOfTp1z+v5eJzHzLnv43pfcarXue7rvi6FEEKAiIiISKZ0tN0BIiIiIk1i2CEiIiJZY9ghIiIiWWPYISIiIllj2CEiIiJZY9ghIiIiWWPYISIiIllj2CEiIiJZ09N2B0qC7Oxs3Lt3D6amplAoFNruDhERERWCEAJPnz6FtbU1dHQKHr9h2AFw79492NjYaLsbREREVAQJCQmoVq1agecZdgCYmpoCePOXZWZmpuXeEBERUWGkpaXBxsZG+Xu8IAw7gPLSlZmZGcMOERFRKfO+KSicoExERESyxrBDREREssawQ0RERLLGsENERESyxrBDREREssawQ0RERLLGsENERESyxrBDREREssawQ0RERLLGsENERESyxrBDREREssawQ0RERLLGsENERESyxrBDREREssawQ0RERLKmp+0OEP3XNfVdK3mbp+YNkbxNIqLSiiM7REREJGtaDTsHDx7EJ598AmtraygUCmzbtk3lvBAC/v7+sLa2hpGREVxdXREXF6fymszMTIwdOxYVK1ZE2bJl8emnn+Lff/8txq+CiIiISjKthp3nz5/jo48+wuLFi/M9P3fuXAQFBWHx4sWIjY2FlZUVOnfujKdPnypfM378eGzduhUbN27E4cOH8ezZM/Ts2RNZWVnF9WUQERFRCabVOTvdunVDt27d8j0nhEBwcDCmTJmCPn36AADCwsJgaWmJ8PBwjBw5EqmpqVi9ejXWrVuHTp06AQDWr18PGxsb7N27F126dCm2r4WIiIhKphI7Zyc+Ph6JiYlwc3NTHjM0NES7du0QExMDADh16hRevXql8hpra2s4ODgoX5OfzMxMpKWlqTyIiIhInkps2ElMTAQAWFpaqhy3tLRUnktMTISBgQHKly9f4GvyExgYCHNzc+XDxsZG4t4TERFRSVFiw04OhUKh8lwIkefY2973msmTJyM1NVX5SEhIkKSvREREVPKU2LBjZWUFAHlGaJKSkpSjPVZWVnj58iWSk5MLfE1+DA0NYWZmpvIgIiIieSqxYcfW1hZWVlaIiopSHnv58iWio6PRqlUrAEDTpk2hr6+v8pr79+/j4sWLytcQERHRf5tW78Z69uwZrl+/rnweHx+Ps2fPokKFCqhevTrGjx+PgIAA2Nvbw97eHgEBATA2NsagQYMAAObm5vDy8sI333wDCwsLVKhQAd9++y0cHR2Vd2cRERHRf5tWw87JkyfRvn175fOJEycCAIYOHYrQ0FBMmjQJGRkZ8Pb2RnJyMlxcXBAZGQlTU1Pln1m4cCH09PTQr18/ZGRkoGPHjggNDYWurm6xfz1ERERU8iiEEELbndC2tLQ0mJubIzU1lfN3qNhxbywioqIp7O/vEjtnh4iIiEgKDDtEREQkaww7REREJGsMO0RERCRrDDtEREQkaww7REREJGsMO0RERCRrDDtEREQkaww7REREJGsMO0RERCRrDDtEREQkaww7REREJGsMO0RERCRrDDtEREQkaww7REREJGsMO0RERCRrDDtEREQkaww7REREJGsMO0RERCRrDDtEREQkaww7REREJGsMO0RERCRrDDtEREQkaww7REREJGsMO0RERCRrDDtEREQkaww7REREJGsMO0RERCRrDDtEREQkaww7REREJGsMO0RERCRrDDtEREQkaww7REREJGsMO0RERCRrDDtEREQkaww7REREJGsMO0RERCRrDDtEREQkaww7REREJGsMO0RERCRrDDtEREQkaww7REREJGsMO0RERCRrDDtEREQkaww7REREJGsMO0RERCRrDDtEREQkaww7REREJGsMO0RERCRrDDtEREQkaww7REREJGsMO0RERCRrDDtEREQkaww7REREJGsMO0RERCRrDDtEREQkaww7REREJGsMO0RERCRrJTrsvH79Gj/88ANsbW1hZGSEWrVqYcaMGcjOzla+RggBf39/WFtbw8jICK6uroiLi9Nir4mIiKgkKdFhZ86cOVi2bBkWL16My5cvY+7cuZg3bx4WLVqkfM3cuXMRFBSExYsXIzY2FlZWVujcuTOePn2qxZ4TERFRSVGiw87Ro0fRq1cv9OjRAzVr1kTfvn3h5uaGkydPAngzqhMcHIwpU6agT58+cHBwQFhYGNLT0xEeHq7l3hMREVFJUKLDzscff4x9+/bh6tWrAIBz587h8OHD6N69OwAgPj4eiYmJcHNzU/4ZQ0NDtGvXDjExMVrpMxEREZUsetruwLv4+fkhNTUV9erVg66uLrKysjB79mwMHDgQAJCYmAgAsLS0VPlzlpaWuH37doHtZmZmIjMzU/k8LS1NA70nIiKikqBEj+xERERg/fr1CA8Px+nTpxEWFob58+cjLCxM5XUKhULluRAiz7HcAgMDYW5urnzY2NhopP9ERESkfSU67Pj6+uK7777DgAED4OjoiMGDB2PChAkIDAwEAFhZWQH4vxGeHElJSXlGe3KbPHkyUlNTlY+EhATNfRFERESkVSU67KSnp0NHR7WLurq6ylvPbW1tYWVlhaioKOX5ly9fIjo6Gq1atSqwXUNDQ5iZmak8iIiISJ5K9JydTz75BLNnz0b16tXRsGFDnDlzBkFBQfD09ATw5vLV+PHjERAQAHt7e9jb2yMgIADGxsYYNGiQlntPREREJUGJDjuLFi3C1KlT4e3tjaSkJFhbW2PkyJH48ccfla+ZNGkSMjIy4O3tjeTkZLi4uCAyMhKmpqZa7DkRERGVFAohhNB2J7QtLS0N5ubmSE1N5SUtKnZNfddK3uapeUMkb5OIqKQp7O/vEj1nh4iIiEhdDDtEREQkaww7REREJGsMO0RERCRrDDtEREQkaww7REREJGsMO0RERCRrDDtEREQkaww7REREJGsMO0RERCRrDDtEREQkaww7REREJGsMO0RERCRrDDtEREQkaww7REREJGsMO0RERCRrDDtEREQkaww7REREJGsMO0RERCRrDDtEREQkaww7REREJGsMO0RERCRrDDtEREQkaww7REREJGsMO0RERCRrDDtEREQkaww7REREJGsMO0RERCRrDDtEREQkaww7REREJGsMO0RERCRrDDtEREQkaww7REREJGsMO0RERCRrDDtEREQkaww7REREJGsMO0RERCRrDDtEREQka3ra7gDRh2rqu1byNk/NGyJ5m0REVDJwZIeIiIhkjWGHiIiIZI1hh4iIiGSNc3a0iHNPiIiINI8jO0RERCRrDDtEREQkaww7REREJGsMO0RERCRrDDtEREQkaww7REREJGsMO0RERCRrDDtEREQkaww7REREJGsMO0RERCRrDDtEREQkaww7REREJGsMO0RERCRrDDtEREQkaww7REREJGslPuzcvXsXHh4esLCwgLGxMRo1aoRTp04pzwsh4O/vD2traxgZGcHV1RVxcXFa7DERERGVJCU67CQnJ6N169bQ19fHrl27cOnSJSxYsADlypVTvmbu3LkICgrC4sWLERsbCysrK3Tu3BlPnz7VXseJiIioxNDTdgfeZc6cObCxscGaNWuUx2rWrKn8fyEEgoODMWXKFPTp0wcAEBYWBktLS4SHh2PkyJHF3WUiIiIqYUr0yM6ff/4JZ2dnfPHFF6hcuTIaN26MlStXKs/Hx8cjMTERbm5uymOGhoZo164dYmJitNFlIiIiKmFKdNi5efMmli5dCnt7e+zZswdff/01fHx8sHbtWgBAYmIiAMDS0lLlz1laWirP5SczMxNpaWkqDyIiIpKnEn0ZKzs7G87OzggICAAANG7cGHFxcVi6dCmGDBmifJ1CoVD5c0KIPMdyCwwMxPTp0zXTaSIiIipRSvTITpUqVdCgQQOVY/Xr18edO3cAAFZWVgCQZxQnKSkpz2hPbpMnT0ZqaqrykZCQIHHPiYiIqKQo0WGndevWuHLlisqxq1evokaNGgAAW1tbWFlZISoqSnn+5cuXiI6ORqtWrQps19DQEGZmZioPIiIikqcSfRlrwoQJaNWqFQICAtCvXz+cOHECK1aswIoVKwC8uXw1fvx4BAQEwN7eHvb29ggICICxsTEGDRqk5d4TERFRSVCkkZ0OHTogJSUlz/G0tDR06NBB3T4pNWvWDFu3bsWGDRvg4OCAmTNnIjg4GO7u7srXTJo0CePHj4e3tzecnZ1x9+5dREZGwtTUVLJ+EBERUelVpJGdAwcO4OXLl3mOv3jxAocOHVK7U7n17NkTPXv2LPC8QqGAv78//P39Ja1LRERE8vBBYef8+fPK/7906ZLKxOCsrCzs3r0bVatWla53RERERGr6oLDTqFEjKBQKKBSKfC9XGRkZYdGiRZJ1joiIiEhdHxR24uPjIYRArVq1cOLECVSqVEl5zsDAAJUrV4aurq7knSQiIiIqqg8KOzm3fGdnZ2ukM0RERERSK/Kt51evXsWBAweQlJSUJ/z8+OOPaneMiIiISApFCjsrV67EqFGjULFiRVhZWalszaBQKBh2iIiIqMQoUtiZNWsWZs+eDT8/P6n7Q0RERCSpIi0qmJycjC+++ELqvhARERFJrkhh54svvkBkZKTUfSEiIiKSXJEuY9nZ2WHq1Kk4duwYHB0doa+vr3Lex8dHks4RERERqatIYWfFihUwMTFBdHQ0oqOjVc4pFAqGHSIiIioxihR24uPjpe4HERERkUYUac4OERERUWlRpJEdT0/Pd54PCQkpUmeIiIiIpFaksJOcnKzy/NWrV7h48SJSUlLy3SCUiIiISFuKFHa2bt2a51h2dja8vb1Rq1YttTtFREREJBXJ5uzo6OhgwoQJWLhwoVRNEhEREalN0gnKN27cwOvXr6VskoiIiEgtRbqMNXHiRJXnQgjcv38fO3fuxNChQyXpGBEREZEUihR2zpw5o/JcR0cHlSpVwoIFC957pxYRERFRcSpS2Pn777+l7gcRERGRRhQp7OR4+PAhrly5AoVCgTp16qBSpUpS9YuIiIhIEkWaoPz8+XN4enqiSpUqaNu2Ldq0aQNra2t4eXkhPT1d6j4SERERFVmRws7EiRMRHR2NHTt2ICUlBSkpKdi+fTuio6PxzTffSN1HIiIioiIr0mWszZs3448//oCrq6vyWPfu3WFkZIR+/fph6dKlUvWPiIiISC1FGtlJT0+HpaVlnuOVK1fmZSwiIiIqUYoUdlq2bIlp06bhxYsXymMZGRmYPn06WrZsKVnniIiIiNRVpMtYwcHB6NatG6pVq4aPPvoICoUCZ8+ehaGhISIjI6XuIxEREVGRFSnsODo64tq1a1i/fj3++ecfCCEwYMAAuLu7w8jISOo+EhERERVZkcJOYGAgLC0t8eWXX6ocDwkJwcOHD+Hn5ydJ54iIiIjUVaQ5O8uXL0e9evXyHG/YsCGWLVumdqeIiIiIpFKksJOYmIgqVarkOV6pUiXcv39f7U4RERERSaVIYcfGxgZHjhzJc/zIkSOwtrZWu1NEREREUinSnJ0RI0Zg/PjxePXqFTp06AAA2LdvHyZNmsQVlImIiKhEKVLYmTRpEp48eQJvb2+8fPkSAFCmTBn4+flh8uTJknaQiIiISB1FCjsKhQJz5szB1KlTcfnyZRgZGcHe3h6GhoZS94+IiIhILUUKOzlMTEzQrFkzqfpCREREJLkiTVAmIiIiKi3UGtmh0qGp71rJ2zw1b4jkbRIREWkCR3aIiIhI1hh2iIiISNYYdoiIiEjWGHaIiIhI1hh2iIiISNYYdoiIiEjWGHaIiIhI1hh2iIiISNYYdoiIiEjWGHaIiIhI1hh2iIiISNYYdoiIiEjWGHaIiIhI1hh2iIiISNYYdoiIiEjWGHaIiIhI1hh2iIiISNYYdoiIiEjWGHaIiIhI1kpV2AkMDIRCocD48eOVx4QQ8Pf3h7W1NYyMjODq6oq4uDjtdZKIiIhKFD1td6CwYmNjsWLFCjg5Oakcnzt3LoKCghAaGoo6depg1qxZ6Ny5M65cuQJTU9Mi1Wrqu1aKLiudmjdE0vaIiIio8ErFyM6zZ8/g7u6OlStXonz58srjQggEBwdjypQp6NOnDxwcHBAWFob09HSEh4drscdERERUUpSKsDN69Gj06NEDnTp1UjkeHx+PxMREuLm5KY8ZGhqiXbt2iImJKe5uEhERUQlU4i9jbdy4EadPn0ZsbGyec4mJiQAAS0tLleOWlpa4fft2gW1mZmYiMzNT+TwtLU2i3hIREVFJU6JHdhISEjBu3DisX78eZcqUKfB1CoVC5bkQIs+x3AIDA2Fubq582NjYSNZnIiIiKllKdNg5deoUkpKS0LRpU+jp6UFPTw/R0dH45ZdfoKenpxzRyRnhyZGUlJRntCe3yZMnIzU1VflISEjQ6NdBRERE2lOiL2N17NgRFy5cUDk2fPhw1KtXD35+fqhVqxasrKwQFRWFxo0bAwBevnyJ6OhozJkzp8B2DQ0NYWhoqNG+ExERUclQosOOqakpHBwcVI6VLVsWFhYWyuPjx49HQEAA7O3tYW9vj4CAABgbG2PQoEHa6DIRERGVMCU67BTGpEmTkJGRAW9vbyQnJ8PFxQWRkZFFXmOHiIiI5KXUhZ0DBw6oPFcoFPD394e/v79W+kNEREQlW4meoExERESkLoYdIiIikjWGHSIiIpI1hh0iIiKSNYYdIiIikjWGHSIiIpI1hh0iIiKSNYYdIiIikjWGHSIiIpI1hh0iIiKSNYYdIiIikjWGHSIiIpI1hh0iIiKSNYYdIiIikjU9bXeA5KOp71rJ2zw1b4jkbRJ9KKnf23xfExUvjuwQERGRrDHsEBERkawx7BAREZGscc4OEVEJwXlvRJrBkR0iIiKSNYYdIiIikjWGHSIiIpI1hh0iIiKSNYYdIiIikjWGHSIiIpI1hh0iIiKSNYYdIiIikjWGHSIiIpI1hh0iIiKSNYYdIiIikjWGHSIiIpI1hh0iIiKSNYYdIiIikjWGHSIiIpI1hh0iIiKSNYYdIiIikjWGHSIiIpI1hh0iIiKSNYYdIiIikjWGHSIiIpI1hh0iIiKSNYYdIiIikjWGHSIiIpI1hh0iIiKSNYYdIiIikjU9bXeAiOSlqe9ayds8NW+I5G3+l/HfiP5rOLJDREREssawQ0RERLLGsENERESyxrBDREREssawQ0RERLLGsENERESyxrBDREREssawQ0RERLLGsENERESyxrBDREREssawQ0RERLLGsENERESyVqLDTmBgIJo1awZTU1NUrlwZn332Ga5cuaLyGiEE/P39YW1tDSMjI7i6uiIuLk5LPSYiIqKSpkSHnejoaIwePRrHjh1DVFQUXr9+DTc3Nzx//lz5mrlz5yIoKAiLFy9GbGwsrKys0LlzZzx9+lSLPSciIqKSQk/bHXiX3bt3qzxfs2YNKleujFOnTqFt27YQQiA4OBhTpkxBnz59AABhYWGwtLREeHg4Ro4cqY1uExERUQlSokd23paamgoAqFChAgAgPj4eiYmJcHNzU77G0NAQ7dq1Q0xMjFb6SERERCVLiR7ZyU0IgYkTJ+Ljjz+Gg4MDACAxMREAYGlpqfJaS0tL3L59u8C2MjMzkZmZqXyelpamgR4TERFRSVBqRnbGjBmD8+fPY8OGDXnOKRQKledCiDzHcgsMDIS5ubnyYWNjI3l/iYiIqGQoFWFn7Nix+PPPP/H333+jWrVqyuNWVlYA/m+EJ0dSUlKe0Z7cJk+ejNTUVOUjISFBMx0nIiIirSvRYUcIgTFjxmDLli3Yv38/bG1tVc7b2trCysoKUVFRymMvX75EdHQ0WrVqVWC7hoaGMDMzU3kQERGRPJXoOTujR49GeHg4tm/fDlNTU+UIjrm5OYyMjKBQKDB+/HgEBATA3t4e9vb2CAgIgLGxMQYNGqTl3hMREVFJUKLDztKlSwEArq6uKsfXrFmDYcOGAQAmTZqEjIwMeHt7Izk5GS4uLoiMjISpqWkx95aIiIhKohIddoQQ732NQqGAv78//P39Nd8hIiIiKnVK9JwdIiIiInUx7BAREZGsMewQERGRrDHsEBERkawx7BAREZGsMewQERGRrDHsEBERkawx7BAREZGsMewQERGRrDHsEBERkawx7BAREZGsMewQERGRrDHsEBERkawx7BAREZGsMewQERGRrDHsEBERkawx7BAREZGsMewQERGRrOlpuwNEVDya+q6VvM1T84ZI3ibJB99zVFJwZIeIiIhkjWGHiIiIZI1hh4iIiGSNYYeIiIhkjWGHiIiIZI1hh4iIiGSNYYeIiIhkjWGHiIiIZI1hh4iIiGSNYYeIiIhkjWGHiIiIZI1hh4iIiGSNYYeIiIhkjWGHiIiIZI1hh4iIiGSNYYeIiIhkTU/bHSAqqZr6rpW8zVPzhkjeJhERvRtHdoiIiEjWGHaIiIhI1ngZi4iIqBB4abv04sgOERERyRrDDhEREckaww4RERHJGsMOERERyRrDDhEREckaww4RERHJGsMOERERyRrDDhEREckaww4RERHJGsMOERERyRrDDhEREckaww4RERHJGsMOERERyRp3PSeiUok7UBOpp7i+h0rC9ypHdoiIiEjWGHaIiIhI1hh2iIiISNY4Z4eIiEq1kjAnREpy+3pKAo7sEBERkazJJuwsWbIEtra2KFOmDJo2bYpDhw5pu0tERERUAsgi7ERERGD8+PGYMmUKzpw5gzZt2qBbt264c+eOtrtGREREWiaLsBMUFAQvLy+MGDEC9evXR3BwMGxsbLB06VJtd42IiIi0rNSHnZcvX+LUqVNwc3NTOe7m5oaYmBgt9YqIiIhKilJ/N9ajR4+QlZUFS0tLleOWlpZITEzM989kZmYiMzNT+Tw1NRUAkJaWBgDIysyQtI857b5N6joF1WId1mGdotfRRC3+TGAd1pGmTs5/hRDv/gOilLt7964AIGJiYlSOz5o1S9StWzffPzNt2jQBgA8++OCDDz74kMEjISHhnVmh1I/sVKxYEbq6unlGcZKSkvKM9uSYPHkyJk6cqHyenZ2NJ0+ewMLCAgqFolB109LSYGNjg4SEBJiZmRX9C2Ad1ilhtViHdVindNRiHUAIgadPn8La2vqdryv1YcfAwABNmzZFVFQUevfurTweFRWFXr165ftnDA0NYWhoqHKsXLlyRapvZmam8W8c1mEdbdRiHdZhndJR679ex9zc/L2vKfVhBwAmTpyIwYMHw9nZGS1btsSKFStw584dfP3119ruGhEREWmZLMJO//798fjxY8yYMQP379+Hg4MD/vrrL9SoUUPbXSMiIiItk0XYAQBvb294e3sXWz1DQ0NMmzYtz+Uw1mGd0l6LdViHdUpHLdYpPIUQ77tfi4iIiKj0KvWLChIRERG9C8MOERERyRrDDhEREckaww4RERHJGsMOERERyRrDDhEREckaww4RERHJGsMOEf0nZGVlYdu2bdruBhFpgWxWUJajnPUeC7sTe2FkZ2cjLi4Ojo6OAIBly5bh5cuXyvO6uroYNWoUdHSkycGnT5+Gvr6+st727duxZs0aNGjQAP7+/jAwMJCkjqZVr14dZ86cgYWFBQBg8eLFGDJkiMY3xTt06BCWL1+OGzdu4I8//kDVqlWxbt062Nra4uOPP5akxp9//pnvcYVCgTJlysDOzg62trZq1Xj9+jUWLlyIDRs24OrVq1AoFLC3t8egQYMwbtw46Ovrq9X+u/zzzz8ICQlBWFgYkpOTVd7v6pg6dSr8/f2hq6urcjw1NRVff/01NmzYIEkdAEhJScH169ehUChQu3btIm9c/D6///57vv9Gffv2lbTOjRs3EBwcjMuXL0OhUKB+/foYN24cateuLWkdAEhPT8edO3fy/Ls7OTlJXuttFy5cwOrVqxEcHKx2W69evULdunXxv//9Dw0aNFC/c/8xXEH5A8TGxuL333/P9xtny5YtktVZu3Yt5s2bh2vXrgEA6tSpA19fXwwePFjttsPDw7F8+XJER0cDAExNTVGuXDno6b3JvY8ePUJwcDC8vLzUrgUAzZo1w3fffYfPP/8cN2/eRMOGDdG7d2/ExsaiR48eav8QKF++fKHC4JMnT9Sqo6Ojg8TERFSuXBnAm115z549i1q1aqnV7rts3rwZgwcPhru7O9atW4dLly6hVq1aWLJkCf73v//hr7/+kqSOjo4OFAoF3v5RkHNMoVDg448/xrZt21C+fPkPbj8jIwOdO3fG0aNH0alTJ9SvXx9CCPzzzz/Yu3cvWrdujcjISJQpU0aSrwcAnj9/joiICKxevRrHjh1D+/btMWDAAHz22WeoWLGiJDVq1KiBKlWq4LffflP+kj5w4ACGDBmCqlWr4ujRo2rXuHXrFkaPHo09e/aofPjp2rUrFi9ejJo1a6pdA3jzIWjgwIH4/fffUadOHdSrV0/5b3T9+nV88cUX2LBhgyQfvPbs2YNPP/0UjRo1QuvWrSGEQExMDM6dO4cdO3agc+fOEnxFwMOHDzF8+HDs2rUr3/NZWVmS1HlbWloaNmzYgNWrV+PkyZNwcnLC2bNnJWm7atWq2Lt3L+rXry9Je7lNnDgRM2fORNmyZTFx4sR3vjYoKKjE18lDUKFs2LBB6Ovrix49eggDAwPRs2dPUbduXWFubi6GDRsmWZ0FCxYIY2NjMWnSJLF9+3axbds24evrK4yNjUVQUJDa7Xfq1EmEh4crn5uYmIgbN24ony9dulS4urqqXSeHmZmZuH79uhBCiJ9++km4ubkJIYQ4fPiwqFatmtrth4aGFuqhLoVCIR48eKB8/vbfmyY0atRIhIWF5al35swZYWlpKVmdvXv3ChcXF7F3716RlpYm0tLSxN69e0WLFi3Ezp07xeHDh0XDhg2Fp6dnkdqfOnWqqF69ujh37lyec2fPnhXVq1cX06ZNU/OreCMmJkZ4enoKExMT0bhxYzF//nyhq6sr4uLiJGk/t5SUFNG/f39hYmIiVqxYIb799luhr68vpk6dKl6/fq12+3fu3BGWlpaiWrVqIiAgQGzdulVs2bJFzJ49W1SrVk1YWVmJhIQECb6SNz93KlSoIHbs2JHn3Pbt20WFChXEwoULJanVqFEj4efnl+e4n5+faNy4sSQ1hBBi0KBBolWrVuLEiROibNmyIjIyUqxbt07UrVtX/O9//5OsTo4DBw6IwYMHC2NjY6GjoyP8/PzEtWvXJK0RGBgohg4dKl69eiVpu0II4erqKpKTk5X/X9Cjffv2paLO2xh2CsnR0VEsXrxYCPF/v3iys7PFl19+KX788UfJ6tSsWVP5Cy630NBQUbNmTbXbr1q1qjh79qzy+du/tC9duiTKly+vdp0cpqam4urVq0KIN0ErODhYCCHE7du3RZkyZSSro2naCDtGRkYiPj4+T70bN24IQ0NDyeo0bNhQHDlyJM/xw4cPiwYNGgghhIiKihI2NjZFat/e3l788ccfBZ7ftGmTsLe3L1LbudWvX1/UqFFDTJ48WSXc6OnpaSTs5Pj++++FQqEQ+vr6Yu/evZK1O3z4cNG2bVuRkZGR51x6erpo27ZtkQPo2xwdHcXq1asLPL9q1Srh4OAgSS1DQ0Plz4Tcrly5Iun72srKShw/flwI8ebn0JUrV4QQb8Jb69atJalx7949MXv2bFG7dm1hZWUlJkyYIGJjYzX2nvvss8+EqampqFKlinBzcxO9e/dWeVDBOGenkG7cuIEePXoAeLMz6/Pnz6FQKDBhwgR06NAB06dPl6TO/fv30apVqzzHW7Vqhfv376vd/qNHj2BiYqJ8fvPmTeU8FADQ19fH8+fP1a6Tw9nZGbNmzUKnTp0QHR2NpUuXAgDi4+NhaWkpWZ3isGrVKuXf3evXrxEaGprnkoiPj49k9apUqYLr16/nuVRx+PBhSS+f3bhxI9+5R2ZmZrh58yYAwN7eHo8ePSpS+3fu3EHz5s0LPN+iRQvcuXOnSG3ndv36dQwYMADt27fXyDB/fhYtWoSFCxdi4MCBOHXqFHx8fBAeHo6PPvpI7bZ3796NTZs25Xt5z8jICDNnzsSAAQPUrgMA165dQ6dOnQo836lTJ4wZM0aSWpUqVcLZs2dhb2+vcvzs2bPKy8RSeP78ubK9ChUq4OHDh6hTpw4cHR1x+vRpSWrY2triiy++wK+//orOnTtLNtexIOXKlcPnn3+u0RpyxbBTSBUqVMDTp08BvLluevHiRTg6OiIlJQXp6emS1bGzs8OmTZvw/fffqxyPiIjI88OhKCwtLXHlyhXlHINKlSqpnL98+TKsrKzUrpMjODgY7u7u2LZtG6ZMmQI7OzsAwB9//JFvqPtQhf2ln/NLu6iqV6+OlStXKp9bWVlh3bp1Kq9RKBSShp2RI0di3LhxCAkJgUKhwL1793D06FF8++23+PHHHyWr07RpU/j6+mLt2rXK98PDhw8xadIkNGvWDMCbX4bVqlUrUvtmZmZISkqCjY1NvucTExMlmegdHx+P0NBQjBo1ChkZGRg4cCDc3d0lneCfW7du3RAbG4u1a9eib9++yMjIwMSJE9GiRQtMnz4dkyZNUqv9x48fv3NOTq1atfD48WO1auQwMjJCSkoKqlevnu/5tLQ0GBkZSVLryy+/xFdffYWbN2+iVatWUCgUOHz4MObMmYNvvvlGkhoAULduXVy5cgU1a9ZEo0aNsHz5ctSsWRPLli1DlSpVJKlRo0YNHD58GNWrV0eNGjVQr149SdotyJo1azTafo4XL15g0aJF+Pvvv5GUlITs7GyV8+qGRU9Pz0K9LiQkRK06uTHsFFKbNm0QFRUFR0dH9OvXD+PGjcP+/fsRFRWFjh07SlZn+vTp6N+/Pw4ePIjWrVsrfxDs27cPmzZtUrv9jh07Yvbs2ejevXuec0IIBAYGSvr1ODk54cKFC3mOz5s3L89dLEVx69Yt1KhRA4MGDZL0U2F+dYrbpEmTkJqaivbt2+PFixdo27YtDA0N8e2330r2KRsAVq9ejV69eqFatWqwsbGBQqHAnTt3UKtWLWzfvh0A8OzZM0ydOrVI7bdv3x4BAQHYvHlzvud/+uknuLq6FrX7SlWrVsWUKVMwZcoU7N+/HyEhIWjdurVyFG7EiBGoU6eO2nVyvH79GufPn4e1tTWAN4Fh6dKl6NmzJ0aMGKF22LG2tkZcXFyBIfPixYuS/dJu2bIlli5dqhx5fduvv/6Kli1bSlJr6tSpMDU1xYIFCzB58mQAb75Wf39/ST8sjB8/XjkaPm3aNHTp0gW//fYbDAwMEBoaKkmNK1eu4MiRI1i9ejWaNWuGOnXqwMPDA4C0d9G+7eHDh7hy5QoUCgXq1KmT50Orujw9PREVFYW+ffuiefPmkn8toaGhqFGjBho3bpznxgiN0fZ1tNLi8ePH4u7du0IIIbKyssScOXPEJ598IiZMmCCePHkiaa2TJ08Kd3d30aRJE9G4cWPh7u4uTp8+LUnb169fF2ZmZqJ58+Zi06ZN4uzZs+LcuXMiIiJCNGvWTJiZmUk+qU6TIiIiRNeuXUWZMmVE7969xY4dO0RWVpa2uyWp58+fi9jYWHH8+HHx9OlTjdTIzs4Wu3btEj///LMIDg4Wu3fvluzvMS4uTpiYmAgXFxcREREhzp07J86dOyc2bNggmjdvLkxMTMTFixclqfW2lJQU8euvv4qmTZsKhUIhHB0dNVLnbQ8fPlS7jXHjxglHR0eRlJSU59yDBw+Ek5OTGDdunNp1hBDiyJEjQl9fX3zxxRfi+PHjIjU1VaSkpIijR4+Kvn37Cn19fXH48GFJauWWMyG+ODx//lycOnVKkn+b/Dx9+lSsWLFCtGjRQigUCuHq6ipWrFiR779fUT179kwMHz5c6OrqCoVCIRQKhdDT0xOenp7i+fPnktUxMzPTyL93jlGjRony5cuLjz76SPz888/i8ePHGquVg7ee/wedOHECw4YNwz///KNM7EII1KtXD2vWrIGLi4tktXJuay6IVLd/3r17F6GhoQgNDcXz588xZMgQeHl5SXLpD3izHEBhDBkyRJJ6cnPs2DF4eXkp11UB/u89t2rVKkkuab7P2bNnERISgl9++UXjtaSQnJwMFxcXJCYmwsPDQ3mJ5NKlSwgPD4eVlRWOHTuGChUqSFJv69at+Oqrr/Is01C+fHksX76cc0Xy8fr1a+WyHbldvnwZq1evxrp16/DkyRO8evVKknojR47E3r17sXjxYrRu3RrAmzl8Pj4+6Ny5c4Ejcx+qQYMG2Lhxo0bXIsrMzMSWLVsQEhKCmJgY9OjRA15eXnBzc9PIqBjDzjukpaUV+rVSLS7Xvn17eHh4oG/fvjA3N5ekzYKcOXNGuZaPvb09GjduLHmNnMsgOV69eoUzZ84gLCwM06dPl2w9n9yio6Ph7++PgwcP4tGjR0VaG+ZtOjo6MDExgZ6eXoHDrgqFQu31fHLT9HXz3Pbt24d9+/blW0fK6+Znz57F1atXAbxZP6pRo0aStf0+CQkJmDZtmlpfT4UKFXD16lVUrFjxvWs8SfFeSE5Oxvfff4+IiAikpKQAeDNJtV+/fpg9e7bKzQVSSE9Px549e1TW+HJzc4OxsbFkNR48eIBvv/1W+X57+/tJnQ9Axb2GS6VKlTB06FB4enrmu9Df69ev8eeff6JPnz5q1wKAihUr4o8//shz2ffvv/9Gv3798PDhQ0nq7Nq1C7/88guWLVuGGjVqSNLmu9y+fRuhoaFYu3YtXr16hUuXLqncSCMFztl5h3Llyr03YYr/v+iaVCMUjo6O+OGHHzBmzBh0794dgwcPRvfu3TWy0nDjxo01EnBy69WrV55jffv2RcOGDRERESFp2Hnx4gX++OMPhISE4Pjx4/jiiy8k+yFdv359PHjwAB4eHvD09CyW1Vc1fd08x/Tp0zFjxgw4OzujSpUqGqnz9OlTHDt2DK9evUKHDh0kW9jvQzx58gRhYWFqhZ2FCxfC1NQUACRZFfd9ypcvj6VLl2LJkiXKX2SVKlXS2HvB2NgYvXv31kjbOYYNG4Y7d+5g6tSpkr/fzpw5oxxFOXPmjGTtFmTixIkIDQ3FwoUL0bx5c4wYMQL9+/dX/qLW09OTLOgAb8JofnexVq5cWdIbZZydnfHixQvUqlULxsbGeVY4l/JDHfDmg2LOIqZvf9iSrAZHdgqWs8pwYbRr106yutnZ2di7dy/Cw8OxdetW6Orqom/fvnB3d1e7zowZMwr1Oinv9snPjRs34OTkJMlt7sePH8fq1asRERGB2rVrw9PTE+7u7pKM6LxdJyQkBBEREbCzs4OXlxfc3d01tmWEubk5/vrrL+VwtaZUqVIFc+fOlWSF7vycP38e3bp1U04WNTMzwx9//PHOW5014dy5c2jSpInGVs6VWkZGBqKiotC+fXtlwMqRlpaGAwcOoEuXLjA0NJSkXnFt6WFqaopDhw4V66ieph06dAghISH4448/ALz5QDdixAjJv3c7duwICwsLrF27VrkkQUZGBoYOHYonT55g7969ktTp1KkT7ty5Ay8vL1haWuYJpEOHDlW7Ru7LWIcPH0bPnj0xfPhwdO3aVTO38Gt8VhCpJSMjQ2zatEl89NFHQkdHR+32GjVqVOCjcePGytU/NSk9PV2MGzdO1KlTR+22GjRoICpWrCh8fHzyXaFXE9LT00VYWJhwdXUVxsbGYtCgQeLFixeS16lfv36xfE0VKlRQrnKtCd26dRMtWrQQR44cEadOnRKffvqpqFu3rsbqFeTs2bOSv7ezsrLElStXxKFDh0R0dLTKQ13BwcGiQ4cOBZ7v2LGjcqFTdaWnp4vWrVsLHR0d4ebmJsaNGyd8fHyEm5ub0NHREW3atMl3ccOiqF+/vmQ3XLzLuxZ4XLRokUZqPnv2TKxatUp8/PHHQqFQiDp16og5c+ZI1v6FCxdE1apVhYWFhejQoYPo2LGjsLCwEFWrVpV0kr+RkZHK4rNSyz1BOTg4WDx69EhjtXIw7HyA5ORkMX/+fOHl5SVGjBghgoKCREpKisbq3b9/XyxcuFB5J0nz5s01VuvMmTOiS5cuQl9fX4wcOVKydsuVKyfKly+vfJQrV07o6uoKU1NTsX37drXbVygUwsTEJE+dtx+aEB0dLVxdXYWOjo7kd+QJIcRff/0lunbtKm7duiV527lNmjRJzJgxQ2PtV6pUScTGxiqfP3r0SOjo6GjszrKCSB12jh49KmxtbYWOjo7yzpichxR1mjVrJv78888Cz+/YsUM0a9ZM7TpCFO+WHnv27BFubm7K1cE1xdzcXJw4cSLP8YULFwpTU1ON1hZCiP/973+iQoUKkgfs9PR0sWLFCjFx4kQxYcIEsXLlSpGeni5pjcaNG4ujR49K2mZuCoVC1KhRQ3z22Wd5VoHW1IrQnLNTSCdPnkSXLl1gZGSE5s2bQwiBoKAgzJ49G5GRkWjSpIkkddLS0rB582aEh4fjwIEDqFWrFgYNGoSNGzcqF+STUnx8PKZOnYqIiAj06dMHcXFxkt3BBLyZ45B7CFRHRweVKlWCi4uLJJeZimuRrRx3795FWFgY1qxZg+fPn8PDwwNLly6V/JIZUHzXzV+8eIEVK1Zg7969cHJyylNH3Ymcjx49UlmszsLCAsbGxnj48KGkkxDfNzciZ4KvVL7++ms4Oztj586dGpnrdO3atXeuxOzk5KScSKyujRs3IigoKN+5aB999BHmz5+PKVOmwN/fX+1a/fv3R3p6OmrXrq3R9/XChQvRvXt3REdHKycPz58/HzNnzsTOnTslqfG29PR0REREYM2aNThy5Ahq164NX19fSWsYGRnhyy+/lLTNt/3000/45ptvMHv2bDg6Oub5N1L30v2QIUM0ug5Rfjhnp5DatGkDOzs7rFy5Unmr4evXrzFixAjcvHkTBw8elKSOkZERypcvj379+sHd3V25gq3UHj16hOnTp2PFihX4+OOP8dNPP2mslhxs2rQJa9asQXR0NLp06YLhw4ejR48ekiyMWJDiuG4OvLkDsCAKhQL79+9Xq31dXV1cvXpVufCZEAI2NjY4fPiwygrB6v4AHT58eKFeJ1VALlu2LM6dO6eRDyHAm7ktBw4cQNOmTfM9f+rUKbi6uipXdldHmTJlcO3atQJXuU5ISIC9vT1evHihdq2wsLB3npfqfQ28CTfBwcE4fPgwIiIiEBAQgF27dkm+1MGhQ4ewZs0a/PHHH8jKykLfvn3h5eWFtm3bSloHAK5evYoDBw7ke+ekVHMtc+bMvP0zR0h8Q05xYtgpJCMjI5w5cybPcuCXLl2Cs7OzZDPhIyMj0alTJ43tsfL8+XPMnz8fQUFBsLOzQ2BgINzc3CStcf78+UK/Vqq7moQQOHXqFG7dugWFQgFbW1s0btxYsk8POjo6qF69Otzd3d+5p5eUK8AaGxvj6NGjkuyzpE35rbWU80Mz9/+Xth+gHTp0wKRJk9C1a1eNtN+iRQv07t0bfn5++Z7/6aefsG3bNhw7dkztWpUrV8auXbsKDFaxsbHo0aMHkpKS1K5V3CZPnoyVK1ciKysLu3fvlnQdsYCAAISGhuLGjRtwdnaGp6cnBg4cqLGbFlauXIlRo0ahYsWKsLKyUvm+UigUki1H8b6bc6S8Iae4MOwUkqWlJdatW5cnGOzZswdDhgzBgwcPtNSzD2NlZYWnT59i7NixGDhwYIFhQJ0QkvPL7X1vLal+wf3999/w8vLC7du3lTVzAk9ISIgkn65q1qz53uCkUCjU3oMrtyZNmmDJkiVo0aKFZG1qQ2HvapTyB2hKSgquX78OhUKB2rVro1y5cpK1nWPr1q344Ycf4Ovrm+9Qv7pBfsWKFZg4cSI2btyInj17qpzbsWMHBg4ciKCgIHz11Vdq1QHeXFp6/fp1gVt6fP7559DV1ZVky5q//voLurq66NKli8rxyMhIZGVloVu3bkVuu6AFI+fPn4+2bduqbEgrxQeTSpUqwcPDA15eXnBwcMhzPisrCzt27MBnn32mdi3gzV5c3t7eBQZgKhjDTiH5+Phg69atmD9/vsrmdb6+vvj888/VWnOjSZMm2LdvH8qXL//e0Qh1k3vuEaO3A0nOc3VDyO3btwv9WnUXrLp+/To++ugjuLi4YNy4cahXrx6EELh06RJ++eUXnDx5EufPn5d0l/DiEhkZienTp2vkunmfPn0QGhoKMzOz98512bJlS5HrFLdbt25h9OjR2LNnj0rw7dq1KxYvXvzOjTU/VH6jr1J9D+Xw8PBAeHg46tWrh7p160KhUODy5cu4evUq+vXrhw0bNqhdA3gzQu3i4oKGDRti4sSJKqs1L1y4EJcuXcKxY8fQsGFDtWs5OTnhp59+yrM/3+7du+Hn54dz584VuW1bW9tCvU6qDyavXr3K95b8f/75ByEhIQgLC0NycjJevnypdi3gzff82bNni+XnWUpKClavXq1c9bxBgwbw9PTU+GK3msKwU0gvX76Er68vli1bhtevXwMA9PX1MWrUKPz0009qrXUxffp0+Pr6wtjYGP7+/u8MO9OmTStyHaDwQUSqVTMzMzPx+vVrlC1bVpL23jZmzBhcvnwZ+/bty3NOCIFOnTqhQYMGWLRokUbqa5Imr5sPHz4cv/zyC0xNTd8710XdOS5CCMyfPx/btm3Dq1ev0KlTJ/z444/KdUKkkpCQgGbNmkFfXx/e3t6oX78+hBC4fPkyli5ditevXyM2NrbIu7e/7X3fS1J9D23atAnh4eG4du0ahBCoU6cOBg0ahH79+knSfo7i2tLDyMgIly9fzhM8b926hYYNG0qy9pY2PH/+HBEREVi9ejWOHTuG9u3bY8CAAfjss88kW0TTy8sLzZo1w9dffy1JewXJ74ackydPIiMjQ9IbcooTw04hZGVl4fDhw3B0dESZMmVw48YNCCFgZ2cn6TLqcvLo0SMMHToUkZGRyM7OhouLC9avXy/5JxIHBwcEBgbik08+yff8jh07MHnyZFy8eFGtOvv378eYMWNw7NixPCMqqampaNWqFZYuXSrphES5XDcPDAzEDz/8gI4dO8LIyEh56XfFihWS1vH09MSNGzewZ8+ePEEqIyMDXbt2hZ2dHVavXi1pXbnJvY2MJrb0sLKyQnh4ODp06KByfO/evRg0aJBG5gXlHuWT2tGjR7Fq1Sps2rQJ9vb2cHd3h5+fH86fP5/vFhLqCAwMRFBQEHr06JHvaK9UcwaL64ac4sSwU0hlypTB5cuXCz1MWlTDhw+Hh4cHOnTooJFvzILepObm5rCzs5NsBObLL7/Ejh074OPjgzJlyij3WImKipKk/RxmZmY4f/58gZcn4uPj4eTkpPYdK59++inat2+PCRMm5Hv+l19+wd9//42tW7eqVUeO6tati3HjxsHb2xvAm8sVn332GTIyMiR9j1tbW2PTpk34+OOP8z1/8OBBDBgwAPfu3StyjT///BPdunWDvr4+/vzzz3e+9tNPPy1yndzu3r2LzZs3K1c1rlOnDvr06YOqVatK0n5+Hj16BAMDA41MtP3qq69w7NgxbN26FbVr1wbw5nL0559/jmbNmmHVqlWS1Vq7di3mzZunEt58fX0lWy28QYMGSE9Px6BBg+Dh4aEMN/r6+jh37pzkYeddv3+knDNYXDfkFCtJV+2RMWdn53euyCmVTz75RBgaGgpra2sxceJEcebMGUnbf3vxs9wPPT09MXbsWPHy5Uu169jY2IidO3cqn1++fFno6upK0nZuCoVCPHjwoMDziYmJkizqVb16dXHp0qUCz1++fFnY2NioXefcuXOFfkglMTFReHh4iCpVqghdXV2ho6Oj8lCXoaGhuH37tvJ5dna2MDAwEP/++6/abedmYGAgEhISCjyfkJAgDAwM1KqR+/32ru8lqRaS+/XXX4WhoaFQKBSiXLlywtzcXCgUCmFoaCh+/fVXSWrkSE5OFt7e3sLCwkL5b29paSm+++478fz5c8nqpKSkiBYtWgg9PT1Rs2ZNUbNmTaGnpyfat28vkpOTJauzYMECYWxsLCZNmiS2b98utm3bJnx9fYWxsbEICgqSpIa+vr4YPHiwiIyMFNnZ2crjenp6Ii4uTpIa2lC5cmWxZ8+ePMd3794tKleurIUeqY+LChbS7Nmz8e2332LmzJlo2rRpnhEQqT4B/fnnn0hJSVFepw8ODkbdunXh4eGBQYMGqT3BMjk5Od/jKSkpOHHiBHx9fWFlZYXvv/9erTr37t1T2WS0Xr16MDAwwL179yTfRffSpUtITEzM99yjR48kqfHgwYN37g2kp6cnyY7DjRo1KtY72QDNbswIvJnvZmRkpHyuUChgYGCAzMxMSetYW1sjLi6uwDk5Fy9eRJUqVdSqkXtdE01tWJhj586d8PHxwfjx4/HNN98o+37//n3MmzcP48aNQ82aNfNM9C2KJ0+eoGXLlrh79y7c3d1V5jstWrQIUVFROHz4MM6dO4fjx4+rdbnE3NwcMTExiIqKwrlz52BkZAQnJyfJ16RZtGgRli5diiFDhiiP9erVCw0bNoS/v3+Bo7QfIj4+HqGhoRg1ahQyMjIwcOBAuLu7F8uCeUKDl+b69+8PLy+vfG/IGThwoOT1ioWWw1ap8fantpyHlJ/i8pOQkCDmzp0r6tWrJ3R1dTVWJ8e2bdtEgwYN1G5HR0dHJCUlqRwzNTUVN2/eVLvt3HL+/gv6dC3Vv0+tWrXEli1bCjy/efNmYWtrq3adW7duFfohFRMTE8lHEHNTKBRi5MiRYsKECcqHgYGB8PT0VDmmrnHjxglHR8c87zshhHjw4IFwcnIS48aNU6tG+fLlxcOHD4UQQgwfPlykpaWp1d67tG3bVkyZMqXA81OmTBFt27aVpNa4ceOEg4ODSExMzHPu/v37wtHRUfTt21eYmZmJ0NBQSWoK8Wbvv9wjIlIyNDQU165dy3P86tWrwtDQUPJ6+/btE+7u7sLIyEgoFArh6+srrly5InmdsLAw4eDgIAwNDYWhoaFwdHQUa9eulbRGZmam8PHxEQYGBsrfdYaGhmL8+PEa2QewOHDOTiFpY7Loq1evsHPnTqxfvx47d+5EhQoVcPfuXcnr5Hbr1i04ODjg2bNnarWjo6MDBwcH5eQ24M1igzkjPDnUvZW+uO4uGzt2LA4cOIDY2Nh8J782b94c7du3L3Cdj5KsQYMG+O2331RG4qTk6upaqDWK1F2pOTk5GS4uLkhMTISHh4fK7dPh4eGwsrLCsWPHUKFChSLXMDExUS5loKuri8TEROXK0FIzMzNDbGws6tatm+/5K1euwNnZWZIVlGvWrInly5fnWfsmx+7du9G9e3dMmzZN7TtCs7OzMXv2bCxbtgwPHjzA1atXUatWLUydOhU1a9aEl5eXWu3ncHBwwKBBg/KMUs+aNQsRERG4cOGCJHXelpqait9++w0hISE4ffo0HBwcPmih1XcJCgrC1KlTMWbMGLRu3RpCCBw5cgS//vorZs2aJcloVW7p6emyuSGHYacE+vvvvxEeHo7NmzcjKysLffr0gbu7Ozp06KCxlZVzxMTEwMPDQ+2JbtOnTy/U69T9wVlcHjx4gCZNmkBXVxdjxoxRWfPk119/RVZWFk6fPv3O1ZWL6tKlS7hz506etTqkmgAbGRmJBQsWYPny5ZKuQ6MNycnJ+P777xEREaHcC6tcuXLo168fZs+eDQsLC7Xa79y5Mx48eICmTZsiLCwM/fv3V7lEl1tISIhatXIHq/zcvHkTTk5Oan8wAQBDQ0PcuHGjwEuA//77L2rWrKlcdkMdM2bMQFhYGGbMmIEvv/wSFy9eRK1atbBp0yYsXLgQR48eVbsGAGzevBn9+/dHp06d0Lp1a+WlmH379mHTpk3o3bu3JHXe5ezZswgJCZHsQ5CtrS2mT5+ucmkOeLMFh7+/P+Lj4yWpI0ecs/MBimORpWrVquHx48fo0qULli9fjk8++UTy9UgKkpSUhB9++CHPLaFFUVwhZu7cuRg7dqzyF87Bgwfh4uKiXPfo6dOn8PPzw5IlS9SqY2lpiZiYGIwaNQqTJ09WuV7epUsXLFmyRPKgc/PmTfTu3RsXLlxQmceTM0qizpyd8uXLq4y2PH/+XOMbM+Z49OgRFAqF2sEjP+XLl8fSpUuxZMkS5RyqSpUqSTavYf369Vi4cCFu3LgBhUKB1NRUSfaLyk/Dhg2xffv2Aj+tb9u2TZJF/gCgYsWKuHXrVoFhJz4+HpUrV5ak1tq1a7FixQp07NhRZb0YJycn/PPPP5LUAN6s+nz8+HEsXLgQ27ZtgxACDRo0wIkTJzQ2ivk2CwsLScJojvv37+e73lGrVq1w//59yeoAb7YI+f333/P9oFWaFhpV0toFtFImNjZWVKhQQVStWlX07t1bfPbZZ6JatWrCwsJCnDp1SrI6y5cvF0+ePJGsvbc1atRING7cOM+jVq1awsDAQHz00UfvvLupKF69eiWioqLEsmXLlHMc7t69K54+fap22zo6Oir9NTU1FTdu3FA+l+purNyePHkiTpw4IY4fP67Rf6uePXuKXr16iaSkJGFiYiIuXbokDh06JJo3by4OHjyoVtuhoaGFfkghvzt9LCwsxOjRoyW9A+ddMjIyxLx58yRrr2bNmuLRo0eStfe20NBQYWRkJH799Vfx6tUr5fFXr16JxYsXCyMjI7FmzRpJanl6eoq2bduKzMzMPOdevHgh2rVrJ4YPHy5JrTJlyijnnJmYmCi/X+Pi4kTZsmUlqVFSnD17VtKfPw0bNhSzZ8/Oc3zmzJnCwcFBsjobNmwQ+vr6okePHsLAwED07NlT1K1bV5ibm4thw4ZJVqc48TJWIcllkaWCLi+ZmZmhXr16cHNzk3Qn79u3b6Nr1664c+cOMjMzldfnx48fjxcvXmDZsmVqta+jo4PExETlp05TU1OcO3dOOfT/4MEDWFtbl7pNJoE3n7b3798PJycnmJub48SJE6hbty7279+Pb775BmfOnNF2FwvlXXf6hIeHw8bGBjExMShfvrzatR49eoTjx49DX18fHTt2hK6uLl69eoUlS5YgMDAQr1+/luwOveLw7bffIigoCKampso1aW7cuIFnz57Bx8cHCxculKTOv//+C2dnZxgaGmL06NEq852WLFmCzMxMxMbGonr16mrXcnZ2xvjx4+Hh4aHy/Tp9+nTs3bsXhw4dUrtGSXHu3Dk0adJEsp8/xXVpzsnJCSNHjsTo0aOV/0a2trYYOXIkqlSpUuhpCiWKlsNWqVGmTBlx+fLlPMfj4uKEkZGRFnpUOvTq1Ut4eHiIzMxMlU9xBw4cEHZ2dmq3//Y6O7lrCKGZkZ3iUq5cOeXXUqtWLbF//34hhBDXr1+X9D339uhYjkePHknyd1eYO33Gjx+vdp0jR46IcuXKKe/Aa968uYiLixP29vaidu3aYtGiRZKuFyOEEHv37hWTJ08WXl5eYvjw4SoPqRw9elT4+PiIbt26iW7duolx48aJo0ePStZ+jps3b4quXbuq3N2oo6MjunTpku9dTR8q5+61P//8U5ibm4uffvpJGBsbi3nz5okRI0YIAwMDERkZqXadt++Yze9RHHe2CiH9yI4QQpw8eVK4u7uLJk2aiMaNGwt3d3dx+vRpSWsYGxuL+Ph4IYQQFhYW4vz580IIIS5duiSsrKwkrVVcOGenkMzMzHDnzp08K0omJCTA1NRUS72SxosXLxAREYHnz5+jc+fOsLe3l6ztw4cP48iRIyp3YAFv7o7S9J1lpV3OXRy1atWCi4sL5s6dCwMDA6xYsULSbTdEAYO7mZmZef7dimLbtm1Yvnx5vnOarKysMHfuXHz99ddqj1JMnToVXbp0wQ8//ICQkBAEBwejZ8+e8Pf3x+DBgyVfj2T69OmYMWMGnJ2dNbI+UY4WLVqgRYsWGmk7N1tbW+zatQvJycnKFYft7OzUunstt7CwMPz000/45JNPEBERgYCAACgUCvz4449o0qQJduzYgc6dO6td512rmMfExGDRokXvXceqJGvatCnWr1+v0RoVKlRQ3uVXtWpVXLx4EY6OjkhJSSmdqyeDE5QLTS6LLPn6+uLly5f4+eefAbxZ8K1Fixa4dOkSjI2NMWnSJERFRaFly5aS1MvOzs53CPfff/+VLCSuWrUKJiYmAN5cWgwNDVVuvCfFbbna8sMPPyg3RZw1axZ69uyJNm3awMLCAhEREWq3n3OHiEKhUPk7BN5Mfj548GCecF8U9+/ff+dEWgcHhwIXhfwQ586dQ3R0NBo2bIhZs2bh559/xpw5c/DFF1+o3XZ+li1bhtDQUMm2Hnhbeno6fH19VTZQ/eWXXyTbVLIg5cuXR/PmzSVvN3fA6NKlS4G3uaurV69eeY79888/mDx5Mnbs2AF3d3fMnDlTklp9+vR55/mcOwLVlZaWVqjXSbW4bZs2bRAVFQVHR0f069cP48aNw/79+xEVFYWOHTtKUqO4cc5OIWly1/Pi5ODggICAAOVty2vWrFHO/6hevTo8PT2RlJSEnTt3SlKvf//+MDc3x4oVK2Bqaorz58+jUqVK6NWrF6pXr672jto1a9Ys1CdqudyS+eTJkzx3UhVVzj47t2/fRrVq1VTmahkYGKBmzZqYMWMGXFxc1KpTtWpVREREFLhn1aFDhzBgwAC1R/rym7915swZ2NnZqdVuQSwsLHDixAnlXBqp+fr6YsmSJXB3d0eZMmWwYcMGuLq64vfff5e81vt+aedQ5y4cHR0dPHjwQGPrEuXn3r17mDZtGsLCwtClSxcEBgbCwcFBsvaHDx9eqNep+3NOR0fnnd/zQghJV1V/8uQJXrx4AWtra2RnZ2P+/Pk4fPgw7OzsMHXqVEnm1xU3hp0PVNoXWTIzM8Pp06eVvwAGDhwIU1NT5Q7UZ8+eRffu3dXaLDG3e/fuoX379tDV1cW1a9fg7OyMa9euoWLFijh48KBkt7PK2fXr13Hjxg20bdsWRkZGyh9sUmnfvj22bNmisR9gXl5euH79OqKiovJcFsvMzESXLl1Qu3ZttXcj19XVxdWrV1GpUiUIIWBjY4PDhw/nWTtIqk+/fn5+MDExwdSpUyVp7221a9fG7NmzMWDAAADAiRMn0Lp1a7x48ULSmwiA4vmlraOjA3Nz8/e+d6VY6iA1NRUBAQFYtGgRGjVqhDlz5qBNmzZqt6stuRe1FUKge/fuWLVqVZ7NYDWxuK1cMOwUkqenJ37++ec8l16eP3+OsWPHqr2AWHEpV64cYmNjlfNybG1tMXXqVHh6egJ4s4Jy/fr1kZGRIVnNjIwMbNiwAadPn0Z2djaaNGkCd3f3Ahdjk9rdu3c1ukO0pjx+/Bj9+vXD33//DYVCgWvXrqFWrVrw8vJCuXLlsGDBAslrCg3st1OYO31OnjwJGxsbteq8/en37VAo9affcePGYe3atXBycoKTk1Oe9YmCgoLUat/AwADx8fEq710jIyNcvXpV7b8rbdDR0UFwcPB71yUbOnSoWnXmzp2LOXPmwMrKCgEBAfle1irt3r7rVAppaWnKDwLvu2wm1QeG4sSwU0i6urq4f/9+npGIR48ewcrKSpKVRYtDixYt0K9fP0ycOBFxcXFwcnLC9evXlZc0oqOjMXToUNy6dUu7HZVAYmIiZs+ejVWrVkka3orLkCFDkJSUhFWrVqF+/frKH26RkZGYMGEC4uLiJKu1du1azJs3TzkxtU6dOvD19ZVsPkp8fDy8vb0RGRmpEqg6d+6MxYsXS3Kp6X1buuSQ6tNv+/btCzwnxfYX+W1HkXMpOOf7tTR5+zKjJusYGRmhU6dO7xwBK5UL4/1/mgg7uX/HFXTZTOoPDMWJE5TfIy0tDUIICCHw9OlTldWMs7Ky8Ndff5WqSzE5E6p37tyJuLg4dO/eXeUH519//SX55MSrV6/iwIEDSEpKyrNT9I8//qhW2ykpKRg9ejQiIyOhr6+P7777DmPGjIG/vz/mz5+Phg0blppRt7dFRkZiz549eVa1tbe3L/SeYIVR0H47X3/9NR49eiTJfjuavtMHKP4h/L///luj7QshMGzYMJX5gC9evMDXX3+NsmXLKo+Vll/axbETOPDmQ0Jx1ZKT/fv3K78fNf3e1gaO7LzH+yaGKRQKTJ8+HVOmTCnGXqln79692LlzJ6ysrDB27FiVeUfTp09Hu3bt4OrqKkmtlStXYtSoUahYsSKsrKxU/i4VCoXaG4F6e3tjx44d6N+/P3bv3o3Lly+jS5cuePHiBaZNm1aqr2Gbmpri9OnTsLe3V/kkFxsbi65du+Lx48eS1JHbfjt3797F5s2bcfXqVSgUCtSpUwd9+vQpdZcyi2vya3EprpGd/4LSPMKnLQw77xEdHQ0hBDp06IDNmzerfBI1MDBAjRo1YG1trcUelmw1atSAt7c3/Pz8NNb+6tWr0alTJ9y8eRN2dnbw8fFBcHCwRuoVpx49eqBJkyaYOXOm8odbjRo1MGDAAGRnZ+OPP/6QpE6ZMmVw8eLFPJeSrl27BkdHR43t/aQJS5YswcSJE/Hy5UuYm5tDCIG0tDQYGBggKCgI3t7eatcojjuXiHJ7+z23Y8cOdOjQQWWED1D/Pffjjz/ixx9/VO4S8LY7d+7Ay8sLUVFRatXRBl7Geo+ckYH4+HjY2NhofNdxTbtz506hXifFsvDAm12oNbXOCfDmbq8GDRoAAGrVqoUyZcpgxIgRGqtXnObNmwdXV1ecPHkSL1++xKRJkxAXF4cnT57gyJEjktWxs7PDpk2b8P3336scj4iIkHSBSU3buXMnfHx8MH78eHzzzTeoUqUKgDfr/MybNw/jxo1DzZo10b17d7XqSLnxL1FhvP2e8/Dw0Eid0NBQ7NixA2vXroWjo6PKuRUrVuDbb79F69atNVJb0ziy8wGKY9dzTcs9YS+/O2+knoDm5eWFZs2aqexuLKW3J3HKbXg3MTERS5cuxalTp5R3so0ePVr5i1wKxbXfjqa1a9cObdq0waxZs/I9/8MPP+DQoUOFnshM9F+TlpaGMWPGYNOmTZg2bRr8/Pzw77//wtPTEydPnsT8+fNL7YdJhp1COnnyJLp06QIjIyM0b94cQgicPHkSGRkZiIyMRJMmTbTdxULR09NDtWrVMGzYMHzyyScFDld+9NFHktQLDAxEUFAQevToAUdHxzy35/r4+KjVvo6ODrp166acxKmp4d3i9urVK7i5uWH58uWoU6eOxuudOnUKCxcuxOXLlyGEQIMGDfDNN9+gcePGGq8tFTMzM8TGxqJu3br5nr9y5QqcnZ1L9araRMVh+/btGDlyJKysrBAfH4+WLVti5cqVpXLJgxwMO4Ukl13PExMTERYWhtDQUCQnJ8PDwwNeXl6oX7++Ruq9a4RFoVDg5s2barUvt0mcuVWqVAkxMTGl6lKSNpmYmCj3EsvPzZs34eTkhGfPnhVzz4hKl8TERAwePBj79u1D2bJlsX37dnTo0EHb3VKPxrYYlRk57np+6NAh4enpKUxNTYWLi4tYsWKFyMrK0na36P+bOHGi8PPz03Y3So3mzZuLoKCgAs8vWLBANG/evBh7RFT6hIeHiwoVKogOHTqIf/75R/j6+goDAwPh4+Mj0tPTtd29IuPITiFZWlpi3bp1cHNzUzm+Z88eDBkyBA8ePNBSz9T34MEDDBw4ENHR0Xj48KGka5/kePToERQKBSwsLCRvW67Gjh2LtWvXws7ODs7Oznkuzam7Qu/7llUA3oy+lZYFM8PCwjBq1CjMnz8fX331lcoI7PLly5V7TQ0bNky7HSUqofr27Ys9e/YgICAAY8eOVR4/evQohg0bBiEEwsLCJNsoujjxbqxCksuu57nFxMQgJCQEv//+O+rWrYtff/0V5cqVk6z9lJQUTJkyBREREUhOTgbwZkflAQMGYNasWZLWkqOLFy8q54JdvXpV5ZwUi6Zt3bq1wHMxMTFYtGgRStNnoaFDh+LChQsYM2YMJk+erNyg88aNG3j27Bl8fHwYdIje4f79+/luntuyZUucO3cOfn5+aNeuHV6+fKmlHhYdR3YKSS67nt+/fx9r167FmjVrkJycDHd3d3h5eaFhw4aS1nny5AlatmyJu3fvwt3dHfXr14cQApcvX0Z4eDhsbGwQExNTKnfPlbN//vkHkydPxo4dO+Du7o6ZM2dKtgxBcTl27Bg2bNigsvXFgAED0KJFCy33jKhky87Ofu/yKgcPHkTbtm2LqUfSYdj5QKV913MDAwNYW1tj6NCh+PTTT/PcHZXDyclJrTrjx4/Hvn37sHfvXlhaWqqcS0xMhJubGzp27IiFCxeqVYekce/ePUybNg1hYWHo0qULAgMD4eDgoO1ufZAZM2bg22+/LXXfk0SkeQw7/zG5U3vOpZC33wJSrLNTs2ZNLF++HF26dMn3/O7du/H111/LYsPR0iw1NRUBAQFYtGgRGjVqhDlz5qBNmzba7laRFLRZLxER5+y8h6enZ6FeV1o2myyufY7u37//zktjDg4OSExMLJa+UP7mzp2LOXPmwMrKChs2bECvXr203SW18HMbERWEIzvvoaOjgxo1aqBx48bv/GH6rsmepc3Zs2fRqFEjtdqoWrUqIiIi8PHHH+d7/tChQxgwYADu3r2rVh0qOh0dHRgZGaFTp04qK2u/rbQsyKijo4MHDx4oV9MmIsrBkZ33+Prrr7Fx40bcvHkTnp6e8PDw0Mit2dqWmpqK3377DatWrcK5c+fUvozVtWtXTJkyBVFRUTAwMFA5l5mZialTp6Jr165q1SD1DBkyRJK7ukqSjh07FrgqeI7Tp08XU2+IqKTgyE4hZGZmYsuWLQgJCUFMTAx69OgBLy8vuLm5lfpfFvv370dISAi2bNmCGjVq4PPPP8fnn3+u9jYB//77L5ydnWFoaIjRo0ejXr16AIBLly5hyZIlyMzMxMmTJ0v18uNUsujo6OCbb76BiYnJO183bdq0YuoREZUUDDsf6Pbt2wgNDcXatWvx6tUrXLp06b0/XEuaf//9F6GhoQgJCcHz58/Rr18/LFu2DOfOnVPuIC6F+Ph4eHt7IzIyUmXT0c6dO2Px4sV51nIgUoeOjg4SExM5QZmI8uBlrA+kUCigUCgghEB2dra2u/PBunfvjsOHD6Nnz55YtGgRunbtCl1dXSxbtkzyWra2tti1axeSk5OVa57Y2dnJ8jIgaV9pH2UlIs3hyE4h5L6MlRMUhg8fjq5du753AaaSRk9PDz4+Phg1apTKBpP6+vqSj+wQFSeO7BBRQUrXb2ot8Pb2RpUqVTBnzhz07NkT//77L37//Xd079691AUd4M1dUE+fPoWzszNcXFywePFiPHz4UNvdIlJbfHw8KlasqHz+6NEjPH78WIs9IqKSgiM776Gjo4Pq1aujcePG7xwmLy235+ZIT0/Hxo0bERISghMnTiArKwtBQUHw9PSEqamptrtHVCTcj42I8sOw8x7Dhg0r1FyANWvWFENvNOPKlStYvXo11q1bh5SUFHTu3Bl//vmntrtF9EG4HxsRFYRhh5SysrKwY8cOhISEMOxQqcP92IioIAw7RCQL3I+NiApS+mbYklqOHz+OXbt2qRxbu3YtbG1tUblyZXz11VfIzMzUUu+Iio77sRFRQRh2/mP8/f1x/vx55fMLFy7Ay8sLnTp1wnfffYcdO3YgMDBQiz0kKpqKFSu+c9QmPj4eFhYWxdchIioxGHb+Y86ePYuOHTsqn2/cuBEuLi5YuXIlJk6ciF9++QWbNm3SYg+JiiZnP7aXL1/mOcf92Ij+27iC8n9McnKyyuTN6OholV8AzZo1Q0JCgja6RqSW6dOnw9nZGfb29gXux7Zu3Tot95KItIFh5z/G0tIS8fHxsLGxwcuXL3H69GlMnz5def7p06fQ19fXYg+JiqZatWo4evQovL29MXny5Hz3Y+PGs0T/TQw7/zFdu3bFd999hzlz5mDbtm0wNjZGmzZtlOfPnz+P2rVra7GHREXH/diIKD+89fw/5uHDh+jTpw+OHDkCExMThIWFoXfv3srzHTt2RIsWLTB79mwt9pKIiEg6DDv/UampqTAxMYGurq7K8SdPnsDExAQGBgZa6hlR0Xh6ehbqdSEhIRruCRGVNAw7RCQLOjo6qFGjBho3box3/VjbunVrMfaKiEoChh0ikgVvb29s3LgR1atXh6enJzw8PDhXh4gAMOwQkYxkZmZiy5YtCAkJQUxMDHr06AEvLy+4ubkVakNfIpInhh0ikqXbt28jNDQUa9euxatXr3Dp0iWYmJhou1tEpAVcQZmIZEmhUEChUEAIgezsbG13h4i0iGGHiGQjMzMTGzZsQOfOnVG3bl1cuHABixcvxp07dziqQ/QfxkUFiUgWck9QHj58ODZu3MiNP4kIAOfsEJFM6OjooHr16mjcuPE7JyNv2bKlGHtFRCUBR3aISBaGDBnCO66IKF8c2SEiIiJZ4wRlIiIikjWGHSIiIpI1hh0iIiKSNYYdIiIikjWGHSIiIpI1hh0ikgWFQoFt27ZpuxtEVAIx7BDRBxs2bJhy7ymFQgELCwt07doV58+f13bXCkWhUKBMmTK4ffu2yvHPPvsMw4YN006niEhjGHaIqEi6du2K+/fv4/79+9i3bx/09PTQs2fPAl//6tWrYuzd+ykUCvz444/a7gYRFQOGHSIqEkNDQ1hZWcHKygqNGjWCn58fEhIS8PDhQ9y6dQsKhQKbNm2Cq6srypQpg/Xr1+Px48cYOHAgqlWrBmNjYzg6OmLDhg0q7bq6usLHxweTJk1ChQoVYGVlBX9/f5XXXLt2DW3btkWZMmXQoEEDREVFfXD/x44di/Xr1+PChQsFvmb37t34+OOPUa5cOVhYWKBnz564ceOG8nzur7NNmzYwMjJCs2bNcPXqVcTGxsLZ2RkmJibo2rUrHj58qNL2mjVrUL9+fZQpUwb16tXDkiVLPvhrIKLCYdghIrU9e/YMv/32G+zs7FQ23/Tz84OPjw8uX76MLl264MWLF2jatCn+97//4eLFi/jqq68wePBgHD9+XKW9sLAwlC1bFsePH8fcuXMxY8YMZaDJzs5Gnz59oKuri2PHjmHZsmXw8/P74D63atUKPXv2xOTJkwt8zfPnzzFx4kTExsZi37590NHRQe/evZGdna3yumnTpuGHH37A6dOnoaenh4EDB2LSpEn4+eefcejQIdy4cUNlFGnlypWYMmUKZs+ejcuXLyMgIABTp05FWFjYB38dRFQIgojoAw0dOlTo6uqKsmXLirJlywoAokqVKuLUqVNCCCHi4+MFABEcHPzetrp37y6++eYb5fN27dqJjz/+WOU1zZo1E35+fkIIIfbs2SN0dXVFQkKC8vyuXbsEALF169ZC9T/ntXFxcUJXV1ccPHhQCCFEr169xNChQwv8c0lJSQKAuHDhgsrXuWrVKuVrNmzYIACIffv2KY8FBgaKunXrKp/b2NiI8PBwlbZnzpwpWrZsWaj+E9GH4cgOERVJ+/btcfbsWZw9exbHjx+Hm5sbunXrpjLp19nZWeXPZGVlYfbs2XBycoKFhQVMTEwQGRmJO3fuqLzOyclJ5XmVKlWQlJQEALh8+TKqV6+OatWqKc+3bNmySF9DgwYNMGTIkAJHhm7cuIFBgwahVq1aMDMzg62tLQC8s7+WlpYAAEdHR5VjOf1/+PAhEhIS4OXlBRMTE+Vj1qxZKpfIiEg63PWciIqkbNmysLOzUz5v2rQpzM3NsXLlSowYMUL5mtwWLFiAhQsXIjg4GI6OjihbtizGjx+Ply9fqrxOX19f5blCoVBeOhL57F2szm7n06dPR506dfK9bf2TTz6BjY0NVq5cCWtra2RnZ8PBweGd/c3py9vHcvqf89+VK1fCxcVFpR1dXd0ifx1EVDCGHSKShEKhgI6ODjIyMgp8zaFDh9CrVy94eHgAePOL/9q1a6hfv36h6zRo0AB37tzBvXv3YG1tDQA4evRokfttY2ODMWPG4Pvvv0ft2rWVxx8/fozLly9j+fLlaNOmDQDg8OHDRa6Tw9LSElWrVsXNmzfh7u6udntE9H4MO0RUJJmZmUhMTAQAJCcnY/HixXj27Bk++eSTAv+MnZ0dNm/ejJiYGJQvXx5BQUFITEz8oLDTqVMn1K1bF0OGDMGCBQuQlpaGKVOmqPW1TJ48GStXrkR8fDz69+8PAChfvjwsLCywYsUKVKlSBXfu3MF3332nVp0c/v7+8PHxgZmZGbp164bMzEycPHkSycnJmDhxoiQ1iOj/cM4OERXJ7t27UaVKFVSpUgUuLi6IjY3F77//DldX1wL/zNSpU9GkSRN06dIFrq6usLKywmefffZBdXV0dLB161ZkZmaiefPmGDFiBGbPnq3W11KhQgX4+fnhxYsXKnU2btyIU6dOwcHBARMmTMC8efPUqpNjxIgRWLVqFUJDQ+Ho6Ih27dohNDRUOSeIiKSlEPldACciIiKSCY7sEBERkawx7BCRrAQEBKjc0p370a1bN213j4i0gJexiEhWnjx5gidPnuR7zsjICFWrVi3mHhGRtjHsEBERkazxMhYRERHJGsMOERERyRrDDhEREckaww4RERHJGsMOERERyRrDDhEREckaww4RERHJGsMOERERydr/A6gSzwxwaiGrAAAAAElFTkSuQmCC"/>
          <p:cNvSpPr>
            <a:spLocks noChangeAspect="1" noChangeArrowheads="1"/>
          </p:cNvSpPr>
          <p:nvPr/>
        </p:nvSpPr>
        <p:spPr bwMode="auto">
          <a:xfrm>
            <a:off x="155575" y="-144463"/>
            <a:ext cx="1604986" cy="16049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50674" y="1610436"/>
            <a:ext cx="6237025" cy="1630045"/>
          </a:xfrm>
          <a:prstGeom prst="rect">
            <a:avLst/>
          </a:prstGeom>
          <a:noFill/>
        </p:spPr>
        <p:txBody>
          <a:bodyPr wrap="square" rtlCol="0">
            <a:spAutoFit/>
          </a:bodyPr>
          <a:lstStyle/>
          <a:p>
            <a:endParaRPr lang="en-US" sz="2000" dirty="0" smtClean="0"/>
          </a:p>
          <a:p>
            <a:pPr marL="342900" indent="-342900">
              <a:buFont typeface="Arial" panose="020B0604020202020204" pitchFamily="34" charset="0"/>
              <a:buChar char="•"/>
            </a:pPr>
            <a:endParaRPr lang="en-US" sz="2000" dirty="0"/>
          </a:p>
          <a:p>
            <a:endParaRPr lang="en-US" sz="2000" dirty="0"/>
          </a:p>
          <a:p>
            <a:endParaRPr lang="en-US" sz="2000" dirty="0"/>
          </a:p>
          <a:p>
            <a:endParaRPr lang="en-US" sz="2000" dirty="0"/>
          </a:p>
        </p:txBody>
      </p:sp>
      <p:sp>
        <p:nvSpPr>
          <p:cNvPr id="3" name="Text Box 2"/>
          <p:cNvSpPr txBox="1"/>
          <p:nvPr/>
        </p:nvSpPr>
        <p:spPr>
          <a:xfrm>
            <a:off x="316230" y="166370"/>
            <a:ext cx="10038715" cy="1014095"/>
          </a:xfrm>
          <a:prstGeom prst="rect">
            <a:avLst/>
          </a:prstGeom>
          <a:noFill/>
        </p:spPr>
        <p:txBody>
          <a:bodyPr wrap="square" rtlCol="0">
            <a:noAutofit/>
          </a:bodyPr>
          <a:p>
            <a:r>
              <a:rPr lang="en-US" altLang="en-US" sz="3200">
                <a:solidFill>
                  <a:srgbClr val="C00000"/>
                </a:solidFill>
              </a:rPr>
              <a:t>Univariate Analysis  Steps</a:t>
            </a:r>
            <a:endParaRPr lang="en-US" altLang="en-US" sz="3200"/>
          </a:p>
          <a:p>
            <a:endParaRPr lang="en-US" altLang="en-US" sz="3200"/>
          </a:p>
        </p:txBody>
      </p:sp>
      <p:sp>
        <p:nvSpPr>
          <p:cNvPr id="4" name="Text Box 3"/>
          <p:cNvSpPr txBox="1"/>
          <p:nvPr/>
        </p:nvSpPr>
        <p:spPr>
          <a:xfrm>
            <a:off x="181610" y="902970"/>
            <a:ext cx="12182475" cy="5257165"/>
          </a:xfrm>
          <a:prstGeom prst="rect">
            <a:avLst/>
          </a:prstGeom>
          <a:noFill/>
        </p:spPr>
        <p:txBody>
          <a:bodyPr wrap="square" rtlCol="0">
            <a:noAutofit/>
          </a:bodyPr>
          <a:p>
            <a:pPr marL="285750" indent="-285750">
              <a:buFont typeface="Arial" panose="020B0604020202020204" pitchFamily="34" charset="0"/>
              <a:buChar char="•"/>
            </a:pPr>
            <a:r>
              <a:rPr lang="en-US" altLang="en-US" sz="1800"/>
              <a:t>First</a:t>
            </a:r>
            <a:r>
              <a:rPr lang="en-IN" altLang="en-US" sz="1800"/>
              <a:t>ly, I </a:t>
            </a:r>
            <a:r>
              <a:rPr lang="en-US" altLang="en-US" sz="1800"/>
              <a:t>classif</a:t>
            </a:r>
            <a:r>
              <a:rPr lang="en-IN" altLang="en-US" sz="1800"/>
              <a:t>ied</a:t>
            </a:r>
            <a:r>
              <a:rPr lang="en-US" altLang="en-US" sz="1800"/>
              <a:t> whether the variable is categorical (e.g., Brand, OS) or numerical (e.g., Price, RAM).</a:t>
            </a:r>
            <a:endParaRPr lang="en-US" altLang="en-US" sz="1800"/>
          </a:p>
          <a:p>
            <a:pPr marL="0" indent="0">
              <a:buNone/>
            </a:pPr>
            <a:endParaRPr lang="en-US" altLang="en-US" sz="1800"/>
          </a:p>
          <a:p>
            <a:pPr marL="285750" indent="-285750">
              <a:buFont typeface="Arial" panose="020B0604020202020204" pitchFamily="34" charset="0"/>
              <a:buChar char="•"/>
            </a:pPr>
            <a:r>
              <a:rPr lang="en-IN" altLang="en-US" sz="1800"/>
              <a:t>Then I visualized and analyzed with different kinds of plots using </a:t>
            </a:r>
            <a:r>
              <a:rPr lang="en-IN" altLang="en-US" sz="1800" b="1"/>
              <a:t>Matplotlib and Seaborn</a:t>
            </a:r>
            <a:r>
              <a:rPr lang="en-IN" altLang="en-US" sz="1800"/>
              <a:t> libraries</a:t>
            </a:r>
            <a:endParaRPr lang="en-IN" altLang="en-US" sz="1800"/>
          </a:p>
          <a:p>
            <a:pPr marL="0" indent="0">
              <a:buNone/>
            </a:pPr>
            <a:r>
              <a:rPr lang="en-IN" altLang="en-US" sz="1800"/>
              <a:t> </a:t>
            </a:r>
            <a:endParaRPr lang="en-US" altLang="en-US" sz="1800"/>
          </a:p>
          <a:p>
            <a:pPr marL="285750" indent="-285750">
              <a:buFont typeface="Arial" panose="020B0604020202020204" pitchFamily="34" charset="0"/>
              <a:buChar char="•"/>
            </a:pPr>
            <a:r>
              <a:rPr lang="en-IN" altLang="en-US" sz="1800"/>
              <a:t> For visualizations I used the following plots for the</a:t>
            </a:r>
            <a:r>
              <a:rPr lang="en-IN" altLang="en-US" sz="1800" i="1"/>
              <a:t> </a:t>
            </a:r>
            <a:r>
              <a:rPr lang="en-IN" altLang="en-US" sz="1800" b="1" i="1"/>
              <a:t>Categorical Data</a:t>
            </a:r>
            <a:r>
              <a:rPr lang="en-IN" altLang="en-US" sz="1800" i="1"/>
              <a:t>:</a:t>
            </a:r>
            <a:endParaRPr lang="en-IN" altLang="en-US" sz="1800"/>
          </a:p>
          <a:p>
            <a:pPr marL="285750" indent="-285750">
              <a:buFont typeface="Wingdings" panose="05000000000000000000" charset="0"/>
              <a:buChar char="Ø"/>
            </a:pPr>
            <a:r>
              <a:rPr lang="en-US" altLang="en-US" sz="1800" b="1"/>
              <a:t>Bar Plot</a:t>
            </a:r>
            <a:r>
              <a:rPr lang="en-US" altLang="en-US" sz="1800"/>
              <a:t>: A bar plot displays the frequency or count of categories.</a:t>
            </a:r>
            <a:endParaRPr lang="en-US" altLang="en-US" sz="1800"/>
          </a:p>
          <a:p>
            <a:pPr marL="285750" indent="-285750">
              <a:buFont typeface="Wingdings" panose="05000000000000000000" charset="0"/>
              <a:buChar char="Ø"/>
            </a:pPr>
            <a:r>
              <a:rPr lang="en-US" altLang="en-US" sz="1800" b="1"/>
              <a:t>Count Plot</a:t>
            </a:r>
            <a:r>
              <a:rPr lang="en-US" altLang="en-US" sz="1800"/>
              <a:t>: A count plot automatically counts the number of occurrences of each category</a:t>
            </a:r>
            <a:r>
              <a:rPr lang="en-IN" altLang="en-US" sz="1800"/>
              <a:t>and it plots.</a:t>
            </a:r>
            <a:endParaRPr lang="en-US" altLang="en-US" sz="1800"/>
          </a:p>
          <a:p>
            <a:pPr marL="285750" indent="-285750">
              <a:buFont typeface="Wingdings" panose="05000000000000000000" charset="0"/>
              <a:buChar char="Ø"/>
            </a:pPr>
            <a:endParaRPr lang="en-US" altLang="en-US" sz="1800"/>
          </a:p>
          <a:p>
            <a:pPr marL="285750" indent="-285750">
              <a:buFont typeface="Arial" panose="020B0604020202020204" pitchFamily="34" charset="0"/>
              <a:buChar char="•"/>
            </a:pPr>
            <a:r>
              <a:rPr lang="en-IN" altLang="en-US" sz="1800"/>
              <a:t>For</a:t>
            </a:r>
            <a:r>
              <a:rPr lang="en-IN" altLang="en-US" sz="1800" b="1" i="1"/>
              <a:t> Numerical Data</a:t>
            </a:r>
            <a:r>
              <a:rPr lang="en-IN" altLang="en-US" sz="1800"/>
              <a:t> I used the following plots:</a:t>
            </a:r>
            <a:endParaRPr lang="en-IN" altLang="en-US" sz="1800"/>
          </a:p>
          <a:p>
            <a:pPr marL="285750" indent="-285750">
              <a:buFont typeface="Wingdings" panose="05000000000000000000" charset="0"/>
              <a:buChar char="Ø"/>
            </a:pPr>
            <a:r>
              <a:rPr lang="en-US" altLang="en-US" sz="1800" b="1"/>
              <a:t>Histogram Plot</a:t>
            </a:r>
            <a:r>
              <a:rPr lang="en-US" altLang="en-US" sz="1800"/>
              <a:t>: Shows the distribution of a numerical variable by grouping data into bins</a:t>
            </a:r>
            <a:r>
              <a:rPr lang="en-IN" altLang="en-US" sz="1800"/>
              <a:t>.</a:t>
            </a:r>
            <a:endParaRPr lang="en-IN" altLang="en-US" sz="1800"/>
          </a:p>
          <a:p>
            <a:pPr marL="285750" indent="-285750">
              <a:buFont typeface="Wingdings" panose="05000000000000000000" charset="0"/>
              <a:buChar char="Ø"/>
            </a:pPr>
            <a:r>
              <a:rPr lang="en-US" altLang="en-US" sz="1800" b="1"/>
              <a:t>Violin Plot: </a:t>
            </a:r>
            <a:r>
              <a:rPr lang="en-US" altLang="en-US" sz="1800"/>
              <a:t>Combines a box plot and KDE to show the distribution, density, and probability of a numerical variable</a:t>
            </a:r>
            <a:r>
              <a:rPr lang="en-IN" altLang="en-US" sz="1800"/>
              <a:t>.</a:t>
            </a:r>
            <a:endParaRPr lang="en-IN" altLang="en-US" sz="1800"/>
          </a:p>
          <a:p>
            <a:pPr marL="285750" indent="-285750">
              <a:buFont typeface="Wingdings" panose="05000000000000000000" charset="0"/>
              <a:buChar char="Ø"/>
            </a:pPr>
            <a:r>
              <a:rPr lang="en-US" altLang="en-US" sz="1800" b="1"/>
              <a:t>KDE Plot:</a:t>
            </a:r>
            <a:r>
              <a:rPr lang="en-US" altLang="en-US" sz="1800"/>
              <a:t> Displays the probability density function of a continuous variable</a:t>
            </a:r>
            <a:r>
              <a:rPr lang="en-IN" altLang="en-US" sz="1800"/>
              <a:t>.</a:t>
            </a:r>
            <a:endParaRPr lang="en-IN" altLang="en-US" sz="1800"/>
          </a:p>
          <a:p>
            <a:pPr marL="285750" indent="-285750">
              <a:buFont typeface="Wingdings" panose="05000000000000000000" charset="0"/>
              <a:buChar char="Ø"/>
            </a:pPr>
            <a:r>
              <a:rPr lang="en-US" altLang="en-US" sz="1800" b="1"/>
              <a:t>Strip Plot</a:t>
            </a:r>
            <a:r>
              <a:rPr lang="en-US" altLang="en-US" sz="1800"/>
              <a:t>: Plots individual data points</a:t>
            </a:r>
            <a:r>
              <a:rPr lang="en-IN" altLang="en-US" sz="1800"/>
              <a:t> and </a:t>
            </a:r>
            <a:r>
              <a:rPr lang="en-US" altLang="en-US" sz="1800"/>
              <a:t> help</a:t>
            </a:r>
            <a:r>
              <a:rPr lang="en-IN" altLang="en-US" sz="1800"/>
              <a:t>s</a:t>
            </a:r>
            <a:r>
              <a:rPr lang="en-US" altLang="en-US" sz="1800"/>
              <a:t> visualize the distribution and spread.</a:t>
            </a:r>
            <a:endParaRPr lang="en-US" altLang="en-US" sz="1800"/>
          </a:p>
          <a:p>
            <a:pPr marL="285750" indent="-285750">
              <a:buFont typeface="Wingdings" panose="05000000000000000000" charset="0"/>
              <a:buChar char="Ø"/>
            </a:pPr>
            <a:r>
              <a:rPr lang="en-US" altLang="en-US" sz="1800" b="1"/>
              <a:t>Swarm Plot: </a:t>
            </a:r>
            <a:r>
              <a:rPr lang="en-US" altLang="en-US" sz="1800"/>
              <a:t>Similar to a strip plot but adjusts points to avoid overlap, making the distribution more readable.</a:t>
            </a:r>
            <a:endParaRPr lang="en-US" altLang="en-US" sz="1800"/>
          </a:p>
          <a:p>
            <a:pPr marL="285750" indent="-285750">
              <a:buFont typeface="Wingdings" panose="05000000000000000000" charset="0"/>
              <a:buChar char="Ø"/>
            </a:pPr>
            <a:endParaRPr lang="en-US" altLang="en-US" sz="2000"/>
          </a:p>
          <a:p>
            <a:pPr marL="285750" indent="-285750">
              <a:buFont typeface="Wingdings" panose="05000000000000000000" charset="0"/>
              <a:buChar char="Ø"/>
            </a:pPr>
            <a:endParaRPr lang="en-US" altLang="en-US" sz="1800"/>
          </a:p>
          <a:p>
            <a:pPr marL="285750" indent="-285750">
              <a:buFont typeface="Arial" panose="020B0604020202020204" pitchFamily="34" charset="0"/>
              <a:buChar char="•"/>
            </a:pPr>
            <a:endParaRPr lang="en-US" altLang="en-US" sz="1800"/>
          </a:p>
          <a:p>
            <a:pPr marL="285750" indent="-285750">
              <a:buFont typeface="Arial" panose="020B0604020202020204" pitchFamily="34" charset="0"/>
              <a:buChar char="•"/>
            </a:pPr>
            <a:endParaRPr lang="en-US" altLang="en-US" sz="1800"/>
          </a:p>
          <a:p>
            <a:pPr marL="285750" indent="-285750">
              <a:buFont typeface="Arial" panose="020B0604020202020204" pitchFamily="34" charset="0"/>
              <a:buChar char="•"/>
            </a:pPr>
            <a:endParaRPr lang="en-US" altLang="en-US" sz="1800"/>
          </a:p>
          <a:p>
            <a:pPr marL="285750" indent="-285750">
              <a:buFont typeface="Arial" panose="020B0604020202020204" pitchFamily="34" charset="0"/>
              <a:buChar char="•"/>
            </a:pPr>
            <a:endParaRPr lang="en-US" altLang="en-US" sz="1800"/>
          </a:p>
          <a:p>
            <a:pPr marL="285750" indent="-285750">
              <a:buFont typeface="Arial" panose="020B0604020202020204" pitchFamily="34" charset="0"/>
              <a:buChar char="•"/>
            </a:pPr>
            <a:endParaRPr lang="en-US" altLang="en-US" sz="1800"/>
          </a:p>
          <a:p>
            <a:pPr marL="285750" indent="-285750">
              <a:buFont typeface="Arial" panose="020B0604020202020204" pitchFamily="34" charset="0"/>
              <a:buChar char="•"/>
            </a:pPr>
            <a:endParaRPr lang="en-US" altLang="en-US" sz="1800"/>
          </a:p>
          <a:p>
            <a:pPr marL="285750" indent="-285750">
              <a:buFont typeface="Arial" panose="020B0604020202020204" pitchFamily="34" charset="0"/>
              <a:buChar char="•"/>
            </a:pPr>
            <a:endParaRPr lang="en-US" altLang="en-US" sz="1800"/>
          </a:p>
          <a:p>
            <a:pPr marL="285750" indent="-285750">
              <a:buFont typeface="Arial" panose="020B0604020202020204" pitchFamily="34" charset="0"/>
              <a:buChar char="•"/>
            </a:pPr>
            <a:endParaRPr lang="en-US" altLang="en-US" sz="1800"/>
          </a:p>
          <a:p>
            <a:pPr marL="285750" indent="-285750">
              <a:buFont typeface="Arial" panose="020B0604020202020204" pitchFamily="34" charset="0"/>
              <a:buChar char="•"/>
            </a:pPr>
            <a:endParaRPr lang="en-US" altLang="en-US" sz="1800"/>
          </a:p>
          <a:p>
            <a:pPr marL="285750" indent="-285750">
              <a:buFont typeface="Arial" panose="020B0604020202020204" pitchFamily="34" charset="0"/>
              <a:buChar char="•"/>
            </a:pPr>
            <a:endParaRPr lang="en-US" altLang="en-US" sz="1800"/>
          </a:p>
          <a:p>
            <a:pPr marL="285750" indent="-285750">
              <a:buFont typeface="Arial" panose="020B0604020202020204" pitchFamily="34" charset="0"/>
              <a:buChar char="•"/>
            </a:pPr>
            <a:endParaRPr lang="en-US" altLang="en-US" sz="1800"/>
          </a:p>
          <a:p>
            <a:pPr marL="285750" indent="-285750">
              <a:buFont typeface="Wingdings" panose="05000000000000000000" charset="0"/>
              <a:buChar char="Ø"/>
            </a:pPr>
            <a:endParaRPr lang="en-US" altLang="en-US" sz="1800"/>
          </a:p>
          <a:p>
            <a:pPr marL="0" indent="0">
              <a:buFont typeface="Arial" panose="020B0604020202020204" pitchFamily="34" charset="0"/>
              <a:buNone/>
            </a:pPr>
            <a:r>
              <a:rPr lang="en-IN" altLang="en-US" sz="1800"/>
              <a:t>. </a:t>
            </a:r>
            <a:endParaRPr lang="en-US" sz="1800"/>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9798</Words>
  <Application>WPS Slides</Application>
  <PresentationFormat>Widescreen</PresentationFormat>
  <Paragraphs>192</Paragraphs>
  <Slides>15</Slides>
  <Notes>3</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15</vt:i4>
      </vt:variant>
    </vt:vector>
  </HeadingPairs>
  <TitlesOfParts>
    <vt:vector size="36" baseType="lpstr">
      <vt:lpstr>Arial</vt:lpstr>
      <vt:lpstr>SimSun</vt:lpstr>
      <vt:lpstr>Wingdings</vt:lpstr>
      <vt:lpstr>Arial</vt:lpstr>
      <vt:lpstr>Calibri</vt:lpstr>
      <vt:lpstr>Book Antiqua</vt:lpstr>
      <vt:lpstr>Lato Black</vt:lpstr>
      <vt:lpstr>Calibri</vt:lpstr>
      <vt:lpstr>Libre Baskerville</vt:lpstr>
      <vt:lpstr>Microsoft YaHei</vt:lpstr>
      <vt:lpstr>Arial Unicode MS</vt:lpstr>
      <vt:lpstr>Bodoni MT Condensed</vt:lpstr>
      <vt:lpstr>Bradley Hand ITC</vt:lpstr>
      <vt:lpstr>Britannic Bold</vt:lpstr>
      <vt:lpstr>Calibri Light</vt:lpstr>
      <vt:lpstr>Bahnschrift SemiBold Condensed</vt:lpstr>
      <vt:lpstr>Bahnschrift SemiCondensed</vt:lpstr>
      <vt:lpstr>Bahnschrift SemiLight</vt:lpstr>
      <vt:lpstr>Bernard MT Condensed</vt:lpstr>
      <vt:lpstr>Wingdings</vt:lpstr>
      <vt:lpstr>Office Theme</vt:lpstr>
      <vt:lpstr>PowerPoint 演示文稿</vt:lpstr>
      <vt:lpstr>PowerPoint 演示文稿</vt:lpstr>
      <vt:lpstr>PowerPoint 演示文稿</vt:lpstr>
      <vt:lpstr>The main objective of this project is to analyze the prices of the laptop products available on flipkart and to  uncover meaningful insights about customer preferences, pricing trends, and produc specifications.  Through this analysis, we aim to:   Understand the relationships between various laptop features such as brand, processor, RAM, storage, price, and user ratings.  Identify key factors that influence customer satisfaction and product pricing.  Support data-driven decision-making for both customers and businesses.  Lay the groundwork for future predictive modeling and recommendation systems based on user behavior and product features.  </vt:lpstr>
      <vt:lpstr>PowerPoint 演示文稿</vt:lpstr>
      <vt:lpstr>                  Summary of the Data </vt:lpstr>
      <vt:lpstr>Exploratory Data Analysis: </vt:lpstr>
      <vt:lpstr>Univariate Analysis: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Vaishnavi</cp:lastModifiedBy>
  <cp:revision>28</cp:revision>
  <dcterms:created xsi:type="dcterms:W3CDTF">2021-02-16T05:19:00Z</dcterms:created>
  <dcterms:modified xsi:type="dcterms:W3CDTF">2025-04-25T22:12:51Z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C6CA0B901BFC494E81008088118EAFC3_12</vt:lpwstr>
  </property>
  <property fmtid="{D5CDD505-2E9C-101B-9397-08002B2CF9AE}" pid="3" name="KSOProductBuildVer">
    <vt:lpwstr>1033-12.2.0.20795</vt:lpwstr>
  </property>
</Properties>
</file>