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22"/>
  </p:notesMasterIdLst>
  <p:sldIdLst>
    <p:sldId id="256" r:id="rId9"/>
    <p:sldId id="276" r:id="rId10"/>
    <p:sldId id="258" r:id="rId11"/>
    <p:sldId id="280" r:id="rId12"/>
    <p:sldId id="281" r:id="rId13"/>
    <p:sldId id="288" r:id="rId14"/>
    <p:sldId id="289" r:id="rId15"/>
    <p:sldId id="287" r:id="rId16"/>
    <p:sldId id="283" r:id="rId17"/>
    <p:sldId id="285" r:id="rId18"/>
    <p:sldId id="290" r:id="rId19"/>
    <p:sldId id="286"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6"/>
    <p:restoredTop sz="94632"/>
  </p:normalViewPr>
  <p:slideViewPr>
    <p:cSldViewPr snapToGrid="0" snapToObjects="1">
      <p:cViewPr varScale="1">
        <p:scale>
          <a:sx n="67" d="100"/>
          <a:sy n="67" d="100"/>
        </p:scale>
        <p:origin x="9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hyperlink" Target="https://www.browserstack.com/guide/unit-testing-a-detailed-guide?utm_source=google&amp;utm_medium=cpc&amp;utm_platform=paidads&amp;utm_content=668810924390&amp;utm_campaign=Search-Brand-APAC-Product&amp;utm_campaigncode=Automate+9062141&amp;utm_term=p+browserstack%20automate" TargetMode="Externa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74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446B-0C85-1BD8-E5AF-D666824874A0}"/>
              </a:ext>
            </a:extLst>
          </p:cNvPr>
          <p:cNvSpPr>
            <a:spLocks noGrp="1"/>
          </p:cNvSpPr>
          <p:nvPr>
            <p:ph type="title"/>
          </p:nvPr>
        </p:nvSpPr>
        <p:spPr/>
        <p:txBody>
          <a:bodyPr/>
          <a:lstStyle/>
          <a:p>
            <a:pPr algn="l">
              <a:lnSpc>
                <a:spcPct val="150000"/>
              </a:lnSpc>
            </a:pPr>
            <a:r>
              <a:rPr lang="en-US" dirty="0">
                <a:solidFill>
                  <a:srgbClr val="FF0000"/>
                </a:solidFill>
              </a:rPr>
              <a:t>Selenium</a:t>
            </a:r>
            <a:br>
              <a:rPr lang="en-US" dirty="0">
                <a:solidFill>
                  <a:srgbClr val="FF0000"/>
                </a:solidFill>
              </a:rPr>
            </a:br>
            <a:r>
              <a:rPr lang="en-US" sz="1800" b="0" i="0" dirty="0" err="1">
                <a:solidFill>
                  <a:srgbClr val="51565E"/>
                </a:solidFill>
                <a:effectLst/>
                <a:latin typeface="+mn-lt"/>
              </a:rPr>
              <a:t>Selenium</a:t>
            </a:r>
            <a:r>
              <a:rPr lang="en-US" sz="1800" b="0" i="0" dirty="0">
                <a:solidFill>
                  <a:srgbClr val="51565E"/>
                </a:solidFill>
                <a:effectLst/>
                <a:latin typeface="+mn-lt"/>
              </a:rPr>
              <a:t> is an open-source, automated testing tool used to test web applications across various browsers. Selenium can only test web applications, unfortunately, so desktop and mobile apps can’t be tested. However, other tools like Appium and HP’s QTP can be used to test software and mobile applications.</a:t>
            </a:r>
            <a:br>
              <a:rPr lang="en-US" sz="1800" b="0" i="0" dirty="0">
                <a:solidFill>
                  <a:srgbClr val="51565E"/>
                </a:solidFill>
                <a:effectLst/>
                <a:latin typeface="+mn-lt"/>
              </a:rPr>
            </a:br>
            <a:br>
              <a:rPr lang="en-US" dirty="0">
                <a:solidFill>
                  <a:srgbClr val="FF0000"/>
                </a:solidFill>
              </a:rPr>
            </a:br>
            <a:r>
              <a:rPr lang="en-US" sz="1800" b="1" i="0" dirty="0" err="1">
                <a:solidFill>
                  <a:srgbClr val="333333"/>
                </a:solidFill>
                <a:effectLst/>
                <a:latin typeface="+mn-lt"/>
              </a:rPr>
              <a:t>getCurrentUrl</a:t>
            </a:r>
            <a:r>
              <a:rPr lang="en-US" sz="1800" b="1" i="0" dirty="0">
                <a:solidFill>
                  <a:srgbClr val="333333"/>
                </a:solidFill>
                <a:effectLst/>
                <a:latin typeface="+mn-lt"/>
              </a:rPr>
              <a:t>()</a:t>
            </a:r>
            <a:r>
              <a:rPr lang="en-US" sz="1800" b="0" i="0" dirty="0">
                <a:solidFill>
                  <a:srgbClr val="333333"/>
                </a:solidFill>
                <a:effectLst/>
                <a:latin typeface="+mn-lt"/>
              </a:rPr>
              <a:t> – This command returns the URL of the currently active web page in the browser.</a:t>
            </a:r>
            <a:br>
              <a:rPr lang="en-US" sz="1800" b="0" i="0" dirty="0">
                <a:solidFill>
                  <a:srgbClr val="333333"/>
                </a:solidFill>
                <a:effectLst/>
                <a:latin typeface="+mn-lt"/>
              </a:rPr>
            </a:br>
            <a:r>
              <a:rPr lang="en-US" sz="1800" b="1" i="0" dirty="0" err="1">
                <a:solidFill>
                  <a:srgbClr val="333333"/>
                </a:solidFill>
                <a:effectLst/>
                <a:latin typeface="+mn-lt"/>
              </a:rPr>
              <a:t>getPageSource</a:t>
            </a:r>
            <a:r>
              <a:rPr lang="en-US" sz="1800" b="1" i="0" dirty="0">
                <a:solidFill>
                  <a:srgbClr val="333333"/>
                </a:solidFill>
                <a:effectLst/>
                <a:latin typeface="+mn-lt"/>
              </a:rPr>
              <a:t>()</a:t>
            </a:r>
            <a:r>
              <a:rPr lang="en-US" sz="1800" b="0" i="0" dirty="0">
                <a:solidFill>
                  <a:srgbClr val="333333"/>
                </a:solidFill>
                <a:effectLst/>
                <a:latin typeface="+mn-lt"/>
              </a:rPr>
              <a:t> – This command helps in getting the entire HTML source code of the open web page.</a:t>
            </a:r>
            <a:br>
              <a:rPr lang="en-US" sz="1800" b="0" i="0" dirty="0">
                <a:solidFill>
                  <a:srgbClr val="333333"/>
                </a:solidFill>
                <a:effectLst/>
                <a:latin typeface="+mn-lt"/>
              </a:rPr>
            </a:br>
            <a:r>
              <a:rPr lang="en-US" sz="1800" b="1" i="0" dirty="0" err="1">
                <a:solidFill>
                  <a:srgbClr val="333333"/>
                </a:solidFill>
                <a:effectLst/>
                <a:latin typeface="+mn-lt"/>
              </a:rPr>
              <a:t>getTitle</a:t>
            </a:r>
            <a:r>
              <a:rPr lang="en-US" sz="1800" b="1" i="0" dirty="0">
                <a:solidFill>
                  <a:srgbClr val="333333"/>
                </a:solidFill>
                <a:effectLst/>
                <a:latin typeface="+mn-lt"/>
              </a:rPr>
              <a:t>()</a:t>
            </a:r>
            <a:r>
              <a:rPr lang="en-US" sz="1800" b="0" i="0" dirty="0">
                <a:solidFill>
                  <a:srgbClr val="333333"/>
                </a:solidFill>
                <a:effectLst/>
                <a:latin typeface="+mn-lt"/>
              </a:rPr>
              <a:t> – This command can be used for displaying the title of the current web page.</a:t>
            </a:r>
            <a:br>
              <a:rPr lang="en-US" sz="1800" b="0" i="0" dirty="0">
                <a:solidFill>
                  <a:srgbClr val="333333"/>
                </a:solidFill>
                <a:effectLst/>
                <a:latin typeface="+mn-lt"/>
              </a:rPr>
            </a:br>
            <a:br>
              <a:rPr lang="en-US" b="0" i="0" dirty="0">
                <a:solidFill>
                  <a:srgbClr val="333333"/>
                </a:solidFill>
                <a:effectLst/>
                <a:latin typeface="source-sans-pro"/>
              </a:rPr>
            </a:br>
            <a:endParaRPr lang="en-US" dirty="0">
              <a:solidFill>
                <a:srgbClr val="FF0000"/>
              </a:solidFill>
            </a:endParaRPr>
          </a:p>
        </p:txBody>
      </p:sp>
      <p:sp>
        <p:nvSpPr>
          <p:cNvPr id="3" name="Slide Number Placeholder 2">
            <a:extLst>
              <a:ext uri="{FF2B5EF4-FFF2-40B4-BE49-F238E27FC236}">
                <a16:creationId xmlns:a16="http://schemas.microsoft.com/office/drawing/2014/main" id="{2FE8F96B-0A93-0302-B361-D100BBF4F00E}"/>
              </a:ext>
            </a:extLst>
          </p:cNvPr>
          <p:cNvSpPr>
            <a:spLocks noGrp="1"/>
          </p:cNvSpPr>
          <p:nvPr>
            <p:ph type="sldNum" sz="quarter" idx="10"/>
          </p:nvPr>
        </p:nvSpPr>
        <p:spPr/>
        <p:txBody>
          <a:bodyPr/>
          <a:lstStyle/>
          <a:p>
            <a:fld id="{58B792A5-9BAE-6942-BFE1-9FCDB51EA51E}" type="slidenum">
              <a:rPr lang="en-US" smtClean="0"/>
              <a:pPr/>
              <a:t>10</a:t>
            </a:fld>
            <a:endParaRPr lang="en-US" dirty="0"/>
          </a:p>
        </p:txBody>
      </p:sp>
    </p:spTree>
    <p:extLst>
      <p:ext uri="{BB962C8B-B14F-4D97-AF65-F5344CB8AC3E}">
        <p14:creationId xmlns:p14="http://schemas.microsoft.com/office/powerpoint/2010/main" val="2243583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E5F5-7DD3-10CB-2514-29074D53D3ED}"/>
              </a:ext>
            </a:extLst>
          </p:cNvPr>
          <p:cNvSpPr>
            <a:spLocks noGrp="1"/>
          </p:cNvSpPr>
          <p:nvPr>
            <p:ph type="title"/>
          </p:nvPr>
        </p:nvSpPr>
        <p:spPr/>
        <p:txBody>
          <a:bodyPr/>
          <a:lstStyle/>
          <a:p>
            <a:pPr>
              <a:lnSpc>
                <a:spcPct val="150000"/>
              </a:lnSpc>
            </a:pPr>
            <a:r>
              <a:rPr lang="en-US" sz="1800" b="1" i="0" dirty="0">
                <a:solidFill>
                  <a:srgbClr val="333333"/>
                </a:solidFill>
                <a:effectLst/>
                <a:latin typeface="+mn-lt"/>
              </a:rPr>
              <a:t>Navigate To Commands</a:t>
            </a:r>
            <a:br>
              <a:rPr lang="en-US" sz="1800" b="1" i="0" dirty="0">
                <a:solidFill>
                  <a:srgbClr val="333333"/>
                </a:solidFill>
                <a:effectLst/>
                <a:latin typeface="+mn-lt"/>
              </a:rPr>
            </a:br>
            <a:r>
              <a:rPr lang="en-US" sz="1800" i="0" dirty="0" err="1">
                <a:solidFill>
                  <a:srgbClr val="333333"/>
                </a:solidFill>
                <a:effectLst/>
                <a:latin typeface="+mn-lt"/>
              </a:rPr>
              <a:t>driver.get</a:t>
            </a:r>
            <a:r>
              <a:rPr lang="en-US" sz="1800" i="0" dirty="0">
                <a:solidFill>
                  <a:srgbClr val="333333"/>
                </a:solidFill>
                <a:effectLst/>
                <a:latin typeface="+mn-lt"/>
              </a:rPr>
              <a:t> (“https://www.browserstack.com”) ;</a:t>
            </a:r>
            <a:br>
              <a:rPr lang="en-US" sz="1800" i="0" dirty="0">
                <a:solidFill>
                  <a:srgbClr val="333333"/>
                </a:solidFill>
                <a:effectLst/>
                <a:latin typeface="+mn-lt"/>
              </a:rPr>
            </a:br>
            <a:r>
              <a:rPr lang="en-US" sz="1800" i="0" dirty="0" err="1">
                <a:solidFill>
                  <a:srgbClr val="333333"/>
                </a:solidFill>
                <a:effectLst/>
                <a:latin typeface="+mn-lt"/>
              </a:rPr>
              <a:t>driver.navigate</a:t>
            </a:r>
            <a:r>
              <a:rPr lang="en-US" sz="1800" i="0" dirty="0">
                <a:solidFill>
                  <a:srgbClr val="333333"/>
                </a:solidFill>
                <a:effectLst/>
                <a:latin typeface="+mn-lt"/>
              </a:rPr>
              <a:t>().to("https://www.browserstack.com/selenium");</a:t>
            </a:r>
            <a:br>
              <a:rPr lang="en-US" sz="1800" i="0" dirty="0">
                <a:solidFill>
                  <a:srgbClr val="333333"/>
                </a:solidFill>
                <a:effectLst/>
                <a:latin typeface="+mn-lt"/>
              </a:rPr>
            </a:br>
            <a:r>
              <a:rPr lang="en-US" sz="1800" b="1" i="0" dirty="0">
                <a:solidFill>
                  <a:srgbClr val="333333"/>
                </a:solidFill>
                <a:effectLst/>
                <a:latin typeface="+mn-lt"/>
              </a:rPr>
              <a:t>Forward Command</a:t>
            </a:r>
            <a:br>
              <a:rPr lang="en-US" sz="1800" i="0" dirty="0">
                <a:solidFill>
                  <a:srgbClr val="333333"/>
                </a:solidFill>
                <a:effectLst/>
                <a:latin typeface="+mn-lt"/>
              </a:rPr>
            </a:br>
            <a:r>
              <a:rPr lang="en-US" sz="1800" i="0" dirty="0" err="1">
                <a:solidFill>
                  <a:srgbClr val="333333"/>
                </a:solidFill>
                <a:effectLst/>
                <a:latin typeface="+mn-lt"/>
              </a:rPr>
              <a:t>driver.navigate</a:t>
            </a:r>
            <a:r>
              <a:rPr lang="en-US" sz="1800" i="0" dirty="0">
                <a:solidFill>
                  <a:srgbClr val="333333"/>
                </a:solidFill>
                <a:effectLst/>
                <a:latin typeface="+mn-lt"/>
              </a:rPr>
              <a:t>().forward();</a:t>
            </a:r>
            <a:br>
              <a:rPr lang="en-US" sz="1800" i="0" dirty="0">
                <a:solidFill>
                  <a:srgbClr val="333333"/>
                </a:solidFill>
                <a:effectLst/>
                <a:latin typeface="+mn-lt"/>
              </a:rPr>
            </a:br>
            <a:r>
              <a:rPr lang="en-US" sz="1800" b="1" i="0" dirty="0">
                <a:solidFill>
                  <a:srgbClr val="333333"/>
                </a:solidFill>
                <a:effectLst/>
                <a:latin typeface="+mn-lt"/>
              </a:rPr>
              <a:t>Back Command</a:t>
            </a:r>
            <a:br>
              <a:rPr lang="en-US" sz="1800" i="0" dirty="0">
                <a:solidFill>
                  <a:srgbClr val="333333"/>
                </a:solidFill>
                <a:effectLst/>
                <a:latin typeface="+mn-lt"/>
              </a:rPr>
            </a:br>
            <a:r>
              <a:rPr lang="en-US" sz="1800" i="0" dirty="0" err="1">
                <a:solidFill>
                  <a:srgbClr val="333333"/>
                </a:solidFill>
                <a:effectLst/>
                <a:latin typeface="+mn-lt"/>
              </a:rPr>
              <a:t>driver.navigate</a:t>
            </a:r>
            <a:r>
              <a:rPr lang="en-US" sz="1800" i="0" dirty="0">
                <a:solidFill>
                  <a:srgbClr val="333333"/>
                </a:solidFill>
                <a:effectLst/>
                <a:latin typeface="+mn-lt"/>
              </a:rPr>
              <a:t>().back();</a:t>
            </a:r>
            <a:br>
              <a:rPr lang="en-US" sz="1800" i="0" dirty="0">
                <a:solidFill>
                  <a:srgbClr val="333333"/>
                </a:solidFill>
                <a:effectLst/>
                <a:latin typeface="+mn-lt"/>
              </a:rPr>
            </a:br>
            <a:r>
              <a:rPr lang="en-US" sz="1800" b="1" i="0" dirty="0">
                <a:solidFill>
                  <a:srgbClr val="333333"/>
                </a:solidFill>
                <a:effectLst/>
                <a:latin typeface="+mn-lt"/>
              </a:rPr>
              <a:t> Refresh Command</a:t>
            </a:r>
            <a:br>
              <a:rPr lang="en-US" sz="1800" b="1" i="0" dirty="0">
                <a:solidFill>
                  <a:srgbClr val="333333"/>
                </a:solidFill>
                <a:effectLst/>
                <a:latin typeface="+mn-lt"/>
              </a:rPr>
            </a:br>
            <a:r>
              <a:rPr lang="en-US" sz="1800" i="0" dirty="0" err="1">
                <a:solidFill>
                  <a:srgbClr val="333333"/>
                </a:solidFill>
                <a:effectLst/>
                <a:latin typeface="+mn-lt"/>
              </a:rPr>
              <a:t>driver.navigate</a:t>
            </a:r>
            <a:r>
              <a:rPr lang="en-US" sz="1800" i="0" dirty="0">
                <a:solidFill>
                  <a:srgbClr val="333333"/>
                </a:solidFill>
                <a:effectLst/>
                <a:latin typeface="+mn-lt"/>
              </a:rPr>
              <a:t>().refresh();</a:t>
            </a:r>
            <a:br>
              <a:rPr lang="en-US" b="0" i="0" dirty="0">
                <a:solidFill>
                  <a:srgbClr val="333333"/>
                </a:solidFill>
                <a:effectLst/>
                <a:latin typeface="source-sans-pro"/>
              </a:rPr>
            </a:br>
            <a:endParaRPr lang="en-US" dirty="0"/>
          </a:p>
        </p:txBody>
      </p:sp>
      <p:sp>
        <p:nvSpPr>
          <p:cNvPr id="3" name="Slide Number Placeholder 2">
            <a:extLst>
              <a:ext uri="{FF2B5EF4-FFF2-40B4-BE49-F238E27FC236}">
                <a16:creationId xmlns:a16="http://schemas.microsoft.com/office/drawing/2014/main" id="{342C1988-F910-28ED-ADA0-AB8F09182C5A}"/>
              </a:ext>
            </a:extLst>
          </p:cNvPr>
          <p:cNvSpPr>
            <a:spLocks noGrp="1"/>
          </p:cNvSpPr>
          <p:nvPr>
            <p:ph type="sldNum" sz="quarter" idx="10"/>
          </p:nvPr>
        </p:nvSpPr>
        <p:spPr/>
        <p:txBody>
          <a:bodyPr/>
          <a:lstStyle/>
          <a:p>
            <a:fld id="{58B792A5-9BAE-6942-BFE1-9FCDB51EA51E}" type="slidenum">
              <a:rPr lang="en-US" smtClean="0"/>
              <a:pPr/>
              <a:t>11</a:t>
            </a:fld>
            <a:endParaRPr lang="en-US" dirty="0"/>
          </a:p>
        </p:txBody>
      </p:sp>
    </p:spTree>
    <p:extLst>
      <p:ext uri="{BB962C8B-B14F-4D97-AF65-F5344CB8AC3E}">
        <p14:creationId xmlns:p14="http://schemas.microsoft.com/office/powerpoint/2010/main" val="1894338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291E-AC57-FAC3-57AC-F19321AA17EA}"/>
              </a:ext>
            </a:extLst>
          </p:cNvPr>
          <p:cNvSpPr>
            <a:spLocks noGrp="1"/>
          </p:cNvSpPr>
          <p:nvPr>
            <p:ph type="title"/>
          </p:nvPr>
        </p:nvSpPr>
        <p:spPr/>
        <p:txBody>
          <a:bodyPr/>
          <a:lstStyle/>
          <a:p>
            <a:pPr>
              <a:lnSpc>
                <a:spcPct val="150000"/>
              </a:lnSpc>
            </a:pPr>
            <a:r>
              <a:rPr lang="en-US" dirty="0">
                <a:solidFill>
                  <a:srgbClr val="FF0000"/>
                </a:solidFill>
              </a:rPr>
              <a:t>Junit</a:t>
            </a:r>
            <a:br>
              <a:rPr lang="en-US" dirty="0">
                <a:solidFill>
                  <a:srgbClr val="FF0000"/>
                </a:solidFill>
              </a:rPr>
            </a:br>
            <a:r>
              <a:rPr lang="en-US" sz="1800" i="0" dirty="0">
                <a:solidFill>
                  <a:srgbClr val="333333"/>
                </a:solidFill>
                <a:effectLst/>
                <a:latin typeface="+mn-lt"/>
              </a:rPr>
              <a:t>Through JUnit, developers can run </a:t>
            </a:r>
            <a:r>
              <a:rPr lang="en-US" sz="1800" i="0" dirty="0">
                <a:effectLst/>
                <a:latin typeface="+mn-lt"/>
                <a:hlinkClick r:id="rId2" tooltip="Unit Testing: A Detailed Guide">
                  <a:extLst>
                    <a:ext uri="{A12FA001-AC4F-418D-AE19-62706E023703}">
                      <ahyp:hlinkClr xmlns:ahyp="http://schemas.microsoft.com/office/drawing/2018/hyperlinkcolor" val="tx"/>
                    </a:ext>
                  </a:extLst>
                </a:hlinkClick>
              </a:rPr>
              <a:t>unit tests</a:t>
            </a:r>
            <a:r>
              <a:rPr lang="en-US" sz="1800" i="0" dirty="0">
                <a:effectLst/>
                <a:latin typeface="+mn-lt"/>
              </a:rPr>
              <a:t> </a:t>
            </a:r>
            <a:r>
              <a:rPr lang="en-US" sz="1800" i="0" dirty="0">
                <a:solidFill>
                  <a:srgbClr val="333333"/>
                </a:solidFill>
                <a:effectLst/>
                <a:latin typeface="+mn-lt"/>
              </a:rPr>
              <a:t>on each software component before it goes to testers. Tests are run quickly, and failed tests are listed separately for easy debugging.</a:t>
            </a:r>
            <a:br>
              <a:rPr lang="en-US" dirty="0">
                <a:solidFill>
                  <a:srgbClr val="FF0000"/>
                </a:solidFill>
              </a:rPr>
            </a:br>
            <a:br>
              <a:rPr lang="en-US" dirty="0">
                <a:solidFill>
                  <a:srgbClr val="FF0000"/>
                </a:solidFill>
              </a:rPr>
            </a:br>
            <a:r>
              <a:rPr lang="en-US" dirty="0"/>
              <a:t>There are some frequently used Junit annotations used to write test cases:</a:t>
            </a:r>
            <a:br>
              <a:rPr lang="en-US" dirty="0"/>
            </a:br>
            <a:r>
              <a:rPr lang="en-US" dirty="0"/>
              <a:t>@Test</a:t>
            </a:r>
            <a:br>
              <a:rPr lang="en-US" dirty="0"/>
            </a:br>
            <a:r>
              <a:rPr lang="en-US" dirty="0"/>
              <a:t>@Before</a:t>
            </a:r>
            <a:br>
              <a:rPr lang="en-US" dirty="0"/>
            </a:br>
            <a:r>
              <a:rPr lang="en-US" dirty="0"/>
              <a:t>@After</a:t>
            </a:r>
            <a:br>
              <a:rPr lang="en-US" dirty="0"/>
            </a:br>
            <a:r>
              <a:rPr lang="en-US" dirty="0"/>
              <a:t>@Ignores</a:t>
            </a:r>
            <a:br>
              <a:rPr lang="en-US" dirty="0"/>
            </a:br>
            <a:r>
              <a:rPr lang="en-US" dirty="0"/>
              <a:t>@BeforeClass</a:t>
            </a:r>
            <a:br>
              <a:rPr lang="en-US" dirty="0"/>
            </a:br>
            <a:r>
              <a:rPr lang="en-US" dirty="0"/>
              <a:t>@AfterClass</a:t>
            </a:r>
          </a:p>
        </p:txBody>
      </p:sp>
      <p:sp>
        <p:nvSpPr>
          <p:cNvPr id="3" name="Slide Number Placeholder 2">
            <a:extLst>
              <a:ext uri="{FF2B5EF4-FFF2-40B4-BE49-F238E27FC236}">
                <a16:creationId xmlns:a16="http://schemas.microsoft.com/office/drawing/2014/main" id="{8ECCC469-218C-3328-36C5-794301B46A6E}"/>
              </a:ext>
            </a:extLst>
          </p:cNvPr>
          <p:cNvSpPr>
            <a:spLocks noGrp="1"/>
          </p:cNvSpPr>
          <p:nvPr>
            <p:ph type="sldNum" sz="quarter" idx="10"/>
          </p:nvPr>
        </p:nvSpPr>
        <p:spPr/>
        <p:txBody>
          <a:bodyPr/>
          <a:lstStyle/>
          <a:p>
            <a:fld id="{58B792A5-9BAE-6942-BFE1-9FCDB51EA51E}" type="slidenum">
              <a:rPr lang="en-US" smtClean="0"/>
              <a:pPr/>
              <a:t>12</a:t>
            </a:fld>
            <a:endParaRPr lang="en-US" dirty="0"/>
          </a:p>
        </p:txBody>
      </p:sp>
    </p:spTree>
    <p:extLst>
      <p:ext uri="{BB962C8B-B14F-4D97-AF65-F5344CB8AC3E}">
        <p14:creationId xmlns:p14="http://schemas.microsoft.com/office/powerpoint/2010/main" val="373275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2276474" y="2495550"/>
            <a:ext cx="8199501" cy="1280160"/>
          </a:xfrm>
        </p:spPr>
        <p:txBody>
          <a:bodyPr/>
          <a:lstStyle/>
          <a:p>
            <a:r>
              <a:rPr lang="en-US" sz="4800" dirty="0">
                <a:latin typeface="Times New Roman" panose="02020603050405020304" pitchFamily="18" charset="0"/>
                <a:cs typeface="Times New Roman" panose="02020603050405020304" pitchFamily="18" charset="0"/>
              </a:rPr>
              <a:t>             DevOps tools</a:t>
            </a:r>
          </a:p>
        </p:txBody>
      </p:sp>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p:txBody>
          <a:bodyPr/>
          <a:lstStyle/>
          <a:p>
            <a:r>
              <a:rPr lang="en-US" dirty="0"/>
              <a:t>January 30, 2024</a:t>
            </a:r>
          </a:p>
        </p:txBody>
      </p:sp>
    </p:spTree>
    <p:extLst>
      <p:ext uri="{BB962C8B-B14F-4D97-AF65-F5344CB8AC3E}">
        <p14:creationId xmlns:p14="http://schemas.microsoft.com/office/powerpoint/2010/main" val="97276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DFE54-4928-4749-BC17-17042B53BFC7}"/>
              </a:ext>
            </a:extLst>
          </p:cNvPr>
          <p:cNvSpPr>
            <a:spLocks noGrp="1"/>
          </p:cNvSpPr>
          <p:nvPr>
            <p:ph type="ctrTitle"/>
          </p:nvPr>
        </p:nvSpPr>
        <p:spPr/>
        <p:txBody>
          <a:bodyPr/>
          <a:lstStyle/>
          <a:p>
            <a:r>
              <a:rPr lang="en-US" sz="2400" dirty="0"/>
              <a:t>Agenda</a:t>
            </a:r>
            <a:endParaRPr lang="en-US" dirty="0"/>
          </a:p>
        </p:txBody>
      </p:sp>
      <p:sp>
        <p:nvSpPr>
          <p:cNvPr id="5" name="Text Placeholder 4">
            <a:extLst>
              <a:ext uri="{FF2B5EF4-FFF2-40B4-BE49-F238E27FC236}">
                <a16:creationId xmlns:a16="http://schemas.microsoft.com/office/drawing/2014/main" id="{0B9F33E7-5433-A34C-9035-F870937397F3}"/>
              </a:ext>
            </a:extLst>
          </p:cNvPr>
          <p:cNvSpPr>
            <a:spLocks noGrp="1"/>
          </p:cNvSpPr>
          <p:nvPr>
            <p:ph type="body" sz="quarter" idx="13"/>
          </p:nvPr>
        </p:nvSpPr>
        <p:spPr/>
        <p:txBody>
          <a:bodyPr/>
          <a:lstStyle/>
          <a:p>
            <a:r>
              <a:rPr lang="en-US" dirty="0"/>
              <a:t>DevOps</a:t>
            </a:r>
          </a:p>
          <a:p>
            <a:r>
              <a:rPr lang="en-US" dirty="0"/>
              <a:t>DevOps tools</a:t>
            </a:r>
          </a:p>
          <a:p>
            <a:endParaRPr lang="en-US" dirty="0"/>
          </a:p>
        </p:txBody>
      </p:sp>
      <p:sp>
        <p:nvSpPr>
          <p:cNvPr id="10" name="Slide Number Placeholder 9">
            <a:extLst>
              <a:ext uri="{FF2B5EF4-FFF2-40B4-BE49-F238E27FC236}">
                <a16:creationId xmlns:a16="http://schemas.microsoft.com/office/drawing/2014/main" id="{A219697A-4AC4-E141-80C5-2BB0D50E5BDE}"/>
              </a:ext>
            </a:extLst>
          </p:cNvPr>
          <p:cNvSpPr>
            <a:spLocks noGrp="1"/>
          </p:cNvSpPr>
          <p:nvPr>
            <p:ph type="sldNum" sz="quarter" idx="14"/>
          </p:nvPr>
        </p:nvSpPr>
        <p:spPr/>
        <p:txBody>
          <a:bodyPr/>
          <a:lstStyle/>
          <a:p>
            <a:fld id="{58B792A5-9BAE-6942-BFE1-9FCDB51EA51E}" type="slidenum">
              <a:rPr lang="en-US" smtClean="0"/>
              <a:pPr/>
              <a:t>3</a:t>
            </a:fld>
            <a:endParaRPr lang="en-US" dirty="0"/>
          </a:p>
        </p:txBody>
      </p:sp>
    </p:spTree>
    <p:extLst>
      <p:ext uri="{BB962C8B-B14F-4D97-AF65-F5344CB8AC3E}">
        <p14:creationId xmlns:p14="http://schemas.microsoft.com/office/powerpoint/2010/main" val="136807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A821-7B9D-AA43-DB80-28D0EC4F2306}"/>
              </a:ext>
            </a:extLst>
          </p:cNvPr>
          <p:cNvSpPr>
            <a:spLocks noGrp="1"/>
          </p:cNvSpPr>
          <p:nvPr>
            <p:ph type="title"/>
          </p:nvPr>
        </p:nvSpPr>
        <p:spPr/>
        <p:txBody>
          <a:bodyPr/>
          <a:lstStyle/>
          <a:p>
            <a:r>
              <a:rPr lang="en-US" dirty="0">
                <a:solidFill>
                  <a:schemeClr val="accent1"/>
                </a:solidFill>
              </a:rPr>
              <a:t>DevOps</a:t>
            </a:r>
          </a:p>
        </p:txBody>
      </p:sp>
      <p:sp>
        <p:nvSpPr>
          <p:cNvPr id="3" name="Slide Number Placeholder 2">
            <a:extLst>
              <a:ext uri="{FF2B5EF4-FFF2-40B4-BE49-F238E27FC236}">
                <a16:creationId xmlns:a16="http://schemas.microsoft.com/office/drawing/2014/main" id="{DF423BEF-F108-E968-216F-33552787816A}"/>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
        <p:nvSpPr>
          <p:cNvPr id="4" name="TextBox 3">
            <a:extLst>
              <a:ext uri="{FF2B5EF4-FFF2-40B4-BE49-F238E27FC236}">
                <a16:creationId xmlns:a16="http://schemas.microsoft.com/office/drawing/2014/main" id="{2772121E-259B-9FA3-DEFC-25EBB112A89C}"/>
              </a:ext>
            </a:extLst>
          </p:cNvPr>
          <p:cNvSpPr txBox="1"/>
          <p:nvPr/>
        </p:nvSpPr>
        <p:spPr>
          <a:xfrm>
            <a:off x="962025" y="1790700"/>
            <a:ext cx="9963150" cy="2126864"/>
          </a:xfrm>
          <a:prstGeom prst="rect">
            <a:avLst/>
          </a:prstGeom>
          <a:noFill/>
        </p:spPr>
        <p:txBody>
          <a:bodyPr wrap="square" rtlCol="0">
            <a:spAutoFit/>
          </a:bodyPr>
          <a:lstStyle/>
          <a:p>
            <a:pPr algn="just">
              <a:lnSpc>
                <a:spcPct val="150000"/>
              </a:lnSpc>
            </a:pPr>
            <a:r>
              <a:rPr lang="en-US" b="0" i="0" dirty="0">
                <a:solidFill>
                  <a:srgbClr val="333333"/>
                </a:solidFill>
                <a:effectLst/>
                <a:latin typeface="inter-regular"/>
              </a:rPr>
              <a:t>DevOps is a combination of two words, one is software Development, and second is Operations. This allows a single team to handle the entire application lifecycle, from development to </a:t>
            </a:r>
            <a:r>
              <a:rPr lang="en-US" b="1" i="0" dirty="0">
                <a:solidFill>
                  <a:srgbClr val="333333"/>
                </a:solidFill>
                <a:effectLst/>
                <a:latin typeface="inter-bold"/>
              </a:rPr>
              <a:t>testing, deployment</a:t>
            </a:r>
            <a:r>
              <a:rPr lang="en-US" b="0" i="0" dirty="0">
                <a:solidFill>
                  <a:srgbClr val="333333"/>
                </a:solidFill>
                <a:effectLst/>
                <a:latin typeface="inter-regular"/>
              </a:rPr>
              <a:t>, and </a:t>
            </a:r>
            <a:r>
              <a:rPr lang="en-US" b="1" i="0" dirty="0">
                <a:solidFill>
                  <a:srgbClr val="333333"/>
                </a:solidFill>
                <a:effectLst/>
                <a:latin typeface="inter-bold"/>
              </a:rPr>
              <a:t>operations</a:t>
            </a:r>
            <a:r>
              <a:rPr lang="en-US" b="0" i="0" dirty="0">
                <a:solidFill>
                  <a:srgbClr val="333333"/>
                </a:solidFill>
                <a:effectLst/>
                <a:latin typeface="inter-regular"/>
              </a:rPr>
              <a:t>. DevOps helps you to reduce the disconnection between software developers, quality assurance (QA) engineers, and system administrators. There are some </a:t>
            </a:r>
            <a:r>
              <a:rPr lang="en-US" b="0" i="0" dirty="0" err="1">
                <a:solidFill>
                  <a:srgbClr val="333333"/>
                </a:solidFill>
                <a:effectLst/>
                <a:latin typeface="inter-regular"/>
              </a:rPr>
              <a:t>devOps</a:t>
            </a:r>
            <a:r>
              <a:rPr lang="en-US" b="0" i="0" dirty="0">
                <a:solidFill>
                  <a:srgbClr val="333333"/>
                </a:solidFill>
                <a:effectLst/>
                <a:latin typeface="inter-regular"/>
              </a:rPr>
              <a:t> tools like: Selenium, Git &amp; Git hub, SonarQube, Nexus </a:t>
            </a:r>
          </a:p>
        </p:txBody>
      </p:sp>
    </p:spTree>
    <p:extLst>
      <p:ext uri="{BB962C8B-B14F-4D97-AF65-F5344CB8AC3E}">
        <p14:creationId xmlns:p14="http://schemas.microsoft.com/office/powerpoint/2010/main" val="243551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0B52-B7FB-D6A1-792F-C32AB5294975}"/>
              </a:ext>
            </a:extLst>
          </p:cNvPr>
          <p:cNvSpPr>
            <a:spLocks noGrp="1"/>
          </p:cNvSpPr>
          <p:nvPr>
            <p:ph type="title"/>
          </p:nvPr>
        </p:nvSpPr>
        <p:spPr/>
        <p:txBody>
          <a:bodyPr/>
          <a:lstStyle/>
          <a:p>
            <a:pPr>
              <a:lnSpc>
                <a:spcPct val="150000"/>
              </a:lnSpc>
            </a:pPr>
            <a:r>
              <a:rPr lang="en-US" dirty="0">
                <a:solidFill>
                  <a:srgbClr val="FF0000"/>
                </a:solidFill>
                <a:latin typeface="+mn-lt"/>
              </a:rPr>
              <a:t>Git &amp; </a:t>
            </a:r>
            <a:r>
              <a:rPr lang="en-US" dirty="0" err="1">
                <a:solidFill>
                  <a:srgbClr val="FF0000"/>
                </a:solidFill>
                <a:latin typeface="+mn-lt"/>
              </a:rPr>
              <a:t>Github</a:t>
            </a:r>
            <a:br>
              <a:rPr lang="en-US" dirty="0">
                <a:solidFill>
                  <a:srgbClr val="FF0000"/>
                </a:solidFill>
                <a:latin typeface="+mn-lt"/>
              </a:rPr>
            </a:br>
            <a:br>
              <a:rPr lang="en-US" dirty="0">
                <a:solidFill>
                  <a:srgbClr val="FF0000"/>
                </a:solidFill>
                <a:latin typeface="+mn-lt"/>
              </a:rPr>
            </a:br>
            <a:r>
              <a:rPr lang="en-US" sz="1800" b="0" i="0" dirty="0">
                <a:solidFill>
                  <a:srgbClr val="273239"/>
                </a:solidFill>
                <a:effectLst/>
                <a:latin typeface="+mn-lt"/>
              </a:rPr>
              <a:t>Git is a distributed version control system for tracking changes in source code during software development. It is designed for coordinating work among programmers, but it can be used to track changes in any set of files. Its goals include speed, data integrity, and support for distributed, non-linear workflows. </a:t>
            </a:r>
            <a:br>
              <a:rPr lang="en-US" sz="1800" b="0" i="0" dirty="0">
                <a:solidFill>
                  <a:srgbClr val="273239"/>
                </a:solidFill>
                <a:effectLst/>
                <a:latin typeface="+mn-lt"/>
              </a:rPr>
            </a:br>
            <a:br>
              <a:rPr lang="en-US" sz="1800" b="0" i="0" dirty="0">
                <a:solidFill>
                  <a:srgbClr val="273239"/>
                </a:solidFill>
                <a:effectLst/>
                <a:latin typeface="+mn-lt"/>
              </a:rPr>
            </a:br>
            <a:r>
              <a:rPr lang="en-US" sz="1800" b="0" i="0" dirty="0">
                <a:solidFill>
                  <a:srgbClr val="273239"/>
                </a:solidFill>
                <a:effectLst/>
                <a:latin typeface="+mn-lt"/>
              </a:rPr>
              <a:t>GitHub is a web-based Git repository hosting service, which offers all of the distributed revision control and source code management (SCM) functionality of Git as well as adding its own features</a:t>
            </a:r>
            <a:endParaRPr lang="en-US" sz="1800" dirty="0">
              <a:solidFill>
                <a:srgbClr val="FF0000"/>
              </a:solidFill>
              <a:latin typeface="+mn-lt"/>
            </a:endParaRPr>
          </a:p>
        </p:txBody>
      </p:sp>
      <p:sp>
        <p:nvSpPr>
          <p:cNvPr id="3" name="Slide Number Placeholder 2">
            <a:extLst>
              <a:ext uri="{FF2B5EF4-FFF2-40B4-BE49-F238E27FC236}">
                <a16:creationId xmlns:a16="http://schemas.microsoft.com/office/drawing/2014/main" id="{D55051FA-6326-EAAF-2A89-61372D591261}"/>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Tree>
    <p:extLst>
      <p:ext uri="{BB962C8B-B14F-4D97-AF65-F5344CB8AC3E}">
        <p14:creationId xmlns:p14="http://schemas.microsoft.com/office/powerpoint/2010/main" val="343514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C4FF-EBA5-2D06-4E4B-1956A5DE7EB3}"/>
              </a:ext>
            </a:extLst>
          </p:cNvPr>
          <p:cNvSpPr>
            <a:spLocks noGrp="1"/>
          </p:cNvSpPr>
          <p:nvPr>
            <p:ph type="title"/>
          </p:nvPr>
        </p:nvSpPr>
        <p:spPr/>
        <p:txBody>
          <a:bodyPr/>
          <a:lstStyle/>
          <a:p>
            <a:br>
              <a:rPr lang="en-US" dirty="0"/>
            </a:br>
            <a:endParaRPr lang="en-US" dirty="0"/>
          </a:p>
        </p:txBody>
      </p:sp>
      <p:sp>
        <p:nvSpPr>
          <p:cNvPr id="3" name="Slide Number Placeholder 2">
            <a:extLst>
              <a:ext uri="{FF2B5EF4-FFF2-40B4-BE49-F238E27FC236}">
                <a16:creationId xmlns:a16="http://schemas.microsoft.com/office/drawing/2014/main" id="{25D8289A-DBEB-7B09-272A-CB502AC6903D}"/>
              </a:ext>
            </a:extLst>
          </p:cNvPr>
          <p:cNvSpPr>
            <a:spLocks noGrp="1"/>
          </p:cNvSpPr>
          <p:nvPr>
            <p:ph type="sldNum" sz="quarter" idx="10"/>
          </p:nvPr>
        </p:nvSpPr>
        <p:spPr/>
        <p:txBody>
          <a:bodyPr/>
          <a:lstStyle/>
          <a:p>
            <a:fld id="{58B792A5-9BAE-6942-BFE1-9FCDB51EA51E}" type="slidenum">
              <a:rPr lang="en-US" smtClean="0"/>
              <a:pPr/>
              <a:t>6</a:t>
            </a:fld>
            <a:endParaRPr lang="en-US" dirty="0"/>
          </a:p>
        </p:txBody>
      </p:sp>
      <p:sp>
        <p:nvSpPr>
          <p:cNvPr id="7" name="TextBox 6">
            <a:extLst>
              <a:ext uri="{FF2B5EF4-FFF2-40B4-BE49-F238E27FC236}">
                <a16:creationId xmlns:a16="http://schemas.microsoft.com/office/drawing/2014/main" id="{23B9B76B-8ABE-6AE3-84A4-B21CE2E9F7C3}"/>
              </a:ext>
            </a:extLst>
          </p:cNvPr>
          <p:cNvSpPr txBox="1"/>
          <p:nvPr/>
        </p:nvSpPr>
        <p:spPr>
          <a:xfrm>
            <a:off x="1143000" y="1679139"/>
            <a:ext cx="6096000" cy="2585323"/>
          </a:xfrm>
          <a:prstGeom prst="rect">
            <a:avLst/>
          </a:prstGeom>
          <a:noFill/>
        </p:spPr>
        <p:txBody>
          <a:bodyPr wrap="square">
            <a:spAutoFit/>
          </a:bodyPr>
          <a:lstStyle/>
          <a:p>
            <a:r>
              <a:rPr lang="en-US" dirty="0"/>
              <a:t>1. git config</a:t>
            </a:r>
            <a:br>
              <a:rPr lang="en-US" dirty="0"/>
            </a:br>
            <a:r>
              <a:rPr lang="en-US" dirty="0"/>
              <a:t>2. git add</a:t>
            </a:r>
            <a:br>
              <a:rPr lang="en-US" dirty="0"/>
            </a:br>
            <a:r>
              <a:rPr lang="en-US" dirty="0"/>
              <a:t>3. git diff</a:t>
            </a:r>
            <a:br>
              <a:rPr lang="en-US" dirty="0"/>
            </a:br>
            <a:r>
              <a:rPr lang="en-US" dirty="0"/>
              <a:t>4. git </a:t>
            </a:r>
            <a:r>
              <a:rPr lang="en-US" dirty="0" err="1"/>
              <a:t>init</a:t>
            </a:r>
            <a:br>
              <a:rPr lang="en-US" dirty="0"/>
            </a:br>
            <a:r>
              <a:rPr lang="en-US" dirty="0"/>
              <a:t>5. git commit</a:t>
            </a:r>
            <a:br>
              <a:rPr lang="en-US" dirty="0"/>
            </a:br>
            <a:r>
              <a:rPr lang="en-US" dirty="0"/>
              <a:t>6. git merge</a:t>
            </a:r>
            <a:br>
              <a:rPr lang="en-US" dirty="0"/>
            </a:br>
            <a:r>
              <a:rPr lang="en-US" dirty="0"/>
              <a:t>7. git status</a:t>
            </a:r>
            <a:br>
              <a:rPr lang="en-US" dirty="0"/>
            </a:br>
            <a:r>
              <a:rPr lang="en-US" dirty="0"/>
              <a:t>8. git push</a:t>
            </a:r>
            <a:br>
              <a:rPr lang="en-US" dirty="0"/>
            </a:br>
            <a:r>
              <a:rPr lang="en-US" dirty="0"/>
              <a:t>9. git pull</a:t>
            </a:r>
          </a:p>
        </p:txBody>
      </p:sp>
      <p:sp>
        <p:nvSpPr>
          <p:cNvPr id="8" name="TextBox 7">
            <a:extLst>
              <a:ext uri="{FF2B5EF4-FFF2-40B4-BE49-F238E27FC236}">
                <a16:creationId xmlns:a16="http://schemas.microsoft.com/office/drawing/2014/main" id="{A6DB62AD-8F32-D9D1-3145-E3707FE5B4E2}"/>
              </a:ext>
            </a:extLst>
          </p:cNvPr>
          <p:cNvSpPr txBox="1"/>
          <p:nvPr/>
        </p:nvSpPr>
        <p:spPr>
          <a:xfrm>
            <a:off x="981075" y="762000"/>
            <a:ext cx="3686175" cy="369332"/>
          </a:xfrm>
          <a:prstGeom prst="rect">
            <a:avLst/>
          </a:prstGeom>
          <a:noFill/>
        </p:spPr>
        <p:txBody>
          <a:bodyPr wrap="square" rtlCol="0">
            <a:spAutoFit/>
          </a:bodyPr>
          <a:lstStyle/>
          <a:p>
            <a:r>
              <a:rPr lang="en-US" dirty="0">
                <a:solidFill>
                  <a:schemeClr val="accent1"/>
                </a:solidFill>
              </a:rPr>
              <a:t>Git commands:</a:t>
            </a:r>
          </a:p>
        </p:txBody>
      </p:sp>
    </p:spTree>
    <p:extLst>
      <p:ext uri="{BB962C8B-B14F-4D97-AF65-F5344CB8AC3E}">
        <p14:creationId xmlns:p14="http://schemas.microsoft.com/office/powerpoint/2010/main" val="2234536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C7AD-8E6A-09FF-C7C3-246CFD112A49}"/>
              </a:ext>
            </a:extLst>
          </p:cNvPr>
          <p:cNvSpPr>
            <a:spLocks noGrp="1"/>
          </p:cNvSpPr>
          <p:nvPr>
            <p:ph type="title"/>
          </p:nvPr>
        </p:nvSpPr>
        <p:spPr/>
        <p:txBody>
          <a:bodyPr/>
          <a:lstStyle/>
          <a:p>
            <a:pPr>
              <a:lnSpc>
                <a:spcPct val="150000"/>
              </a:lnSpc>
            </a:pPr>
            <a:r>
              <a:rPr lang="en-US" dirty="0">
                <a:solidFill>
                  <a:schemeClr val="accent1"/>
                </a:solidFill>
              </a:rPr>
              <a:t>SonarQube</a:t>
            </a:r>
            <a:br>
              <a:rPr lang="en-US" dirty="0">
                <a:solidFill>
                  <a:schemeClr val="accent1"/>
                </a:solidFill>
              </a:rPr>
            </a:br>
            <a:r>
              <a:rPr lang="en-US" sz="1800" i="0" dirty="0" err="1">
                <a:solidFill>
                  <a:srgbClr val="414141"/>
                </a:solidFill>
                <a:effectLst/>
                <a:latin typeface="+mn-lt"/>
              </a:rPr>
              <a:t>SonarQube</a:t>
            </a:r>
            <a:r>
              <a:rPr lang="en-US" sz="1800" i="0" dirty="0">
                <a:solidFill>
                  <a:srgbClr val="414141"/>
                </a:solidFill>
                <a:effectLst/>
                <a:latin typeface="+mn-lt"/>
              </a:rPr>
              <a:t> is a Code Quality Assurance tool that collects and analyzes source code and provides reports for the code quality of your project. It combines static and dynamic analysis tools and enables quality to be measured continually over time.</a:t>
            </a:r>
            <a:endParaRPr lang="en-US" dirty="0">
              <a:solidFill>
                <a:schemeClr val="accent1"/>
              </a:solidFill>
              <a:latin typeface="+mn-lt"/>
            </a:endParaRPr>
          </a:p>
        </p:txBody>
      </p:sp>
      <p:sp>
        <p:nvSpPr>
          <p:cNvPr id="3" name="Slide Number Placeholder 2">
            <a:extLst>
              <a:ext uri="{FF2B5EF4-FFF2-40B4-BE49-F238E27FC236}">
                <a16:creationId xmlns:a16="http://schemas.microsoft.com/office/drawing/2014/main" id="{07556912-3F63-0DDC-C1C3-62CB57BF2EA4}"/>
              </a:ext>
            </a:extLst>
          </p:cNvPr>
          <p:cNvSpPr>
            <a:spLocks noGrp="1"/>
          </p:cNvSpPr>
          <p:nvPr>
            <p:ph type="sldNum" sz="quarter" idx="10"/>
          </p:nvPr>
        </p:nvSpPr>
        <p:spPr/>
        <p:txBody>
          <a:bodyPr/>
          <a:lstStyle/>
          <a:p>
            <a:fld id="{58B792A5-9BAE-6942-BFE1-9FCDB51EA51E}" type="slidenum">
              <a:rPr lang="en-US" smtClean="0"/>
              <a:pPr/>
              <a:t>7</a:t>
            </a:fld>
            <a:endParaRPr lang="en-US" dirty="0"/>
          </a:p>
        </p:txBody>
      </p:sp>
    </p:spTree>
    <p:extLst>
      <p:ext uri="{BB962C8B-B14F-4D97-AF65-F5344CB8AC3E}">
        <p14:creationId xmlns:p14="http://schemas.microsoft.com/office/powerpoint/2010/main" val="207491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2058-7D19-E3F7-339A-1B343EB1D320}"/>
              </a:ext>
            </a:extLst>
          </p:cNvPr>
          <p:cNvSpPr>
            <a:spLocks noGrp="1"/>
          </p:cNvSpPr>
          <p:nvPr>
            <p:ph type="title"/>
          </p:nvPr>
        </p:nvSpPr>
        <p:spPr/>
        <p:txBody>
          <a:bodyPr/>
          <a:lstStyle/>
          <a:p>
            <a:pPr rtl="0"/>
            <a:r>
              <a:rPr lang="en-US" dirty="0">
                <a:solidFill>
                  <a:schemeClr val="accent1"/>
                </a:solidFill>
              </a:rPr>
              <a:t>Nexus</a:t>
            </a:r>
            <a:br>
              <a:rPr lang="en-US" dirty="0"/>
            </a:br>
            <a:br>
              <a:rPr lang="en-US" dirty="0"/>
            </a:br>
            <a:r>
              <a:rPr lang="en-US" sz="1800" dirty="0"/>
              <a:t>Nexus Repository Manager is a repository manager used in DevOps for storing and managing software artifacts like binaries, libraries, and dependencies.</a:t>
            </a:r>
            <a:br>
              <a:rPr lang="en-US" sz="1800" dirty="0"/>
            </a:br>
            <a:br>
              <a:rPr lang="en-US" sz="1800" dirty="0"/>
            </a:br>
            <a:r>
              <a:rPr lang="en-US" sz="1800" dirty="0"/>
              <a:t>It acts as a central hub where developers can publish and retrieve artifacts during the software development life cycle.</a:t>
            </a:r>
            <a:br>
              <a:rPr lang="en-US" sz="1800" dirty="0"/>
            </a:br>
            <a:br>
              <a:rPr lang="en-US" sz="1800" dirty="0"/>
            </a:br>
            <a:r>
              <a:rPr lang="en-US" sz="1800" dirty="0"/>
              <a:t>This centralization helps in version control, dependency management, and ensuring consistency across different environments</a:t>
            </a:r>
            <a:br>
              <a:rPr lang="en-US" dirty="0"/>
            </a:br>
            <a:endParaRPr lang="en-US" dirty="0"/>
          </a:p>
        </p:txBody>
      </p:sp>
      <p:sp>
        <p:nvSpPr>
          <p:cNvPr id="3" name="Slide Number Placeholder 2">
            <a:extLst>
              <a:ext uri="{FF2B5EF4-FFF2-40B4-BE49-F238E27FC236}">
                <a16:creationId xmlns:a16="http://schemas.microsoft.com/office/drawing/2014/main" id="{F41607E5-C340-3006-3E20-F2D4E8A2716E}"/>
              </a:ext>
            </a:extLst>
          </p:cNvPr>
          <p:cNvSpPr>
            <a:spLocks noGrp="1"/>
          </p:cNvSpPr>
          <p:nvPr>
            <p:ph type="sldNum" sz="quarter" idx="10"/>
          </p:nvPr>
        </p:nvSpPr>
        <p:spPr/>
        <p:txBody>
          <a:bodyPr/>
          <a:lstStyle/>
          <a:p>
            <a:fld id="{58B792A5-9BAE-6942-BFE1-9FCDB51EA51E}" type="slidenum">
              <a:rPr lang="en-US" smtClean="0"/>
              <a:pPr/>
              <a:t>8</a:t>
            </a:fld>
            <a:endParaRPr lang="en-US" dirty="0"/>
          </a:p>
        </p:txBody>
      </p:sp>
    </p:spTree>
    <p:extLst>
      <p:ext uri="{BB962C8B-B14F-4D97-AF65-F5344CB8AC3E}">
        <p14:creationId xmlns:p14="http://schemas.microsoft.com/office/powerpoint/2010/main" val="109774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FB482-4427-B90E-6C75-39E4E764A1EA}"/>
              </a:ext>
            </a:extLst>
          </p:cNvPr>
          <p:cNvSpPr>
            <a:spLocks noGrp="1"/>
          </p:cNvSpPr>
          <p:nvPr>
            <p:ph type="title"/>
          </p:nvPr>
        </p:nvSpPr>
        <p:spPr/>
        <p:txBody>
          <a:bodyPr/>
          <a:lstStyle/>
          <a:p>
            <a:pPr algn="l">
              <a:lnSpc>
                <a:spcPct val="150000"/>
              </a:lnSpc>
            </a:pPr>
            <a:r>
              <a:rPr lang="en-US" dirty="0">
                <a:solidFill>
                  <a:srgbClr val="FF0000"/>
                </a:solidFill>
              </a:rPr>
              <a:t>Maven</a:t>
            </a:r>
            <a:br>
              <a:rPr lang="en-US" dirty="0">
                <a:solidFill>
                  <a:srgbClr val="FF0000"/>
                </a:solidFill>
              </a:rPr>
            </a:br>
            <a:r>
              <a:rPr lang="en-US" sz="1800" b="0" i="0" dirty="0" err="1">
                <a:solidFill>
                  <a:srgbClr val="202124"/>
                </a:solidFill>
                <a:effectLst/>
                <a:latin typeface="+mn-lt"/>
              </a:rPr>
              <a:t>Maven</a:t>
            </a:r>
            <a:r>
              <a:rPr lang="en-US" sz="1800" b="0" i="0" dirty="0">
                <a:solidFill>
                  <a:srgbClr val="202124"/>
                </a:solidFill>
                <a:effectLst/>
                <a:latin typeface="+mn-lt"/>
              </a:rPr>
              <a:t> is </a:t>
            </a:r>
            <a:r>
              <a:rPr lang="en-US" sz="1800" b="0" i="0" dirty="0">
                <a:solidFill>
                  <a:srgbClr val="040C28"/>
                </a:solidFill>
                <a:effectLst/>
                <a:latin typeface="+mn-lt"/>
              </a:rPr>
              <a:t>one of the popular open-source build tools developed by the Apache Group for building, publishing, and deploying multiple projects for perfect project management</a:t>
            </a:r>
            <a:r>
              <a:rPr lang="en-US" sz="1800" b="0" i="0" dirty="0">
                <a:solidFill>
                  <a:srgbClr val="202124"/>
                </a:solidFill>
                <a:effectLst/>
                <a:latin typeface="+mn-lt"/>
              </a:rPr>
              <a:t>. Maven provides software developers build &amp; document the SDLC framework.</a:t>
            </a:r>
            <a:br>
              <a:rPr lang="en-US" dirty="0">
                <a:solidFill>
                  <a:srgbClr val="FF0000"/>
                </a:solidFill>
              </a:rPr>
            </a:br>
            <a:r>
              <a:rPr lang="en-US" sz="1800" b="1" i="0" dirty="0" err="1">
                <a:effectLst/>
                <a:latin typeface="+mn-lt"/>
              </a:rPr>
              <a:t>mvn</a:t>
            </a:r>
            <a:r>
              <a:rPr lang="en-US" sz="1800" b="1" i="0" dirty="0">
                <a:effectLst/>
                <a:latin typeface="+mn-lt"/>
              </a:rPr>
              <a:t> compile:</a:t>
            </a:r>
            <a:br>
              <a:rPr lang="en-US" sz="1800" b="0" i="0" dirty="0">
                <a:effectLst/>
                <a:latin typeface="+mn-lt"/>
              </a:rPr>
            </a:br>
            <a:r>
              <a:rPr lang="en-US" sz="1800" b="0" i="0" dirty="0">
                <a:effectLst/>
                <a:latin typeface="+mn-lt"/>
              </a:rPr>
              <a:t>This command is used to compile the project’s source code.</a:t>
            </a:r>
            <a:br>
              <a:rPr lang="en-US" sz="1800" b="0" i="0" dirty="0">
                <a:effectLst/>
                <a:latin typeface="+mn-lt"/>
              </a:rPr>
            </a:br>
            <a:r>
              <a:rPr lang="en-US" sz="1800" b="1" i="0" dirty="0" err="1">
                <a:effectLst/>
                <a:latin typeface="+mn-lt"/>
              </a:rPr>
              <a:t>mvn</a:t>
            </a:r>
            <a:r>
              <a:rPr lang="en-US" sz="1800" b="1" i="0" dirty="0">
                <a:effectLst/>
                <a:latin typeface="+mn-lt"/>
              </a:rPr>
              <a:t> clean:</a:t>
            </a:r>
            <a:br>
              <a:rPr lang="en-US" sz="1800" b="0" i="0" dirty="0">
                <a:effectLst/>
                <a:latin typeface="+mn-lt"/>
              </a:rPr>
            </a:br>
            <a:r>
              <a:rPr lang="en-US" sz="1800" b="0" i="0" dirty="0">
                <a:effectLst/>
                <a:latin typeface="+mn-lt"/>
              </a:rPr>
              <a:t>Here, the project is cleaned to remove all previous-build files generated.</a:t>
            </a:r>
            <a:br>
              <a:rPr lang="en-US" sz="1800" b="0" i="0" dirty="0">
                <a:effectLst/>
                <a:latin typeface="+mn-lt"/>
              </a:rPr>
            </a:br>
            <a:r>
              <a:rPr lang="en-US" sz="1800" b="1" i="0" dirty="0" err="1">
                <a:effectLst/>
                <a:latin typeface="+mn-lt"/>
              </a:rPr>
              <a:t>mvn</a:t>
            </a:r>
            <a:r>
              <a:rPr lang="en-US" sz="1800" b="1" i="0" dirty="0">
                <a:effectLst/>
                <a:latin typeface="+mn-lt"/>
              </a:rPr>
              <a:t> test:</a:t>
            </a:r>
            <a:br>
              <a:rPr lang="en-US" sz="1800" b="0" i="0" dirty="0">
                <a:effectLst/>
                <a:latin typeface="+mn-lt"/>
              </a:rPr>
            </a:br>
            <a:r>
              <a:rPr lang="en-US" sz="1800" b="0" i="0" dirty="0">
                <a:effectLst/>
                <a:latin typeface="+mn-lt"/>
              </a:rPr>
              <a:t>With this command, one can run project testing steps.</a:t>
            </a:r>
            <a:br>
              <a:rPr lang="en-US" sz="1800" b="0" i="0" dirty="0">
                <a:effectLst/>
                <a:latin typeface="+mn-lt"/>
              </a:rPr>
            </a:br>
            <a:r>
              <a:rPr lang="en-US" sz="1800" b="1" i="0" dirty="0" err="1">
                <a:effectLst/>
                <a:latin typeface="+mn-lt"/>
              </a:rPr>
              <a:t>mvn</a:t>
            </a:r>
            <a:r>
              <a:rPr lang="en-US" sz="1800" b="1" i="0" dirty="0">
                <a:effectLst/>
                <a:latin typeface="+mn-lt"/>
              </a:rPr>
              <a:t> test-compile:</a:t>
            </a:r>
            <a:br>
              <a:rPr lang="en-US" sz="1800" b="0" i="0" dirty="0">
                <a:effectLst/>
                <a:latin typeface="+mn-lt"/>
              </a:rPr>
            </a:br>
            <a:r>
              <a:rPr lang="en-US" sz="1800" b="0" i="0" dirty="0">
                <a:effectLst/>
                <a:latin typeface="+mn-lt"/>
              </a:rPr>
              <a:t>This command is used to compile the code from the test source.</a:t>
            </a:r>
            <a:br>
              <a:rPr lang="en-US" sz="1800" b="0" i="0" dirty="0">
                <a:solidFill>
                  <a:srgbClr val="707070"/>
                </a:solidFill>
                <a:effectLst/>
                <a:latin typeface="+mn-lt"/>
              </a:rPr>
            </a:br>
            <a:endParaRPr lang="en-US" dirty="0">
              <a:solidFill>
                <a:srgbClr val="FF0000"/>
              </a:solidFill>
            </a:endParaRPr>
          </a:p>
        </p:txBody>
      </p:sp>
      <p:sp>
        <p:nvSpPr>
          <p:cNvPr id="3" name="Slide Number Placeholder 2">
            <a:extLst>
              <a:ext uri="{FF2B5EF4-FFF2-40B4-BE49-F238E27FC236}">
                <a16:creationId xmlns:a16="http://schemas.microsoft.com/office/drawing/2014/main" id="{1D89A7BB-C73C-D81D-4F12-2ECA41CDA89D}"/>
              </a:ext>
            </a:extLst>
          </p:cNvPr>
          <p:cNvSpPr>
            <a:spLocks noGrp="1"/>
          </p:cNvSpPr>
          <p:nvPr>
            <p:ph type="sldNum" sz="quarter" idx="10"/>
          </p:nvPr>
        </p:nvSpPr>
        <p:spPr/>
        <p:txBody>
          <a:bodyPr/>
          <a:lstStyle/>
          <a:p>
            <a:fld id="{58B792A5-9BAE-6942-BFE1-9FCDB51EA51E}" type="slidenum">
              <a:rPr lang="en-US" smtClean="0"/>
              <a:pPr/>
              <a:t>9</a:t>
            </a:fld>
            <a:endParaRPr lang="en-US" dirty="0"/>
          </a:p>
        </p:txBody>
      </p:sp>
    </p:spTree>
    <p:extLst>
      <p:ext uri="{BB962C8B-B14F-4D97-AF65-F5344CB8AC3E}">
        <p14:creationId xmlns:p14="http://schemas.microsoft.com/office/powerpoint/2010/main" val="1847818383"/>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3620</TotalTime>
  <Words>718</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13</vt:i4>
      </vt:variant>
    </vt:vector>
  </HeadingPairs>
  <TitlesOfParts>
    <vt:vector size="30" baseType="lpstr">
      <vt:lpstr>Arial</vt:lpstr>
      <vt:lpstr>Futura Next Book</vt:lpstr>
      <vt:lpstr>Futura Next DemiBold</vt:lpstr>
      <vt:lpstr>Futura Next Medium</vt:lpstr>
      <vt:lpstr>inter-bold</vt:lpstr>
      <vt:lpstr>inter-regular</vt:lpstr>
      <vt:lpstr>Minion Pro</vt:lpstr>
      <vt:lpstr>source-sans-pro</vt:lpstr>
      <vt:lpstr>Times New Roman</vt:lpstr>
      <vt:lpstr>Brand Mark</vt:lpstr>
      <vt:lpstr>Cover</vt:lpstr>
      <vt:lpstr>Agenda</vt:lpstr>
      <vt:lpstr>Divider</vt:lpstr>
      <vt:lpstr>Quote</vt:lpstr>
      <vt:lpstr>Voice</vt:lpstr>
      <vt:lpstr>Content</vt:lpstr>
      <vt:lpstr>Back Cover</vt:lpstr>
      <vt:lpstr>PowerPoint Presentation</vt:lpstr>
      <vt:lpstr>             DevOps tools</vt:lpstr>
      <vt:lpstr>Agenda</vt:lpstr>
      <vt:lpstr>DevOps</vt:lpstr>
      <vt:lpstr>Git &amp; Github  Git is a distributed version control system for tracking changes in source code during software development. It is designed for coordinating work among programmers, but it can be used to track changes in any set of files. Its goals include speed, data integrity, and support for distributed, non-linear workflows.   GitHub is a web-based Git repository hosting service, which offers all of the distributed revision control and source code management (SCM) functionality of Git as well as adding its own features</vt:lpstr>
      <vt:lpstr> </vt:lpstr>
      <vt:lpstr>SonarQube SonarQube is a Code Quality Assurance tool that collects and analyzes source code and provides reports for the code quality of your project. It combines static and dynamic analysis tools and enables quality to be measured continually over time.</vt:lpstr>
      <vt:lpstr>Nexus  Nexus Repository Manager is a repository manager used in DevOps for storing and managing software artifacts like binaries, libraries, and dependencies.  It acts as a central hub where developers can publish and retrieve artifacts during the software development life cycle.  This centralization helps in version control, dependency management, and ensuring consistency across different environments </vt:lpstr>
      <vt:lpstr>Maven Maven is one of the popular open-source build tools developed by the Apache Group for building, publishing, and deploying multiple projects for perfect project management. Maven provides software developers build &amp; document the SDLC framework. mvn compile: This command is used to compile the project’s source code. mvn clean: Here, the project is cleaned to remove all previous-build files generated. mvn test: With this command, one can run project testing steps. mvn test-compile: This command is used to compile the code from the test source. </vt:lpstr>
      <vt:lpstr>Selenium Selenium is an open-source, automated testing tool used to test web applications across various browsers. Selenium can only test web applications, unfortunately, so desktop and mobile apps can’t be tested. However, other tools like Appium and HP’s QTP can be used to test software and mobile applications.  getCurrentUrl() – This command returns the URL of the currently active web page in the browser. getPageSource() – This command helps in getting the entire HTML source code of the open web page. getTitle() – This command can be used for displaying the title of the current web page.  </vt:lpstr>
      <vt:lpstr>Navigate To Commands driver.get (“https://www.browserstack.com”) ; driver.navigate().to("https://www.browserstack.com/selenium"); Forward Command driver.navigate().forward(); Back Command driver.navigate().back();  Refresh Command driver.navigate().refresh(); </vt:lpstr>
      <vt:lpstr>Junit Through JUnit, developers can run unit tests on each software component before it goes to testers. Tests are run quickly, and failed tests are listed separately for easy debugging.  There are some frequently used Junit annotations used to write test cases: @Test @Before @After @Ignores @BeforeClass @AfterClass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Vaishnavi Keshavapatnam</cp:lastModifiedBy>
  <cp:revision>117</cp:revision>
  <dcterms:created xsi:type="dcterms:W3CDTF">2018-11-16T01:56:21Z</dcterms:created>
  <dcterms:modified xsi:type="dcterms:W3CDTF">2024-02-14T03:26:54Z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nilsaini</vt:lpwstr>
  </property>
  <property fmtid="{D5CDD505-2E9C-101B-9397-08002B2CF9AE}" pid="5" name="Jive_VersionGuid">
    <vt:lpwstr>6f690e84-c1be-4313-bab2-227353a5d8e1</vt:lpwstr>
  </property>
  <property fmtid="{D5CDD505-2E9C-101B-9397-08002B2CF9AE}" pid="6" name="Offisync_UpdateToken">
    <vt:lpwstr>8</vt:lpwstr>
  </property>
  <property fmtid="{D5CDD505-2E9C-101B-9397-08002B2CF9AE}" pid="7" name="Offisync_ProviderInitializationData">
    <vt:lpwstr>https://vox.publicissapient.com</vt:lpwstr>
  </property>
</Properties>
</file>