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70" r:id="rId5"/>
    <p:sldId id="259" r:id="rId6"/>
    <p:sldId id="260" r:id="rId7"/>
    <p:sldId id="261" r:id="rId8"/>
    <p:sldId id="264"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FA6C9-D542-0078-8D43-647B75A55C14}" v="1075" dt="2025-06-25T11:44:07.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3A1F4-0EAE-42F5-ABF1-66C1050E663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01EA0F-3011-4C1F-B10E-57358CE2A4D1}">
      <dgm:prSet/>
      <dgm:spPr/>
      <dgm:t>
        <a:bodyPr/>
        <a:lstStyle/>
        <a:p>
          <a:r>
            <a:rPr lang="en-US"/>
            <a:t>To design, populate, and query a comprehensive student database that reflects the academic and technical profiles of Computer Science students. </a:t>
          </a:r>
        </a:p>
      </dgm:t>
    </dgm:pt>
    <dgm:pt modelId="{A2AEBA1A-A43D-4F90-AE72-23528345ECFE}" type="parTrans" cxnId="{86FAE021-94AD-41E0-8A88-4BA89B87384A}">
      <dgm:prSet/>
      <dgm:spPr/>
      <dgm:t>
        <a:bodyPr/>
        <a:lstStyle/>
        <a:p>
          <a:endParaRPr lang="en-US"/>
        </a:p>
      </dgm:t>
    </dgm:pt>
    <dgm:pt modelId="{6CCA8080-2B38-4815-B0E4-041C1471A9EE}" type="sibTrans" cxnId="{86FAE021-94AD-41E0-8A88-4BA89B87384A}">
      <dgm:prSet/>
      <dgm:spPr/>
      <dgm:t>
        <a:bodyPr/>
        <a:lstStyle/>
        <a:p>
          <a:endParaRPr lang="en-US"/>
        </a:p>
      </dgm:t>
    </dgm:pt>
    <dgm:pt modelId="{3A83D04B-4B67-4D10-9E0D-7EF33A51B569}">
      <dgm:prSet/>
      <dgm:spPr/>
      <dgm:t>
        <a:bodyPr/>
        <a:lstStyle/>
        <a:p>
          <a:r>
            <a:rPr lang="en-US"/>
            <a:t>This project focuses on storing and retrieving structured data regarding students’ academic performance (GPA), their domain interests, hands-on projects, future career goals, and proficiency levels in core programming languages .</a:t>
          </a:r>
        </a:p>
      </dgm:t>
    </dgm:pt>
    <dgm:pt modelId="{0CAC271E-F630-4F4A-8193-C63F164DF96C}" type="parTrans" cxnId="{44579159-92CF-4A3A-A2B4-BA9BA12F77FA}">
      <dgm:prSet/>
      <dgm:spPr/>
      <dgm:t>
        <a:bodyPr/>
        <a:lstStyle/>
        <a:p>
          <a:endParaRPr lang="en-US"/>
        </a:p>
      </dgm:t>
    </dgm:pt>
    <dgm:pt modelId="{2E60157A-5DD8-4C87-913C-9CA8F7B9AF86}" type="sibTrans" cxnId="{44579159-92CF-4A3A-A2B4-BA9BA12F77FA}">
      <dgm:prSet/>
      <dgm:spPr/>
      <dgm:t>
        <a:bodyPr/>
        <a:lstStyle/>
        <a:p>
          <a:endParaRPr lang="en-US"/>
        </a:p>
      </dgm:t>
    </dgm:pt>
    <dgm:pt modelId="{50DFFE88-2A54-425B-B24F-57BA2350DDF5}">
      <dgm:prSet/>
      <dgm:spPr/>
      <dgm:t>
        <a:bodyPr/>
        <a:lstStyle/>
        <a:p>
          <a:r>
            <a:rPr lang="en-US"/>
            <a:t>Efficiently manage and organize student data using SQL.</a:t>
          </a:r>
        </a:p>
      </dgm:t>
    </dgm:pt>
    <dgm:pt modelId="{5BBAFB35-C104-428D-BEB5-A7BFEBB8B8FD}" type="parTrans" cxnId="{8E1208F6-DC6C-4E10-BAA2-5581BA69B093}">
      <dgm:prSet/>
      <dgm:spPr/>
      <dgm:t>
        <a:bodyPr/>
        <a:lstStyle/>
        <a:p>
          <a:endParaRPr lang="en-US"/>
        </a:p>
      </dgm:t>
    </dgm:pt>
    <dgm:pt modelId="{A20DC603-F32E-4667-89BA-B8043ABC116A}" type="sibTrans" cxnId="{8E1208F6-DC6C-4E10-BAA2-5581BA69B093}">
      <dgm:prSet/>
      <dgm:spPr/>
      <dgm:t>
        <a:bodyPr/>
        <a:lstStyle/>
        <a:p>
          <a:endParaRPr lang="en-US"/>
        </a:p>
      </dgm:t>
    </dgm:pt>
    <dgm:pt modelId="{596117B0-919B-43A9-82B4-F43811016209}">
      <dgm:prSet/>
      <dgm:spPr/>
      <dgm:t>
        <a:bodyPr/>
        <a:lstStyle/>
        <a:p>
          <a:r>
            <a:rPr lang="en-US"/>
            <a:t>Analyze student strengths based on domain interests and language proficiency.</a:t>
          </a:r>
        </a:p>
      </dgm:t>
    </dgm:pt>
    <dgm:pt modelId="{FDF5F1B8-7618-403A-A3AD-FF715129BAE3}" type="parTrans" cxnId="{72D01679-FE3E-4675-ADA4-793D3094644E}">
      <dgm:prSet/>
      <dgm:spPr/>
      <dgm:t>
        <a:bodyPr/>
        <a:lstStyle/>
        <a:p>
          <a:endParaRPr lang="en-US"/>
        </a:p>
      </dgm:t>
    </dgm:pt>
    <dgm:pt modelId="{67FD4E6E-BE28-4A24-8A3F-F547BD940ABC}" type="sibTrans" cxnId="{72D01679-FE3E-4675-ADA4-793D3094644E}">
      <dgm:prSet/>
      <dgm:spPr/>
      <dgm:t>
        <a:bodyPr/>
        <a:lstStyle/>
        <a:p>
          <a:endParaRPr lang="en-US"/>
        </a:p>
      </dgm:t>
    </dgm:pt>
    <dgm:pt modelId="{481B0AE0-56EC-457A-BB2F-8765FEDC92B1}" type="pres">
      <dgm:prSet presAssocID="{6AF3A1F4-0EAE-42F5-ABF1-66C1050E6635}" presName="root" presStyleCnt="0">
        <dgm:presLayoutVars>
          <dgm:dir/>
          <dgm:resizeHandles val="exact"/>
        </dgm:presLayoutVars>
      </dgm:prSet>
      <dgm:spPr/>
    </dgm:pt>
    <dgm:pt modelId="{952F570B-6406-4148-B059-981DAB15771D}" type="pres">
      <dgm:prSet presAssocID="{6AF3A1F4-0EAE-42F5-ABF1-66C1050E6635}" presName="container" presStyleCnt="0">
        <dgm:presLayoutVars>
          <dgm:dir/>
          <dgm:resizeHandles val="exact"/>
        </dgm:presLayoutVars>
      </dgm:prSet>
      <dgm:spPr/>
    </dgm:pt>
    <dgm:pt modelId="{EE0438FC-B8B7-4498-973D-2CFAAE5887DB}" type="pres">
      <dgm:prSet presAssocID="{5D01EA0F-3011-4C1F-B10E-57358CE2A4D1}" presName="compNode" presStyleCnt="0"/>
      <dgm:spPr/>
    </dgm:pt>
    <dgm:pt modelId="{C1EB74B3-BBC4-4432-9257-19EFE39500B2}" type="pres">
      <dgm:prSet presAssocID="{5D01EA0F-3011-4C1F-B10E-57358CE2A4D1}" presName="iconBgRect" presStyleLbl="bgShp" presStyleIdx="0" presStyleCnt="4"/>
      <dgm:spPr/>
    </dgm:pt>
    <dgm:pt modelId="{0CFA762D-A3BE-4CA6-9343-FB43A24F7D6E}" type="pres">
      <dgm:prSet presAssocID="{5D01EA0F-3011-4C1F-B10E-57358CE2A4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516BBCD-C703-430C-9A08-4535B9EAD47A}" type="pres">
      <dgm:prSet presAssocID="{5D01EA0F-3011-4C1F-B10E-57358CE2A4D1}" presName="spaceRect" presStyleCnt="0"/>
      <dgm:spPr/>
    </dgm:pt>
    <dgm:pt modelId="{6245CC40-25AE-4434-9FAA-5C92ECFAEB15}" type="pres">
      <dgm:prSet presAssocID="{5D01EA0F-3011-4C1F-B10E-57358CE2A4D1}" presName="textRect" presStyleLbl="revTx" presStyleIdx="0" presStyleCnt="4">
        <dgm:presLayoutVars>
          <dgm:chMax val="1"/>
          <dgm:chPref val="1"/>
        </dgm:presLayoutVars>
      </dgm:prSet>
      <dgm:spPr/>
    </dgm:pt>
    <dgm:pt modelId="{046E8F16-EE0C-41DA-9123-CA0DB7A777A3}" type="pres">
      <dgm:prSet presAssocID="{6CCA8080-2B38-4815-B0E4-041C1471A9EE}" presName="sibTrans" presStyleLbl="sibTrans2D1" presStyleIdx="0" presStyleCnt="0"/>
      <dgm:spPr/>
    </dgm:pt>
    <dgm:pt modelId="{19E7B98B-BFD1-47EB-9979-EEB29F5116E3}" type="pres">
      <dgm:prSet presAssocID="{3A83D04B-4B67-4D10-9E0D-7EF33A51B569}" presName="compNode" presStyleCnt="0"/>
      <dgm:spPr/>
    </dgm:pt>
    <dgm:pt modelId="{F9C18A51-6FD0-4913-ABD0-649731F33988}" type="pres">
      <dgm:prSet presAssocID="{3A83D04B-4B67-4D10-9E0D-7EF33A51B569}" presName="iconBgRect" presStyleLbl="bgShp" presStyleIdx="1" presStyleCnt="4"/>
      <dgm:spPr/>
    </dgm:pt>
    <dgm:pt modelId="{D64C2C7F-F1F7-4A20-A97E-7C2576C1499B}" type="pres">
      <dgm:prSet presAssocID="{3A83D04B-4B67-4D10-9E0D-7EF33A51B5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2422ECB-4AE1-4573-815F-4A862D0962C9}" type="pres">
      <dgm:prSet presAssocID="{3A83D04B-4B67-4D10-9E0D-7EF33A51B569}" presName="spaceRect" presStyleCnt="0"/>
      <dgm:spPr/>
    </dgm:pt>
    <dgm:pt modelId="{0F8388B1-32B8-44E5-AB03-CD30CDFC5FEF}" type="pres">
      <dgm:prSet presAssocID="{3A83D04B-4B67-4D10-9E0D-7EF33A51B569}" presName="textRect" presStyleLbl="revTx" presStyleIdx="1" presStyleCnt="4">
        <dgm:presLayoutVars>
          <dgm:chMax val="1"/>
          <dgm:chPref val="1"/>
        </dgm:presLayoutVars>
      </dgm:prSet>
      <dgm:spPr/>
    </dgm:pt>
    <dgm:pt modelId="{EDDF68C8-B1AF-4571-929A-BDA96409882C}" type="pres">
      <dgm:prSet presAssocID="{2E60157A-5DD8-4C87-913C-9CA8F7B9AF86}" presName="sibTrans" presStyleLbl="sibTrans2D1" presStyleIdx="0" presStyleCnt="0"/>
      <dgm:spPr/>
    </dgm:pt>
    <dgm:pt modelId="{EEE551E0-C07A-47CD-BCAC-C8B7CAC5B054}" type="pres">
      <dgm:prSet presAssocID="{50DFFE88-2A54-425B-B24F-57BA2350DDF5}" presName="compNode" presStyleCnt="0"/>
      <dgm:spPr/>
    </dgm:pt>
    <dgm:pt modelId="{BAE49C99-CF8F-472F-B0E0-CC53F4FCEE20}" type="pres">
      <dgm:prSet presAssocID="{50DFFE88-2A54-425B-B24F-57BA2350DDF5}" presName="iconBgRect" presStyleLbl="bgShp" presStyleIdx="2" presStyleCnt="4"/>
      <dgm:spPr/>
    </dgm:pt>
    <dgm:pt modelId="{58675E3E-55E0-464E-9C53-5C5E48A67ACD}" type="pres">
      <dgm:prSet presAssocID="{50DFFE88-2A54-425B-B24F-57BA2350DD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4F94A97-251C-4359-9527-EE5B764BBCE4}" type="pres">
      <dgm:prSet presAssocID="{50DFFE88-2A54-425B-B24F-57BA2350DDF5}" presName="spaceRect" presStyleCnt="0"/>
      <dgm:spPr/>
    </dgm:pt>
    <dgm:pt modelId="{9993E56F-2415-42D4-A3F0-3148313111D8}" type="pres">
      <dgm:prSet presAssocID="{50DFFE88-2A54-425B-B24F-57BA2350DDF5}" presName="textRect" presStyleLbl="revTx" presStyleIdx="2" presStyleCnt="4">
        <dgm:presLayoutVars>
          <dgm:chMax val="1"/>
          <dgm:chPref val="1"/>
        </dgm:presLayoutVars>
      </dgm:prSet>
      <dgm:spPr/>
    </dgm:pt>
    <dgm:pt modelId="{3790C70B-6F69-498A-8B26-9307BBDE5023}" type="pres">
      <dgm:prSet presAssocID="{A20DC603-F32E-4667-89BA-B8043ABC116A}" presName="sibTrans" presStyleLbl="sibTrans2D1" presStyleIdx="0" presStyleCnt="0"/>
      <dgm:spPr/>
    </dgm:pt>
    <dgm:pt modelId="{A62DFF79-F935-4729-933F-A7AFAAAE3FAF}" type="pres">
      <dgm:prSet presAssocID="{596117B0-919B-43A9-82B4-F43811016209}" presName="compNode" presStyleCnt="0"/>
      <dgm:spPr/>
    </dgm:pt>
    <dgm:pt modelId="{A775C013-F4C8-4C02-A97B-61E6D3C1283D}" type="pres">
      <dgm:prSet presAssocID="{596117B0-919B-43A9-82B4-F43811016209}" presName="iconBgRect" presStyleLbl="bgShp" presStyleIdx="3" presStyleCnt="4"/>
      <dgm:spPr/>
    </dgm:pt>
    <dgm:pt modelId="{31EB97F5-85B5-4780-8955-F3F8F1FBFBDF}" type="pres">
      <dgm:prSet presAssocID="{596117B0-919B-43A9-82B4-F438110162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8F7DC5A2-2076-4372-BC63-79B35CB6DC5B}" type="pres">
      <dgm:prSet presAssocID="{596117B0-919B-43A9-82B4-F43811016209}" presName="spaceRect" presStyleCnt="0"/>
      <dgm:spPr/>
    </dgm:pt>
    <dgm:pt modelId="{31BAEB54-0AEA-4E69-8398-37EC95F44233}" type="pres">
      <dgm:prSet presAssocID="{596117B0-919B-43A9-82B4-F43811016209}" presName="textRect" presStyleLbl="revTx" presStyleIdx="3" presStyleCnt="4">
        <dgm:presLayoutVars>
          <dgm:chMax val="1"/>
          <dgm:chPref val="1"/>
        </dgm:presLayoutVars>
      </dgm:prSet>
      <dgm:spPr/>
    </dgm:pt>
  </dgm:ptLst>
  <dgm:cxnLst>
    <dgm:cxn modelId="{6E279714-3DA8-4947-8807-B23734D77D16}" type="presOf" srcId="{A20DC603-F32E-4667-89BA-B8043ABC116A}" destId="{3790C70B-6F69-498A-8B26-9307BBDE5023}" srcOrd="0" destOrd="0" presId="urn:microsoft.com/office/officeart/2018/2/layout/IconCircleList"/>
    <dgm:cxn modelId="{86FAE021-94AD-41E0-8A88-4BA89B87384A}" srcId="{6AF3A1F4-0EAE-42F5-ABF1-66C1050E6635}" destId="{5D01EA0F-3011-4C1F-B10E-57358CE2A4D1}" srcOrd="0" destOrd="0" parTransId="{A2AEBA1A-A43D-4F90-AE72-23528345ECFE}" sibTransId="{6CCA8080-2B38-4815-B0E4-041C1471A9EE}"/>
    <dgm:cxn modelId="{4889F024-D4D5-435B-849F-BF9399298E9F}" type="presOf" srcId="{2E60157A-5DD8-4C87-913C-9CA8F7B9AF86}" destId="{EDDF68C8-B1AF-4571-929A-BDA96409882C}" srcOrd="0" destOrd="0" presId="urn:microsoft.com/office/officeart/2018/2/layout/IconCircleList"/>
    <dgm:cxn modelId="{2A180435-CAB8-4DA2-96D8-FF72E5E80677}" type="presOf" srcId="{596117B0-919B-43A9-82B4-F43811016209}" destId="{31BAEB54-0AEA-4E69-8398-37EC95F44233}" srcOrd="0" destOrd="0" presId="urn:microsoft.com/office/officeart/2018/2/layout/IconCircleList"/>
    <dgm:cxn modelId="{C2787258-499F-49A9-BF2D-8C2FE390FAE2}" type="presOf" srcId="{3A83D04B-4B67-4D10-9E0D-7EF33A51B569}" destId="{0F8388B1-32B8-44E5-AB03-CD30CDFC5FEF}" srcOrd="0" destOrd="0" presId="urn:microsoft.com/office/officeart/2018/2/layout/IconCircleList"/>
    <dgm:cxn modelId="{72D01679-FE3E-4675-ADA4-793D3094644E}" srcId="{6AF3A1F4-0EAE-42F5-ABF1-66C1050E6635}" destId="{596117B0-919B-43A9-82B4-F43811016209}" srcOrd="3" destOrd="0" parTransId="{FDF5F1B8-7618-403A-A3AD-FF715129BAE3}" sibTransId="{67FD4E6E-BE28-4A24-8A3F-F547BD940ABC}"/>
    <dgm:cxn modelId="{44579159-92CF-4A3A-A2B4-BA9BA12F77FA}" srcId="{6AF3A1F4-0EAE-42F5-ABF1-66C1050E6635}" destId="{3A83D04B-4B67-4D10-9E0D-7EF33A51B569}" srcOrd="1" destOrd="0" parTransId="{0CAC271E-F630-4F4A-8193-C63F164DF96C}" sibTransId="{2E60157A-5DD8-4C87-913C-9CA8F7B9AF86}"/>
    <dgm:cxn modelId="{00EC5BA4-1DB8-421E-881A-31700444FB17}" type="presOf" srcId="{6CCA8080-2B38-4815-B0E4-041C1471A9EE}" destId="{046E8F16-EE0C-41DA-9123-CA0DB7A777A3}" srcOrd="0" destOrd="0" presId="urn:microsoft.com/office/officeart/2018/2/layout/IconCircleList"/>
    <dgm:cxn modelId="{83C693C1-071E-4383-9605-912C73FC07DB}" type="presOf" srcId="{6AF3A1F4-0EAE-42F5-ABF1-66C1050E6635}" destId="{481B0AE0-56EC-457A-BB2F-8765FEDC92B1}" srcOrd="0" destOrd="0" presId="urn:microsoft.com/office/officeart/2018/2/layout/IconCircleList"/>
    <dgm:cxn modelId="{F4ADE0CF-BC99-4A39-BA85-6F800D84E1EE}" type="presOf" srcId="{50DFFE88-2A54-425B-B24F-57BA2350DDF5}" destId="{9993E56F-2415-42D4-A3F0-3148313111D8}" srcOrd="0" destOrd="0" presId="urn:microsoft.com/office/officeart/2018/2/layout/IconCircleList"/>
    <dgm:cxn modelId="{0E4F24D9-5A6F-4CC5-BD3B-9EB81D35BFD5}" type="presOf" srcId="{5D01EA0F-3011-4C1F-B10E-57358CE2A4D1}" destId="{6245CC40-25AE-4434-9FAA-5C92ECFAEB15}" srcOrd="0" destOrd="0" presId="urn:microsoft.com/office/officeart/2018/2/layout/IconCircleList"/>
    <dgm:cxn modelId="{8E1208F6-DC6C-4E10-BAA2-5581BA69B093}" srcId="{6AF3A1F4-0EAE-42F5-ABF1-66C1050E6635}" destId="{50DFFE88-2A54-425B-B24F-57BA2350DDF5}" srcOrd="2" destOrd="0" parTransId="{5BBAFB35-C104-428D-BEB5-A7BFEBB8B8FD}" sibTransId="{A20DC603-F32E-4667-89BA-B8043ABC116A}"/>
    <dgm:cxn modelId="{C4FFA4EC-8AF9-4C70-B84A-0A79A9A04BBB}" type="presParOf" srcId="{481B0AE0-56EC-457A-BB2F-8765FEDC92B1}" destId="{952F570B-6406-4148-B059-981DAB15771D}" srcOrd="0" destOrd="0" presId="urn:microsoft.com/office/officeart/2018/2/layout/IconCircleList"/>
    <dgm:cxn modelId="{1A390EEE-2A82-47AF-B314-DC47A08CD688}" type="presParOf" srcId="{952F570B-6406-4148-B059-981DAB15771D}" destId="{EE0438FC-B8B7-4498-973D-2CFAAE5887DB}" srcOrd="0" destOrd="0" presId="urn:microsoft.com/office/officeart/2018/2/layout/IconCircleList"/>
    <dgm:cxn modelId="{09DE0C37-D511-41F6-9332-B853C4D8E36A}" type="presParOf" srcId="{EE0438FC-B8B7-4498-973D-2CFAAE5887DB}" destId="{C1EB74B3-BBC4-4432-9257-19EFE39500B2}" srcOrd="0" destOrd="0" presId="urn:microsoft.com/office/officeart/2018/2/layout/IconCircleList"/>
    <dgm:cxn modelId="{35977AD2-F33B-4F37-B9CF-F293C16E7FC2}" type="presParOf" srcId="{EE0438FC-B8B7-4498-973D-2CFAAE5887DB}" destId="{0CFA762D-A3BE-4CA6-9343-FB43A24F7D6E}" srcOrd="1" destOrd="0" presId="urn:microsoft.com/office/officeart/2018/2/layout/IconCircleList"/>
    <dgm:cxn modelId="{7223D26C-9250-48F4-9BF7-155B0A487099}" type="presParOf" srcId="{EE0438FC-B8B7-4498-973D-2CFAAE5887DB}" destId="{E516BBCD-C703-430C-9A08-4535B9EAD47A}" srcOrd="2" destOrd="0" presId="urn:microsoft.com/office/officeart/2018/2/layout/IconCircleList"/>
    <dgm:cxn modelId="{D768DECB-FF5C-4ED5-A29B-C416271EF765}" type="presParOf" srcId="{EE0438FC-B8B7-4498-973D-2CFAAE5887DB}" destId="{6245CC40-25AE-4434-9FAA-5C92ECFAEB15}" srcOrd="3" destOrd="0" presId="urn:microsoft.com/office/officeart/2018/2/layout/IconCircleList"/>
    <dgm:cxn modelId="{15A329F7-28B0-46C9-BAD0-E38E00A2EE78}" type="presParOf" srcId="{952F570B-6406-4148-B059-981DAB15771D}" destId="{046E8F16-EE0C-41DA-9123-CA0DB7A777A3}" srcOrd="1" destOrd="0" presId="urn:microsoft.com/office/officeart/2018/2/layout/IconCircleList"/>
    <dgm:cxn modelId="{4B1BD46E-2A8A-4D29-8731-42475F83FDD0}" type="presParOf" srcId="{952F570B-6406-4148-B059-981DAB15771D}" destId="{19E7B98B-BFD1-47EB-9979-EEB29F5116E3}" srcOrd="2" destOrd="0" presId="urn:microsoft.com/office/officeart/2018/2/layout/IconCircleList"/>
    <dgm:cxn modelId="{10C51E11-1262-443B-815B-5190EBEE67D4}" type="presParOf" srcId="{19E7B98B-BFD1-47EB-9979-EEB29F5116E3}" destId="{F9C18A51-6FD0-4913-ABD0-649731F33988}" srcOrd="0" destOrd="0" presId="urn:microsoft.com/office/officeart/2018/2/layout/IconCircleList"/>
    <dgm:cxn modelId="{8287A025-E050-4191-9D07-E62830430774}" type="presParOf" srcId="{19E7B98B-BFD1-47EB-9979-EEB29F5116E3}" destId="{D64C2C7F-F1F7-4A20-A97E-7C2576C1499B}" srcOrd="1" destOrd="0" presId="urn:microsoft.com/office/officeart/2018/2/layout/IconCircleList"/>
    <dgm:cxn modelId="{E097D143-7534-40E6-857F-A3007316CF3E}" type="presParOf" srcId="{19E7B98B-BFD1-47EB-9979-EEB29F5116E3}" destId="{82422ECB-4AE1-4573-815F-4A862D0962C9}" srcOrd="2" destOrd="0" presId="urn:microsoft.com/office/officeart/2018/2/layout/IconCircleList"/>
    <dgm:cxn modelId="{635ADFA8-089E-4C7A-8542-B48672A40DEA}" type="presParOf" srcId="{19E7B98B-BFD1-47EB-9979-EEB29F5116E3}" destId="{0F8388B1-32B8-44E5-AB03-CD30CDFC5FEF}" srcOrd="3" destOrd="0" presId="urn:microsoft.com/office/officeart/2018/2/layout/IconCircleList"/>
    <dgm:cxn modelId="{7ECE3F0A-318B-4195-B5C9-8B957445B2E3}" type="presParOf" srcId="{952F570B-6406-4148-B059-981DAB15771D}" destId="{EDDF68C8-B1AF-4571-929A-BDA96409882C}" srcOrd="3" destOrd="0" presId="urn:microsoft.com/office/officeart/2018/2/layout/IconCircleList"/>
    <dgm:cxn modelId="{1302CEFE-BAB1-437B-88D2-0EF56525127F}" type="presParOf" srcId="{952F570B-6406-4148-B059-981DAB15771D}" destId="{EEE551E0-C07A-47CD-BCAC-C8B7CAC5B054}" srcOrd="4" destOrd="0" presId="urn:microsoft.com/office/officeart/2018/2/layout/IconCircleList"/>
    <dgm:cxn modelId="{10E694C4-93F9-4304-A1F7-EE2D5AC9B88B}" type="presParOf" srcId="{EEE551E0-C07A-47CD-BCAC-C8B7CAC5B054}" destId="{BAE49C99-CF8F-472F-B0E0-CC53F4FCEE20}" srcOrd="0" destOrd="0" presId="urn:microsoft.com/office/officeart/2018/2/layout/IconCircleList"/>
    <dgm:cxn modelId="{6E09B2BC-CAC4-4D56-B474-D6D65EE62F9F}" type="presParOf" srcId="{EEE551E0-C07A-47CD-BCAC-C8B7CAC5B054}" destId="{58675E3E-55E0-464E-9C53-5C5E48A67ACD}" srcOrd="1" destOrd="0" presId="urn:microsoft.com/office/officeart/2018/2/layout/IconCircleList"/>
    <dgm:cxn modelId="{4F50A735-1B53-480A-8AB8-B6F2F58C6766}" type="presParOf" srcId="{EEE551E0-C07A-47CD-BCAC-C8B7CAC5B054}" destId="{E4F94A97-251C-4359-9527-EE5B764BBCE4}" srcOrd="2" destOrd="0" presId="urn:microsoft.com/office/officeart/2018/2/layout/IconCircleList"/>
    <dgm:cxn modelId="{C28D4310-8A8E-4933-B96A-B88922DFABBA}" type="presParOf" srcId="{EEE551E0-C07A-47CD-BCAC-C8B7CAC5B054}" destId="{9993E56F-2415-42D4-A3F0-3148313111D8}" srcOrd="3" destOrd="0" presId="urn:microsoft.com/office/officeart/2018/2/layout/IconCircleList"/>
    <dgm:cxn modelId="{F4ECD431-EE52-42F8-9F20-1AFD3D39FABE}" type="presParOf" srcId="{952F570B-6406-4148-B059-981DAB15771D}" destId="{3790C70B-6F69-498A-8B26-9307BBDE5023}" srcOrd="5" destOrd="0" presId="urn:microsoft.com/office/officeart/2018/2/layout/IconCircleList"/>
    <dgm:cxn modelId="{D4071B18-60FF-49DD-A12D-6AC6BE49857F}" type="presParOf" srcId="{952F570B-6406-4148-B059-981DAB15771D}" destId="{A62DFF79-F935-4729-933F-A7AFAAAE3FAF}" srcOrd="6" destOrd="0" presId="urn:microsoft.com/office/officeart/2018/2/layout/IconCircleList"/>
    <dgm:cxn modelId="{AF003615-DF1F-485D-8026-C89562C3FEF9}" type="presParOf" srcId="{A62DFF79-F935-4729-933F-A7AFAAAE3FAF}" destId="{A775C013-F4C8-4C02-A97B-61E6D3C1283D}" srcOrd="0" destOrd="0" presId="urn:microsoft.com/office/officeart/2018/2/layout/IconCircleList"/>
    <dgm:cxn modelId="{83A014C3-62D7-4696-A512-F82943D63AC9}" type="presParOf" srcId="{A62DFF79-F935-4729-933F-A7AFAAAE3FAF}" destId="{31EB97F5-85B5-4780-8955-F3F8F1FBFBDF}" srcOrd="1" destOrd="0" presId="urn:microsoft.com/office/officeart/2018/2/layout/IconCircleList"/>
    <dgm:cxn modelId="{6F189AD3-41F9-4376-9432-C1D3E2AB5C56}" type="presParOf" srcId="{A62DFF79-F935-4729-933F-A7AFAAAE3FAF}" destId="{8F7DC5A2-2076-4372-BC63-79B35CB6DC5B}" srcOrd="2" destOrd="0" presId="urn:microsoft.com/office/officeart/2018/2/layout/IconCircleList"/>
    <dgm:cxn modelId="{6FAB8CF0-9F45-40E9-935C-7EE4E2338839}" type="presParOf" srcId="{A62DFF79-F935-4729-933F-A7AFAAAE3FAF}" destId="{31BAEB54-0AEA-4E69-8398-37EC95F4423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B74B3-BBC4-4432-9257-19EFE39500B2}">
      <dsp:nvSpPr>
        <dsp:cNvPr id="0" name=""/>
        <dsp:cNvSpPr/>
      </dsp:nvSpPr>
      <dsp:spPr>
        <a:xfrm>
          <a:off x="181777" y="367425"/>
          <a:ext cx="1320143" cy="13201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A762D-A3BE-4CA6-9343-FB43A24F7D6E}">
      <dsp:nvSpPr>
        <dsp:cNvPr id="0" name=""/>
        <dsp:cNvSpPr/>
      </dsp:nvSpPr>
      <dsp:spPr>
        <a:xfrm>
          <a:off x="459007" y="644655"/>
          <a:ext cx="765683" cy="765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5CC40-25AE-4434-9FAA-5C92ECFAEB15}">
      <dsp:nvSpPr>
        <dsp:cNvPr id="0" name=""/>
        <dsp:cNvSpPr/>
      </dsp:nvSpPr>
      <dsp:spPr>
        <a:xfrm>
          <a:off x="1784808" y="367425"/>
          <a:ext cx="3111765" cy="132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To design, populate, and query a comprehensive student database that reflects the academic and technical profiles of Computer Science students. </a:t>
          </a:r>
        </a:p>
      </dsp:txBody>
      <dsp:txXfrm>
        <a:off x="1784808" y="367425"/>
        <a:ext cx="3111765" cy="1320143"/>
      </dsp:txXfrm>
    </dsp:sp>
    <dsp:sp modelId="{F9C18A51-6FD0-4913-ABD0-649731F33988}">
      <dsp:nvSpPr>
        <dsp:cNvPr id="0" name=""/>
        <dsp:cNvSpPr/>
      </dsp:nvSpPr>
      <dsp:spPr>
        <a:xfrm>
          <a:off x="5438775" y="367425"/>
          <a:ext cx="1320143" cy="13201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C2C7F-F1F7-4A20-A97E-7C2576C1499B}">
      <dsp:nvSpPr>
        <dsp:cNvPr id="0" name=""/>
        <dsp:cNvSpPr/>
      </dsp:nvSpPr>
      <dsp:spPr>
        <a:xfrm>
          <a:off x="5716005" y="644655"/>
          <a:ext cx="765683" cy="765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8388B1-32B8-44E5-AB03-CD30CDFC5FEF}">
      <dsp:nvSpPr>
        <dsp:cNvPr id="0" name=""/>
        <dsp:cNvSpPr/>
      </dsp:nvSpPr>
      <dsp:spPr>
        <a:xfrm>
          <a:off x="7041806" y="367425"/>
          <a:ext cx="3111765" cy="132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This project focuses on storing and retrieving structured data regarding students’ academic performance (GPA), their domain interests, hands-on projects, future career goals, and proficiency levels in core programming languages .</a:t>
          </a:r>
        </a:p>
      </dsp:txBody>
      <dsp:txXfrm>
        <a:off x="7041806" y="367425"/>
        <a:ext cx="3111765" cy="1320143"/>
      </dsp:txXfrm>
    </dsp:sp>
    <dsp:sp modelId="{BAE49C99-CF8F-472F-B0E0-CC53F4FCEE20}">
      <dsp:nvSpPr>
        <dsp:cNvPr id="0" name=""/>
        <dsp:cNvSpPr/>
      </dsp:nvSpPr>
      <dsp:spPr>
        <a:xfrm>
          <a:off x="181777" y="2378862"/>
          <a:ext cx="1320143" cy="13201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75E3E-55E0-464E-9C53-5C5E48A67ACD}">
      <dsp:nvSpPr>
        <dsp:cNvPr id="0" name=""/>
        <dsp:cNvSpPr/>
      </dsp:nvSpPr>
      <dsp:spPr>
        <a:xfrm>
          <a:off x="459007" y="2656092"/>
          <a:ext cx="765683" cy="7656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3E56F-2415-42D4-A3F0-3148313111D8}">
      <dsp:nvSpPr>
        <dsp:cNvPr id="0" name=""/>
        <dsp:cNvSpPr/>
      </dsp:nvSpPr>
      <dsp:spPr>
        <a:xfrm>
          <a:off x="1784808" y="2378862"/>
          <a:ext cx="3111765" cy="132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Efficiently manage and organize student data using SQL.</a:t>
          </a:r>
        </a:p>
      </dsp:txBody>
      <dsp:txXfrm>
        <a:off x="1784808" y="2378862"/>
        <a:ext cx="3111765" cy="1320143"/>
      </dsp:txXfrm>
    </dsp:sp>
    <dsp:sp modelId="{A775C013-F4C8-4C02-A97B-61E6D3C1283D}">
      <dsp:nvSpPr>
        <dsp:cNvPr id="0" name=""/>
        <dsp:cNvSpPr/>
      </dsp:nvSpPr>
      <dsp:spPr>
        <a:xfrm>
          <a:off x="5438775" y="2378862"/>
          <a:ext cx="1320143" cy="132014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B97F5-85B5-4780-8955-F3F8F1FBFBDF}">
      <dsp:nvSpPr>
        <dsp:cNvPr id="0" name=""/>
        <dsp:cNvSpPr/>
      </dsp:nvSpPr>
      <dsp:spPr>
        <a:xfrm>
          <a:off x="5716005" y="2656092"/>
          <a:ext cx="765683" cy="765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AEB54-0AEA-4E69-8398-37EC95F44233}">
      <dsp:nvSpPr>
        <dsp:cNvPr id="0" name=""/>
        <dsp:cNvSpPr/>
      </dsp:nvSpPr>
      <dsp:spPr>
        <a:xfrm>
          <a:off x="7041806" y="2378862"/>
          <a:ext cx="3111765" cy="132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Analyze student strengths based on domain interests and language proficiency.</a:t>
          </a:r>
        </a:p>
      </dsp:txBody>
      <dsp:txXfrm>
        <a:off x="7041806" y="2378862"/>
        <a:ext cx="3111765" cy="13201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6/25/2025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855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6/25/2025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307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6/25/2025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052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6/25/2025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6793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6/25/2025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7661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6/25/2025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3170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6/25/2025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2156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6/25/2025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8655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6/25/2025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7997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6/25/2025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1917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6/25/2025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8650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6/25/2025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5053052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0435369-E5E2-3760-EE7B-DC0FADFBAD73}"/>
              </a:ext>
            </a:extLst>
          </p:cNvPr>
          <p:cNvPicPr>
            <a:picLocks noChangeAspect="1"/>
          </p:cNvPicPr>
          <p:nvPr/>
        </p:nvPicPr>
        <p:blipFill>
          <a:blip r:embed="rId2">
            <a:alphaModFix amt="60000"/>
          </a:blip>
          <a:srcRect t="6413" b="12359"/>
          <a:stretch>
            <a:fillRect/>
          </a:stretch>
        </p:blipFill>
        <p:spPr>
          <a:xfrm>
            <a:off x="1" y="1"/>
            <a:ext cx="12192000" cy="6857999"/>
          </a:xfrm>
          <a:prstGeom prst="rect">
            <a:avLst/>
          </a:prstGeom>
        </p:spPr>
      </p:pic>
      <p:sp>
        <p:nvSpPr>
          <p:cNvPr id="2" name="Title 1"/>
          <p:cNvSpPr>
            <a:spLocks noGrp="1"/>
          </p:cNvSpPr>
          <p:nvPr>
            <p:ph type="ctrTitle"/>
          </p:nvPr>
        </p:nvSpPr>
        <p:spPr>
          <a:xfrm>
            <a:off x="2301923" y="1023161"/>
            <a:ext cx="8406184" cy="2527617"/>
          </a:xfrm>
        </p:spPr>
        <p:txBody>
          <a:bodyPr>
            <a:normAutofit/>
          </a:bodyPr>
          <a:lstStyle/>
          <a:p>
            <a:r>
              <a:rPr lang="en-US" sz="5000">
                <a:solidFill>
                  <a:srgbClr val="FFFFFF"/>
                </a:solidFill>
              </a:rPr>
              <a:t>COMPUTER SCIENCE STUDENTS ACADEMICS</a:t>
            </a:r>
          </a:p>
        </p:txBody>
      </p:sp>
      <p:sp>
        <p:nvSpPr>
          <p:cNvPr id="3" name="Subtitle 2"/>
          <p:cNvSpPr>
            <a:spLocks noGrp="1"/>
          </p:cNvSpPr>
          <p:nvPr>
            <p:ph type="subTitle" idx="1"/>
          </p:nvPr>
        </p:nvSpPr>
        <p:spPr>
          <a:xfrm>
            <a:off x="9137511" y="5060203"/>
            <a:ext cx="2747213" cy="1414089"/>
          </a:xfrm>
        </p:spPr>
        <p:txBody>
          <a:bodyPr vert="horz" lIns="91440" tIns="45720" rIns="91440" bIns="45720" rtlCol="0">
            <a:normAutofit/>
          </a:bodyPr>
          <a:lstStyle/>
          <a:p>
            <a:r>
              <a:rPr lang="en-US" sz="2200">
                <a:solidFill>
                  <a:srgbClr val="FFFFFF"/>
                </a:solidFill>
              </a:rPr>
              <a:t>BY:</a:t>
            </a:r>
          </a:p>
          <a:p>
            <a:r>
              <a:rPr lang="en-US" sz="2200">
                <a:solidFill>
                  <a:srgbClr val="FFFFFF"/>
                </a:solidFill>
              </a:rPr>
              <a:t>VAISHNAVI V</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DF9C-AD07-9072-E16C-DD62BD38392F}"/>
              </a:ext>
            </a:extLst>
          </p:cNvPr>
          <p:cNvSpPr>
            <a:spLocks noGrp="1"/>
          </p:cNvSpPr>
          <p:nvPr>
            <p:ph type="title"/>
          </p:nvPr>
        </p:nvSpPr>
        <p:spPr>
          <a:xfrm>
            <a:off x="1098561" y="824726"/>
            <a:ext cx="10255239" cy="2037824"/>
          </a:xfrm>
        </p:spPr>
        <p:txBody>
          <a:bodyPr>
            <a:normAutofit fontScale="90000"/>
          </a:bodyPr>
          <a:lstStyle/>
          <a:p>
            <a:r>
              <a:rPr lang="en-US" sz="2400" dirty="0"/>
              <a:t>              </a:t>
            </a:r>
            <a:r>
              <a:rPr lang="en-US" sz="2400" dirty="0">
                <a:highlight>
                  <a:srgbClr val="FFFF00"/>
                </a:highlight>
              </a:rPr>
              <a:t>5.COMBINE DETAILS FROM BOTH THE TABLE</a:t>
            </a:r>
            <a:r>
              <a:rPr lang="en-US" sz="2400" dirty="0"/>
              <a:t>     </a:t>
            </a:r>
            <a:br>
              <a:rPr lang="en-US" sz="2400" dirty="0"/>
            </a:br>
            <a:br>
              <a:rPr lang="en-US" sz="2400" dirty="0"/>
            </a:br>
            <a:br>
              <a:rPr lang="en-US" sz="2400" dirty="0"/>
            </a:br>
            <a:br>
              <a:rPr lang="en-US" sz="2400" dirty="0"/>
            </a:br>
            <a:br>
              <a:rPr lang="en-US" sz="2400" dirty="0"/>
            </a:br>
            <a:r>
              <a:rPr lang="en-US" sz="2400" b="0" dirty="0"/>
              <a:t>QUERY:</a:t>
            </a:r>
          </a:p>
        </p:txBody>
      </p:sp>
      <p:pic>
        <p:nvPicPr>
          <p:cNvPr id="5" name="Content Placeholder 4" descr="A close-up of a white background&#10;&#10;AI-generated content may be incorrect.">
            <a:extLst>
              <a:ext uri="{FF2B5EF4-FFF2-40B4-BE49-F238E27FC236}">
                <a16:creationId xmlns:a16="http://schemas.microsoft.com/office/drawing/2014/main" id="{3FE9BFD3-D329-ACFA-9BF2-F860949E4F58}"/>
              </a:ext>
            </a:extLst>
          </p:cNvPr>
          <p:cNvPicPr>
            <a:picLocks noGrp="1" noChangeAspect="1"/>
          </p:cNvPicPr>
          <p:nvPr>
            <p:ph sz="half" idx="1"/>
          </p:nvPr>
        </p:nvPicPr>
        <p:blipFill>
          <a:blip r:embed="rId2"/>
          <a:stretch>
            <a:fillRect/>
          </a:stretch>
        </p:blipFill>
        <p:spPr>
          <a:xfrm>
            <a:off x="1112710" y="3467894"/>
            <a:ext cx="4181475" cy="1066800"/>
          </a:xfrm>
        </p:spPr>
      </p:pic>
      <p:pic>
        <p:nvPicPr>
          <p:cNvPr id="6" name="Content Placeholder 5" descr="A screenshot of a computer&#10;&#10;AI-generated content may be incorrect.">
            <a:extLst>
              <a:ext uri="{FF2B5EF4-FFF2-40B4-BE49-F238E27FC236}">
                <a16:creationId xmlns:a16="http://schemas.microsoft.com/office/drawing/2014/main" id="{700A74CF-4E1A-D862-CFE3-9691A4A9D7AD}"/>
              </a:ext>
            </a:extLst>
          </p:cNvPr>
          <p:cNvPicPr>
            <a:picLocks noGrp="1" noChangeAspect="1"/>
          </p:cNvPicPr>
          <p:nvPr>
            <p:ph sz="half" idx="2"/>
          </p:nvPr>
        </p:nvPicPr>
        <p:blipFill>
          <a:blip r:embed="rId3"/>
          <a:stretch>
            <a:fillRect/>
          </a:stretch>
        </p:blipFill>
        <p:spPr>
          <a:xfrm>
            <a:off x="6094897" y="2852211"/>
            <a:ext cx="5733772" cy="2839296"/>
          </a:xfrm>
        </p:spPr>
      </p:pic>
    </p:spTree>
    <p:extLst>
      <p:ext uri="{BB962C8B-B14F-4D97-AF65-F5344CB8AC3E}">
        <p14:creationId xmlns:p14="http://schemas.microsoft.com/office/powerpoint/2010/main" val="151227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B0AA-284E-C3E1-2A96-681CFEBD8332}"/>
              </a:ext>
            </a:extLst>
          </p:cNvPr>
          <p:cNvSpPr>
            <a:spLocks noGrp="1"/>
          </p:cNvSpPr>
          <p:nvPr>
            <p:ph type="title"/>
          </p:nvPr>
        </p:nvSpPr>
        <p:spPr>
          <a:xfrm>
            <a:off x="612648" y="935161"/>
            <a:ext cx="10653578" cy="778867"/>
          </a:xfrm>
        </p:spPr>
        <p:txBody>
          <a:bodyPr/>
          <a:lstStyle/>
          <a:p>
            <a:r>
              <a:rPr lang="en-US" dirty="0"/>
              <a:t>                            </a:t>
            </a:r>
            <a:r>
              <a:rPr lang="en-US" dirty="0">
                <a:solidFill>
                  <a:schemeClr val="bg1"/>
                </a:solidFill>
              </a:rPr>
              <a:t>CONCLUSION</a:t>
            </a:r>
          </a:p>
        </p:txBody>
      </p:sp>
      <p:sp>
        <p:nvSpPr>
          <p:cNvPr id="3" name="Content Placeholder 2">
            <a:extLst>
              <a:ext uri="{FF2B5EF4-FFF2-40B4-BE49-F238E27FC236}">
                <a16:creationId xmlns:a16="http://schemas.microsoft.com/office/drawing/2014/main" id="{88F3F56F-A8F2-A0F5-59C3-F4275C7FD822}"/>
              </a:ext>
            </a:extLst>
          </p:cNvPr>
          <p:cNvSpPr>
            <a:spLocks noGrp="1"/>
          </p:cNvSpPr>
          <p:nvPr>
            <p:ph idx="1"/>
          </p:nvPr>
        </p:nvSpPr>
        <p:spPr>
          <a:xfrm>
            <a:off x="1208994" y="2433357"/>
            <a:ext cx="9759059" cy="3876003"/>
          </a:xfrm>
        </p:spPr>
        <p:txBody>
          <a:bodyPr vert="horz" lIns="91440" tIns="45720" rIns="91440" bIns="45720" rtlCol="0" anchor="t">
            <a:normAutofit/>
          </a:bodyPr>
          <a:lstStyle/>
          <a:p>
            <a:r>
              <a:rPr lang="en-US" dirty="0">
                <a:solidFill>
                  <a:schemeClr val="bg1"/>
                </a:solidFill>
                <a:ea typeface="+mn-lt"/>
                <a:cs typeface="+mn-lt"/>
              </a:rPr>
              <a:t>This SQL-based student database system successfully showcases how structured queries can extract valuable insights from academic and skill-related data.</a:t>
            </a:r>
          </a:p>
          <a:p>
            <a:r>
              <a:rPr lang="en-US" dirty="0">
                <a:solidFill>
                  <a:schemeClr val="bg1"/>
                </a:solidFill>
                <a:ea typeface="+mn-lt"/>
                <a:cs typeface="+mn-lt"/>
              </a:rPr>
              <a:t>The project highlights the importance of structured data management in education and career planning, proving SQL to be an essential tool for storing, querying, and analyzing student performance and professional readiness.</a:t>
            </a:r>
            <a:endParaRPr lang="en-US">
              <a:solidFill>
                <a:schemeClr val="bg1"/>
              </a:solidFill>
            </a:endParaRPr>
          </a:p>
        </p:txBody>
      </p:sp>
    </p:spTree>
    <p:extLst>
      <p:ext uri="{BB962C8B-B14F-4D97-AF65-F5344CB8AC3E}">
        <p14:creationId xmlns:p14="http://schemas.microsoft.com/office/powerpoint/2010/main" val="214234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E3E4-E3AF-CC55-142B-3F28C2227692}"/>
              </a:ext>
            </a:extLst>
          </p:cNvPr>
          <p:cNvSpPr>
            <a:spLocks noGrp="1"/>
          </p:cNvSpPr>
          <p:nvPr>
            <p:ph type="title"/>
          </p:nvPr>
        </p:nvSpPr>
        <p:spPr>
          <a:xfrm>
            <a:off x="1979765" y="2666551"/>
            <a:ext cx="9286461" cy="1894257"/>
          </a:xfrm>
        </p:spPr>
        <p:txBody>
          <a:bodyPr>
            <a:normAutofit/>
          </a:bodyPr>
          <a:lstStyle/>
          <a:p>
            <a:r>
              <a:rPr lang="en-US" sz="4400" dirty="0"/>
              <a:t>                  </a:t>
            </a:r>
            <a:r>
              <a:rPr lang="en-US" sz="4800" dirty="0">
                <a:solidFill>
                  <a:schemeClr val="bg1"/>
                </a:solidFill>
              </a:rPr>
              <a:t>THANK YOU</a:t>
            </a:r>
          </a:p>
        </p:txBody>
      </p:sp>
    </p:spTree>
    <p:extLst>
      <p:ext uri="{BB962C8B-B14F-4D97-AF65-F5344CB8AC3E}">
        <p14:creationId xmlns:p14="http://schemas.microsoft.com/office/powerpoint/2010/main" val="337427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0B92D-CE8F-7D4A-F31F-8C8D20D19CFC}"/>
              </a:ext>
            </a:extLst>
          </p:cNvPr>
          <p:cNvSpPr>
            <a:spLocks noGrp="1"/>
          </p:cNvSpPr>
          <p:nvPr>
            <p:ph type="title"/>
          </p:nvPr>
        </p:nvSpPr>
        <p:spPr>
          <a:xfrm>
            <a:off x="3238500" y="234876"/>
            <a:ext cx="5137564" cy="1479637"/>
          </a:xfrm>
        </p:spPr>
        <p:txBody>
          <a:bodyPr anchor="ctr">
            <a:normAutofit/>
          </a:bodyPr>
          <a:lstStyle/>
          <a:p>
            <a:pPr algn="ctr"/>
            <a:r>
              <a:rPr lang="en-US" dirty="0"/>
              <a:t>                               OBJECTIVES</a:t>
            </a:r>
          </a:p>
        </p:txBody>
      </p:sp>
      <p:graphicFrame>
        <p:nvGraphicFramePr>
          <p:cNvPr id="5" name="Content Placeholder 2">
            <a:extLst>
              <a:ext uri="{FF2B5EF4-FFF2-40B4-BE49-F238E27FC236}">
                <a16:creationId xmlns:a16="http://schemas.microsoft.com/office/drawing/2014/main" id="{6A00F4EC-838B-4446-F38B-9624339A1451}"/>
              </a:ext>
            </a:extLst>
          </p:cNvPr>
          <p:cNvGraphicFramePr>
            <a:graphicFrameLocks noGrp="1"/>
          </p:cNvGraphicFramePr>
          <p:nvPr>
            <p:ph idx="1"/>
            <p:extLst>
              <p:ext uri="{D42A27DB-BD31-4B8C-83A1-F6EECF244321}">
                <p14:modId xmlns:p14="http://schemas.microsoft.com/office/powerpoint/2010/main" val="950025878"/>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23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Yellow question mark">
            <a:extLst>
              <a:ext uri="{FF2B5EF4-FFF2-40B4-BE49-F238E27FC236}">
                <a16:creationId xmlns:a16="http://schemas.microsoft.com/office/drawing/2014/main" id="{6F02F04F-615B-B2C3-AF41-766A9303F67B}"/>
              </a:ext>
            </a:extLst>
          </p:cNvPr>
          <p:cNvPicPr>
            <a:picLocks noChangeAspect="1"/>
          </p:cNvPicPr>
          <p:nvPr/>
        </p:nvPicPr>
        <p:blipFill>
          <a:blip r:embed="rId2"/>
          <a:srcRect r="9091" b="14773"/>
          <a:stretch>
            <a:fill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1E10487-445A-EC1E-A5A2-97BD46F619CB}"/>
              </a:ext>
            </a:extLst>
          </p:cNvPr>
          <p:cNvSpPr>
            <a:spLocks noGrp="1"/>
          </p:cNvSpPr>
          <p:nvPr>
            <p:ph type="title"/>
          </p:nvPr>
        </p:nvSpPr>
        <p:spPr>
          <a:xfrm>
            <a:off x="286506" y="603315"/>
            <a:ext cx="5649211" cy="3685731"/>
          </a:xfrm>
        </p:spPr>
        <p:txBody>
          <a:bodyPr vert="horz" lIns="91440" tIns="45720" rIns="91440" bIns="45720" rtlCol="0" anchor="t">
            <a:normAutofit/>
          </a:bodyPr>
          <a:lstStyle/>
          <a:p>
            <a:r>
              <a:rPr lang="en-US" sz="6100"/>
              <a:t>QUESTION RELATED TO DATASET</a:t>
            </a:r>
          </a:p>
        </p:txBody>
      </p:sp>
    </p:spTree>
    <p:extLst>
      <p:ext uri="{BB962C8B-B14F-4D97-AF65-F5344CB8AC3E}">
        <p14:creationId xmlns:p14="http://schemas.microsoft.com/office/powerpoint/2010/main" val="15422681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C025-088E-813F-F58E-1E217431EF81}"/>
              </a:ext>
            </a:extLst>
          </p:cNvPr>
          <p:cNvSpPr>
            <a:spLocks noGrp="1"/>
          </p:cNvSpPr>
          <p:nvPr>
            <p:ph type="title"/>
          </p:nvPr>
        </p:nvSpPr>
        <p:spPr/>
        <p:txBody>
          <a:bodyPr/>
          <a:lstStyle/>
          <a:p>
            <a:r>
              <a:rPr lang="en-US" dirty="0"/>
              <a:t>                                   TABLE 1</a:t>
            </a:r>
          </a:p>
        </p:txBody>
      </p:sp>
      <p:pic>
        <p:nvPicPr>
          <p:cNvPr id="4" name="Content Placeholder 3" descr="A screenshot of a computer&#10;&#10;AI-generated content may be incorrect.">
            <a:extLst>
              <a:ext uri="{FF2B5EF4-FFF2-40B4-BE49-F238E27FC236}">
                <a16:creationId xmlns:a16="http://schemas.microsoft.com/office/drawing/2014/main" id="{A7778771-462C-D3B1-E512-86034F261C67}"/>
              </a:ext>
            </a:extLst>
          </p:cNvPr>
          <p:cNvPicPr>
            <a:picLocks noGrp="1" noChangeAspect="1"/>
          </p:cNvPicPr>
          <p:nvPr>
            <p:ph idx="1"/>
          </p:nvPr>
        </p:nvPicPr>
        <p:blipFill>
          <a:blip r:embed="rId2"/>
          <a:stretch>
            <a:fillRect/>
          </a:stretch>
        </p:blipFill>
        <p:spPr>
          <a:xfrm>
            <a:off x="1422656" y="1838287"/>
            <a:ext cx="9353824" cy="4083276"/>
          </a:xfrm>
        </p:spPr>
      </p:pic>
    </p:spTree>
    <p:extLst>
      <p:ext uri="{BB962C8B-B14F-4D97-AF65-F5344CB8AC3E}">
        <p14:creationId xmlns:p14="http://schemas.microsoft.com/office/powerpoint/2010/main" val="21919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EA20-2059-F5B8-4756-77A919B0B6A5}"/>
              </a:ext>
            </a:extLst>
          </p:cNvPr>
          <p:cNvSpPr>
            <a:spLocks noGrp="1"/>
          </p:cNvSpPr>
          <p:nvPr>
            <p:ph type="title"/>
          </p:nvPr>
        </p:nvSpPr>
        <p:spPr>
          <a:xfrm>
            <a:off x="612648" y="974463"/>
            <a:ext cx="11279034" cy="852110"/>
          </a:xfrm>
        </p:spPr>
        <p:txBody>
          <a:bodyPr>
            <a:normAutofit/>
          </a:bodyPr>
          <a:lstStyle/>
          <a:p>
            <a:r>
              <a:rPr lang="en-US" sz="2400" dirty="0">
                <a:highlight>
                  <a:srgbClr val="00FF00"/>
                </a:highlight>
              </a:rPr>
              <a:t>1.AVERAGE GPA OF STUDENTS BASED ON THEIR INTERESTED DOMAIN</a:t>
            </a:r>
            <a:endParaRPr lang="en-US" sz="2400">
              <a:highlight>
                <a:srgbClr val="00FF00"/>
              </a:highlight>
            </a:endParaRPr>
          </a:p>
        </p:txBody>
      </p:sp>
      <p:pic>
        <p:nvPicPr>
          <p:cNvPr id="9" name="Picture 8" descr="A screenshot of a computer&#10;&#10;AI-generated content may be incorrect.">
            <a:extLst>
              <a:ext uri="{FF2B5EF4-FFF2-40B4-BE49-F238E27FC236}">
                <a16:creationId xmlns:a16="http://schemas.microsoft.com/office/drawing/2014/main" id="{A5FADDDC-45FB-6945-F0BE-90C639FF301B}"/>
              </a:ext>
            </a:extLst>
          </p:cNvPr>
          <p:cNvPicPr>
            <a:picLocks noChangeAspect="1"/>
          </p:cNvPicPr>
          <p:nvPr/>
        </p:nvPicPr>
        <p:blipFill>
          <a:blip r:embed="rId2"/>
          <a:stretch>
            <a:fillRect/>
          </a:stretch>
        </p:blipFill>
        <p:spPr>
          <a:xfrm>
            <a:off x="7834311" y="2143125"/>
            <a:ext cx="4042522" cy="3210485"/>
          </a:xfrm>
          <a:prstGeom prst="rect">
            <a:avLst/>
          </a:prstGeom>
        </p:spPr>
      </p:pic>
      <p:sp>
        <p:nvSpPr>
          <p:cNvPr id="47" name="Content Placeholder 46">
            <a:extLst>
              <a:ext uri="{FF2B5EF4-FFF2-40B4-BE49-F238E27FC236}">
                <a16:creationId xmlns:a16="http://schemas.microsoft.com/office/drawing/2014/main" id="{20F5A84F-5178-23B5-BE50-C9D2EB4D7D11}"/>
              </a:ext>
            </a:extLst>
          </p:cNvPr>
          <p:cNvSpPr>
            <a:spLocks noGrp="1"/>
          </p:cNvSpPr>
          <p:nvPr>
            <p:ph sz="half" idx="1"/>
          </p:nvPr>
        </p:nvSpPr>
        <p:spPr/>
        <p:txBody>
          <a:bodyPr vert="horz" lIns="91440" tIns="45720" rIns="91440" bIns="45720" rtlCol="0" anchor="t">
            <a:normAutofit/>
          </a:bodyPr>
          <a:lstStyle/>
          <a:p>
            <a:endParaRPr lang="en-US" dirty="0"/>
          </a:p>
          <a:p>
            <a:r>
              <a:rPr lang="en-US" dirty="0"/>
              <a:t>QUERY:</a:t>
            </a:r>
          </a:p>
          <a:p>
            <a:endParaRPr lang="en-US" dirty="0"/>
          </a:p>
          <a:p>
            <a:endParaRPr lang="en-US" dirty="0"/>
          </a:p>
          <a:p>
            <a:endParaRPr lang="en-US" dirty="0"/>
          </a:p>
          <a:p>
            <a:endParaRPr lang="en-US" dirty="0"/>
          </a:p>
          <a:p>
            <a:r>
              <a:rPr lang="en-US" dirty="0"/>
              <a:t>This query helps us to know the average GPA of students in each domain</a:t>
            </a:r>
            <a:endParaRPr lang="en-US"/>
          </a:p>
        </p:txBody>
      </p:sp>
      <p:pic>
        <p:nvPicPr>
          <p:cNvPr id="53" name="Content Placeholder 52">
            <a:extLst>
              <a:ext uri="{FF2B5EF4-FFF2-40B4-BE49-F238E27FC236}">
                <a16:creationId xmlns:a16="http://schemas.microsoft.com/office/drawing/2014/main" id="{F819791A-8868-DE9F-EFBB-C3ABCEE3BF60}"/>
              </a:ext>
            </a:extLst>
          </p:cNvPr>
          <p:cNvPicPr>
            <a:picLocks noGrp="1" noChangeAspect="1"/>
          </p:cNvPicPr>
          <p:nvPr>
            <p:ph sz="half" idx="2"/>
          </p:nvPr>
        </p:nvPicPr>
        <p:blipFill>
          <a:blip r:embed="rId3"/>
          <a:stretch>
            <a:fillRect/>
          </a:stretch>
        </p:blipFill>
        <p:spPr>
          <a:xfrm>
            <a:off x="614084" y="2937463"/>
            <a:ext cx="5954805" cy="491606"/>
          </a:xfrm>
        </p:spPr>
      </p:pic>
    </p:spTree>
    <p:extLst>
      <p:ext uri="{BB962C8B-B14F-4D97-AF65-F5344CB8AC3E}">
        <p14:creationId xmlns:p14="http://schemas.microsoft.com/office/powerpoint/2010/main" val="13494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6013-13A8-7460-69B8-64194BC96C9C}"/>
              </a:ext>
            </a:extLst>
          </p:cNvPr>
          <p:cNvSpPr>
            <a:spLocks noGrp="1"/>
          </p:cNvSpPr>
          <p:nvPr>
            <p:ph type="title"/>
          </p:nvPr>
        </p:nvSpPr>
        <p:spPr>
          <a:xfrm>
            <a:off x="1486706" y="828787"/>
            <a:ext cx="9867094" cy="885727"/>
          </a:xfrm>
        </p:spPr>
        <p:txBody>
          <a:bodyPr/>
          <a:lstStyle/>
          <a:p>
            <a:r>
              <a:rPr lang="en-US" sz="2400" dirty="0">
                <a:highlight>
                  <a:srgbClr val="FFFF00"/>
                </a:highlight>
              </a:rPr>
              <a:t>2.COUNT THE NUMBER OF STUDENT IN EACH DOMAIN</a:t>
            </a:r>
          </a:p>
        </p:txBody>
      </p:sp>
      <p:sp>
        <p:nvSpPr>
          <p:cNvPr id="3" name="Content Placeholder 2">
            <a:extLst>
              <a:ext uri="{FF2B5EF4-FFF2-40B4-BE49-F238E27FC236}">
                <a16:creationId xmlns:a16="http://schemas.microsoft.com/office/drawing/2014/main" id="{26C608B0-8E60-6808-A015-265E1E2570B9}"/>
              </a:ext>
            </a:extLst>
          </p:cNvPr>
          <p:cNvSpPr>
            <a:spLocks noGrp="1"/>
          </p:cNvSpPr>
          <p:nvPr>
            <p:ph sz="half" idx="1"/>
          </p:nvPr>
        </p:nvSpPr>
        <p:spPr/>
        <p:txBody>
          <a:bodyPr vert="horz" lIns="91440" tIns="45720" rIns="91440" bIns="45720" rtlCol="0" anchor="t">
            <a:normAutofit/>
          </a:bodyPr>
          <a:lstStyle/>
          <a:p>
            <a:r>
              <a:rPr lang="en-US" dirty="0"/>
              <a:t>QUERY:</a:t>
            </a:r>
          </a:p>
          <a:p>
            <a:endParaRPr lang="en-US" dirty="0"/>
          </a:p>
          <a:p>
            <a:endParaRPr lang="en-US" dirty="0"/>
          </a:p>
          <a:p>
            <a:endParaRPr lang="en-US" dirty="0"/>
          </a:p>
          <a:p>
            <a:endParaRPr lang="en-US" dirty="0"/>
          </a:p>
          <a:p>
            <a:r>
              <a:rPr lang="en-US" dirty="0"/>
              <a:t>From this we will know how </a:t>
            </a:r>
            <a:r>
              <a:rPr lang="en-US" dirty="0" err="1"/>
              <a:t>may</a:t>
            </a:r>
            <a:r>
              <a:rPr lang="en-US" dirty="0"/>
              <a:t> students are interested in each domain</a:t>
            </a:r>
          </a:p>
        </p:txBody>
      </p:sp>
      <p:pic>
        <p:nvPicPr>
          <p:cNvPr id="6" name="Picture 5" descr="A screenshot of a computer&#10;&#10;AI-generated content may be incorrect.">
            <a:extLst>
              <a:ext uri="{FF2B5EF4-FFF2-40B4-BE49-F238E27FC236}">
                <a16:creationId xmlns:a16="http://schemas.microsoft.com/office/drawing/2014/main" id="{5F5EDBF9-73AA-4C9D-6E69-D9975AB00417}"/>
              </a:ext>
            </a:extLst>
          </p:cNvPr>
          <p:cNvPicPr>
            <a:picLocks noChangeAspect="1"/>
          </p:cNvPicPr>
          <p:nvPr/>
        </p:nvPicPr>
        <p:blipFill>
          <a:blip r:embed="rId2"/>
          <a:stretch>
            <a:fillRect/>
          </a:stretch>
        </p:blipFill>
        <p:spPr>
          <a:xfrm>
            <a:off x="8246689" y="2557182"/>
            <a:ext cx="3822885" cy="3626223"/>
          </a:xfrm>
          <a:prstGeom prst="rect">
            <a:avLst/>
          </a:prstGeom>
        </p:spPr>
      </p:pic>
      <p:pic>
        <p:nvPicPr>
          <p:cNvPr id="9" name="Content Placeholder 8" descr="A close up of words&#10;&#10;AI-generated content may be incorrect.">
            <a:extLst>
              <a:ext uri="{FF2B5EF4-FFF2-40B4-BE49-F238E27FC236}">
                <a16:creationId xmlns:a16="http://schemas.microsoft.com/office/drawing/2014/main" id="{E4D0D6DD-39D8-FCC9-F868-07DD9C64ED4F}"/>
              </a:ext>
            </a:extLst>
          </p:cNvPr>
          <p:cNvPicPr>
            <a:picLocks noGrp="1" noChangeAspect="1"/>
          </p:cNvPicPr>
          <p:nvPr>
            <p:ph sz="half" idx="2"/>
          </p:nvPr>
        </p:nvPicPr>
        <p:blipFill>
          <a:blip r:embed="rId3"/>
          <a:stretch>
            <a:fillRect/>
          </a:stretch>
        </p:blipFill>
        <p:spPr>
          <a:xfrm>
            <a:off x="614084" y="2553769"/>
            <a:ext cx="6728011" cy="1292614"/>
          </a:xfrm>
        </p:spPr>
      </p:pic>
    </p:spTree>
    <p:extLst>
      <p:ext uri="{BB962C8B-B14F-4D97-AF65-F5344CB8AC3E}">
        <p14:creationId xmlns:p14="http://schemas.microsoft.com/office/powerpoint/2010/main" val="271315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DCBC-ABE1-71B0-5411-449E3F9BE063}"/>
              </a:ext>
            </a:extLst>
          </p:cNvPr>
          <p:cNvSpPr>
            <a:spLocks noGrp="1"/>
          </p:cNvSpPr>
          <p:nvPr>
            <p:ph type="title"/>
          </p:nvPr>
        </p:nvSpPr>
        <p:spPr>
          <a:xfrm>
            <a:off x="2401691" y="581770"/>
            <a:ext cx="7682109" cy="900345"/>
          </a:xfrm>
        </p:spPr>
        <p:txBody>
          <a:bodyPr>
            <a:normAutofit/>
          </a:bodyPr>
          <a:lstStyle/>
          <a:p>
            <a:r>
              <a:rPr lang="en-US" sz="2400" dirty="0">
                <a:highlight>
                  <a:srgbClr val="FF00FF"/>
                </a:highlight>
              </a:rPr>
              <a:t>3. WHAT IS MAXIMUM AND MINIMUM GPA</a:t>
            </a:r>
          </a:p>
        </p:txBody>
      </p:sp>
      <p:sp>
        <p:nvSpPr>
          <p:cNvPr id="3" name="Content Placeholder 2">
            <a:extLst>
              <a:ext uri="{FF2B5EF4-FFF2-40B4-BE49-F238E27FC236}">
                <a16:creationId xmlns:a16="http://schemas.microsoft.com/office/drawing/2014/main" id="{B4493EC2-61C7-BC42-A9AB-C1E52C993166}"/>
              </a:ext>
            </a:extLst>
          </p:cNvPr>
          <p:cNvSpPr>
            <a:spLocks noGrp="1"/>
          </p:cNvSpPr>
          <p:nvPr>
            <p:ph sz="half" idx="1"/>
          </p:nvPr>
        </p:nvSpPr>
        <p:spPr/>
        <p:txBody>
          <a:bodyPr vert="horz" lIns="91440" tIns="45720" rIns="91440" bIns="45720" rtlCol="0" anchor="t">
            <a:normAutofit/>
          </a:bodyPr>
          <a:lstStyle/>
          <a:p>
            <a:r>
              <a:rPr lang="en-US" dirty="0"/>
              <a:t>QUERY:</a:t>
            </a:r>
          </a:p>
          <a:p>
            <a:endParaRPr lang="en-US" dirty="0"/>
          </a:p>
          <a:p>
            <a:endParaRPr lang="en-US" dirty="0"/>
          </a:p>
          <a:p>
            <a:endParaRPr lang="en-US" dirty="0"/>
          </a:p>
          <a:p>
            <a:r>
              <a:rPr lang="en-US" dirty="0"/>
              <a:t>This query helps us to get the maximum and minimum GPA.</a:t>
            </a:r>
          </a:p>
        </p:txBody>
      </p:sp>
      <p:pic>
        <p:nvPicPr>
          <p:cNvPr id="5" name="Content Placeholder 4" descr="A screenshot of a computer&#10;&#10;AI-generated content may be incorrect.">
            <a:extLst>
              <a:ext uri="{FF2B5EF4-FFF2-40B4-BE49-F238E27FC236}">
                <a16:creationId xmlns:a16="http://schemas.microsoft.com/office/drawing/2014/main" id="{01840B27-9021-7BA4-0FB2-01E23AC37E8A}"/>
              </a:ext>
            </a:extLst>
          </p:cNvPr>
          <p:cNvPicPr>
            <a:picLocks noGrp="1" noChangeAspect="1"/>
          </p:cNvPicPr>
          <p:nvPr>
            <p:ph sz="half" idx="2"/>
          </p:nvPr>
        </p:nvPicPr>
        <p:blipFill>
          <a:blip r:embed="rId2"/>
          <a:stretch>
            <a:fillRect/>
          </a:stretch>
        </p:blipFill>
        <p:spPr>
          <a:xfrm>
            <a:off x="7558087" y="2789067"/>
            <a:ext cx="2840519" cy="1817065"/>
          </a:xfrm>
        </p:spPr>
      </p:pic>
      <p:pic>
        <p:nvPicPr>
          <p:cNvPr id="6" name="Picture 5">
            <a:extLst>
              <a:ext uri="{FF2B5EF4-FFF2-40B4-BE49-F238E27FC236}">
                <a16:creationId xmlns:a16="http://schemas.microsoft.com/office/drawing/2014/main" id="{F1180160-2CD4-28E8-2B0C-F05DB5600D5D}"/>
              </a:ext>
            </a:extLst>
          </p:cNvPr>
          <p:cNvPicPr>
            <a:picLocks noChangeAspect="1"/>
          </p:cNvPicPr>
          <p:nvPr/>
        </p:nvPicPr>
        <p:blipFill>
          <a:blip r:embed="rId3"/>
          <a:stretch>
            <a:fillRect/>
          </a:stretch>
        </p:blipFill>
        <p:spPr>
          <a:xfrm>
            <a:off x="612016" y="2530199"/>
            <a:ext cx="4706316" cy="516559"/>
          </a:xfrm>
          <a:prstGeom prst="rect">
            <a:avLst/>
          </a:prstGeom>
        </p:spPr>
      </p:pic>
    </p:spTree>
    <p:extLst>
      <p:ext uri="{BB962C8B-B14F-4D97-AF65-F5344CB8AC3E}">
        <p14:creationId xmlns:p14="http://schemas.microsoft.com/office/powerpoint/2010/main" val="407672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3A9-49FD-E546-D1CB-54665AD76068}"/>
              </a:ext>
            </a:extLst>
          </p:cNvPr>
          <p:cNvSpPr>
            <a:spLocks noGrp="1"/>
          </p:cNvSpPr>
          <p:nvPr>
            <p:ph type="title"/>
          </p:nvPr>
        </p:nvSpPr>
        <p:spPr>
          <a:xfrm>
            <a:off x="612648" y="806375"/>
            <a:ext cx="11088534" cy="908139"/>
          </a:xfrm>
        </p:spPr>
        <p:txBody>
          <a:bodyPr/>
          <a:lstStyle/>
          <a:p>
            <a:r>
              <a:rPr lang="en-US" sz="2400" dirty="0">
                <a:solidFill>
                  <a:schemeClr val="bg1"/>
                </a:solidFill>
                <a:highlight>
                  <a:srgbClr val="0000FF"/>
                </a:highlight>
              </a:rPr>
              <a:t>4. LIST NAMES OF STUDENTS WHO ARE STRONG IN PYTHON AND SQL</a:t>
            </a:r>
          </a:p>
        </p:txBody>
      </p:sp>
      <p:sp>
        <p:nvSpPr>
          <p:cNvPr id="3" name="Content Placeholder 2">
            <a:extLst>
              <a:ext uri="{FF2B5EF4-FFF2-40B4-BE49-F238E27FC236}">
                <a16:creationId xmlns:a16="http://schemas.microsoft.com/office/drawing/2014/main" id="{C829D7F2-D1A1-4C3E-D1DA-EC0274D670A0}"/>
              </a:ext>
            </a:extLst>
          </p:cNvPr>
          <p:cNvSpPr>
            <a:spLocks noGrp="1"/>
          </p:cNvSpPr>
          <p:nvPr>
            <p:ph sz="half" idx="1"/>
          </p:nvPr>
        </p:nvSpPr>
        <p:spPr>
          <a:xfrm>
            <a:off x="612648" y="2072154"/>
            <a:ext cx="5181600" cy="4093604"/>
          </a:xfrm>
        </p:spPr>
        <p:txBody>
          <a:bodyPr vert="horz" lIns="91440" tIns="45720" rIns="91440" bIns="45720" rtlCol="0" anchor="t">
            <a:normAutofit/>
          </a:bodyPr>
          <a:lstStyle/>
          <a:p>
            <a:r>
              <a:rPr lang="en-US" dirty="0"/>
              <a:t>QUERY:</a:t>
            </a:r>
          </a:p>
          <a:p>
            <a:endParaRPr lang="en-US" dirty="0"/>
          </a:p>
          <a:p>
            <a:endParaRPr lang="en-US" dirty="0"/>
          </a:p>
          <a:p>
            <a:r>
              <a:rPr lang="en-US" dirty="0"/>
              <a:t>This query helps us to know about the names of students who are strong in Python and SQL</a:t>
            </a:r>
          </a:p>
          <a:p>
            <a:endParaRPr lang="en-US" dirty="0"/>
          </a:p>
        </p:txBody>
      </p:sp>
      <p:pic>
        <p:nvPicPr>
          <p:cNvPr id="5" name="Content Placeholder 4">
            <a:extLst>
              <a:ext uri="{FF2B5EF4-FFF2-40B4-BE49-F238E27FC236}">
                <a16:creationId xmlns:a16="http://schemas.microsoft.com/office/drawing/2014/main" id="{741B6903-710C-4A46-795D-36A53F596C04}"/>
              </a:ext>
            </a:extLst>
          </p:cNvPr>
          <p:cNvPicPr>
            <a:picLocks noGrp="1" noChangeAspect="1"/>
          </p:cNvPicPr>
          <p:nvPr>
            <p:ph sz="half" idx="2"/>
          </p:nvPr>
        </p:nvPicPr>
        <p:blipFill>
          <a:blip r:embed="rId2"/>
          <a:stretch>
            <a:fillRect/>
          </a:stretch>
        </p:blipFill>
        <p:spPr>
          <a:xfrm>
            <a:off x="815790" y="2672521"/>
            <a:ext cx="6828864" cy="618077"/>
          </a:xfrm>
        </p:spPr>
      </p:pic>
      <p:pic>
        <p:nvPicPr>
          <p:cNvPr id="6" name="Picture 5" descr="A screenshot of a computer&#10;&#10;AI-generated content may be incorrect.">
            <a:extLst>
              <a:ext uri="{FF2B5EF4-FFF2-40B4-BE49-F238E27FC236}">
                <a16:creationId xmlns:a16="http://schemas.microsoft.com/office/drawing/2014/main" id="{E534CDDA-BC0B-77ED-451F-79D2D57A6256}"/>
              </a:ext>
            </a:extLst>
          </p:cNvPr>
          <p:cNvPicPr>
            <a:picLocks noChangeAspect="1"/>
          </p:cNvPicPr>
          <p:nvPr/>
        </p:nvPicPr>
        <p:blipFill>
          <a:blip r:embed="rId3"/>
          <a:stretch>
            <a:fillRect/>
          </a:stretch>
        </p:blipFill>
        <p:spPr>
          <a:xfrm>
            <a:off x="8367153" y="3429841"/>
            <a:ext cx="3581959" cy="2732553"/>
          </a:xfrm>
          <a:prstGeom prst="rect">
            <a:avLst/>
          </a:prstGeom>
        </p:spPr>
      </p:pic>
    </p:spTree>
    <p:extLst>
      <p:ext uri="{BB962C8B-B14F-4D97-AF65-F5344CB8AC3E}">
        <p14:creationId xmlns:p14="http://schemas.microsoft.com/office/powerpoint/2010/main" val="50675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2EB4-77CD-813A-166B-E54582EA6539}"/>
              </a:ext>
            </a:extLst>
          </p:cNvPr>
          <p:cNvSpPr>
            <a:spLocks noGrp="1"/>
          </p:cNvSpPr>
          <p:nvPr>
            <p:ph type="title"/>
          </p:nvPr>
        </p:nvSpPr>
        <p:spPr>
          <a:xfrm>
            <a:off x="4897515" y="548640"/>
            <a:ext cx="2105929" cy="845128"/>
          </a:xfrm>
        </p:spPr>
        <p:txBody>
          <a:bodyPr>
            <a:normAutofit fontScale="90000"/>
          </a:bodyPr>
          <a:lstStyle/>
          <a:p>
            <a:r>
              <a:rPr lang="en-US" dirty="0">
                <a:solidFill>
                  <a:schemeClr val="bg1"/>
                </a:solidFill>
              </a:rPr>
              <a:t>TABLE 2</a:t>
            </a:r>
          </a:p>
        </p:txBody>
      </p:sp>
      <p:pic>
        <p:nvPicPr>
          <p:cNvPr id="4" name="Content Placeholder 3" descr="A screenshot of a computer&#10;&#10;AI-generated content may be incorrect.">
            <a:extLst>
              <a:ext uri="{FF2B5EF4-FFF2-40B4-BE49-F238E27FC236}">
                <a16:creationId xmlns:a16="http://schemas.microsoft.com/office/drawing/2014/main" id="{2C31C206-C7B5-4E51-3C9E-B60FE4137872}"/>
              </a:ext>
            </a:extLst>
          </p:cNvPr>
          <p:cNvPicPr>
            <a:picLocks noGrp="1" noChangeAspect="1"/>
          </p:cNvPicPr>
          <p:nvPr>
            <p:ph idx="1"/>
          </p:nvPr>
        </p:nvPicPr>
        <p:blipFill>
          <a:blip r:embed="rId2"/>
          <a:stretch>
            <a:fillRect/>
          </a:stretch>
        </p:blipFill>
        <p:spPr>
          <a:xfrm>
            <a:off x="2639438" y="1499849"/>
            <a:ext cx="6865039" cy="4450935"/>
          </a:xfrm>
        </p:spPr>
      </p:pic>
    </p:spTree>
    <p:extLst>
      <p:ext uri="{BB962C8B-B14F-4D97-AF65-F5344CB8AC3E}">
        <p14:creationId xmlns:p14="http://schemas.microsoft.com/office/powerpoint/2010/main" val="222663841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VanillaVTI</vt:lpstr>
      <vt:lpstr>COMPUTER SCIENCE STUDENTS ACADEMICS</vt:lpstr>
      <vt:lpstr>                               OBJECTIVES</vt:lpstr>
      <vt:lpstr>QUESTION RELATED TO DATASET</vt:lpstr>
      <vt:lpstr>                                   TABLE 1</vt:lpstr>
      <vt:lpstr>1.AVERAGE GPA OF STUDENTS BASED ON THEIR INTERESTED DOMAIN</vt:lpstr>
      <vt:lpstr>2.COUNT THE NUMBER OF STUDENT IN EACH DOMAIN</vt:lpstr>
      <vt:lpstr>3. WHAT IS MAXIMUM AND MINIMUM GPA</vt:lpstr>
      <vt:lpstr>4. LIST NAMES OF STUDENTS WHO ARE STRONG IN PYTHON AND SQL</vt:lpstr>
      <vt:lpstr>TABLE 2</vt:lpstr>
      <vt:lpstr>              5.COMBINE DETAILS FROM BOTH THE TABLE          QUERY:</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406</cp:revision>
  <dcterms:created xsi:type="dcterms:W3CDTF">2025-06-25T07:55:13Z</dcterms:created>
  <dcterms:modified xsi:type="dcterms:W3CDTF">2025-06-25T11:48:59Z</dcterms:modified>
</cp:coreProperties>
</file>