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3"/>
  </p:notesMasterIdLst>
  <p:sldIdLst>
    <p:sldId id="277" r:id="rId2"/>
  </p:sldIdLst>
  <p:sldSz cx="43891200" cy="32918400"/>
  <p:notesSz cx="6858000" cy="9144000"/>
  <p:defaultTextStyle>
    <a:defPPr>
      <a:defRPr lang="en-US"/>
    </a:defPPr>
    <a:lvl1pPr marL="0" algn="l" defTabSz="3686270" rtl="0" eaLnBrk="1" latinLnBrk="0" hangingPunct="1">
      <a:defRPr sz="7258" kern="1200">
        <a:solidFill>
          <a:schemeClr val="tx1"/>
        </a:solidFill>
        <a:latin typeface="+mn-lt"/>
        <a:ea typeface="+mn-ea"/>
        <a:cs typeface="+mn-cs"/>
      </a:defRPr>
    </a:lvl1pPr>
    <a:lvl2pPr marL="1843133" algn="l" defTabSz="3686270" rtl="0" eaLnBrk="1" latinLnBrk="0" hangingPunct="1">
      <a:defRPr sz="7258" kern="1200">
        <a:solidFill>
          <a:schemeClr val="tx1"/>
        </a:solidFill>
        <a:latin typeface="+mn-lt"/>
        <a:ea typeface="+mn-ea"/>
        <a:cs typeface="+mn-cs"/>
      </a:defRPr>
    </a:lvl2pPr>
    <a:lvl3pPr marL="3686270" algn="l" defTabSz="3686270" rtl="0" eaLnBrk="1" latinLnBrk="0" hangingPunct="1">
      <a:defRPr sz="7258" kern="1200">
        <a:solidFill>
          <a:schemeClr val="tx1"/>
        </a:solidFill>
        <a:latin typeface="+mn-lt"/>
        <a:ea typeface="+mn-ea"/>
        <a:cs typeface="+mn-cs"/>
      </a:defRPr>
    </a:lvl3pPr>
    <a:lvl4pPr marL="5529408" algn="l" defTabSz="3686270" rtl="0" eaLnBrk="1" latinLnBrk="0" hangingPunct="1">
      <a:defRPr sz="7258" kern="1200">
        <a:solidFill>
          <a:schemeClr val="tx1"/>
        </a:solidFill>
        <a:latin typeface="+mn-lt"/>
        <a:ea typeface="+mn-ea"/>
        <a:cs typeface="+mn-cs"/>
      </a:defRPr>
    </a:lvl4pPr>
    <a:lvl5pPr marL="7372541" algn="l" defTabSz="3686270" rtl="0" eaLnBrk="1" latinLnBrk="0" hangingPunct="1">
      <a:defRPr sz="7258" kern="1200">
        <a:solidFill>
          <a:schemeClr val="tx1"/>
        </a:solidFill>
        <a:latin typeface="+mn-lt"/>
        <a:ea typeface="+mn-ea"/>
        <a:cs typeface="+mn-cs"/>
      </a:defRPr>
    </a:lvl5pPr>
    <a:lvl6pPr marL="9215678" algn="l" defTabSz="3686270" rtl="0" eaLnBrk="1" latinLnBrk="0" hangingPunct="1">
      <a:defRPr sz="7258" kern="1200">
        <a:solidFill>
          <a:schemeClr val="tx1"/>
        </a:solidFill>
        <a:latin typeface="+mn-lt"/>
        <a:ea typeface="+mn-ea"/>
        <a:cs typeface="+mn-cs"/>
      </a:defRPr>
    </a:lvl6pPr>
    <a:lvl7pPr marL="11058811" algn="l" defTabSz="3686270" rtl="0" eaLnBrk="1" latinLnBrk="0" hangingPunct="1">
      <a:defRPr sz="7258" kern="1200">
        <a:solidFill>
          <a:schemeClr val="tx1"/>
        </a:solidFill>
        <a:latin typeface="+mn-lt"/>
        <a:ea typeface="+mn-ea"/>
        <a:cs typeface="+mn-cs"/>
      </a:defRPr>
    </a:lvl7pPr>
    <a:lvl8pPr marL="12901949" algn="l" defTabSz="3686270" rtl="0" eaLnBrk="1" latinLnBrk="0" hangingPunct="1">
      <a:defRPr sz="7258" kern="1200">
        <a:solidFill>
          <a:schemeClr val="tx1"/>
        </a:solidFill>
        <a:latin typeface="+mn-lt"/>
        <a:ea typeface="+mn-ea"/>
        <a:cs typeface="+mn-cs"/>
      </a:defRPr>
    </a:lvl8pPr>
    <a:lvl9pPr marL="14745082" algn="l" defTabSz="3686270"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33"/>
    <a:srgbClr val="003366"/>
    <a:srgbClr val="FF33CC"/>
    <a:srgbClr val="00B9FF"/>
    <a:srgbClr val="1C2B48"/>
    <a:srgbClr val="008BD6"/>
    <a:srgbClr val="1F497D"/>
    <a:srgbClr val="0349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1C23E5-C644-583A-B330-6A1CD11FB026}" v="28" dt="2025-03-21T04:33:43.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37"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E7E1E-0F7D-41C7-9A5F-9EBCC2C49F5B}" type="datetimeFigureOut">
              <a:rPr lang="en-US" smtClean="0"/>
              <a:t>3/21/2025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A6707-4131-493D-8462-08A9F4783046}" type="slidenum">
              <a:rPr lang="en-US" smtClean="0"/>
              <a:t>‹#›</a:t>
            </a:fld>
            <a:endParaRPr lang="en-US"/>
          </a:p>
        </p:txBody>
      </p:sp>
    </p:spTree>
    <p:extLst>
      <p:ext uri="{BB962C8B-B14F-4D97-AF65-F5344CB8AC3E}">
        <p14:creationId xmlns:p14="http://schemas.microsoft.com/office/powerpoint/2010/main" val="433732337"/>
      </p:ext>
    </p:extLst>
  </p:cSld>
  <p:clrMap bg1="lt1" tx1="dk1" bg2="lt2" tx2="dk2" accent1="accent1" accent2="accent2" accent3="accent3" accent4="accent4" accent5="accent5" accent6="accent6" hlink="hlink" folHlink="folHlink"/>
  <p:notesStyle>
    <a:lvl1pPr marL="0" algn="l" defTabSz="3686270" rtl="0" eaLnBrk="1" latinLnBrk="0" hangingPunct="1">
      <a:defRPr sz="4838" kern="1200">
        <a:solidFill>
          <a:schemeClr val="tx1"/>
        </a:solidFill>
        <a:latin typeface="+mn-lt"/>
        <a:ea typeface="+mn-ea"/>
        <a:cs typeface="+mn-cs"/>
      </a:defRPr>
    </a:lvl1pPr>
    <a:lvl2pPr marL="1843133" algn="l" defTabSz="3686270" rtl="0" eaLnBrk="1" latinLnBrk="0" hangingPunct="1">
      <a:defRPr sz="4838" kern="1200">
        <a:solidFill>
          <a:schemeClr val="tx1"/>
        </a:solidFill>
        <a:latin typeface="+mn-lt"/>
        <a:ea typeface="+mn-ea"/>
        <a:cs typeface="+mn-cs"/>
      </a:defRPr>
    </a:lvl2pPr>
    <a:lvl3pPr marL="3686270" algn="l" defTabSz="3686270" rtl="0" eaLnBrk="1" latinLnBrk="0" hangingPunct="1">
      <a:defRPr sz="4838" kern="1200">
        <a:solidFill>
          <a:schemeClr val="tx1"/>
        </a:solidFill>
        <a:latin typeface="+mn-lt"/>
        <a:ea typeface="+mn-ea"/>
        <a:cs typeface="+mn-cs"/>
      </a:defRPr>
    </a:lvl3pPr>
    <a:lvl4pPr marL="5529408" algn="l" defTabSz="3686270" rtl="0" eaLnBrk="1" latinLnBrk="0" hangingPunct="1">
      <a:defRPr sz="4838" kern="1200">
        <a:solidFill>
          <a:schemeClr val="tx1"/>
        </a:solidFill>
        <a:latin typeface="+mn-lt"/>
        <a:ea typeface="+mn-ea"/>
        <a:cs typeface="+mn-cs"/>
      </a:defRPr>
    </a:lvl4pPr>
    <a:lvl5pPr marL="7372541" algn="l" defTabSz="3686270" rtl="0" eaLnBrk="1" latinLnBrk="0" hangingPunct="1">
      <a:defRPr sz="4838" kern="1200">
        <a:solidFill>
          <a:schemeClr val="tx1"/>
        </a:solidFill>
        <a:latin typeface="+mn-lt"/>
        <a:ea typeface="+mn-ea"/>
        <a:cs typeface="+mn-cs"/>
      </a:defRPr>
    </a:lvl5pPr>
    <a:lvl6pPr marL="9215678" algn="l" defTabSz="3686270" rtl="0" eaLnBrk="1" latinLnBrk="0" hangingPunct="1">
      <a:defRPr sz="4838" kern="1200">
        <a:solidFill>
          <a:schemeClr val="tx1"/>
        </a:solidFill>
        <a:latin typeface="+mn-lt"/>
        <a:ea typeface="+mn-ea"/>
        <a:cs typeface="+mn-cs"/>
      </a:defRPr>
    </a:lvl6pPr>
    <a:lvl7pPr marL="11058811" algn="l" defTabSz="3686270" rtl="0" eaLnBrk="1" latinLnBrk="0" hangingPunct="1">
      <a:defRPr sz="4838" kern="1200">
        <a:solidFill>
          <a:schemeClr val="tx1"/>
        </a:solidFill>
        <a:latin typeface="+mn-lt"/>
        <a:ea typeface="+mn-ea"/>
        <a:cs typeface="+mn-cs"/>
      </a:defRPr>
    </a:lvl7pPr>
    <a:lvl8pPr marL="12901949" algn="l" defTabSz="3686270" rtl="0" eaLnBrk="1" latinLnBrk="0" hangingPunct="1">
      <a:defRPr sz="4838" kern="1200">
        <a:solidFill>
          <a:schemeClr val="tx1"/>
        </a:solidFill>
        <a:latin typeface="+mn-lt"/>
        <a:ea typeface="+mn-ea"/>
        <a:cs typeface="+mn-cs"/>
      </a:defRPr>
    </a:lvl8pPr>
    <a:lvl9pPr marL="14745082" algn="l" defTabSz="3686270"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NH Poster">
    <p:spTree>
      <p:nvGrpSpPr>
        <p:cNvPr id="1" name=""/>
        <p:cNvGrpSpPr/>
        <p:nvPr/>
      </p:nvGrpSpPr>
      <p:grpSpPr>
        <a:xfrm>
          <a:off x="0" y="0"/>
          <a:ext cx="0" cy="0"/>
          <a:chOff x="0" y="0"/>
          <a:chExt cx="0" cy="0"/>
        </a:xfrm>
      </p:grpSpPr>
      <p:sp>
        <p:nvSpPr>
          <p:cNvPr id="2" name="Title 1"/>
          <p:cNvSpPr>
            <a:spLocks noGrp="1"/>
          </p:cNvSpPr>
          <p:nvPr>
            <p:ph type="title"/>
          </p:nvPr>
        </p:nvSpPr>
        <p:spPr>
          <a:xfrm>
            <a:off x="8229600" y="1318262"/>
            <a:ext cx="27432000" cy="5486400"/>
          </a:xfrm>
        </p:spPr>
        <p:txBody>
          <a:bodyPr>
            <a:normAutofit/>
          </a:bodyPr>
          <a:lstStyle>
            <a:lvl1pPr>
              <a:defRPr sz="11246">
                <a:latin typeface="Times New Roman" pitchFamily="18" charset="0"/>
                <a:cs typeface="Times New Roman" pitchFamily="18" charset="0"/>
              </a:defRPr>
            </a:lvl1pPr>
          </a:lstStyle>
          <a:p>
            <a:r>
              <a:rPr lang="en-US"/>
              <a:t>Click to edit Master title style</a:t>
            </a:r>
          </a:p>
        </p:txBody>
      </p:sp>
      <p:sp>
        <p:nvSpPr>
          <p:cNvPr id="3" name="Date Placeholder 2"/>
          <p:cNvSpPr>
            <a:spLocks noGrp="1"/>
          </p:cNvSpPr>
          <p:nvPr>
            <p:ph type="dt" sz="half" idx="10"/>
          </p:nvPr>
        </p:nvSpPr>
        <p:spPr/>
        <p:txBody>
          <a:bodyPr/>
          <a:lstStyle/>
          <a:p>
            <a:fld id="{F1DB6662-6616-4AE5-A03E-FE8891B02751}"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5BD3C-42E4-4042-B62F-156F5D071131}"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1447800"/>
            <a:ext cx="7381651" cy="5334000"/>
          </a:xfrm>
          <a:prstGeom prst="rect">
            <a:avLst/>
          </a:prstGeom>
        </p:spPr>
      </p:pic>
      <p:sp>
        <p:nvSpPr>
          <p:cNvPr id="10" name="Text Placeholder 9"/>
          <p:cNvSpPr>
            <a:spLocks noGrp="1"/>
          </p:cNvSpPr>
          <p:nvPr>
            <p:ph type="body" sz="quarter" idx="13" hasCustomPrompt="1"/>
          </p:nvPr>
        </p:nvSpPr>
        <p:spPr>
          <a:xfrm>
            <a:off x="8305800" y="7239002"/>
            <a:ext cx="27432000" cy="1600200"/>
          </a:xfrm>
        </p:spPr>
        <p:txBody>
          <a:bodyPr>
            <a:noAutofit/>
          </a:bodyPr>
          <a:lstStyle>
            <a:lvl1pPr marL="0" indent="0" algn="ctr">
              <a:buNone/>
              <a:defRPr sz="7200">
                <a:latin typeface="Times New Roman" pitchFamily="18" charset="0"/>
                <a:cs typeface="Times New Roman" pitchFamily="18" charset="0"/>
              </a:defRPr>
            </a:lvl1pPr>
          </a:lstStyle>
          <a:p>
            <a:pPr lvl="0"/>
            <a:r>
              <a:rPr lang="en-US"/>
              <a:t>Click to edit Authors</a:t>
            </a:r>
          </a:p>
        </p:txBody>
      </p:sp>
    </p:spTree>
    <p:extLst>
      <p:ext uri="{BB962C8B-B14F-4D97-AF65-F5344CB8AC3E}">
        <p14:creationId xmlns:p14="http://schemas.microsoft.com/office/powerpoint/2010/main" val="49777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DB6662-6616-4AE5-A03E-FE8891B02751}"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5BD3C-42E4-4042-B62F-156F5D071131}" type="slidenum">
              <a:rPr lang="en-US" smtClean="0"/>
              <a:t>‹#›</a:t>
            </a:fld>
            <a:endParaRPr lang="en-US"/>
          </a:p>
        </p:txBody>
      </p:sp>
    </p:spTree>
    <p:extLst>
      <p:ext uri="{BB962C8B-B14F-4D97-AF65-F5344CB8AC3E}">
        <p14:creationId xmlns:p14="http://schemas.microsoft.com/office/powerpoint/2010/main" val="3519491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459" b="1" i="0">
                <a:solidFill>
                  <a:srgbClr val="3E3E3E"/>
                </a:solidFill>
                <a:latin typeface="Century Gothic"/>
                <a:cs typeface="Century Gothic"/>
              </a:defRPr>
            </a:lvl1pPr>
          </a:lstStyle>
          <a:p>
            <a:endParaRPr/>
          </a:p>
        </p:txBody>
      </p:sp>
      <p:sp>
        <p:nvSpPr>
          <p:cNvPr id="3" name="Holder 3"/>
          <p:cNvSpPr>
            <a:spLocks noGrp="1"/>
          </p:cNvSpPr>
          <p:nvPr>
            <p:ph type="body" idx="1"/>
          </p:nvPr>
        </p:nvSpPr>
        <p:spPr/>
        <p:txBody>
          <a:bodyPr lIns="0" tIns="0" rIns="0" bIns="0"/>
          <a:lstStyle>
            <a:lvl1pPr>
              <a:defRPr sz="11459" b="0" i="0" u="sng">
                <a:solidFill>
                  <a:srgbClr val="3E3E3E"/>
                </a:solidFill>
                <a:latin typeface="Century Gothic"/>
                <a:cs typeface="Century Gothic"/>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177963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72"/>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4349">
                <a:solidFill>
                  <a:schemeClr val="tx1">
                    <a:tint val="75000"/>
                  </a:schemeClr>
                </a:solidFill>
              </a:defRPr>
            </a:lvl1pPr>
          </a:lstStyle>
          <a:p>
            <a:fld id="{F1DB6662-6616-4AE5-A03E-FE8891B02751}" type="datetimeFigureOut">
              <a:rPr lang="en-US" smtClean="0"/>
              <a:t>3/21/2025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434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4349">
                <a:solidFill>
                  <a:schemeClr val="tx1">
                    <a:tint val="75000"/>
                  </a:schemeClr>
                </a:solidFill>
              </a:defRPr>
            </a:lvl1pPr>
          </a:lstStyle>
          <a:p>
            <a:fld id="{FA45BD3C-42E4-4042-B62F-156F5D071131}" type="slidenum">
              <a:rPr lang="en-US" smtClean="0"/>
              <a:t>‹#›</a:t>
            </a:fld>
            <a:endParaRPr lang="en-US"/>
          </a:p>
        </p:txBody>
      </p:sp>
    </p:spTree>
    <p:extLst>
      <p:ext uri="{BB962C8B-B14F-4D97-AF65-F5344CB8AC3E}">
        <p14:creationId xmlns:p14="http://schemas.microsoft.com/office/powerpoint/2010/main" val="1222903232"/>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txStyles>
    <p:titleStyle>
      <a:lvl1pPr algn="ctr" defTabSz="3290707" rtl="0" eaLnBrk="1" latinLnBrk="0" hangingPunct="1">
        <a:spcBef>
          <a:spcPct val="0"/>
        </a:spcBef>
        <a:buNone/>
        <a:defRPr sz="15821" kern="1200">
          <a:solidFill>
            <a:schemeClr val="tx1"/>
          </a:solidFill>
          <a:latin typeface="+mj-lt"/>
          <a:ea typeface="+mj-ea"/>
          <a:cs typeface="+mj-cs"/>
        </a:defRPr>
      </a:lvl1pPr>
    </p:titleStyle>
    <p:bodyStyle>
      <a:lvl1pPr marL="1234013" indent="-1234013" algn="l" defTabSz="3290707" rtl="0" eaLnBrk="1" latinLnBrk="0" hangingPunct="1">
        <a:spcBef>
          <a:spcPct val="20000"/>
        </a:spcBef>
        <a:buFont typeface="Arial" pitchFamily="34" charset="0"/>
        <a:buChar char="•"/>
        <a:defRPr sz="11549" kern="1200">
          <a:solidFill>
            <a:schemeClr val="tx1"/>
          </a:solidFill>
          <a:latin typeface="+mn-lt"/>
          <a:ea typeface="+mn-ea"/>
          <a:cs typeface="+mn-cs"/>
        </a:defRPr>
      </a:lvl1pPr>
      <a:lvl2pPr marL="2673696" indent="-1028342" algn="l" defTabSz="3290707" rtl="0" eaLnBrk="1" latinLnBrk="0" hangingPunct="1">
        <a:spcBef>
          <a:spcPct val="20000"/>
        </a:spcBef>
        <a:buFont typeface="Arial" pitchFamily="34" charset="0"/>
        <a:buChar char="–"/>
        <a:defRPr sz="10046" kern="1200">
          <a:solidFill>
            <a:schemeClr val="tx1"/>
          </a:solidFill>
          <a:latin typeface="+mn-lt"/>
          <a:ea typeface="+mn-ea"/>
          <a:cs typeface="+mn-cs"/>
        </a:defRPr>
      </a:lvl2pPr>
      <a:lvl3pPr marL="4113379" indent="-822672" algn="l" defTabSz="3290707" rtl="0" eaLnBrk="1" latinLnBrk="0" hangingPunct="1">
        <a:spcBef>
          <a:spcPct val="20000"/>
        </a:spcBef>
        <a:buFont typeface="Arial" pitchFamily="34" charset="0"/>
        <a:buChar char="•"/>
        <a:defRPr sz="8621" kern="1200">
          <a:solidFill>
            <a:schemeClr val="tx1"/>
          </a:solidFill>
          <a:latin typeface="+mn-lt"/>
          <a:ea typeface="+mn-ea"/>
          <a:cs typeface="+mn-cs"/>
        </a:defRPr>
      </a:lvl3pPr>
      <a:lvl4pPr marL="5758733" indent="-822672" algn="l" defTabSz="3290707"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4086" indent="-822672" algn="l" defTabSz="3290707"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49440" indent="-822672" algn="l" defTabSz="3290707"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4794" indent="-822672" algn="l" defTabSz="3290707"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0142" indent="-822672" algn="l" defTabSz="3290707"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5496" indent="-822672" algn="l" defTabSz="3290707"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0707" rtl="0" eaLnBrk="1" latinLnBrk="0" hangingPunct="1">
        <a:defRPr sz="6446" kern="1200">
          <a:solidFill>
            <a:schemeClr val="tx1"/>
          </a:solidFill>
          <a:latin typeface="+mn-lt"/>
          <a:ea typeface="+mn-ea"/>
          <a:cs typeface="+mn-cs"/>
        </a:defRPr>
      </a:lvl1pPr>
      <a:lvl2pPr marL="1645354" algn="l" defTabSz="3290707" rtl="0" eaLnBrk="1" latinLnBrk="0" hangingPunct="1">
        <a:defRPr sz="6446" kern="1200">
          <a:solidFill>
            <a:schemeClr val="tx1"/>
          </a:solidFill>
          <a:latin typeface="+mn-lt"/>
          <a:ea typeface="+mn-ea"/>
          <a:cs typeface="+mn-cs"/>
        </a:defRPr>
      </a:lvl2pPr>
      <a:lvl3pPr marL="3290707" algn="l" defTabSz="3290707" rtl="0" eaLnBrk="1" latinLnBrk="0" hangingPunct="1">
        <a:defRPr sz="6446" kern="1200">
          <a:solidFill>
            <a:schemeClr val="tx1"/>
          </a:solidFill>
          <a:latin typeface="+mn-lt"/>
          <a:ea typeface="+mn-ea"/>
          <a:cs typeface="+mn-cs"/>
        </a:defRPr>
      </a:lvl3pPr>
      <a:lvl4pPr marL="4936061" algn="l" defTabSz="3290707" rtl="0" eaLnBrk="1" latinLnBrk="0" hangingPunct="1">
        <a:defRPr sz="6446" kern="1200">
          <a:solidFill>
            <a:schemeClr val="tx1"/>
          </a:solidFill>
          <a:latin typeface="+mn-lt"/>
          <a:ea typeface="+mn-ea"/>
          <a:cs typeface="+mn-cs"/>
        </a:defRPr>
      </a:lvl4pPr>
      <a:lvl5pPr marL="6581410" algn="l" defTabSz="3290707" rtl="0" eaLnBrk="1" latinLnBrk="0" hangingPunct="1">
        <a:defRPr sz="6446" kern="1200">
          <a:solidFill>
            <a:schemeClr val="tx1"/>
          </a:solidFill>
          <a:latin typeface="+mn-lt"/>
          <a:ea typeface="+mn-ea"/>
          <a:cs typeface="+mn-cs"/>
        </a:defRPr>
      </a:lvl5pPr>
      <a:lvl6pPr marL="8226758" algn="l" defTabSz="3290707" rtl="0" eaLnBrk="1" latinLnBrk="0" hangingPunct="1">
        <a:defRPr sz="6446" kern="1200">
          <a:solidFill>
            <a:schemeClr val="tx1"/>
          </a:solidFill>
          <a:latin typeface="+mn-lt"/>
          <a:ea typeface="+mn-ea"/>
          <a:cs typeface="+mn-cs"/>
        </a:defRPr>
      </a:lvl6pPr>
      <a:lvl7pPr marL="9872112" algn="l" defTabSz="3290707" rtl="0" eaLnBrk="1" latinLnBrk="0" hangingPunct="1">
        <a:defRPr sz="6446" kern="1200">
          <a:solidFill>
            <a:schemeClr val="tx1"/>
          </a:solidFill>
          <a:latin typeface="+mn-lt"/>
          <a:ea typeface="+mn-ea"/>
          <a:cs typeface="+mn-cs"/>
        </a:defRPr>
      </a:lvl7pPr>
      <a:lvl8pPr marL="11517466" algn="l" defTabSz="3290707" rtl="0" eaLnBrk="1" latinLnBrk="0" hangingPunct="1">
        <a:defRPr sz="6446" kern="1200">
          <a:solidFill>
            <a:schemeClr val="tx1"/>
          </a:solidFill>
          <a:latin typeface="+mn-lt"/>
          <a:ea typeface="+mn-ea"/>
          <a:cs typeface="+mn-cs"/>
        </a:defRPr>
      </a:lvl8pPr>
      <a:lvl9pPr marL="13162819" algn="l" defTabSz="3290707" rtl="0" eaLnBrk="1" latinLnBrk="0" hangingPunct="1">
        <a:defRPr sz="64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2.tif"/><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2.jpg"/><Relationship Id="rId16"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hyperlink" Target="https://doi.org/10.3390/bioengineering11070701" TargetMode="Externa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13277" y="1466174"/>
            <a:ext cx="34414727" cy="4251912"/>
          </a:xfrm>
          <a:custGeom>
            <a:avLst/>
            <a:gdLst/>
            <a:ahLst/>
            <a:cxnLst/>
            <a:rect l="l" t="t" r="r" b="b"/>
            <a:pathLst>
              <a:path w="12753975" h="1772285">
                <a:moveTo>
                  <a:pt x="0" y="295331"/>
                </a:moveTo>
                <a:lnTo>
                  <a:pt x="3868" y="247432"/>
                </a:lnTo>
                <a:lnTo>
                  <a:pt x="15060" y="201995"/>
                </a:lnTo>
                <a:lnTo>
                  <a:pt x="32977" y="159622"/>
                </a:lnTo>
                <a:lnTo>
                  <a:pt x="57002" y="120927"/>
                </a:lnTo>
                <a:lnTo>
                  <a:pt x="86530" y="86512"/>
                </a:lnTo>
                <a:lnTo>
                  <a:pt x="120950" y="56990"/>
                </a:lnTo>
                <a:lnTo>
                  <a:pt x="159657" y="32965"/>
                </a:lnTo>
                <a:lnTo>
                  <a:pt x="202035" y="15054"/>
                </a:lnTo>
                <a:lnTo>
                  <a:pt x="247485" y="3862"/>
                </a:lnTo>
                <a:lnTo>
                  <a:pt x="295395" y="0"/>
                </a:lnTo>
                <a:lnTo>
                  <a:pt x="12458143" y="0"/>
                </a:lnTo>
                <a:lnTo>
                  <a:pt x="12506076" y="3862"/>
                </a:lnTo>
                <a:lnTo>
                  <a:pt x="12551508" y="15054"/>
                </a:lnTo>
                <a:lnTo>
                  <a:pt x="12593857" y="32965"/>
                </a:lnTo>
                <a:lnTo>
                  <a:pt x="12632600" y="56990"/>
                </a:lnTo>
                <a:lnTo>
                  <a:pt x="12666979" y="86512"/>
                </a:lnTo>
                <a:lnTo>
                  <a:pt x="12696530" y="120927"/>
                </a:lnTo>
                <a:lnTo>
                  <a:pt x="12720555" y="159622"/>
                </a:lnTo>
                <a:lnTo>
                  <a:pt x="12738472" y="201995"/>
                </a:lnTo>
                <a:lnTo>
                  <a:pt x="12749641" y="247432"/>
                </a:lnTo>
                <a:lnTo>
                  <a:pt x="12753538" y="295331"/>
                </a:lnTo>
                <a:lnTo>
                  <a:pt x="12753538" y="1476662"/>
                </a:lnTo>
                <a:lnTo>
                  <a:pt x="12749641" y="1524560"/>
                </a:lnTo>
                <a:lnTo>
                  <a:pt x="12738472" y="1569998"/>
                </a:lnTo>
                <a:lnTo>
                  <a:pt x="12720555" y="1612370"/>
                </a:lnTo>
                <a:lnTo>
                  <a:pt x="12696530" y="1651072"/>
                </a:lnTo>
                <a:lnTo>
                  <a:pt x="12666979" y="1685486"/>
                </a:lnTo>
                <a:lnTo>
                  <a:pt x="12632600" y="1715008"/>
                </a:lnTo>
                <a:lnTo>
                  <a:pt x="12593857" y="1739027"/>
                </a:lnTo>
                <a:lnTo>
                  <a:pt x="12551508" y="1756938"/>
                </a:lnTo>
                <a:lnTo>
                  <a:pt x="12506076" y="1768131"/>
                </a:lnTo>
                <a:lnTo>
                  <a:pt x="12458143" y="1771993"/>
                </a:lnTo>
                <a:lnTo>
                  <a:pt x="295395" y="1771993"/>
                </a:lnTo>
                <a:lnTo>
                  <a:pt x="247485" y="1768131"/>
                </a:lnTo>
                <a:lnTo>
                  <a:pt x="202035" y="1756938"/>
                </a:lnTo>
                <a:lnTo>
                  <a:pt x="159657" y="1739027"/>
                </a:lnTo>
                <a:lnTo>
                  <a:pt x="120950" y="1715008"/>
                </a:lnTo>
                <a:lnTo>
                  <a:pt x="86530" y="1685486"/>
                </a:lnTo>
                <a:lnTo>
                  <a:pt x="57002" y="1651072"/>
                </a:lnTo>
                <a:lnTo>
                  <a:pt x="32977" y="1612370"/>
                </a:lnTo>
                <a:lnTo>
                  <a:pt x="15060" y="1569998"/>
                </a:lnTo>
                <a:lnTo>
                  <a:pt x="3868" y="1524560"/>
                </a:lnTo>
                <a:lnTo>
                  <a:pt x="0" y="1476662"/>
                </a:lnTo>
                <a:lnTo>
                  <a:pt x="0" y="295331"/>
                </a:lnTo>
                <a:close/>
              </a:path>
            </a:pathLst>
          </a:custGeom>
          <a:ln w="5328">
            <a:solidFill>
              <a:srgbClr val="F79446"/>
            </a:solidFill>
          </a:ln>
        </p:spPr>
        <p:txBody>
          <a:bodyPr wrap="square" lIns="0" tIns="0" rIns="0" bIns="0" rtlCol="0"/>
          <a:lstStyle/>
          <a:p>
            <a:endParaRPr sz="15842"/>
          </a:p>
        </p:txBody>
      </p:sp>
      <p:sp>
        <p:nvSpPr>
          <p:cNvPr id="3" name="object 3"/>
          <p:cNvSpPr/>
          <p:nvPr/>
        </p:nvSpPr>
        <p:spPr>
          <a:xfrm>
            <a:off x="32266239" y="12432879"/>
            <a:ext cx="10339843" cy="8470078"/>
          </a:xfrm>
          <a:custGeom>
            <a:avLst/>
            <a:gdLst/>
            <a:ahLst/>
            <a:cxnLst/>
            <a:rect l="l" t="t" r="r" b="b"/>
            <a:pathLst>
              <a:path w="4737100" h="3880484">
                <a:moveTo>
                  <a:pt x="0" y="646734"/>
                </a:moveTo>
                <a:lnTo>
                  <a:pt x="1774" y="598469"/>
                </a:lnTo>
                <a:lnTo>
                  <a:pt x="7015" y="551169"/>
                </a:lnTo>
                <a:lnTo>
                  <a:pt x="15595" y="504958"/>
                </a:lnTo>
                <a:lnTo>
                  <a:pt x="27387" y="459956"/>
                </a:lnTo>
                <a:lnTo>
                  <a:pt x="42273" y="416299"/>
                </a:lnTo>
                <a:lnTo>
                  <a:pt x="60126" y="374101"/>
                </a:lnTo>
                <a:lnTo>
                  <a:pt x="80817" y="333486"/>
                </a:lnTo>
                <a:lnTo>
                  <a:pt x="104220" y="294592"/>
                </a:lnTo>
                <a:lnTo>
                  <a:pt x="130217" y="257531"/>
                </a:lnTo>
                <a:lnTo>
                  <a:pt x="158674" y="222442"/>
                </a:lnTo>
                <a:lnTo>
                  <a:pt x="189470" y="189435"/>
                </a:lnTo>
                <a:lnTo>
                  <a:pt x="222483" y="158639"/>
                </a:lnTo>
                <a:lnTo>
                  <a:pt x="257583" y="130188"/>
                </a:lnTo>
                <a:lnTo>
                  <a:pt x="294650" y="104202"/>
                </a:lnTo>
                <a:lnTo>
                  <a:pt x="333555" y="80800"/>
                </a:lnTo>
                <a:lnTo>
                  <a:pt x="374177" y="60114"/>
                </a:lnTo>
                <a:lnTo>
                  <a:pt x="416380" y="42267"/>
                </a:lnTo>
                <a:lnTo>
                  <a:pt x="460049" y="27387"/>
                </a:lnTo>
                <a:lnTo>
                  <a:pt x="505063" y="15595"/>
                </a:lnTo>
                <a:lnTo>
                  <a:pt x="551286" y="7015"/>
                </a:lnTo>
                <a:lnTo>
                  <a:pt x="598591" y="1774"/>
                </a:lnTo>
                <a:lnTo>
                  <a:pt x="646868" y="0"/>
                </a:lnTo>
                <a:lnTo>
                  <a:pt x="4090160" y="0"/>
                </a:lnTo>
                <a:lnTo>
                  <a:pt x="4138431" y="1774"/>
                </a:lnTo>
                <a:lnTo>
                  <a:pt x="4185748" y="7015"/>
                </a:lnTo>
                <a:lnTo>
                  <a:pt x="4231971" y="15595"/>
                </a:lnTo>
                <a:lnTo>
                  <a:pt x="4276978" y="27387"/>
                </a:lnTo>
                <a:lnTo>
                  <a:pt x="4320648" y="42267"/>
                </a:lnTo>
                <a:lnTo>
                  <a:pt x="4362857" y="60114"/>
                </a:lnTo>
                <a:lnTo>
                  <a:pt x="4403472" y="80800"/>
                </a:lnTo>
                <a:lnTo>
                  <a:pt x="4442377" y="104202"/>
                </a:lnTo>
                <a:lnTo>
                  <a:pt x="4479444" y="130188"/>
                </a:lnTo>
                <a:lnTo>
                  <a:pt x="4514545" y="158639"/>
                </a:lnTo>
                <a:lnTo>
                  <a:pt x="4547558" y="189435"/>
                </a:lnTo>
                <a:lnTo>
                  <a:pt x="4578354" y="222442"/>
                </a:lnTo>
                <a:lnTo>
                  <a:pt x="4606817" y="257531"/>
                </a:lnTo>
                <a:lnTo>
                  <a:pt x="4632808" y="294592"/>
                </a:lnTo>
                <a:lnTo>
                  <a:pt x="4656210" y="333486"/>
                </a:lnTo>
                <a:lnTo>
                  <a:pt x="4676902" y="374101"/>
                </a:lnTo>
                <a:lnTo>
                  <a:pt x="4694755" y="416299"/>
                </a:lnTo>
                <a:lnTo>
                  <a:pt x="4709641" y="459956"/>
                </a:lnTo>
                <a:lnTo>
                  <a:pt x="4721432" y="504958"/>
                </a:lnTo>
                <a:lnTo>
                  <a:pt x="4730013" y="551169"/>
                </a:lnTo>
                <a:lnTo>
                  <a:pt x="4735254" y="598469"/>
                </a:lnTo>
                <a:lnTo>
                  <a:pt x="4737028" y="646734"/>
                </a:lnTo>
                <a:lnTo>
                  <a:pt x="4737028" y="3233659"/>
                </a:lnTo>
                <a:lnTo>
                  <a:pt x="4735254" y="3281924"/>
                </a:lnTo>
                <a:lnTo>
                  <a:pt x="4730013" y="3329223"/>
                </a:lnTo>
                <a:lnTo>
                  <a:pt x="4721432" y="3375435"/>
                </a:lnTo>
                <a:lnTo>
                  <a:pt x="4709641" y="3420436"/>
                </a:lnTo>
                <a:lnTo>
                  <a:pt x="4694755" y="3464100"/>
                </a:lnTo>
                <a:lnTo>
                  <a:pt x="4676902" y="3506298"/>
                </a:lnTo>
                <a:lnTo>
                  <a:pt x="4656210" y="3546907"/>
                </a:lnTo>
                <a:lnTo>
                  <a:pt x="4632808" y="3585801"/>
                </a:lnTo>
                <a:lnTo>
                  <a:pt x="4606817" y="3622862"/>
                </a:lnTo>
                <a:lnTo>
                  <a:pt x="4578354" y="3657957"/>
                </a:lnTo>
                <a:lnTo>
                  <a:pt x="4547558" y="3690958"/>
                </a:lnTo>
                <a:lnTo>
                  <a:pt x="4514545" y="3721754"/>
                </a:lnTo>
                <a:lnTo>
                  <a:pt x="4479444" y="3750205"/>
                </a:lnTo>
                <a:lnTo>
                  <a:pt x="4442377" y="3776191"/>
                </a:lnTo>
                <a:lnTo>
                  <a:pt x="4403472" y="3799593"/>
                </a:lnTo>
                <a:lnTo>
                  <a:pt x="4362857" y="3820279"/>
                </a:lnTo>
                <a:lnTo>
                  <a:pt x="4320648" y="3838126"/>
                </a:lnTo>
                <a:lnTo>
                  <a:pt x="4276978" y="3853006"/>
                </a:lnTo>
                <a:lnTo>
                  <a:pt x="4231971" y="3864798"/>
                </a:lnTo>
                <a:lnTo>
                  <a:pt x="4185748" y="3873378"/>
                </a:lnTo>
                <a:lnTo>
                  <a:pt x="4138431" y="3878619"/>
                </a:lnTo>
                <a:lnTo>
                  <a:pt x="4090160" y="3880393"/>
                </a:lnTo>
                <a:lnTo>
                  <a:pt x="646868" y="3880393"/>
                </a:lnTo>
                <a:lnTo>
                  <a:pt x="598591" y="3878619"/>
                </a:lnTo>
                <a:lnTo>
                  <a:pt x="551286" y="3873378"/>
                </a:lnTo>
                <a:lnTo>
                  <a:pt x="505063" y="3864798"/>
                </a:lnTo>
                <a:lnTo>
                  <a:pt x="460049" y="3853006"/>
                </a:lnTo>
                <a:lnTo>
                  <a:pt x="416380" y="3838126"/>
                </a:lnTo>
                <a:lnTo>
                  <a:pt x="374177" y="3820279"/>
                </a:lnTo>
                <a:lnTo>
                  <a:pt x="333555" y="3799593"/>
                </a:lnTo>
                <a:lnTo>
                  <a:pt x="294650" y="3776191"/>
                </a:lnTo>
                <a:lnTo>
                  <a:pt x="257583" y="3750205"/>
                </a:lnTo>
                <a:lnTo>
                  <a:pt x="222483" y="3721754"/>
                </a:lnTo>
                <a:lnTo>
                  <a:pt x="189470" y="3690958"/>
                </a:lnTo>
                <a:lnTo>
                  <a:pt x="158674" y="3657957"/>
                </a:lnTo>
                <a:lnTo>
                  <a:pt x="130217" y="3622862"/>
                </a:lnTo>
                <a:lnTo>
                  <a:pt x="104220" y="3585801"/>
                </a:lnTo>
                <a:lnTo>
                  <a:pt x="80817" y="3546907"/>
                </a:lnTo>
                <a:lnTo>
                  <a:pt x="60126" y="3506298"/>
                </a:lnTo>
                <a:lnTo>
                  <a:pt x="42273" y="3464100"/>
                </a:lnTo>
                <a:lnTo>
                  <a:pt x="27387" y="3420436"/>
                </a:lnTo>
                <a:lnTo>
                  <a:pt x="15595" y="3375435"/>
                </a:lnTo>
                <a:lnTo>
                  <a:pt x="7015" y="3329223"/>
                </a:lnTo>
                <a:lnTo>
                  <a:pt x="1774" y="3281924"/>
                </a:lnTo>
                <a:lnTo>
                  <a:pt x="0" y="3233659"/>
                </a:lnTo>
                <a:lnTo>
                  <a:pt x="0" y="646734"/>
                </a:lnTo>
                <a:close/>
              </a:path>
            </a:pathLst>
          </a:custGeom>
          <a:ln w="5328">
            <a:solidFill>
              <a:srgbClr val="F79446"/>
            </a:solidFill>
          </a:ln>
        </p:spPr>
        <p:txBody>
          <a:bodyPr wrap="square" lIns="0" tIns="0" rIns="0" bIns="0" rtlCol="0"/>
          <a:lstStyle/>
          <a:p>
            <a:endParaRPr sz="15842"/>
          </a:p>
        </p:txBody>
      </p:sp>
      <p:sp>
        <p:nvSpPr>
          <p:cNvPr id="4" name="object 4"/>
          <p:cNvSpPr/>
          <p:nvPr/>
        </p:nvSpPr>
        <p:spPr>
          <a:xfrm>
            <a:off x="16819182" y="17196064"/>
            <a:ext cx="14575572" cy="14578963"/>
          </a:xfrm>
          <a:custGeom>
            <a:avLst/>
            <a:gdLst/>
            <a:ahLst/>
            <a:cxnLst/>
            <a:rect l="l" t="t" r="r" b="b"/>
            <a:pathLst>
              <a:path w="6677659" h="7121525">
                <a:moveTo>
                  <a:pt x="0" y="1112706"/>
                </a:moveTo>
                <a:lnTo>
                  <a:pt x="1029" y="1064441"/>
                </a:lnTo>
                <a:lnTo>
                  <a:pt x="4083" y="1016699"/>
                </a:lnTo>
                <a:lnTo>
                  <a:pt x="9127" y="969528"/>
                </a:lnTo>
                <a:lnTo>
                  <a:pt x="16119" y="922962"/>
                </a:lnTo>
                <a:lnTo>
                  <a:pt x="25013" y="877047"/>
                </a:lnTo>
                <a:lnTo>
                  <a:pt x="35763" y="831824"/>
                </a:lnTo>
                <a:lnTo>
                  <a:pt x="48340" y="787334"/>
                </a:lnTo>
                <a:lnTo>
                  <a:pt x="62691" y="743624"/>
                </a:lnTo>
                <a:lnTo>
                  <a:pt x="78781" y="700729"/>
                </a:lnTo>
                <a:lnTo>
                  <a:pt x="96564" y="658688"/>
                </a:lnTo>
                <a:lnTo>
                  <a:pt x="115999" y="617555"/>
                </a:lnTo>
                <a:lnTo>
                  <a:pt x="137046" y="577364"/>
                </a:lnTo>
                <a:lnTo>
                  <a:pt x="159663" y="538156"/>
                </a:lnTo>
                <a:lnTo>
                  <a:pt x="183804" y="499973"/>
                </a:lnTo>
                <a:lnTo>
                  <a:pt x="209435" y="462859"/>
                </a:lnTo>
                <a:lnTo>
                  <a:pt x="236508" y="426851"/>
                </a:lnTo>
                <a:lnTo>
                  <a:pt x="264989" y="392000"/>
                </a:lnTo>
                <a:lnTo>
                  <a:pt x="294825" y="358336"/>
                </a:lnTo>
                <a:lnTo>
                  <a:pt x="325976" y="325912"/>
                </a:lnTo>
                <a:lnTo>
                  <a:pt x="358412" y="294761"/>
                </a:lnTo>
                <a:lnTo>
                  <a:pt x="392076" y="264936"/>
                </a:lnTo>
                <a:lnTo>
                  <a:pt x="426938" y="236461"/>
                </a:lnTo>
                <a:lnTo>
                  <a:pt x="462952" y="209394"/>
                </a:lnTo>
                <a:lnTo>
                  <a:pt x="500072" y="183769"/>
                </a:lnTo>
                <a:lnTo>
                  <a:pt x="538267" y="159634"/>
                </a:lnTo>
                <a:lnTo>
                  <a:pt x="577480" y="137017"/>
                </a:lnTo>
                <a:lnTo>
                  <a:pt x="617683" y="115976"/>
                </a:lnTo>
                <a:lnTo>
                  <a:pt x="658828" y="96547"/>
                </a:lnTo>
                <a:lnTo>
                  <a:pt x="700874" y="78764"/>
                </a:lnTo>
                <a:lnTo>
                  <a:pt x="743776" y="62679"/>
                </a:lnTo>
                <a:lnTo>
                  <a:pt x="787497" y="48328"/>
                </a:lnTo>
                <a:lnTo>
                  <a:pt x="831999" y="35758"/>
                </a:lnTo>
                <a:lnTo>
                  <a:pt x="877227" y="25007"/>
                </a:lnTo>
                <a:lnTo>
                  <a:pt x="923154" y="16119"/>
                </a:lnTo>
                <a:lnTo>
                  <a:pt x="969731" y="9127"/>
                </a:lnTo>
                <a:lnTo>
                  <a:pt x="1016909" y="4083"/>
                </a:lnTo>
                <a:lnTo>
                  <a:pt x="1064662" y="1029"/>
                </a:lnTo>
                <a:lnTo>
                  <a:pt x="1112938" y="0"/>
                </a:lnTo>
                <a:lnTo>
                  <a:pt x="5564694" y="0"/>
                </a:lnTo>
                <a:lnTo>
                  <a:pt x="5612970" y="1029"/>
                </a:lnTo>
                <a:lnTo>
                  <a:pt x="5660723" y="4083"/>
                </a:lnTo>
                <a:lnTo>
                  <a:pt x="5707900" y="9127"/>
                </a:lnTo>
                <a:lnTo>
                  <a:pt x="5754478" y="16119"/>
                </a:lnTo>
                <a:lnTo>
                  <a:pt x="5800405" y="25007"/>
                </a:lnTo>
                <a:lnTo>
                  <a:pt x="5845604" y="35758"/>
                </a:lnTo>
                <a:lnTo>
                  <a:pt x="5890164" y="48328"/>
                </a:lnTo>
                <a:lnTo>
                  <a:pt x="5933850" y="62679"/>
                </a:lnTo>
                <a:lnTo>
                  <a:pt x="5976781" y="78764"/>
                </a:lnTo>
                <a:lnTo>
                  <a:pt x="6018781" y="96547"/>
                </a:lnTo>
                <a:lnTo>
                  <a:pt x="6059966" y="115976"/>
                </a:lnTo>
                <a:lnTo>
                  <a:pt x="6100163" y="137017"/>
                </a:lnTo>
                <a:lnTo>
                  <a:pt x="6139371" y="159634"/>
                </a:lnTo>
                <a:lnTo>
                  <a:pt x="6177589" y="183769"/>
                </a:lnTo>
                <a:lnTo>
                  <a:pt x="6214703" y="209394"/>
                </a:lnTo>
                <a:lnTo>
                  <a:pt x="6250711" y="236461"/>
                </a:lnTo>
                <a:lnTo>
                  <a:pt x="6285556" y="264936"/>
                </a:lnTo>
                <a:lnTo>
                  <a:pt x="6319237" y="294761"/>
                </a:lnTo>
                <a:lnTo>
                  <a:pt x="6351639" y="325912"/>
                </a:lnTo>
                <a:lnTo>
                  <a:pt x="6382819" y="358336"/>
                </a:lnTo>
                <a:lnTo>
                  <a:pt x="6412661" y="392000"/>
                </a:lnTo>
                <a:lnTo>
                  <a:pt x="6441107" y="426851"/>
                </a:lnTo>
                <a:lnTo>
                  <a:pt x="6468215" y="462859"/>
                </a:lnTo>
                <a:lnTo>
                  <a:pt x="6493810" y="499973"/>
                </a:lnTo>
                <a:lnTo>
                  <a:pt x="6517951" y="538156"/>
                </a:lnTo>
                <a:lnTo>
                  <a:pt x="6540580" y="577364"/>
                </a:lnTo>
                <a:lnTo>
                  <a:pt x="6561638" y="617555"/>
                </a:lnTo>
                <a:lnTo>
                  <a:pt x="6581067" y="658688"/>
                </a:lnTo>
                <a:lnTo>
                  <a:pt x="6598868" y="700729"/>
                </a:lnTo>
                <a:lnTo>
                  <a:pt x="6614923" y="743624"/>
                </a:lnTo>
                <a:lnTo>
                  <a:pt x="6629292" y="787334"/>
                </a:lnTo>
                <a:lnTo>
                  <a:pt x="6641857" y="831824"/>
                </a:lnTo>
                <a:lnTo>
                  <a:pt x="6652619" y="877047"/>
                </a:lnTo>
                <a:lnTo>
                  <a:pt x="6661519" y="922962"/>
                </a:lnTo>
                <a:lnTo>
                  <a:pt x="6668499" y="969528"/>
                </a:lnTo>
                <a:lnTo>
                  <a:pt x="6673560" y="1016699"/>
                </a:lnTo>
                <a:lnTo>
                  <a:pt x="6676585" y="1064441"/>
                </a:lnTo>
                <a:lnTo>
                  <a:pt x="6677632" y="1112706"/>
                </a:lnTo>
                <a:lnTo>
                  <a:pt x="6677632" y="6008793"/>
                </a:lnTo>
                <a:lnTo>
                  <a:pt x="6676585" y="6057058"/>
                </a:lnTo>
                <a:lnTo>
                  <a:pt x="6673560" y="6104799"/>
                </a:lnTo>
                <a:lnTo>
                  <a:pt x="6668499" y="6151971"/>
                </a:lnTo>
                <a:lnTo>
                  <a:pt x="6661519" y="6198537"/>
                </a:lnTo>
                <a:lnTo>
                  <a:pt x="6652619" y="6244452"/>
                </a:lnTo>
                <a:lnTo>
                  <a:pt x="6641857" y="6289674"/>
                </a:lnTo>
                <a:lnTo>
                  <a:pt x="6629292" y="6334164"/>
                </a:lnTo>
                <a:lnTo>
                  <a:pt x="6614923" y="6377874"/>
                </a:lnTo>
                <a:lnTo>
                  <a:pt x="6598868" y="6420770"/>
                </a:lnTo>
                <a:lnTo>
                  <a:pt x="6581067" y="6462805"/>
                </a:lnTo>
                <a:lnTo>
                  <a:pt x="6561638" y="6503944"/>
                </a:lnTo>
                <a:lnTo>
                  <a:pt x="6540580" y="6544134"/>
                </a:lnTo>
                <a:lnTo>
                  <a:pt x="6517951" y="6583348"/>
                </a:lnTo>
                <a:lnTo>
                  <a:pt x="6493810" y="6621526"/>
                </a:lnTo>
                <a:lnTo>
                  <a:pt x="6468215" y="6658639"/>
                </a:lnTo>
                <a:lnTo>
                  <a:pt x="6441107" y="6694648"/>
                </a:lnTo>
                <a:lnTo>
                  <a:pt x="6412661" y="6729498"/>
                </a:lnTo>
                <a:lnTo>
                  <a:pt x="6382819" y="6763162"/>
                </a:lnTo>
                <a:lnTo>
                  <a:pt x="6351639" y="6795587"/>
                </a:lnTo>
                <a:lnTo>
                  <a:pt x="6319237" y="6826732"/>
                </a:lnTo>
                <a:lnTo>
                  <a:pt x="6285556" y="6856568"/>
                </a:lnTo>
                <a:lnTo>
                  <a:pt x="6250711" y="6885037"/>
                </a:lnTo>
                <a:lnTo>
                  <a:pt x="6214703" y="6912105"/>
                </a:lnTo>
                <a:lnTo>
                  <a:pt x="6177589" y="6937717"/>
                </a:lnTo>
                <a:lnTo>
                  <a:pt x="6139371" y="6961859"/>
                </a:lnTo>
                <a:lnTo>
                  <a:pt x="6100163" y="6984487"/>
                </a:lnTo>
                <a:lnTo>
                  <a:pt x="6059966" y="7005546"/>
                </a:lnTo>
                <a:lnTo>
                  <a:pt x="6018781" y="7024975"/>
                </a:lnTo>
                <a:lnTo>
                  <a:pt x="5976781" y="7042717"/>
                </a:lnTo>
                <a:lnTo>
                  <a:pt x="5933850" y="7058831"/>
                </a:lnTo>
                <a:lnTo>
                  <a:pt x="5890164" y="7073141"/>
                </a:lnTo>
                <a:lnTo>
                  <a:pt x="5845604" y="7085764"/>
                </a:lnTo>
                <a:lnTo>
                  <a:pt x="5800405" y="7096468"/>
                </a:lnTo>
                <a:lnTo>
                  <a:pt x="5754478" y="7105368"/>
                </a:lnTo>
                <a:lnTo>
                  <a:pt x="5707900" y="7112349"/>
                </a:lnTo>
                <a:lnTo>
                  <a:pt x="5660723" y="7117410"/>
                </a:lnTo>
                <a:lnTo>
                  <a:pt x="5612970" y="7120493"/>
                </a:lnTo>
                <a:lnTo>
                  <a:pt x="5564694" y="7121482"/>
                </a:lnTo>
                <a:lnTo>
                  <a:pt x="1112938" y="7121482"/>
                </a:lnTo>
                <a:lnTo>
                  <a:pt x="1064662" y="7120493"/>
                </a:lnTo>
                <a:lnTo>
                  <a:pt x="1016909" y="7117410"/>
                </a:lnTo>
                <a:lnTo>
                  <a:pt x="969731" y="7112349"/>
                </a:lnTo>
                <a:lnTo>
                  <a:pt x="923154" y="7105368"/>
                </a:lnTo>
                <a:lnTo>
                  <a:pt x="877227" y="7096468"/>
                </a:lnTo>
                <a:lnTo>
                  <a:pt x="831999" y="7085764"/>
                </a:lnTo>
                <a:lnTo>
                  <a:pt x="787497" y="7073141"/>
                </a:lnTo>
                <a:lnTo>
                  <a:pt x="743776" y="7058831"/>
                </a:lnTo>
                <a:lnTo>
                  <a:pt x="700874" y="7042717"/>
                </a:lnTo>
                <a:lnTo>
                  <a:pt x="658828" y="7024975"/>
                </a:lnTo>
                <a:lnTo>
                  <a:pt x="617683" y="7005546"/>
                </a:lnTo>
                <a:lnTo>
                  <a:pt x="577480" y="6984487"/>
                </a:lnTo>
                <a:lnTo>
                  <a:pt x="538267" y="6961859"/>
                </a:lnTo>
                <a:lnTo>
                  <a:pt x="500072" y="6937717"/>
                </a:lnTo>
                <a:lnTo>
                  <a:pt x="462952" y="6912105"/>
                </a:lnTo>
                <a:lnTo>
                  <a:pt x="426938" y="6885037"/>
                </a:lnTo>
                <a:lnTo>
                  <a:pt x="392076" y="6856568"/>
                </a:lnTo>
                <a:lnTo>
                  <a:pt x="358412" y="6826732"/>
                </a:lnTo>
                <a:lnTo>
                  <a:pt x="325976" y="6795587"/>
                </a:lnTo>
                <a:lnTo>
                  <a:pt x="294825" y="6763162"/>
                </a:lnTo>
                <a:lnTo>
                  <a:pt x="264989" y="6729498"/>
                </a:lnTo>
                <a:lnTo>
                  <a:pt x="236508" y="6694648"/>
                </a:lnTo>
                <a:lnTo>
                  <a:pt x="209435" y="6658639"/>
                </a:lnTo>
                <a:lnTo>
                  <a:pt x="183804" y="6621526"/>
                </a:lnTo>
                <a:lnTo>
                  <a:pt x="159663" y="6583348"/>
                </a:lnTo>
                <a:lnTo>
                  <a:pt x="137046" y="6544134"/>
                </a:lnTo>
                <a:lnTo>
                  <a:pt x="115999" y="6503944"/>
                </a:lnTo>
                <a:lnTo>
                  <a:pt x="96564" y="6462805"/>
                </a:lnTo>
                <a:lnTo>
                  <a:pt x="78781" y="6420770"/>
                </a:lnTo>
                <a:lnTo>
                  <a:pt x="62691" y="6377874"/>
                </a:lnTo>
                <a:lnTo>
                  <a:pt x="48340" y="6334164"/>
                </a:lnTo>
                <a:lnTo>
                  <a:pt x="35763" y="6289674"/>
                </a:lnTo>
                <a:lnTo>
                  <a:pt x="25013" y="6244452"/>
                </a:lnTo>
                <a:lnTo>
                  <a:pt x="16119" y="6198537"/>
                </a:lnTo>
                <a:lnTo>
                  <a:pt x="9127" y="6151971"/>
                </a:lnTo>
                <a:lnTo>
                  <a:pt x="4083" y="6104799"/>
                </a:lnTo>
                <a:lnTo>
                  <a:pt x="1029" y="6057058"/>
                </a:lnTo>
                <a:lnTo>
                  <a:pt x="0" y="6008793"/>
                </a:lnTo>
                <a:lnTo>
                  <a:pt x="0" y="1112706"/>
                </a:lnTo>
                <a:close/>
              </a:path>
            </a:pathLst>
          </a:custGeom>
          <a:ln w="5328">
            <a:solidFill>
              <a:srgbClr val="F79446"/>
            </a:solidFill>
          </a:ln>
        </p:spPr>
        <p:txBody>
          <a:bodyPr wrap="square" lIns="0" tIns="0" rIns="0" bIns="0" rtlCol="0"/>
          <a:lstStyle/>
          <a:p>
            <a:endParaRPr sz="15842"/>
          </a:p>
        </p:txBody>
      </p:sp>
      <p:sp>
        <p:nvSpPr>
          <p:cNvPr id="5" name="object 5"/>
          <p:cNvSpPr/>
          <p:nvPr/>
        </p:nvSpPr>
        <p:spPr>
          <a:xfrm>
            <a:off x="808368" y="22201498"/>
            <a:ext cx="14575572" cy="9574494"/>
          </a:xfrm>
          <a:custGeom>
            <a:avLst/>
            <a:gdLst/>
            <a:ahLst/>
            <a:cxnLst/>
            <a:rect l="l" t="t" r="r" b="b"/>
            <a:pathLst>
              <a:path w="6677659" h="4102100">
                <a:moveTo>
                  <a:pt x="0" y="683603"/>
                </a:moveTo>
                <a:lnTo>
                  <a:pt x="1716" y="634785"/>
                </a:lnTo>
                <a:lnTo>
                  <a:pt x="6788" y="586898"/>
                </a:lnTo>
                <a:lnTo>
                  <a:pt x="15107" y="540047"/>
                </a:lnTo>
                <a:lnTo>
                  <a:pt x="26543" y="494353"/>
                </a:lnTo>
                <a:lnTo>
                  <a:pt x="40993" y="449933"/>
                </a:lnTo>
                <a:lnTo>
                  <a:pt x="58334" y="406904"/>
                </a:lnTo>
                <a:lnTo>
                  <a:pt x="78456" y="365381"/>
                </a:lnTo>
                <a:lnTo>
                  <a:pt x="101241" y="325475"/>
                </a:lnTo>
                <a:lnTo>
                  <a:pt x="126569" y="287303"/>
                </a:lnTo>
                <a:lnTo>
                  <a:pt x="154329" y="250987"/>
                </a:lnTo>
                <a:lnTo>
                  <a:pt x="184409" y="216636"/>
                </a:lnTo>
                <a:lnTo>
                  <a:pt x="216683" y="184369"/>
                </a:lnTo>
                <a:lnTo>
                  <a:pt x="251039" y="154300"/>
                </a:lnTo>
                <a:lnTo>
                  <a:pt x="287367" y="126546"/>
                </a:lnTo>
                <a:lnTo>
                  <a:pt x="325545" y="101218"/>
                </a:lnTo>
                <a:lnTo>
                  <a:pt x="365457" y="78438"/>
                </a:lnTo>
                <a:lnTo>
                  <a:pt x="406991" y="58322"/>
                </a:lnTo>
                <a:lnTo>
                  <a:pt x="450032" y="40981"/>
                </a:lnTo>
                <a:lnTo>
                  <a:pt x="494458" y="26537"/>
                </a:lnTo>
                <a:lnTo>
                  <a:pt x="540163" y="15101"/>
                </a:lnTo>
                <a:lnTo>
                  <a:pt x="587021" y="6788"/>
                </a:lnTo>
                <a:lnTo>
                  <a:pt x="634919" y="1716"/>
                </a:lnTo>
                <a:lnTo>
                  <a:pt x="683748" y="0"/>
                </a:lnTo>
                <a:lnTo>
                  <a:pt x="5993883" y="0"/>
                </a:lnTo>
                <a:lnTo>
                  <a:pt x="6042689" y="1716"/>
                </a:lnTo>
                <a:lnTo>
                  <a:pt x="6090623" y="6788"/>
                </a:lnTo>
                <a:lnTo>
                  <a:pt x="6137451" y="15101"/>
                </a:lnTo>
                <a:lnTo>
                  <a:pt x="6183174" y="26537"/>
                </a:lnTo>
                <a:lnTo>
                  <a:pt x="6227617" y="40981"/>
                </a:lnTo>
                <a:lnTo>
                  <a:pt x="6270664" y="58322"/>
                </a:lnTo>
                <a:lnTo>
                  <a:pt x="6312198" y="78438"/>
                </a:lnTo>
                <a:lnTo>
                  <a:pt x="6352104" y="101218"/>
                </a:lnTo>
                <a:lnTo>
                  <a:pt x="6390265" y="126546"/>
                </a:lnTo>
                <a:lnTo>
                  <a:pt x="6426622" y="154300"/>
                </a:lnTo>
                <a:lnTo>
                  <a:pt x="6460943" y="184369"/>
                </a:lnTo>
                <a:lnTo>
                  <a:pt x="6493228" y="216636"/>
                </a:lnTo>
                <a:lnTo>
                  <a:pt x="6523303" y="250987"/>
                </a:lnTo>
                <a:lnTo>
                  <a:pt x="6551051" y="287303"/>
                </a:lnTo>
                <a:lnTo>
                  <a:pt x="6576414" y="325475"/>
                </a:lnTo>
                <a:lnTo>
                  <a:pt x="6599159" y="365381"/>
                </a:lnTo>
                <a:lnTo>
                  <a:pt x="6619286" y="406904"/>
                </a:lnTo>
                <a:lnTo>
                  <a:pt x="6636621" y="449933"/>
                </a:lnTo>
                <a:lnTo>
                  <a:pt x="6651106" y="494353"/>
                </a:lnTo>
                <a:lnTo>
                  <a:pt x="6662508" y="540047"/>
                </a:lnTo>
                <a:lnTo>
                  <a:pt x="6670826" y="586898"/>
                </a:lnTo>
                <a:lnTo>
                  <a:pt x="6675887" y="634785"/>
                </a:lnTo>
                <a:lnTo>
                  <a:pt x="6677632" y="683603"/>
                </a:lnTo>
                <a:lnTo>
                  <a:pt x="6677632" y="3418022"/>
                </a:lnTo>
                <a:lnTo>
                  <a:pt x="6675887" y="3466840"/>
                </a:lnTo>
                <a:lnTo>
                  <a:pt x="6670826" y="3514733"/>
                </a:lnTo>
                <a:lnTo>
                  <a:pt x="6662508" y="3561578"/>
                </a:lnTo>
                <a:lnTo>
                  <a:pt x="6651106" y="3607272"/>
                </a:lnTo>
                <a:lnTo>
                  <a:pt x="6636621" y="3651692"/>
                </a:lnTo>
                <a:lnTo>
                  <a:pt x="6619286" y="3694721"/>
                </a:lnTo>
                <a:lnTo>
                  <a:pt x="6599159" y="3736250"/>
                </a:lnTo>
                <a:lnTo>
                  <a:pt x="6576414" y="3776156"/>
                </a:lnTo>
                <a:lnTo>
                  <a:pt x="6551051" y="3814322"/>
                </a:lnTo>
                <a:lnTo>
                  <a:pt x="6523303" y="3850639"/>
                </a:lnTo>
                <a:lnTo>
                  <a:pt x="6493228" y="3884995"/>
                </a:lnTo>
                <a:lnTo>
                  <a:pt x="6460943" y="3917263"/>
                </a:lnTo>
                <a:lnTo>
                  <a:pt x="6426622" y="3947331"/>
                </a:lnTo>
                <a:lnTo>
                  <a:pt x="6390265" y="3975085"/>
                </a:lnTo>
                <a:lnTo>
                  <a:pt x="6352104" y="4000407"/>
                </a:lnTo>
                <a:lnTo>
                  <a:pt x="6312198" y="4023187"/>
                </a:lnTo>
                <a:lnTo>
                  <a:pt x="6270664" y="4043303"/>
                </a:lnTo>
                <a:lnTo>
                  <a:pt x="6227617" y="4060644"/>
                </a:lnTo>
                <a:lnTo>
                  <a:pt x="6183174" y="4075088"/>
                </a:lnTo>
                <a:lnTo>
                  <a:pt x="6137451" y="4086524"/>
                </a:lnTo>
                <a:lnTo>
                  <a:pt x="6090623" y="4094843"/>
                </a:lnTo>
                <a:lnTo>
                  <a:pt x="6042689" y="4099916"/>
                </a:lnTo>
                <a:lnTo>
                  <a:pt x="5993883" y="4101632"/>
                </a:lnTo>
                <a:lnTo>
                  <a:pt x="683748" y="4101632"/>
                </a:lnTo>
                <a:lnTo>
                  <a:pt x="634919" y="4099916"/>
                </a:lnTo>
                <a:lnTo>
                  <a:pt x="587021" y="4094843"/>
                </a:lnTo>
                <a:lnTo>
                  <a:pt x="540163" y="4086524"/>
                </a:lnTo>
                <a:lnTo>
                  <a:pt x="494458" y="4075088"/>
                </a:lnTo>
                <a:lnTo>
                  <a:pt x="450032" y="4060644"/>
                </a:lnTo>
                <a:lnTo>
                  <a:pt x="406991" y="4043303"/>
                </a:lnTo>
                <a:lnTo>
                  <a:pt x="365457" y="4023187"/>
                </a:lnTo>
                <a:lnTo>
                  <a:pt x="325545" y="4000407"/>
                </a:lnTo>
                <a:lnTo>
                  <a:pt x="287367" y="3975085"/>
                </a:lnTo>
                <a:lnTo>
                  <a:pt x="251039" y="3947331"/>
                </a:lnTo>
                <a:lnTo>
                  <a:pt x="216683" y="3917263"/>
                </a:lnTo>
                <a:lnTo>
                  <a:pt x="184409" y="3884995"/>
                </a:lnTo>
                <a:lnTo>
                  <a:pt x="154329" y="3850639"/>
                </a:lnTo>
                <a:lnTo>
                  <a:pt x="126569" y="3814322"/>
                </a:lnTo>
                <a:lnTo>
                  <a:pt x="101241" y="3776156"/>
                </a:lnTo>
                <a:lnTo>
                  <a:pt x="78456" y="3736250"/>
                </a:lnTo>
                <a:lnTo>
                  <a:pt x="58334" y="3694721"/>
                </a:lnTo>
                <a:lnTo>
                  <a:pt x="40993" y="3651692"/>
                </a:lnTo>
                <a:lnTo>
                  <a:pt x="26543" y="3607272"/>
                </a:lnTo>
                <a:lnTo>
                  <a:pt x="15107" y="3561578"/>
                </a:lnTo>
                <a:lnTo>
                  <a:pt x="6788" y="3514733"/>
                </a:lnTo>
                <a:lnTo>
                  <a:pt x="1716" y="3466840"/>
                </a:lnTo>
                <a:lnTo>
                  <a:pt x="0" y="3418022"/>
                </a:lnTo>
                <a:lnTo>
                  <a:pt x="0" y="683603"/>
                </a:lnTo>
                <a:close/>
              </a:path>
            </a:pathLst>
          </a:custGeom>
          <a:ln w="5328">
            <a:solidFill>
              <a:srgbClr val="F79446"/>
            </a:solidFill>
          </a:ln>
        </p:spPr>
        <p:txBody>
          <a:bodyPr wrap="square" lIns="0" tIns="0" rIns="0" bIns="0" rtlCol="0"/>
          <a:lstStyle/>
          <a:p>
            <a:endParaRPr sz="15842"/>
          </a:p>
        </p:txBody>
      </p:sp>
      <p:sp>
        <p:nvSpPr>
          <p:cNvPr id="6" name="object 6"/>
          <p:cNvSpPr/>
          <p:nvPr/>
        </p:nvSpPr>
        <p:spPr>
          <a:xfrm>
            <a:off x="808368" y="15142875"/>
            <a:ext cx="14575572" cy="6650006"/>
          </a:xfrm>
          <a:custGeom>
            <a:avLst/>
            <a:gdLst/>
            <a:ahLst/>
            <a:cxnLst/>
            <a:rect l="l" t="t" r="r" b="b"/>
            <a:pathLst>
              <a:path w="6677659" h="2724784">
                <a:moveTo>
                  <a:pt x="0" y="454104"/>
                </a:moveTo>
                <a:lnTo>
                  <a:pt x="2344" y="407678"/>
                </a:lnTo>
                <a:lnTo>
                  <a:pt x="9226" y="362589"/>
                </a:lnTo>
                <a:lnTo>
                  <a:pt x="20418" y="319071"/>
                </a:lnTo>
                <a:lnTo>
                  <a:pt x="35694" y="277350"/>
                </a:lnTo>
                <a:lnTo>
                  <a:pt x="54820" y="237654"/>
                </a:lnTo>
                <a:lnTo>
                  <a:pt x="77571" y="200214"/>
                </a:lnTo>
                <a:lnTo>
                  <a:pt x="103719" y="165253"/>
                </a:lnTo>
                <a:lnTo>
                  <a:pt x="133032" y="133009"/>
                </a:lnTo>
                <a:lnTo>
                  <a:pt x="165288" y="103696"/>
                </a:lnTo>
                <a:lnTo>
                  <a:pt x="200255" y="77554"/>
                </a:lnTo>
                <a:lnTo>
                  <a:pt x="237706" y="54809"/>
                </a:lnTo>
                <a:lnTo>
                  <a:pt x="277408" y="35682"/>
                </a:lnTo>
                <a:lnTo>
                  <a:pt x="319135" y="20412"/>
                </a:lnTo>
                <a:lnTo>
                  <a:pt x="362664" y="9226"/>
                </a:lnTo>
                <a:lnTo>
                  <a:pt x="407765" y="2344"/>
                </a:lnTo>
                <a:lnTo>
                  <a:pt x="454203" y="0"/>
                </a:lnTo>
                <a:lnTo>
                  <a:pt x="6223429" y="0"/>
                </a:lnTo>
                <a:lnTo>
                  <a:pt x="6269849" y="2344"/>
                </a:lnTo>
                <a:lnTo>
                  <a:pt x="6314932" y="9226"/>
                </a:lnTo>
                <a:lnTo>
                  <a:pt x="6358503" y="20412"/>
                </a:lnTo>
                <a:lnTo>
                  <a:pt x="6400212" y="35682"/>
                </a:lnTo>
                <a:lnTo>
                  <a:pt x="6439943" y="54809"/>
                </a:lnTo>
                <a:lnTo>
                  <a:pt x="6477348" y="77554"/>
                </a:lnTo>
                <a:lnTo>
                  <a:pt x="6512367" y="103696"/>
                </a:lnTo>
                <a:lnTo>
                  <a:pt x="6544594" y="133009"/>
                </a:lnTo>
                <a:lnTo>
                  <a:pt x="6573912" y="165253"/>
                </a:lnTo>
                <a:lnTo>
                  <a:pt x="6600031" y="200214"/>
                </a:lnTo>
                <a:lnTo>
                  <a:pt x="6622835" y="237654"/>
                </a:lnTo>
                <a:lnTo>
                  <a:pt x="6641915" y="277350"/>
                </a:lnTo>
                <a:lnTo>
                  <a:pt x="6657214" y="319071"/>
                </a:lnTo>
                <a:lnTo>
                  <a:pt x="6668383" y="362589"/>
                </a:lnTo>
                <a:lnTo>
                  <a:pt x="6675305" y="407678"/>
                </a:lnTo>
                <a:lnTo>
                  <a:pt x="6677632" y="454104"/>
                </a:lnTo>
                <a:lnTo>
                  <a:pt x="6677632" y="2270535"/>
                </a:lnTo>
                <a:lnTo>
                  <a:pt x="6675305" y="2316962"/>
                </a:lnTo>
                <a:lnTo>
                  <a:pt x="6668383" y="2362051"/>
                </a:lnTo>
                <a:lnTo>
                  <a:pt x="6657214" y="2405569"/>
                </a:lnTo>
                <a:lnTo>
                  <a:pt x="6641915" y="2447290"/>
                </a:lnTo>
                <a:lnTo>
                  <a:pt x="6622835" y="2486986"/>
                </a:lnTo>
                <a:lnTo>
                  <a:pt x="6600031" y="2524425"/>
                </a:lnTo>
                <a:lnTo>
                  <a:pt x="6573912" y="2559386"/>
                </a:lnTo>
                <a:lnTo>
                  <a:pt x="6544594" y="2591637"/>
                </a:lnTo>
                <a:lnTo>
                  <a:pt x="6512367" y="2620944"/>
                </a:lnTo>
                <a:lnTo>
                  <a:pt x="6477348" y="2647086"/>
                </a:lnTo>
                <a:lnTo>
                  <a:pt x="6439943" y="2669837"/>
                </a:lnTo>
                <a:lnTo>
                  <a:pt x="6400212" y="2688958"/>
                </a:lnTo>
                <a:lnTo>
                  <a:pt x="6358503" y="2704228"/>
                </a:lnTo>
                <a:lnTo>
                  <a:pt x="6314932" y="2715420"/>
                </a:lnTo>
                <a:lnTo>
                  <a:pt x="6269849" y="2722302"/>
                </a:lnTo>
                <a:lnTo>
                  <a:pt x="6223429" y="2724646"/>
                </a:lnTo>
                <a:lnTo>
                  <a:pt x="454203" y="2724646"/>
                </a:lnTo>
                <a:lnTo>
                  <a:pt x="407765" y="2722302"/>
                </a:lnTo>
                <a:lnTo>
                  <a:pt x="362664" y="2715420"/>
                </a:lnTo>
                <a:lnTo>
                  <a:pt x="319135" y="2704228"/>
                </a:lnTo>
                <a:lnTo>
                  <a:pt x="277408" y="2688958"/>
                </a:lnTo>
                <a:lnTo>
                  <a:pt x="237706" y="2669837"/>
                </a:lnTo>
                <a:lnTo>
                  <a:pt x="200255" y="2647086"/>
                </a:lnTo>
                <a:lnTo>
                  <a:pt x="165288" y="2620944"/>
                </a:lnTo>
                <a:lnTo>
                  <a:pt x="133032" y="2591637"/>
                </a:lnTo>
                <a:lnTo>
                  <a:pt x="103719" y="2559386"/>
                </a:lnTo>
                <a:lnTo>
                  <a:pt x="77571" y="2524425"/>
                </a:lnTo>
                <a:lnTo>
                  <a:pt x="54820" y="2486986"/>
                </a:lnTo>
                <a:lnTo>
                  <a:pt x="35694" y="2447290"/>
                </a:lnTo>
                <a:lnTo>
                  <a:pt x="20418" y="2405569"/>
                </a:lnTo>
                <a:lnTo>
                  <a:pt x="9226" y="2362051"/>
                </a:lnTo>
                <a:lnTo>
                  <a:pt x="2344" y="2316962"/>
                </a:lnTo>
                <a:lnTo>
                  <a:pt x="0" y="2270535"/>
                </a:lnTo>
                <a:lnTo>
                  <a:pt x="0" y="454104"/>
                </a:lnTo>
                <a:close/>
              </a:path>
            </a:pathLst>
          </a:custGeom>
          <a:ln w="5328">
            <a:solidFill>
              <a:srgbClr val="F79446"/>
            </a:solidFill>
          </a:ln>
        </p:spPr>
        <p:txBody>
          <a:bodyPr wrap="square" lIns="0" tIns="0" rIns="0" bIns="0" rtlCol="0"/>
          <a:lstStyle/>
          <a:p>
            <a:endParaRPr sz="15842"/>
          </a:p>
        </p:txBody>
      </p:sp>
      <p:grpSp>
        <p:nvGrpSpPr>
          <p:cNvPr id="7" name="object 7"/>
          <p:cNvGrpSpPr/>
          <p:nvPr/>
        </p:nvGrpSpPr>
        <p:grpSpPr>
          <a:xfrm>
            <a:off x="706135" y="7142081"/>
            <a:ext cx="14588049" cy="7439726"/>
            <a:chOff x="323485" y="3216957"/>
            <a:chExt cx="6683375" cy="3841750"/>
          </a:xfrm>
        </p:grpSpPr>
        <p:sp>
          <p:nvSpPr>
            <p:cNvPr id="8" name="object 8"/>
            <p:cNvSpPr/>
            <p:nvPr/>
          </p:nvSpPr>
          <p:spPr>
            <a:xfrm>
              <a:off x="326343" y="3219814"/>
              <a:ext cx="6677659" cy="3836035"/>
            </a:xfrm>
            <a:custGeom>
              <a:avLst/>
              <a:gdLst/>
              <a:ahLst/>
              <a:cxnLst/>
              <a:rect l="l" t="t" r="r" b="b"/>
              <a:pathLst>
                <a:path w="6677659" h="3836034">
                  <a:moveTo>
                    <a:pt x="0" y="639288"/>
                  </a:moveTo>
                  <a:lnTo>
                    <a:pt x="1750" y="591575"/>
                  </a:lnTo>
                  <a:lnTo>
                    <a:pt x="6934" y="544817"/>
                  </a:lnTo>
                  <a:lnTo>
                    <a:pt x="15409" y="499129"/>
                  </a:lnTo>
                  <a:lnTo>
                    <a:pt x="27073" y="454645"/>
                  </a:lnTo>
                  <a:lnTo>
                    <a:pt x="41784" y="411488"/>
                  </a:lnTo>
                  <a:lnTo>
                    <a:pt x="59428" y="369773"/>
                  </a:lnTo>
                  <a:lnTo>
                    <a:pt x="79875" y="329629"/>
                  </a:lnTo>
                  <a:lnTo>
                    <a:pt x="103010" y="291183"/>
                  </a:lnTo>
                  <a:lnTo>
                    <a:pt x="128704" y="254553"/>
                  </a:lnTo>
                  <a:lnTo>
                    <a:pt x="156830" y="219859"/>
                  </a:lnTo>
                  <a:lnTo>
                    <a:pt x="187277" y="187236"/>
                  </a:lnTo>
                  <a:lnTo>
                    <a:pt x="219906" y="156801"/>
                  </a:lnTo>
                  <a:lnTo>
                    <a:pt x="254605" y="128675"/>
                  </a:lnTo>
                  <a:lnTo>
                    <a:pt x="291241" y="102986"/>
                  </a:lnTo>
                  <a:lnTo>
                    <a:pt x="329699" y="79863"/>
                  </a:lnTo>
                  <a:lnTo>
                    <a:pt x="369849" y="59416"/>
                  </a:lnTo>
                  <a:lnTo>
                    <a:pt x="411569" y="41773"/>
                  </a:lnTo>
                  <a:lnTo>
                    <a:pt x="454744" y="27067"/>
                  </a:lnTo>
                  <a:lnTo>
                    <a:pt x="499234" y="15409"/>
                  </a:lnTo>
                  <a:lnTo>
                    <a:pt x="544928" y="6934"/>
                  </a:lnTo>
                  <a:lnTo>
                    <a:pt x="591698" y="1750"/>
                  </a:lnTo>
                  <a:lnTo>
                    <a:pt x="639422" y="0"/>
                  </a:lnTo>
                  <a:lnTo>
                    <a:pt x="6038210" y="0"/>
                  </a:lnTo>
                  <a:lnTo>
                    <a:pt x="6085911" y="1750"/>
                  </a:lnTo>
                  <a:lnTo>
                    <a:pt x="6132681" y="6934"/>
                  </a:lnTo>
                  <a:lnTo>
                    <a:pt x="6178404" y="15409"/>
                  </a:lnTo>
                  <a:lnTo>
                    <a:pt x="6222905" y="27067"/>
                  </a:lnTo>
                  <a:lnTo>
                    <a:pt x="6266068" y="41773"/>
                  </a:lnTo>
                  <a:lnTo>
                    <a:pt x="6307777" y="59416"/>
                  </a:lnTo>
                  <a:lnTo>
                    <a:pt x="6347916" y="79863"/>
                  </a:lnTo>
                  <a:lnTo>
                    <a:pt x="6386367" y="102986"/>
                  </a:lnTo>
                  <a:lnTo>
                    <a:pt x="6423015" y="128675"/>
                  </a:lnTo>
                  <a:lnTo>
                    <a:pt x="6457744" y="156801"/>
                  </a:lnTo>
                  <a:lnTo>
                    <a:pt x="6490378" y="187236"/>
                  </a:lnTo>
                  <a:lnTo>
                    <a:pt x="6520802" y="219859"/>
                  </a:lnTo>
                  <a:lnTo>
                    <a:pt x="6548957" y="254553"/>
                  </a:lnTo>
                  <a:lnTo>
                    <a:pt x="6574610" y="291183"/>
                  </a:lnTo>
                  <a:lnTo>
                    <a:pt x="6597763" y="329629"/>
                  </a:lnTo>
                  <a:lnTo>
                    <a:pt x="6618181" y="369773"/>
                  </a:lnTo>
                  <a:lnTo>
                    <a:pt x="6635865" y="411488"/>
                  </a:lnTo>
                  <a:lnTo>
                    <a:pt x="6650583" y="454645"/>
                  </a:lnTo>
                  <a:lnTo>
                    <a:pt x="6662217" y="499129"/>
                  </a:lnTo>
                  <a:lnTo>
                    <a:pt x="6670710" y="544817"/>
                  </a:lnTo>
                  <a:lnTo>
                    <a:pt x="6675887" y="591575"/>
                  </a:lnTo>
                  <a:lnTo>
                    <a:pt x="6677632" y="639288"/>
                  </a:lnTo>
                  <a:lnTo>
                    <a:pt x="6677632" y="3196435"/>
                  </a:lnTo>
                  <a:lnTo>
                    <a:pt x="6675887" y="3244147"/>
                  </a:lnTo>
                  <a:lnTo>
                    <a:pt x="6670710" y="3290912"/>
                  </a:lnTo>
                  <a:lnTo>
                    <a:pt x="6662217" y="3336594"/>
                  </a:lnTo>
                  <a:lnTo>
                    <a:pt x="6650583" y="3381078"/>
                  </a:lnTo>
                  <a:lnTo>
                    <a:pt x="6635865" y="3424241"/>
                  </a:lnTo>
                  <a:lnTo>
                    <a:pt x="6618181" y="3465950"/>
                  </a:lnTo>
                  <a:lnTo>
                    <a:pt x="6597763" y="3506094"/>
                  </a:lnTo>
                  <a:lnTo>
                    <a:pt x="6574610" y="3544546"/>
                  </a:lnTo>
                  <a:lnTo>
                    <a:pt x="6548957" y="3581176"/>
                  </a:lnTo>
                  <a:lnTo>
                    <a:pt x="6520802" y="3615864"/>
                  </a:lnTo>
                  <a:lnTo>
                    <a:pt x="6490378" y="3648487"/>
                  </a:lnTo>
                  <a:lnTo>
                    <a:pt x="6457744" y="3678922"/>
                  </a:lnTo>
                  <a:lnTo>
                    <a:pt x="6423015" y="3707048"/>
                  </a:lnTo>
                  <a:lnTo>
                    <a:pt x="6386367" y="3732736"/>
                  </a:lnTo>
                  <a:lnTo>
                    <a:pt x="6347916" y="3755865"/>
                  </a:lnTo>
                  <a:lnTo>
                    <a:pt x="6307777" y="3776313"/>
                  </a:lnTo>
                  <a:lnTo>
                    <a:pt x="6266068" y="3793950"/>
                  </a:lnTo>
                  <a:lnTo>
                    <a:pt x="6222905" y="3808656"/>
                  </a:lnTo>
                  <a:lnTo>
                    <a:pt x="6178404" y="3820314"/>
                  </a:lnTo>
                  <a:lnTo>
                    <a:pt x="6132681" y="3828795"/>
                  </a:lnTo>
                  <a:lnTo>
                    <a:pt x="6085911" y="3833972"/>
                  </a:lnTo>
                  <a:lnTo>
                    <a:pt x="6038210" y="3835723"/>
                  </a:lnTo>
                  <a:lnTo>
                    <a:pt x="639422" y="3835723"/>
                  </a:lnTo>
                  <a:lnTo>
                    <a:pt x="591698" y="3833972"/>
                  </a:lnTo>
                  <a:lnTo>
                    <a:pt x="544928" y="3828795"/>
                  </a:lnTo>
                  <a:lnTo>
                    <a:pt x="499234" y="3820314"/>
                  </a:lnTo>
                  <a:lnTo>
                    <a:pt x="454744" y="3808656"/>
                  </a:lnTo>
                  <a:lnTo>
                    <a:pt x="411569" y="3793950"/>
                  </a:lnTo>
                  <a:lnTo>
                    <a:pt x="369849" y="3776313"/>
                  </a:lnTo>
                  <a:lnTo>
                    <a:pt x="329699" y="3755865"/>
                  </a:lnTo>
                  <a:lnTo>
                    <a:pt x="291241" y="3732736"/>
                  </a:lnTo>
                  <a:lnTo>
                    <a:pt x="254605" y="3707048"/>
                  </a:lnTo>
                  <a:lnTo>
                    <a:pt x="219906" y="3678922"/>
                  </a:lnTo>
                  <a:lnTo>
                    <a:pt x="187277" y="3648487"/>
                  </a:lnTo>
                  <a:lnTo>
                    <a:pt x="156830" y="3615864"/>
                  </a:lnTo>
                  <a:lnTo>
                    <a:pt x="128704" y="3581176"/>
                  </a:lnTo>
                  <a:lnTo>
                    <a:pt x="103010" y="3544546"/>
                  </a:lnTo>
                  <a:lnTo>
                    <a:pt x="79875" y="3506094"/>
                  </a:lnTo>
                  <a:lnTo>
                    <a:pt x="59428" y="3465950"/>
                  </a:lnTo>
                  <a:lnTo>
                    <a:pt x="41784" y="3424241"/>
                  </a:lnTo>
                  <a:lnTo>
                    <a:pt x="27073" y="3381078"/>
                  </a:lnTo>
                  <a:lnTo>
                    <a:pt x="15409" y="3336594"/>
                  </a:lnTo>
                  <a:lnTo>
                    <a:pt x="6934" y="3290912"/>
                  </a:lnTo>
                  <a:lnTo>
                    <a:pt x="1750" y="3244147"/>
                  </a:lnTo>
                  <a:lnTo>
                    <a:pt x="0" y="3196435"/>
                  </a:lnTo>
                  <a:lnTo>
                    <a:pt x="0" y="639288"/>
                  </a:lnTo>
                  <a:close/>
                </a:path>
              </a:pathLst>
            </a:custGeom>
            <a:ln w="5328">
              <a:solidFill>
                <a:srgbClr val="F79446"/>
              </a:solidFill>
            </a:ln>
          </p:spPr>
          <p:txBody>
            <a:bodyPr wrap="square" lIns="0" tIns="0" rIns="0" bIns="0" rtlCol="0"/>
            <a:lstStyle/>
            <a:p>
              <a:endParaRPr sz="15842"/>
            </a:p>
          </p:txBody>
        </p:sp>
        <p:sp>
          <p:nvSpPr>
            <p:cNvPr id="9" name="object 9"/>
            <p:cNvSpPr/>
            <p:nvPr/>
          </p:nvSpPr>
          <p:spPr>
            <a:xfrm>
              <a:off x="485150" y="3426771"/>
              <a:ext cx="6189980" cy="3028950"/>
            </a:xfrm>
            <a:custGeom>
              <a:avLst/>
              <a:gdLst/>
              <a:ahLst/>
              <a:cxnLst/>
              <a:rect l="l" t="t" r="r" b="b"/>
              <a:pathLst>
                <a:path w="6189980" h="3028950">
                  <a:moveTo>
                    <a:pt x="6137858" y="0"/>
                  </a:moveTo>
                  <a:lnTo>
                    <a:pt x="51830" y="0"/>
                  </a:lnTo>
                  <a:lnTo>
                    <a:pt x="31645" y="4072"/>
                  </a:lnTo>
                  <a:lnTo>
                    <a:pt x="15182" y="15176"/>
                  </a:lnTo>
                  <a:lnTo>
                    <a:pt x="4072" y="31651"/>
                  </a:lnTo>
                  <a:lnTo>
                    <a:pt x="0" y="51819"/>
                  </a:lnTo>
                  <a:lnTo>
                    <a:pt x="0" y="2977117"/>
                  </a:lnTo>
                  <a:lnTo>
                    <a:pt x="4072" y="2997285"/>
                  </a:lnTo>
                  <a:lnTo>
                    <a:pt x="15182" y="3013759"/>
                  </a:lnTo>
                  <a:lnTo>
                    <a:pt x="31645" y="3024864"/>
                  </a:lnTo>
                  <a:lnTo>
                    <a:pt x="51830" y="3028936"/>
                  </a:lnTo>
                  <a:lnTo>
                    <a:pt x="6137858" y="3028936"/>
                  </a:lnTo>
                  <a:lnTo>
                    <a:pt x="6158032" y="3024864"/>
                  </a:lnTo>
                  <a:lnTo>
                    <a:pt x="6174506" y="3013759"/>
                  </a:lnTo>
                  <a:lnTo>
                    <a:pt x="6185617" y="2997285"/>
                  </a:lnTo>
                  <a:lnTo>
                    <a:pt x="6189689" y="2977117"/>
                  </a:lnTo>
                  <a:lnTo>
                    <a:pt x="6189689" y="51819"/>
                  </a:lnTo>
                  <a:lnTo>
                    <a:pt x="6185617" y="31651"/>
                  </a:lnTo>
                  <a:lnTo>
                    <a:pt x="6174506" y="15176"/>
                  </a:lnTo>
                  <a:lnTo>
                    <a:pt x="6158032" y="4072"/>
                  </a:lnTo>
                  <a:lnTo>
                    <a:pt x="6137858" y="0"/>
                  </a:lnTo>
                  <a:close/>
                </a:path>
              </a:pathLst>
            </a:custGeom>
            <a:solidFill>
              <a:srgbClr val="FFFFFF">
                <a:alpha val="79998"/>
              </a:srgbClr>
            </a:solidFill>
          </p:spPr>
          <p:txBody>
            <a:bodyPr wrap="square" lIns="0" tIns="0" rIns="0" bIns="0" rtlCol="0"/>
            <a:lstStyle/>
            <a:p>
              <a:endParaRPr sz="15842"/>
            </a:p>
          </p:txBody>
        </p:sp>
      </p:grpSp>
      <p:sp>
        <p:nvSpPr>
          <p:cNvPr id="10" name="object 10"/>
          <p:cNvSpPr txBox="1">
            <a:spLocks noGrp="1"/>
          </p:cNvSpPr>
          <p:nvPr>
            <p:ph type="title"/>
          </p:nvPr>
        </p:nvSpPr>
        <p:spPr>
          <a:xfrm>
            <a:off x="8829751" y="1318705"/>
            <a:ext cx="32310981" cy="4393033"/>
          </a:xfrm>
          <a:prstGeom prst="rect">
            <a:avLst/>
          </a:prstGeom>
        </p:spPr>
        <p:txBody>
          <a:bodyPr vert="horz" wrap="square" lIns="0" tIns="27721" rIns="0" bIns="0" rtlCol="0" anchor="ctr">
            <a:spAutoFit/>
          </a:bodyPr>
          <a:lstStyle/>
          <a:p>
            <a:pPr defTabSz="3291230">
              <a:defRPr/>
            </a:pPr>
            <a:r>
              <a:rPr lang="en-US" sz="8000" dirty="0">
                <a:solidFill>
                  <a:schemeClr val="tx2"/>
                </a:solidFill>
                <a:effectLst/>
                <a:latin typeface="Times New Roman" panose="02020603050405020304" pitchFamily="18" charset="0"/>
                <a:ea typeface="MS Mincho" panose="02020609040205080304" pitchFamily="49" charset="-128"/>
              </a:rPr>
              <a:t>Brain Tumor classification and Detection by Integrating ML Classifiers with </a:t>
            </a:r>
            <a:r>
              <a:rPr lang="en-US" sz="8000" dirty="0" err="1">
                <a:solidFill>
                  <a:schemeClr val="tx2"/>
                </a:solidFill>
                <a:effectLst/>
                <a:latin typeface="Times New Roman" panose="02020603050405020304" pitchFamily="18" charset="0"/>
                <a:ea typeface="MS Mincho" panose="02020609040205080304" pitchFamily="49" charset="-128"/>
              </a:rPr>
              <a:t>Xception</a:t>
            </a:r>
            <a:r>
              <a:rPr lang="en-US" sz="8000" dirty="0">
                <a:solidFill>
                  <a:schemeClr val="tx2"/>
                </a:solidFill>
                <a:effectLst/>
                <a:latin typeface="Times New Roman" panose="02020603050405020304" pitchFamily="18" charset="0"/>
                <a:ea typeface="MS Mincho" panose="02020609040205080304" pitchFamily="49" charset="-128"/>
              </a:rPr>
              <a:t> model for Magnetic Resonance imaging</a:t>
            </a:r>
            <a:br>
              <a:rPr lang="en-US" sz="8000" dirty="0">
                <a:solidFill>
                  <a:schemeClr val="tx2"/>
                </a:solidFill>
                <a:effectLst/>
                <a:latin typeface="Times New Roman" panose="02020603050405020304" pitchFamily="18" charset="0"/>
                <a:ea typeface="MS Mincho" panose="02020609040205080304" pitchFamily="49" charset="-128"/>
              </a:rPr>
            </a:br>
            <a:r>
              <a:rPr lang="en-US" sz="8000" b="1" dirty="0">
                <a:solidFill>
                  <a:schemeClr val="tx2"/>
                </a:solidFill>
                <a:effectLst/>
                <a:latin typeface="Times New Roman" panose="02020603050405020304" pitchFamily="18" charset="0"/>
                <a:ea typeface="MS Mincho" panose="02020609040205080304" pitchFamily="49" charset="-128"/>
              </a:rPr>
              <a:t> </a:t>
            </a:r>
            <a:br>
              <a:rPr lang="en-US" sz="8000" dirty="0">
                <a:solidFill>
                  <a:schemeClr val="tx2"/>
                </a:solidFill>
                <a:effectLst/>
                <a:latin typeface="Times New Roman" panose="02020603050405020304" pitchFamily="18" charset="0"/>
                <a:ea typeface="MS Mincho" panose="02020609040205080304" pitchFamily="49" charset="-128"/>
              </a:rPr>
            </a:br>
            <a:r>
              <a:rPr sz="4365" dirty="0">
                <a:solidFill>
                  <a:srgbClr val="000000"/>
                </a:solidFill>
                <a:latin typeface="Times New Roman"/>
                <a:cs typeface="Times New Roman"/>
              </a:rPr>
              <a:t>Author</a:t>
            </a:r>
            <a:r>
              <a:rPr sz="4365" spc="-218" dirty="0">
                <a:solidFill>
                  <a:srgbClr val="000000"/>
                </a:solidFill>
                <a:latin typeface="Times New Roman"/>
                <a:cs typeface="Times New Roman"/>
              </a:rPr>
              <a:t> </a:t>
            </a:r>
            <a:r>
              <a:rPr sz="4365" dirty="0">
                <a:solidFill>
                  <a:srgbClr val="000000"/>
                </a:solidFill>
                <a:latin typeface="Times New Roman"/>
                <a:cs typeface="Times New Roman"/>
              </a:rPr>
              <a:t>–</a:t>
            </a:r>
            <a:r>
              <a:rPr lang="en-US" sz="4365" dirty="0">
                <a:solidFill>
                  <a:srgbClr val="000000"/>
                </a:solidFill>
                <a:latin typeface="Times New Roman"/>
                <a:cs typeface="Times New Roman"/>
              </a:rPr>
              <a:t>Vaishnavi Kukkala</a:t>
            </a:r>
            <a:r>
              <a:rPr sz="4365" dirty="0">
                <a:solidFill>
                  <a:srgbClr val="000000"/>
                </a:solidFill>
                <a:latin typeface="Times New Roman"/>
                <a:cs typeface="Times New Roman"/>
              </a:rPr>
              <a:t>,</a:t>
            </a:r>
            <a:r>
              <a:rPr sz="4365" spc="-109" dirty="0">
                <a:solidFill>
                  <a:srgbClr val="000000"/>
                </a:solidFill>
                <a:latin typeface="Times New Roman"/>
                <a:cs typeface="Times New Roman"/>
              </a:rPr>
              <a:t> </a:t>
            </a:r>
            <a:r>
              <a:rPr sz="4365" dirty="0">
                <a:solidFill>
                  <a:srgbClr val="000000"/>
                </a:solidFill>
                <a:latin typeface="Times New Roman"/>
                <a:cs typeface="Times New Roman"/>
              </a:rPr>
              <a:t>Supervised</a:t>
            </a:r>
            <a:r>
              <a:rPr sz="4365" spc="-87" dirty="0">
                <a:solidFill>
                  <a:srgbClr val="000000"/>
                </a:solidFill>
                <a:latin typeface="Times New Roman"/>
                <a:cs typeface="Times New Roman"/>
              </a:rPr>
              <a:t> </a:t>
            </a:r>
            <a:r>
              <a:rPr sz="4365" dirty="0">
                <a:solidFill>
                  <a:srgbClr val="000000"/>
                </a:solidFill>
                <a:latin typeface="Times New Roman"/>
                <a:cs typeface="Times New Roman"/>
              </a:rPr>
              <a:t>by</a:t>
            </a:r>
            <a:r>
              <a:rPr sz="4365" spc="-76" dirty="0">
                <a:solidFill>
                  <a:srgbClr val="000000"/>
                </a:solidFill>
                <a:latin typeface="Times New Roman"/>
                <a:cs typeface="Times New Roman"/>
              </a:rPr>
              <a:t> </a:t>
            </a:r>
            <a:r>
              <a:rPr sz="4365" dirty="0">
                <a:solidFill>
                  <a:srgbClr val="000000"/>
                </a:solidFill>
                <a:latin typeface="Times New Roman"/>
                <a:cs typeface="Times New Roman"/>
              </a:rPr>
              <a:t>Prof.</a:t>
            </a:r>
            <a:r>
              <a:rPr sz="4365" spc="-87" dirty="0">
                <a:solidFill>
                  <a:srgbClr val="000000"/>
                </a:solidFill>
                <a:latin typeface="Times New Roman"/>
                <a:cs typeface="Times New Roman"/>
              </a:rPr>
              <a:t> </a:t>
            </a:r>
            <a:r>
              <a:rPr lang="en-US" sz="4365" spc="-87" dirty="0">
                <a:solidFill>
                  <a:srgbClr val="000000"/>
                </a:solidFill>
                <a:latin typeface="Times New Roman"/>
                <a:cs typeface="Times New Roman"/>
              </a:rPr>
              <a:t>Khaled Sayed, PhD</a:t>
            </a:r>
            <a:endParaRPr sz="4365" dirty="0">
              <a:latin typeface="Times New Roman"/>
              <a:cs typeface="Times New Roman"/>
            </a:endParaRPr>
          </a:p>
        </p:txBody>
      </p:sp>
      <p:sp>
        <p:nvSpPr>
          <p:cNvPr id="11" name="object 11"/>
          <p:cNvSpPr txBox="1"/>
          <p:nvPr/>
        </p:nvSpPr>
        <p:spPr>
          <a:xfrm>
            <a:off x="32678201" y="13091103"/>
            <a:ext cx="9828439" cy="4762335"/>
          </a:xfrm>
          <a:prstGeom prst="rect">
            <a:avLst/>
          </a:prstGeom>
        </p:spPr>
        <p:txBody>
          <a:bodyPr vert="horz" wrap="square" lIns="0" tIns="15246" rIns="0" bIns="0" rtlCol="0">
            <a:spAutoFit/>
          </a:bodyPr>
          <a:lstStyle/>
          <a:p>
            <a:pPr marL="372838" marR="1108812" indent="-345118" algn="just">
              <a:lnSpc>
                <a:spcPct val="102600"/>
              </a:lnSpc>
              <a:spcBef>
                <a:spcPts val="120"/>
              </a:spcBef>
              <a:buFont typeface="Arial"/>
              <a:buChar char="•"/>
              <a:tabLst>
                <a:tab pos="372838" algn="l"/>
              </a:tabLst>
            </a:pPr>
            <a:r>
              <a:rPr sz="2730" dirty="0">
                <a:latin typeface="Times New Roman" panose="02020603050405020304" pitchFamily="18" charset="0"/>
                <a:cs typeface="Times New Roman" panose="02020603050405020304" pitchFamily="18" charset="0"/>
              </a:rPr>
              <a:t>We</a:t>
            </a:r>
            <a:r>
              <a:rPr sz="2730" spc="98" dirty="0">
                <a:latin typeface="Times New Roman" panose="02020603050405020304" pitchFamily="18" charset="0"/>
                <a:cs typeface="Times New Roman" panose="02020603050405020304" pitchFamily="18" charset="0"/>
              </a:rPr>
              <a:t> </a:t>
            </a:r>
            <a:r>
              <a:rPr sz="2730" dirty="0">
                <a:latin typeface="Times New Roman" panose="02020603050405020304" pitchFamily="18" charset="0"/>
                <a:cs typeface="Times New Roman" panose="02020603050405020304" pitchFamily="18" charset="0"/>
              </a:rPr>
              <a:t>propose</a:t>
            </a:r>
            <a:r>
              <a:rPr lang="en-US" sz="2730" dirty="0">
                <a:latin typeface="Times New Roman" panose="02020603050405020304" pitchFamily="18" charset="0"/>
                <a:cs typeface="Times New Roman" panose="02020603050405020304" pitchFamily="18" charset="0"/>
              </a:rPr>
              <a:t> a</a:t>
            </a:r>
            <a:r>
              <a:rPr sz="2730" spc="65" dirty="0">
                <a:latin typeface="Times New Roman" panose="02020603050405020304" pitchFamily="18" charset="0"/>
                <a:cs typeface="Times New Roman" panose="02020603050405020304" pitchFamily="18" charset="0"/>
              </a:rPr>
              <a:t> </a:t>
            </a:r>
            <a:r>
              <a:rPr lang="en-US" sz="2730" dirty="0">
                <a:latin typeface="Times New Roman" panose="02020603050405020304" pitchFamily="18" charset="0"/>
                <a:cs typeface="Times New Roman" panose="02020603050405020304" pitchFamily="18" charset="0"/>
              </a:rPr>
              <a:t>robust and accurate brain tumor detection framework combining the </a:t>
            </a:r>
            <a:r>
              <a:rPr lang="en-US" sz="2730" dirty="0" err="1">
                <a:latin typeface="Times New Roman" panose="02020603050405020304" pitchFamily="18" charset="0"/>
                <a:cs typeface="Times New Roman" panose="02020603050405020304" pitchFamily="18" charset="0"/>
              </a:rPr>
              <a:t>Xception</a:t>
            </a:r>
            <a:r>
              <a:rPr lang="en-US" sz="2730" dirty="0">
                <a:latin typeface="Times New Roman" panose="02020603050405020304" pitchFamily="18" charset="0"/>
                <a:cs typeface="Times New Roman" panose="02020603050405020304" pitchFamily="18" charset="0"/>
              </a:rPr>
              <a:t> model with machine learning classifiers which is a cost-efficient solution for real-world clinical applications.</a:t>
            </a:r>
          </a:p>
          <a:p>
            <a:pPr marL="372838" marR="1108812" indent="-345118" algn="just">
              <a:lnSpc>
                <a:spcPct val="102600"/>
              </a:lnSpc>
              <a:spcBef>
                <a:spcPts val="120"/>
              </a:spcBef>
              <a:buFont typeface="Arial"/>
              <a:buChar char="•"/>
              <a:tabLst>
                <a:tab pos="372838" algn="l"/>
              </a:tabLst>
            </a:pPr>
            <a:r>
              <a:rPr lang="en-US" sz="2730" dirty="0">
                <a:latin typeface="Times New Roman" panose="02020603050405020304" pitchFamily="18" charset="0"/>
                <a:cs typeface="Times New Roman" panose="02020603050405020304" pitchFamily="18" charset="0"/>
              </a:rPr>
              <a:t>The proposed system achieved a test accuracy of </a:t>
            </a:r>
            <a:r>
              <a:rPr lang="en-US" sz="2730" b="1" dirty="0">
                <a:latin typeface="Times New Roman" panose="02020603050405020304" pitchFamily="18" charset="0"/>
                <a:cs typeface="Times New Roman" panose="02020603050405020304" pitchFamily="18" charset="0"/>
              </a:rPr>
              <a:t>98%</a:t>
            </a:r>
            <a:r>
              <a:rPr lang="en-US" sz="2730" dirty="0">
                <a:latin typeface="Times New Roman" panose="02020603050405020304" pitchFamily="18" charset="0"/>
                <a:cs typeface="Times New Roman" panose="02020603050405020304" pitchFamily="18" charset="0"/>
              </a:rPr>
              <a:t> with the deep learning model and </a:t>
            </a:r>
            <a:r>
              <a:rPr lang="en-US" sz="2730" b="1" dirty="0">
                <a:latin typeface="Times New Roman" panose="02020603050405020304" pitchFamily="18" charset="0"/>
                <a:cs typeface="Times New Roman" panose="02020603050405020304" pitchFamily="18" charset="0"/>
              </a:rPr>
              <a:t>99.91%</a:t>
            </a:r>
            <a:r>
              <a:rPr lang="en-US" sz="2730" dirty="0">
                <a:latin typeface="Times New Roman" panose="02020603050405020304" pitchFamily="18" charset="0"/>
                <a:cs typeface="Times New Roman" panose="02020603050405020304" pitchFamily="18" charset="0"/>
              </a:rPr>
              <a:t> when combined with machine learning classifiers, demonstrating outstanding performance. To evaluate generalization, the model was tested on a completely independent dataset, where it achieved a strong accuracy of </a:t>
            </a:r>
            <a:r>
              <a:rPr lang="en-US" sz="2730" b="1" dirty="0">
                <a:latin typeface="Times New Roman" panose="02020603050405020304" pitchFamily="18" charset="0"/>
                <a:cs typeface="Times New Roman" panose="02020603050405020304" pitchFamily="18" charset="0"/>
              </a:rPr>
              <a:t>94.67%</a:t>
            </a:r>
            <a:r>
              <a:rPr lang="en-US" sz="2730" dirty="0">
                <a:latin typeface="Times New Roman" panose="02020603050405020304" pitchFamily="18" charset="0"/>
                <a:cs typeface="Times New Roman" panose="02020603050405020304" pitchFamily="18" charset="0"/>
              </a:rPr>
              <a:t>, confirming its robustness across diverse data sources.</a:t>
            </a:r>
          </a:p>
        </p:txBody>
      </p:sp>
      <p:sp>
        <p:nvSpPr>
          <p:cNvPr id="12" name="object 12"/>
          <p:cNvSpPr txBox="1"/>
          <p:nvPr/>
        </p:nvSpPr>
        <p:spPr>
          <a:xfrm>
            <a:off x="32953368" y="18037342"/>
            <a:ext cx="2464392" cy="446387"/>
          </a:xfrm>
          <a:prstGeom prst="rect">
            <a:avLst/>
          </a:prstGeom>
        </p:spPr>
        <p:txBody>
          <a:bodyPr vert="horz" wrap="square" lIns="0" tIns="26335" rIns="0" bIns="0" rtlCol="0">
            <a:spAutoFit/>
          </a:bodyPr>
          <a:lstStyle/>
          <a:p>
            <a:pPr marL="27720">
              <a:spcBef>
                <a:spcPts val="207"/>
              </a:spcBef>
            </a:pPr>
            <a:r>
              <a:rPr sz="2728" b="1" dirty="0">
                <a:latin typeface="Times New Roman"/>
                <a:cs typeface="Times New Roman"/>
              </a:rPr>
              <a:t>Future</a:t>
            </a:r>
            <a:r>
              <a:rPr sz="2728" b="1" spc="22" dirty="0">
                <a:latin typeface="Times New Roman"/>
                <a:cs typeface="Times New Roman"/>
              </a:rPr>
              <a:t> </a:t>
            </a:r>
            <a:r>
              <a:rPr sz="2728" b="1" spc="-22" dirty="0">
                <a:latin typeface="Times New Roman"/>
                <a:cs typeface="Times New Roman"/>
              </a:rPr>
              <a:t>Work:</a:t>
            </a:r>
            <a:endParaRPr sz="2728" b="1" dirty="0">
              <a:latin typeface="Times New Roman"/>
              <a:cs typeface="Times New Roman"/>
            </a:endParaRPr>
          </a:p>
        </p:txBody>
      </p:sp>
      <p:sp>
        <p:nvSpPr>
          <p:cNvPr id="13" name="object 13"/>
          <p:cNvSpPr txBox="1"/>
          <p:nvPr/>
        </p:nvSpPr>
        <p:spPr>
          <a:xfrm>
            <a:off x="32891034" y="18556976"/>
            <a:ext cx="9366264" cy="2127167"/>
          </a:xfrm>
          <a:prstGeom prst="rect">
            <a:avLst/>
          </a:prstGeom>
        </p:spPr>
        <p:txBody>
          <a:bodyPr vert="horz" wrap="square" lIns="0" tIns="26335" rIns="0" bIns="0" rtlCol="0">
            <a:spAutoFit/>
          </a:bodyPr>
          <a:lstStyle/>
          <a:p>
            <a:pPr marL="372838" indent="-345118" algn="just">
              <a:spcBef>
                <a:spcPts val="207"/>
              </a:spcBef>
              <a:buFont typeface="Arial"/>
              <a:buChar char="•"/>
              <a:tabLst>
                <a:tab pos="372838" algn="l"/>
              </a:tabLst>
            </a:pPr>
            <a:r>
              <a:rPr lang="en-US" sz="2730" dirty="0">
                <a:latin typeface="Times New Roman" panose="02020603050405020304" pitchFamily="18" charset="0"/>
                <a:cs typeface="Times New Roman" panose="02020603050405020304" pitchFamily="18" charset="0"/>
              </a:rPr>
              <a:t>We will focus on expanding the dataset for rare tumor types and improving model interpretability using explainable AI. We are also aiming to make the system lightweight enough for real-time use in hospitals and clinics, so it can be seamlessly integrated into everyday medical workflows</a:t>
            </a:r>
            <a:endParaRPr sz="2730" dirty="0">
              <a:latin typeface="Times New Roman" panose="02020603050405020304" pitchFamily="18" charset="0"/>
              <a:cs typeface="Times New Roman" panose="02020603050405020304" pitchFamily="18" charset="0"/>
            </a:endParaRPr>
          </a:p>
        </p:txBody>
      </p:sp>
      <p:sp>
        <p:nvSpPr>
          <p:cNvPr id="15" name="object 15"/>
          <p:cNvSpPr txBox="1"/>
          <p:nvPr/>
        </p:nvSpPr>
        <p:spPr>
          <a:xfrm>
            <a:off x="1378558" y="7989814"/>
            <a:ext cx="13191547" cy="6897856"/>
          </a:xfrm>
          <a:prstGeom prst="rect">
            <a:avLst/>
          </a:prstGeom>
        </p:spPr>
        <p:txBody>
          <a:bodyPr vert="horz" wrap="square" lIns="0" tIns="15246" rIns="0" bIns="0" rtlCol="0">
            <a:spAutoFit/>
          </a:bodyPr>
          <a:lstStyle/>
          <a:p>
            <a:pPr marL="342900" indent="-342900" algn="just" defTabSz="3291230">
              <a:buFont typeface="Arial" panose="020B0604020202020204" pitchFamily="34" charset="0"/>
              <a:buChar char="•"/>
              <a:defRPr/>
            </a:pPr>
            <a:r>
              <a:rPr lang="en-US" sz="2800" b="1" dirty="0"/>
              <a:t>Brain tumors</a:t>
            </a:r>
            <a:r>
              <a:rPr lang="en-US" sz="2800" dirty="0"/>
              <a:t> pose a serious threat to cognitive and neurological functions, making early and accurate detection crucial for patient survival.</a:t>
            </a:r>
          </a:p>
          <a:p>
            <a:pPr marL="342900" indent="-342900" algn="just" defTabSz="3291230">
              <a:buFont typeface="Arial" panose="020B0604020202020204" pitchFamily="34" charset="0"/>
              <a:buChar char="•"/>
              <a:defRPr/>
            </a:pPr>
            <a:r>
              <a:rPr lang="en-US" sz="2800" dirty="0"/>
              <a:t> </a:t>
            </a:r>
            <a:r>
              <a:rPr lang="en-US" sz="2800" b="1" dirty="0"/>
              <a:t>MRI scans</a:t>
            </a:r>
            <a:r>
              <a:rPr lang="en-US" sz="2800" dirty="0"/>
              <a:t> are the preferred imaging technique for brain tumors due to their high resolution and non-invasive nature.</a:t>
            </a:r>
          </a:p>
          <a:p>
            <a:pPr marL="342900" indent="-342900" algn="just" defTabSz="3291230">
              <a:buFont typeface="Arial" panose="020B0604020202020204" pitchFamily="34" charset="0"/>
              <a:buChar char="•"/>
              <a:defRPr/>
            </a:pPr>
            <a:r>
              <a:rPr lang="en-US" sz="2800" dirty="0"/>
              <a:t> </a:t>
            </a:r>
            <a:r>
              <a:rPr lang="en-US" sz="2800" b="1" dirty="0"/>
              <a:t>Manual diagnosis</a:t>
            </a:r>
            <a:r>
              <a:rPr lang="en-US" sz="2800" dirty="0"/>
              <a:t> is prone to human error and inconsistency, highlighting the need for reliable automated solutions.</a:t>
            </a:r>
          </a:p>
          <a:p>
            <a:pPr marL="342900" indent="-342900" algn="just" defTabSz="3291230">
              <a:buFont typeface="Arial" panose="020B0604020202020204" pitchFamily="34" charset="0"/>
              <a:buChar char="•"/>
              <a:defRPr/>
            </a:pPr>
            <a:r>
              <a:rPr lang="en-US" sz="2800" dirty="0"/>
              <a:t> </a:t>
            </a:r>
            <a:r>
              <a:rPr lang="en-US" sz="2800" b="1" dirty="0"/>
              <a:t>Deep Learning (DL)</a:t>
            </a:r>
            <a:r>
              <a:rPr lang="en-US" sz="2800" dirty="0"/>
              <a:t> models, especially </a:t>
            </a:r>
            <a:r>
              <a:rPr lang="en-US" sz="2800" b="1" dirty="0"/>
              <a:t>Convolutional Neural Networks (CNNs)</a:t>
            </a:r>
            <a:r>
              <a:rPr lang="en-US" sz="2800" dirty="0"/>
              <a:t>, have revolutionized medical image analysis.</a:t>
            </a:r>
          </a:p>
          <a:p>
            <a:pPr marL="342900" indent="-342900" algn="just" defTabSz="3291230">
              <a:buFont typeface="Arial" panose="020B0604020202020204" pitchFamily="34" charset="0"/>
              <a:buChar char="•"/>
              <a:defRPr/>
            </a:pPr>
            <a:r>
              <a:rPr lang="en-US" sz="2800" dirty="0"/>
              <a:t> </a:t>
            </a:r>
            <a:r>
              <a:rPr lang="en-US" sz="2800" b="1" dirty="0" err="1"/>
              <a:t>Xception</a:t>
            </a:r>
            <a:r>
              <a:rPr lang="en-US" sz="2800" dirty="0"/>
              <a:t>, a state-of-the-art CNN architecture using </a:t>
            </a:r>
            <a:r>
              <a:rPr lang="en-US" sz="2800" b="1" dirty="0" err="1"/>
              <a:t>depthwise</a:t>
            </a:r>
            <a:r>
              <a:rPr lang="en-US" sz="2800" b="1" dirty="0"/>
              <a:t> separable convolutions</a:t>
            </a:r>
            <a:r>
              <a:rPr lang="en-US" sz="2800" dirty="0"/>
              <a:t>, offers efficient and accurate feature extraction.</a:t>
            </a:r>
          </a:p>
          <a:p>
            <a:pPr marL="342900" indent="-342900" algn="just" defTabSz="3291230">
              <a:buFont typeface="Arial" panose="020B0604020202020204" pitchFamily="34" charset="0"/>
              <a:buChar char="•"/>
              <a:defRPr/>
            </a:pPr>
            <a:r>
              <a:rPr lang="en-US" sz="2800" dirty="0"/>
              <a:t> To improve generalization and interpretability, we combine </a:t>
            </a:r>
            <a:r>
              <a:rPr lang="en-US" sz="2800" b="1" dirty="0"/>
              <a:t>deep features from </a:t>
            </a:r>
            <a:r>
              <a:rPr lang="en-US" sz="2800" b="1" dirty="0" err="1"/>
              <a:t>Xception</a:t>
            </a:r>
            <a:r>
              <a:rPr lang="en-US" sz="2800" dirty="0"/>
              <a:t> with traditional </a:t>
            </a:r>
            <a:r>
              <a:rPr lang="en-US" sz="2800" b="1" dirty="0"/>
              <a:t>Machine Learning (ML) classifiers</a:t>
            </a:r>
            <a:r>
              <a:rPr lang="en-US" sz="2800" dirty="0"/>
              <a:t> such as SVM, RF, KNN, LR and DT.</a:t>
            </a:r>
          </a:p>
          <a:p>
            <a:pPr marL="342900" indent="-342900" algn="just" defTabSz="3291230">
              <a:buFont typeface="Arial" panose="020B0604020202020204" pitchFamily="34" charset="0"/>
              <a:buChar char="•"/>
              <a:defRPr/>
            </a:pPr>
            <a:r>
              <a:rPr lang="en-US" sz="2800" dirty="0"/>
              <a:t> Our model was trained on MRI dataset and validated on a much larger independent test set to assess generalization capability.</a:t>
            </a:r>
          </a:p>
          <a:p>
            <a:pPr marL="370066" marR="11088" indent="-343732" algn="just">
              <a:lnSpc>
                <a:spcPct val="102800"/>
              </a:lnSpc>
              <a:spcBef>
                <a:spcPts val="120"/>
              </a:spcBef>
              <a:buSzPct val="92000"/>
              <a:buFont typeface="Arial"/>
              <a:buChar char="•"/>
              <a:tabLst>
                <a:tab pos="370066" algn="l"/>
                <a:tab pos="374224" algn="l"/>
              </a:tabLst>
            </a:pPr>
            <a:endParaRPr sz="2728" dirty="0">
              <a:latin typeface="Times New Roman"/>
              <a:cs typeface="Times New Roman"/>
            </a:endParaRPr>
          </a:p>
        </p:txBody>
      </p:sp>
      <p:sp>
        <p:nvSpPr>
          <p:cNvPr id="17" name="object 17"/>
          <p:cNvSpPr txBox="1"/>
          <p:nvPr/>
        </p:nvSpPr>
        <p:spPr>
          <a:xfrm>
            <a:off x="8362645" y="21243645"/>
            <a:ext cx="6410463" cy="446387"/>
          </a:xfrm>
          <a:prstGeom prst="rect">
            <a:avLst/>
          </a:prstGeom>
        </p:spPr>
        <p:txBody>
          <a:bodyPr vert="horz" wrap="square" lIns="0" tIns="26335" rIns="0" bIns="0" rtlCol="0">
            <a:spAutoFit/>
          </a:bodyPr>
          <a:lstStyle/>
          <a:p>
            <a:pPr marL="27720">
              <a:spcBef>
                <a:spcPts val="207"/>
              </a:spcBef>
            </a:pPr>
            <a:r>
              <a:rPr sz="2728" dirty="0">
                <a:latin typeface="Times New Roman"/>
                <a:cs typeface="Times New Roman"/>
              </a:rPr>
              <a:t>Figure</a:t>
            </a:r>
            <a:r>
              <a:rPr sz="2728" spc="76" dirty="0">
                <a:latin typeface="Times New Roman"/>
                <a:cs typeface="Times New Roman"/>
              </a:rPr>
              <a:t> </a:t>
            </a:r>
            <a:r>
              <a:rPr sz="2728" dirty="0">
                <a:latin typeface="Times New Roman"/>
                <a:cs typeface="Times New Roman"/>
              </a:rPr>
              <a:t>1:</a:t>
            </a:r>
            <a:r>
              <a:rPr sz="2728" spc="98" dirty="0">
                <a:latin typeface="Times New Roman"/>
                <a:cs typeface="Times New Roman"/>
              </a:rPr>
              <a:t> </a:t>
            </a:r>
            <a:r>
              <a:rPr lang="en-US" sz="2728" spc="98" dirty="0">
                <a:latin typeface="Times New Roman"/>
                <a:cs typeface="Times New Roman"/>
              </a:rPr>
              <a:t>Tumor and No Tumor </a:t>
            </a:r>
            <a:r>
              <a:rPr sz="2728" spc="-22" dirty="0">
                <a:latin typeface="Times New Roman"/>
                <a:cs typeface="Times New Roman"/>
              </a:rPr>
              <a:t>images</a:t>
            </a:r>
            <a:endParaRPr sz="2728" dirty="0">
              <a:latin typeface="Times New Roman"/>
              <a:cs typeface="Times New Roman"/>
            </a:endParaRPr>
          </a:p>
        </p:txBody>
      </p:sp>
      <p:sp>
        <p:nvSpPr>
          <p:cNvPr id="18" name="object 18"/>
          <p:cNvSpPr txBox="1"/>
          <p:nvPr/>
        </p:nvSpPr>
        <p:spPr>
          <a:xfrm>
            <a:off x="1378558" y="23145684"/>
            <a:ext cx="13116077" cy="2598603"/>
          </a:xfrm>
          <a:prstGeom prst="rect">
            <a:avLst/>
          </a:prstGeom>
        </p:spPr>
        <p:txBody>
          <a:bodyPr vert="horz" wrap="square" lIns="0" tIns="15246" rIns="0" bIns="0" rtlCol="0">
            <a:spAutoFit/>
          </a:bodyPr>
          <a:lstStyle/>
          <a:p>
            <a:pPr marL="371452" marR="11088" indent="-345118" algn="just">
              <a:lnSpc>
                <a:spcPct val="102800"/>
              </a:lnSpc>
              <a:spcBef>
                <a:spcPts val="120"/>
              </a:spcBef>
              <a:buFont typeface="Arial"/>
              <a:buChar char="•"/>
              <a:tabLst>
                <a:tab pos="371452" algn="l"/>
              </a:tabLst>
            </a:pPr>
            <a:r>
              <a:rPr lang="en-US" sz="2730" dirty="0">
                <a:latin typeface="Times New Roman" panose="02020603050405020304" pitchFamily="18" charset="0"/>
                <a:cs typeface="Times New Roman" panose="02020603050405020304" pitchFamily="18" charset="0"/>
              </a:rPr>
              <a:t>The core of our model is the </a:t>
            </a:r>
            <a:r>
              <a:rPr lang="en-US" sz="2730" b="1" dirty="0" err="1">
                <a:latin typeface="Times New Roman" panose="02020603050405020304" pitchFamily="18" charset="0"/>
                <a:cs typeface="Times New Roman" panose="02020603050405020304" pitchFamily="18" charset="0"/>
              </a:rPr>
              <a:t>Xception</a:t>
            </a:r>
            <a:r>
              <a:rPr lang="en-US" sz="2730" b="1" dirty="0">
                <a:latin typeface="Times New Roman" panose="02020603050405020304" pitchFamily="18" charset="0"/>
                <a:cs typeface="Times New Roman" panose="02020603050405020304" pitchFamily="18" charset="0"/>
              </a:rPr>
              <a:t> architecture</a:t>
            </a:r>
            <a:r>
              <a:rPr lang="en-US" sz="2730" dirty="0">
                <a:latin typeface="Times New Roman" panose="02020603050405020304" pitchFamily="18" charset="0"/>
                <a:cs typeface="Times New Roman" panose="02020603050405020304" pitchFamily="18" charset="0"/>
              </a:rPr>
              <a:t>, pretrained on ImageNet, known for its efficiency and fine-grained feature extraction using </a:t>
            </a:r>
            <a:r>
              <a:rPr lang="en-US" sz="2730" dirty="0" err="1">
                <a:latin typeface="Times New Roman" panose="02020603050405020304" pitchFamily="18" charset="0"/>
                <a:cs typeface="Times New Roman" panose="02020603050405020304" pitchFamily="18" charset="0"/>
              </a:rPr>
              <a:t>depthwise</a:t>
            </a:r>
            <a:r>
              <a:rPr lang="en-US" sz="2730" dirty="0">
                <a:latin typeface="Times New Roman" panose="02020603050405020304" pitchFamily="18" charset="0"/>
                <a:cs typeface="Times New Roman" panose="02020603050405020304" pitchFamily="18" charset="0"/>
              </a:rPr>
              <a:t> separable convolutions. </a:t>
            </a:r>
          </a:p>
          <a:p>
            <a:pPr marL="371452" marR="11088" indent="-345118" algn="just">
              <a:lnSpc>
                <a:spcPct val="102800"/>
              </a:lnSpc>
              <a:spcBef>
                <a:spcPts val="120"/>
              </a:spcBef>
              <a:buFont typeface="Arial"/>
              <a:buChar char="•"/>
              <a:tabLst>
                <a:tab pos="371452" algn="l"/>
              </a:tabLst>
            </a:pPr>
            <a:r>
              <a:rPr lang="en-US" sz="2730" dirty="0">
                <a:latin typeface="Times New Roman" panose="02020603050405020304" pitchFamily="18" charset="0"/>
                <a:cs typeface="Times New Roman" panose="02020603050405020304" pitchFamily="18" charset="0"/>
              </a:rPr>
              <a:t>To further enhance performance and interpretability, we extracted deep features from the penultimate </a:t>
            </a:r>
            <a:r>
              <a:rPr lang="en-US" sz="2730" dirty="0" err="1">
                <a:latin typeface="Times New Roman" panose="02020603050405020304" pitchFamily="18" charset="0"/>
                <a:cs typeface="Times New Roman" panose="02020603050405020304" pitchFamily="18" charset="0"/>
              </a:rPr>
              <a:t>Xception</a:t>
            </a:r>
            <a:r>
              <a:rPr lang="en-US" sz="2730" dirty="0">
                <a:latin typeface="Times New Roman" panose="02020603050405020304" pitchFamily="18" charset="0"/>
                <a:cs typeface="Times New Roman" panose="02020603050405020304" pitchFamily="18" charset="0"/>
              </a:rPr>
              <a:t> layer and used them to train several machine learning classifiers: Support Vector Machine (SVM), Random Forest, k-Nearest Neighbors (KNN), Logistic Regression, and Decision Tree.</a:t>
            </a:r>
            <a:endParaRPr sz="2730" dirty="0">
              <a:latin typeface="Times New Roman" panose="02020603050405020304" pitchFamily="18" charset="0"/>
              <a:cs typeface="Times New Roman" panose="02020603050405020304" pitchFamily="18" charset="0"/>
            </a:endParaRPr>
          </a:p>
        </p:txBody>
      </p:sp>
      <p:sp>
        <p:nvSpPr>
          <p:cNvPr id="20" name="object 20"/>
          <p:cNvSpPr txBox="1"/>
          <p:nvPr/>
        </p:nvSpPr>
        <p:spPr>
          <a:xfrm>
            <a:off x="1372216" y="25868896"/>
            <a:ext cx="5937421" cy="3897483"/>
          </a:xfrm>
          <a:prstGeom prst="rect">
            <a:avLst/>
          </a:prstGeom>
        </p:spPr>
        <p:txBody>
          <a:bodyPr vert="horz" wrap="square" lIns="0" tIns="15246" rIns="0" bIns="0" rtlCol="0">
            <a:spAutoFit/>
          </a:bodyPr>
          <a:lstStyle/>
          <a:p>
            <a:pPr marL="538972" marR="66529" indent="-457200" algn="just">
              <a:lnSpc>
                <a:spcPct val="102600"/>
              </a:lnSpc>
              <a:spcBef>
                <a:spcPts val="120"/>
              </a:spcBef>
              <a:buFont typeface="Arial" panose="020B0604020202020204" pitchFamily="34" charset="0"/>
              <a:buChar char="•"/>
              <a:tabLst>
                <a:tab pos="540546" algn="l"/>
              </a:tabLst>
            </a:pPr>
            <a:r>
              <a:rPr lang="en-US" sz="2730" dirty="0">
                <a:latin typeface="Times New Roman" panose="02020603050405020304" pitchFamily="18" charset="0"/>
                <a:cs typeface="Times New Roman" panose="02020603050405020304" pitchFamily="18" charset="0"/>
              </a:rPr>
              <a:t>We replaced the original classification layers with a custom head consisting of a global average pooling layer, a fully connected (Dense) layer with 64 neurons, a dropout layer to prevent overfitting, and a final Dense layer with </a:t>
            </a:r>
            <a:r>
              <a:rPr lang="en-US" sz="2730" dirty="0" err="1">
                <a:latin typeface="Times New Roman" panose="02020603050405020304" pitchFamily="18" charset="0"/>
                <a:cs typeface="Times New Roman" panose="02020603050405020304" pitchFamily="18" charset="0"/>
              </a:rPr>
              <a:t>softmax</a:t>
            </a:r>
            <a:r>
              <a:rPr lang="en-US" sz="2730" dirty="0">
                <a:latin typeface="Times New Roman" panose="02020603050405020304" pitchFamily="18" charset="0"/>
                <a:cs typeface="Times New Roman" panose="02020603050405020304" pitchFamily="18" charset="0"/>
              </a:rPr>
              <a:t> activation for binary classification.</a:t>
            </a:r>
            <a:r>
              <a:rPr sz="2730" dirty="0">
                <a:latin typeface="Times New Roman" panose="02020603050405020304" pitchFamily="18" charset="0"/>
                <a:cs typeface="Times New Roman" panose="02020603050405020304" pitchFamily="18" charset="0"/>
              </a:rPr>
              <a:t> </a:t>
            </a:r>
            <a:endParaRPr lang="en-US" sz="2730" dirty="0">
              <a:latin typeface="Times New Roman" panose="02020603050405020304" pitchFamily="18" charset="0"/>
              <a:cs typeface="Times New Roman" panose="02020603050405020304" pitchFamily="18" charset="0"/>
            </a:endParaRPr>
          </a:p>
          <a:p>
            <a:pPr>
              <a:buNone/>
            </a:pPr>
            <a:r>
              <a:rPr lang="en-US" sz="2730" dirty="0">
                <a:latin typeface="Times New Roman" panose="02020603050405020304" pitchFamily="18" charset="0"/>
                <a:cs typeface="Times New Roman" panose="02020603050405020304" pitchFamily="18" charset="0"/>
              </a:rPr>
              <a:t>.</a:t>
            </a:r>
          </a:p>
        </p:txBody>
      </p:sp>
      <p:pic>
        <p:nvPicPr>
          <p:cNvPr id="21" name="object 21"/>
          <p:cNvPicPr/>
          <p:nvPr/>
        </p:nvPicPr>
        <p:blipFill>
          <a:blip r:embed="rId2" cstate="print"/>
          <a:stretch>
            <a:fillRect/>
          </a:stretch>
        </p:blipFill>
        <p:spPr>
          <a:xfrm>
            <a:off x="808368" y="463225"/>
            <a:ext cx="5884851" cy="4937659"/>
          </a:xfrm>
          <a:prstGeom prst="rect">
            <a:avLst/>
          </a:prstGeom>
        </p:spPr>
      </p:pic>
      <p:grpSp>
        <p:nvGrpSpPr>
          <p:cNvPr id="22" name="object 22"/>
          <p:cNvGrpSpPr/>
          <p:nvPr/>
        </p:nvGrpSpPr>
        <p:grpSpPr>
          <a:xfrm>
            <a:off x="1633890" y="6705071"/>
            <a:ext cx="4331382" cy="740170"/>
            <a:chOff x="746434" y="3071866"/>
            <a:chExt cx="1984381" cy="339102"/>
          </a:xfrm>
        </p:grpSpPr>
        <p:sp>
          <p:nvSpPr>
            <p:cNvPr id="24" name="object 24"/>
            <p:cNvSpPr/>
            <p:nvPr/>
          </p:nvSpPr>
          <p:spPr>
            <a:xfrm>
              <a:off x="746440" y="3071866"/>
              <a:ext cx="1984375" cy="339090"/>
            </a:xfrm>
            <a:custGeom>
              <a:avLst/>
              <a:gdLst/>
              <a:ahLst/>
              <a:cxnLst/>
              <a:rect l="l" t="t" r="r" b="b"/>
              <a:pathLst>
                <a:path w="1984375" h="339089">
                  <a:moveTo>
                    <a:pt x="1927748" y="0"/>
                  </a:moveTo>
                  <a:lnTo>
                    <a:pt x="56414" y="0"/>
                  </a:lnTo>
                  <a:lnTo>
                    <a:pt x="34449" y="4426"/>
                  </a:lnTo>
                  <a:lnTo>
                    <a:pt x="16514" y="16514"/>
                  </a:lnTo>
                  <a:lnTo>
                    <a:pt x="4426" y="34449"/>
                  </a:lnTo>
                  <a:lnTo>
                    <a:pt x="0" y="56414"/>
                  </a:lnTo>
                  <a:lnTo>
                    <a:pt x="0" y="282074"/>
                  </a:lnTo>
                  <a:lnTo>
                    <a:pt x="4426" y="304039"/>
                  </a:lnTo>
                  <a:lnTo>
                    <a:pt x="16514" y="321968"/>
                  </a:lnTo>
                  <a:lnTo>
                    <a:pt x="34449" y="334056"/>
                  </a:lnTo>
                  <a:lnTo>
                    <a:pt x="56414" y="338488"/>
                  </a:lnTo>
                  <a:lnTo>
                    <a:pt x="1927748" y="338488"/>
                  </a:lnTo>
                  <a:lnTo>
                    <a:pt x="1949713" y="334056"/>
                  </a:lnTo>
                  <a:lnTo>
                    <a:pt x="1967648" y="321968"/>
                  </a:lnTo>
                  <a:lnTo>
                    <a:pt x="1979730" y="304039"/>
                  </a:lnTo>
                  <a:lnTo>
                    <a:pt x="1984163" y="282074"/>
                  </a:lnTo>
                  <a:lnTo>
                    <a:pt x="1984163" y="56414"/>
                  </a:lnTo>
                  <a:lnTo>
                    <a:pt x="1979730" y="34449"/>
                  </a:lnTo>
                  <a:lnTo>
                    <a:pt x="1967648" y="16514"/>
                  </a:lnTo>
                  <a:lnTo>
                    <a:pt x="1949713" y="4426"/>
                  </a:lnTo>
                  <a:lnTo>
                    <a:pt x="1927748" y="0"/>
                  </a:lnTo>
                  <a:close/>
                </a:path>
              </a:pathLst>
            </a:custGeom>
            <a:solidFill>
              <a:srgbClr val="FFFFFF"/>
            </a:solidFill>
          </p:spPr>
          <p:txBody>
            <a:bodyPr wrap="square" lIns="0" tIns="0" rIns="0" bIns="0" rtlCol="0"/>
            <a:lstStyle/>
            <a:p>
              <a:endParaRPr sz="15842"/>
            </a:p>
          </p:txBody>
        </p:sp>
        <p:sp>
          <p:nvSpPr>
            <p:cNvPr id="25" name="object 25"/>
            <p:cNvSpPr/>
            <p:nvPr/>
          </p:nvSpPr>
          <p:spPr>
            <a:xfrm>
              <a:off x="746434" y="3071878"/>
              <a:ext cx="1984375" cy="339090"/>
            </a:xfrm>
            <a:custGeom>
              <a:avLst/>
              <a:gdLst/>
              <a:ahLst/>
              <a:cxnLst/>
              <a:rect l="l" t="t" r="r" b="b"/>
              <a:pathLst>
                <a:path w="1984375" h="339089">
                  <a:moveTo>
                    <a:pt x="0" y="56414"/>
                  </a:moveTo>
                  <a:lnTo>
                    <a:pt x="4432" y="34449"/>
                  </a:lnTo>
                  <a:lnTo>
                    <a:pt x="16514" y="16514"/>
                  </a:lnTo>
                  <a:lnTo>
                    <a:pt x="34449" y="4426"/>
                  </a:lnTo>
                  <a:lnTo>
                    <a:pt x="56414" y="0"/>
                  </a:lnTo>
                  <a:lnTo>
                    <a:pt x="1927748" y="0"/>
                  </a:lnTo>
                  <a:lnTo>
                    <a:pt x="1949713" y="4426"/>
                  </a:lnTo>
                  <a:lnTo>
                    <a:pt x="1967648" y="16514"/>
                  </a:lnTo>
                  <a:lnTo>
                    <a:pt x="1979730" y="34449"/>
                  </a:lnTo>
                  <a:lnTo>
                    <a:pt x="1984163" y="56414"/>
                  </a:lnTo>
                  <a:lnTo>
                    <a:pt x="1984163" y="282074"/>
                  </a:lnTo>
                  <a:lnTo>
                    <a:pt x="1979730" y="304039"/>
                  </a:lnTo>
                  <a:lnTo>
                    <a:pt x="1967648" y="321968"/>
                  </a:lnTo>
                  <a:lnTo>
                    <a:pt x="1949713" y="334056"/>
                  </a:lnTo>
                  <a:lnTo>
                    <a:pt x="1927748" y="338488"/>
                  </a:lnTo>
                  <a:lnTo>
                    <a:pt x="56414" y="338488"/>
                  </a:lnTo>
                  <a:lnTo>
                    <a:pt x="34449" y="334056"/>
                  </a:lnTo>
                  <a:lnTo>
                    <a:pt x="16514" y="321968"/>
                  </a:lnTo>
                  <a:lnTo>
                    <a:pt x="4432" y="304039"/>
                  </a:lnTo>
                  <a:lnTo>
                    <a:pt x="0" y="282074"/>
                  </a:lnTo>
                  <a:lnTo>
                    <a:pt x="0" y="56414"/>
                  </a:lnTo>
                  <a:close/>
                </a:path>
              </a:pathLst>
            </a:custGeom>
            <a:ln w="5328">
              <a:solidFill>
                <a:srgbClr val="F79446"/>
              </a:solidFill>
            </a:ln>
          </p:spPr>
          <p:txBody>
            <a:bodyPr wrap="square" lIns="0" tIns="0" rIns="0" bIns="0" rtlCol="0"/>
            <a:lstStyle/>
            <a:p>
              <a:endParaRPr sz="15842"/>
            </a:p>
          </p:txBody>
        </p:sp>
        <p:pic>
          <p:nvPicPr>
            <p:cNvPr id="26" name="object 26"/>
            <p:cNvPicPr/>
            <p:nvPr/>
          </p:nvPicPr>
          <p:blipFill>
            <a:blip r:embed="rId3" cstate="print"/>
            <a:stretch>
              <a:fillRect/>
            </a:stretch>
          </p:blipFill>
          <p:spPr>
            <a:xfrm>
              <a:off x="1052766" y="3111888"/>
              <a:ext cx="1485673" cy="255431"/>
            </a:xfrm>
            <a:prstGeom prst="rect">
              <a:avLst/>
            </a:prstGeom>
          </p:spPr>
        </p:pic>
      </p:grpSp>
      <p:sp>
        <p:nvSpPr>
          <p:cNvPr id="27" name="object 27"/>
          <p:cNvSpPr txBox="1"/>
          <p:nvPr/>
        </p:nvSpPr>
        <p:spPr>
          <a:xfrm>
            <a:off x="1419199" y="15988028"/>
            <a:ext cx="13353909" cy="1763950"/>
          </a:xfrm>
          <a:prstGeom prst="rect">
            <a:avLst/>
          </a:prstGeom>
        </p:spPr>
        <p:txBody>
          <a:bodyPr vert="horz" wrap="square" lIns="0" tIns="15246" rIns="0" bIns="0" rtlCol="0">
            <a:spAutoFit/>
          </a:bodyPr>
          <a:lstStyle/>
          <a:p>
            <a:pPr marL="371452" marR="11088" indent="-345118">
              <a:lnSpc>
                <a:spcPct val="102600"/>
              </a:lnSpc>
              <a:spcBef>
                <a:spcPts val="120"/>
              </a:spcBef>
              <a:buFont typeface="Arial"/>
              <a:buChar char="•"/>
              <a:tabLst>
                <a:tab pos="371452" algn="l"/>
              </a:tabLst>
            </a:pPr>
            <a:r>
              <a:rPr lang="en-US" sz="2800" dirty="0">
                <a:latin typeface="Times New Roman" panose="02020603050405020304" pitchFamily="18" charset="0"/>
                <a:cs typeface="Times New Roman" panose="02020603050405020304" pitchFamily="18" charset="0"/>
              </a:rPr>
              <a:t>We</a:t>
            </a:r>
            <a:r>
              <a:rPr lang="en-US" sz="2800" spc="76"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utilized two publicly available brain MRI datasets from Kaggle. The training dataset contains 253 images labeled as "Tumor" or "No Tumor", while the testing independent dataset includes 3,060 images, offering a more diverse distribution for assessing model generalization.</a:t>
            </a:r>
          </a:p>
        </p:txBody>
      </p:sp>
      <p:sp>
        <p:nvSpPr>
          <p:cNvPr id="28" name="object 28"/>
          <p:cNvSpPr txBox="1"/>
          <p:nvPr/>
        </p:nvSpPr>
        <p:spPr>
          <a:xfrm>
            <a:off x="1378558" y="18776385"/>
            <a:ext cx="6514834" cy="2651629"/>
          </a:xfrm>
          <a:prstGeom prst="rect">
            <a:avLst/>
          </a:prstGeom>
        </p:spPr>
        <p:txBody>
          <a:bodyPr vert="horz" wrap="square" lIns="0" tIns="15246" rIns="0" bIns="0" rtlCol="0">
            <a:spAutoFit/>
          </a:bodyPr>
          <a:lstStyle/>
          <a:p>
            <a:pPr marL="371452" marR="11088" indent="-345118" algn="just">
              <a:lnSpc>
                <a:spcPct val="102600"/>
              </a:lnSpc>
              <a:spcBef>
                <a:spcPts val="120"/>
              </a:spcBef>
              <a:buFont typeface="Arial"/>
              <a:buChar char="•"/>
              <a:tabLst>
                <a:tab pos="371452" algn="l"/>
              </a:tabLst>
            </a:pPr>
            <a:r>
              <a:rPr lang="en-US" sz="2800" dirty="0">
                <a:latin typeface="Times New Roman" panose="02020603050405020304" pitchFamily="18" charset="0"/>
                <a:cs typeface="Times New Roman" panose="02020603050405020304" pitchFamily="18" charset="0"/>
              </a:rPr>
              <a:t>One-hot encoding was applied to binary class labels. To improve model robustness, various data augmentation techniques such as rotation, flipping, zooming, shearing, and brightness adjustments were employed.</a:t>
            </a:r>
            <a:endParaRPr sz="2800" dirty="0">
              <a:latin typeface="Times New Roman" panose="02020603050405020304" pitchFamily="18" charset="0"/>
              <a:cs typeface="Times New Roman" panose="02020603050405020304" pitchFamily="18" charset="0"/>
            </a:endParaRPr>
          </a:p>
        </p:txBody>
      </p:sp>
      <p:sp>
        <p:nvSpPr>
          <p:cNvPr id="30" name="object 30"/>
          <p:cNvSpPr txBox="1"/>
          <p:nvPr/>
        </p:nvSpPr>
        <p:spPr>
          <a:xfrm>
            <a:off x="1401736" y="17910289"/>
            <a:ext cx="12756003" cy="457479"/>
          </a:xfrm>
          <a:prstGeom prst="rect">
            <a:avLst/>
          </a:prstGeom>
        </p:spPr>
        <p:txBody>
          <a:bodyPr vert="horz" wrap="square" lIns="0" tIns="26335" rIns="0" bIns="0" rtlCol="0">
            <a:spAutoFit/>
          </a:bodyPr>
          <a:lstStyle/>
          <a:p>
            <a:pPr marL="372838" indent="-345118">
              <a:spcBef>
                <a:spcPts val="207"/>
              </a:spcBef>
              <a:buFont typeface="Arial"/>
              <a:buChar char="•"/>
              <a:tabLst>
                <a:tab pos="372838" algn="l"/>
              </a:tabLst>
            </a:pPr>
            <a:r>
              <a:rPr sz="2800" dirty="0">
                <a:latin typeface="Times New Roman" panose="02020603050405020304" pitchFamily="18" charset="0"/>
                <a:cs typeface="Times New Roman" panose="02020603050405020304" pitchFamily="18" charset="0"/>
              </a:rPr>
              <a:t>Images</a:t>
            </a:r>
            <a:r>
              <a:rPr sz="2800" spc="98"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are</a:t>
            </a:r>
            <a:r>
              <a:rPr sz="2800" spc="5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of</a:t>
            </a:r>
            <a:r>
              <a:rPr sz="2800" spc="87"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size</a:t>
            </a:r>
            <a:r>
              <a:rPr lang="en-US" sz="2800" spc="-22"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224×224 pixels and normalized to a pixel range of [0–1]</a:t>
            </a:r>
            <a:r>
              <a:rPr sz="2800" spc="-22"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p:txBody>
      </p:sp>
      <p:sp>
        <p:nvSpPr>
          <p:cNvPr id="32" name="object 32"/>
          <p:cNvSpPr/>
          <p:nvPr/>
        </p:nvSpPr>
        <p:spPr>
          <a:xfrm>
            <a:off x="16919235" y="7119429"/>
            <a:ext cx="14572802" cy="9339771"/>
          </a:xfrm>
          <a:custGeom>
            <a:avLst/>
            <a:gdLst/>
            <a:ahLst/>
            <a:cxnLst/>
            <a:rect l="l" t="t" r="r" b="b"/>
            <a:pathLst>
              <a:path w="6676390" h="3836034">
                <a:moveTo>
                  <a:pt x="0" y="639288"/>
                </a:moveTo>
                <a:lnTo>
                  <a:pt x="1750" y="591575"/>
                </a:lnTo>
                <a:lnTo>
                  <a:pt x="6928" y="544817"/>
                </a:lnTo>
                <a:lnTo>
                  <a:pt x="15409" y="499129"/>
                </a:lnTo>
                <a:lnTo>
                  <a:pt x="27067" y="454645"/>
                </a:lnTo>
                <a:lnTo>
                  <a:pt x="41773" y="411488"/>
                </a:lnTo>
                <a:lnTo>
                  <a:pt x="59416" y="369773"/>
                </a:lnTo>
                <a:lnTo>
                  <a:pt x="79857" y="329629"/>
                </a:lnTo>
                <a:lnTo>
                  <a:pt x="102986" y="291183"/>
                </a:lnTo>
                <a:lnTo>
                  <a:pt x="128675" y="254553"/>
                </a:lnTo>
                <a:lnTo>
                  <a:pt x="156801" y="219859"/>
                </a:lnTo>
                <a:lnTo>
                  <a:pt x="187236" y="187236"/>
                </a:lnTo>
                <a:lnTo>
                  <a:pt x="219859" y="156801"/>
                </a:lnTo>
                <a:lnTo>
                  <a:pt x="254553" y="128675"/>
                </a:lnTo>
                <a:lnTo>
                  <a:pt x="291183" y="102986"/>
                </a:lnTo>
                <a:lnTo>
                  <a:pt x="329629" y="79863"/>
                </a:lnTo>
                <a:lnTo>
                  <a:pt x="369773" y="59416"/>
                </a:lnTo>
                <a:lnTo>
                  <a:pt x="411482" y="41773"/>
                </a:lnTo>
                <a:lnTo>
                  <a:pt x="454645" y="27067"/>
                </a:lnTo>
                <a:lnTo>
                  <a:pt x="499129" y="15409"/>
                </a:lnTo>
                <a:lnTo>
                  <a:pt x="544811" y="6934"/>
                </a:lnTo>
                <a:lnTo>
                  <a:pt x="591575" y="1750"/>
                </a:lnTo>
                <a:lnTo>
                  <a:pt x="639288" y="0"/>
                </a:lnTo>
                <a:lnTo>
                  <a:pt x="6036930" y="0"/>
                </a:lnTo>
                <a:lnTo>
                  <a:pt x="6084631" y="1750"/>
                </a:lnTo>
                <a:lnTo>
                  <a:pt x="6131401" y="6934"/>
                </a:lnTo>
                <a:lnTo>
                  <a:pt x="6177066" y="15409"/>
                </a:lnTo>
                <a:lnTo>
                  <a:pt x="6221567" y="27067"/>
                </a:lnTo>
                <a:lnTo>
                  <a:pt x="6264730" y="41773"/>
                </a:lnTo>
                <a:lnTo>
                  <a:pt x="6306439" y="59416"/>
                </a:lnTo>
                <a:lnTo>
                  <a:pt x="6346578" y="79863"/>
                </a:lnTo>
                <a:lnTo>
                  <a:pt x="6385029" y="102986"/>
                </a:lnTo>
                <a:lnTo>
                  <a:pt x="6421677" y="128675"/>
                </a:lnTo>
                <a:lnTo>
                  <a:pt x="6456348" y="156801"/>
                </a:lnTo>
                <a:lnTo>
                  <a:pt x="6488982" y="187236"/>
                </a:lnTo>
                <a:lnTo>
                  <a:pt x="6519406" y="219859"/>
                </a:lnTo>
                <a:lnTo>
                  <a:pt x="6547561" y="254553"/>
                </a:lnTo>
                <a:lnTo>
                  <a:pt x="6573214" y="291183"/>
                </a:lnTo>
                <a:lnTo>
                  <a:pt x="6596367" y="329629"/>
                </a:lnTo>
                <a:lnTo>
                  <a:pt x="6616843" y="369773"/>
                </a:lnTo>
                <a:lnTo>
                  <a:pt x="6634469" y="411488"/>
                </a:lnTo>
                <a:lnTo>
                  <a:pt x="6649186" y="454645"/>
                </a:lnTo>
                <a:lnTo>
                  <a:pt x="6660821" y="499129"/>
                </a:lnTo>
                <a:lnTo>
                  <a:pt x="6669314" y="544817"/>
                </a:lnTo>
                <a:lnTo>
                  <a:pt x="6674491" y="591575"/>
                </a:lnTo>
                <a:lnTo>
                  <a:pt x="6676236" y="639288"/>
                </a:lnTo>
                <a:lnTo>
                  <a:pt x="6676236" y="3196435"/>
                </a:lnTo>
                <a:lnTo>
                  <a:pt x="6674491" y="3244147"/>
                </a:lnTo>
                <a:lnTo>
                  <a:pt x="6669314" y="3290912"/>
                </a:lnTo>
                <a:lnTo>
                  <a:pt x="6660821" y="3336594"/>
                </a:lnTo>
                <a:lnTo>
                  <a:pt x="6649186" y="3381078"/>
                </a:lnTo>
                <a:lnTo>
                  <a:pt x="6634469" y="3424241"/>
                </a:lnTo>
                <a:lnTo>
                  <a:pt x="6616843" y="3465950"/>
                </a:lnTo>
                <a:lnTo>
                  <a:pt x="6596367" y="3506094"/>
                </a:lnTo>
                <a:lnTo>
                  <a:pt x="6573214" y="3544546"/>
                </a:lnTo>
                <a:lnTo>
                  <a:pt x="6547561" y="3581176"/>
                </a:lnTo>
                <a:lnTo>
                  <a:pt x="6519406" y="3615864"/>
                </a:lnTo>
                <a:lnTo>
                  <a:pt x="6488982" y="3648487"/>
                </a:lnTo>
                <a:lnTo>
                  <a:pt x="6456348" y="3678922"/>
                </a:lnTo>
                <a:lnTo>
                  <a:pt x="6421677" y="3707048"/>
                </a:lnTo>
                <a:lnTo>
                  <a:pt x="6385029" y="3732736"/>
                </a:lnTo>
                <a:lnTo>
                  <a:pt x="6346578" y="3755865"/>
                </a:lnTo>
                <a:lnTo>
                  <a:pt x="6306439" y="3776313"/>
                </a:lnTo>
                <a:lnTo>
                  <a:pt x="6264730" y="3793950"/>
                </a:lnTo>
                <a:lnTo>
                  <a:pt x="6221567" y="3808656"/>
                </a:lnTo>
                <a:lnTo>
                  <a:pt x="6177066" y="3820314"/>
                </a:lnTo>
                <a:lnTo>
                  <a:pt x="6131401" y="3828795"/>
                </a:lnTo>
                <a:lnTo>
                  <a:pt x="6084631" y="3833972"/>
                </a:lnTo>
                <a:lnTo>
                  <a:pt x="6036930" y="3835723"/>
                </a:lnTo>
                <a:lnTo>
                  <a:pt x="639288" y="3835723"/>
                </a:lnTo>
                <a:lnTo>
                  <a:pt x="591575" y="3833972"/>
                </a:lnTo>
                <a:lnTo>
                  <a:pt x="544811" y="3828795"/>
                </a:lnTo>
                <a:lnTo>
                  <a:pt x="499129" y="3820314"/>
                </a:lnTo>
                <a:lnTo>
                  <a:pt x="454645" y="3808656"/>
                </a:lnTo>
                <a:lnTo>
                  <a:pt x="411482" y="3793950"/>
                </a:lnTo>
                <a:lnTo>
                  <a:pt x="369773" y="3776313"/>
                </a:lnTo>
                <a:lnTo>
                  <a:pt x="329629" y="3755865"/>
                </a:lnTo>
                <a:lnTo>
                  <a:pt x="291183" y="3732736"/>
                </a:lnTo>
                <a:lnTo>
                  <a:pt x="254553" y="3707048"/>
                </a:lnTo>
                <a:lnTo>
                  <a:pt x="219859" y="3678922"/>
                </a:lnTo>
                <a:lnTo>
                  <a:pt x="187236" y="3648487"/>
                </a:lnTo>
                <a:lnTo>
                  <a:pt x="156801" y="3615864"/>
                </a:lnTo>
                <a:lnTo>
                  <a:pt x="128675" y="3581176"/>
                </a:lnTo>
                <a:lnTo>
                  <a:pt x="102986" y="3544546"/>
                </a:lnTo>
                <a:lnTo>
                  <a:pt x="79857" y="3506094"/>
                </a:lnTo>
                <a:lnTo>
                  <a:pt x="59416" y="3465950"/>
                </a:lnTo>
                <a:lnTo>
                  <a:pt x="41773" y="3424241"/>
                </a:lnTo>
                <a:lnTo>
                  <a:pt x="27067" y="3381078"/>
                </a:lnTo>
                <a:lnTo>
                  <a:pt x="15409" y="3336594"/>
                </a:lnTo>
                <a:lnTo>
                  <a:pt x="6928" y="3290912"/>
                </a:lnTo>
                <a:lnTo>
                  <a:pt x="1750" y="3244147"/>
                </a:lnTo>
                <a:lnTo>
                  <a:pt x="0" y="3196435"/>
                </a:lnTo>
                <a:lnTo>
                  <a:pt x="0" y="639288"/>
                </a:lnTo>
                <a:close/>
              </a:path>
            </a:pathLst>
          </a:custGeom>
          <a:ln w="5328">
            <a:solidFill>
              <a:srgbClr val="F79446"/>
            </a:solidFill>
          </a:ln>
        </p:spPr>
        <p:txBody>
          <a:bodyPr wrap="square" lIns="0" tIns="0" rIns="0" bIns="0" rtlCol="0"/>
          <a:lstStyle/>
          <a:p>
            <a:endParaRPr sz="15842"/>
          </a:p>
        </p:txBody>
      </p:sp>
      <p:sp>
        <p:nvSpPr>
          <p:cNvPr id="33" name="object 33"/>
          <p:cNvSpPr txBox="1"/>
          <p:nvPr/>
        </p:nvSpPr>
        <p:spPr>
          <a:xfrm>
            <a:off x="25594465" y="15694935"/>
            <a:ext cx="5019952" cy="446387"/>
          </a:xfrm>
          <a:prstGeom prst="rect">
            <a:avLst/>
          </a:prstGeom>
        </p:spPr>
        <p:txBody>
          <a:bodyPr vert="horz" wrap="square" lIns="0" tIns="26335" rIns="0" bIns="0" rtlCol="0">
            <a:spAutoFit/>
          </a:bodyPr>
          <a:lstStyle/>
          <a:p>
            <a:pPr marL="27720">
              <a:spcBef>
                <a:spcPts val="207"/>
              </a:spcBef>
            </a:pPr>
            <a:r>
              <a:rPr sz="2728" dirty="0">
                <a:latin typeface="Times New Roman"/>
                <a:cs typeface="Times New Roman"/>
              </a:rPr>
              <a:t>Figure</a:t>
            </a:r>
            <a:r>
              <a:rPr sz="2728" spc="65" dirty="0">
                <a:latin typeface="Times New Roman"/>
                <a:cs typeface="Times New Roman"/>
              </a:rPr>
              <a:t> </a:t>
            </a:r>
            <a:r>
              <a:rPr lang="en-US" sz="2728" spc="65" dirty="0">
                <a:latin typeface="Times New Roman"/>
                <a:cs typeface="Times New Roman"/>
              </a:rPr>
              <a:t>3</a:t>
            </a:r>
            <a:r>
              <a:rPr sz="2728" dirty="0">
                <a:latin typeface="Times New Roman"/>
                <a:cs typeface="Times New Roman"/>
              </a:rPr>
              <a:t>:</a:t>
            </a:r>
            <a:r>
              <a:rPr lang="en-US" sz="2728" dirty="0">
                <a:latin typeface="Times New Roman"/>
                <a:cs typeface="Times New Roman"/>
              </a:rPr>
              <a:t> Proposed Methodology</a:t>
            </a:r>
            <a:endParaRPr sz="2728" dirty="0">
              <a:latin typeface="Times New Roman"/>
              <a:cs typeface="Times New Roman"/>
            </a:endParaRPr>
          </a:p>
        </p:txBody>
      </p:sp>
      <p:sp>
        <p:nvSpPr>
          <p:cNvPr id="34" name="object 34"/>
          <p:cNvSpPr txBox="1"/>
          <p:nvPr/>
        </p:nvSpPr>
        <p:spPr>
          <a:xfrm>
            <a:off x="17279881" y="7875346"/>
            <a:ext cx="7557569" cy="3884018"/>
          </a:xfrm>
          <a:prstGeom prst="rect">
            <a:avLst/>
          </a:prstGeom>
        </p:spPr>
        <p:txBody>
          <a:bodyPr vert="horz" wrap="square" lIns="0" tIns="15246" rIns="0" bIns="0" rtlCol="0">
            <a:spAutoFit/>
          </a:bodyPr>
          <a:lstStyle/>
          <a:p>
            <a:pPr marL="27720" marR="11088" algn="just">
              <a:lnSpc>
                <a:spcPct val="102899"/>
              </a:lnSpc>
              <a:spcBef>
                <a:spcPts val="120"/>
              </a:spcBef>
            </a:pPr>
            <a:r>
              <a:rPr sz="2728" b="1" dirty="0">
                <a:latin typeface="Times New Roman"/>
                <a:cs typeface="Times New Roman"/>
              </a:rPr>
              <a:t>Implementation</a:t>
            </a:r>
            <a:r>
              <a:rPr sz="2730" dirty="0">
                <a:latin typeface="Times New Roman" panose="02020603050405020304" pitchFamily="18" charset="0"/>
                <a:cs typeface="Times New Roman" panose="02020603050405020304" pitchFamily="18" charset="0"/>
              </a:rPr>
              <a:t>:</a:t>
            </a:r>
            <a:r>
              <a:rPr sz="2730" spc="22" dirty="0">
                <a:latin typeface="Times New Roman" panose="02020603050405020304" pitchFamily="18" charset="0"/>
                <a:cs typeface="Times New Roman" panose="02020603050405020304" pitchFamily="18" charset="0"/>
              </a:rPr>
              <a:t> </a:t>
            </a:r>
            <a:r>
              <a:rPr lang="en-US" sz="2730" dirty="0">
                <a:latin typeface="Times New Roman" panose="02020603050405020304" pitchFamily="18" charset="0"/>
                <a:cs typeface="Times New Roman" panose="02020603050405020304" pitchFamily="18" charset="0"/>
              </a:rPr>
              <a:t>The </a:t>
            </a:r>
            <a:r>
              <a:rPr lang="en-US" sz="2730" dirty="0" err="1">
                <a:latin typeface="Times New Roman" panose="02020603050405020304" pitchFamily="18" charset="0"/>
                <a:cs typeface="Times New Roman" panose="02020603050405020304" pitchFamily="18" charset="0"/>
              </a:rPr>
              <a:t>Xception</a:t>
            </a:r>
            <a:r>
              <a:rPr lang="en-US" sz="2730" dirty="0">
                <a:latin typeface="Times New Roman" panose="02020603050405020304" pitchFamily="18" charset="0"/>
                <a:cs typeface="Times New Roman" panose="02020603050405020304" pitchFamily="18" charset="0"/>
              </a:rPr>
              <a:t> model was fine-tuned using TensorFlow/</a:t>
            </a:r>
            <a:r>
              <a:rPr lang="en-US" sz="2730" dirty="0" err="1">
                <a:latin typeface="Times New Roman" panose="02020603050405020304" pitchFamily="18" charset="0"/>
                <a:cs typeface="Times New Roman" panose="02020603050405020304" pitchFamily="18" charset="0"/>
              </a:rPr>
              <a:t>Keras</a:t>
            </a:r>
            <a:r>
              <a:rPr lang="en-US" sz="2730" dirty="0">
                <a:latin typeface="Times New Roman" panose="02020603050405020304" pitchFamily="18" charset="0"/>
                <a:cs typeface="Times New Roman" panose="02020603050405020304" pitchFamily="18" charset="0"/>
              </a:rPr>
              <a:t> with a learning rate of </a:t>
            </a:r>
            <a:r>
              <a:rPr lang="en-US" sz="2730" b="1" dirty="0">
                <a:latin typeface="Times New Roman" panose="02020603050405020304" pitchFamily="18" charset="0"/>
                <a:cs typeface="Times New Roman" panose="02020603050405020304" pitchFamily="18" charset="0"/>
              </a:rPr>
              <a:t>1e-5</a:t>
            </a:r>
            <a:r>
              <a:rPr lang="en-US" sz="2730" dirty="0">
                <a:latin typeface="Times New Roman" panose="02020603050405020304" pitchFamily="18" charset="0"/>
                <a:cs typeface="Times New Roman" panose="02020603050405020304" pitchFamily="18" charset="0"/>
              </a:rPr>
              <a:t>, </a:t>
            </a:r>
            <a:r>
              <a:rPr lang="en-US" sz="2730" b="1" dirty="0">
                <a:latin typeface="Times New Roman" panose="02020603050405020304" pitchFamily="18" charset="0"/>
                <a:cs typeface="Times New Roman" panose="02020603050405020304" pitchFamily="18" charset="0"/>
              </a:rPr>
              <a:t>batch size of 16</a:t>
            </a:r>
            <a:r>
              <a:rPr lang="en-US" sz="2730" dirty="0">
                <a:latin typeface="Times New Roman" panose="02020603050405020304" pitchFamily="18" charset="0"/>
                <a:cs typeface="Times New Roman" panose="02020603050405020304" pitchFamily="18" charset="0"/>
              </a:rPr>
              <a:t>, and </a:t>
            </a:r>
            <a:r>
              <a:rPr lang="en-US" sz="2730" b="1" dirty="0">
                <a:latin typeface="Times New Roman" panose="02020603050405020304" pitchFamily="18" charset="0"/>
                <a:cs typeface="Times New Roman" panose="02020603050405020304" pitchFamily="18" charset="0"/>
              </a:rPr>
              <a:t>cross-entropy loss</a:t>
            </a:r>
            <a:r>
              <a:rPr lang="en-US" sz="2730" dirty="0">
                <a:latin typeface="Times New Roman" panose="02020603050405020304" pitchFamily="18" charset="0"/>
                <a:cs typeface="Times New Roman" panose="02020603050405020304" pitchFamily="18" charset="0"/>
              </a:rPr>
              <a:t>. The optimizer used was </a:t>
            </a:r>
            <a:r>
              <a:rPr lang="en-US" sz="2730" b="1" dirty="0">
                <a:latin typeface="Times New Roman" panose="02020603050405020304" pitchFamily="18" charset="0"/>
                <a:cs typeface="Times New Roman" panose="02020603050405020304" pitchFamily="18" charset="0"/>
              </a:rPr>
              <a:t>Adam</a:t>
            </a:r>
            <a:r>
              <a:rPr lang="en-US" sz="2730" dirty="0">
                <a:latin typeface="Times New Roman" panose="02020603050405020304" pitchFamily="18" charset="0"/>
                <a:cs typeface="Times New Roman" panose="02020603050405020304" pitchFamily="18" charset="0"/>
              </a:rPr>
              <a:t>, and </a:t>
            </a:r>
            <a:r>
              <a:rPr lang="en-US" sz="2730" b="1" dirty="0">
                <a:latin typeface="Times New Roman" panose="02020603050405020304" pitchFamily="18" charset="0"/>
                <a:cs typeface="Times New Roman" panose="02020603050405020304" pitchFamily="18" charset="0"/>
              </a:rPr>
              <a:t>early stopping</a:t>
            </a:r>
            <a:r>
              <a:rPr lang="en-US" sz="2730" dirty="0">
                <a:latin typeface="Times New Roman" panose="02020603050405020304" pitchFamily="18" charset="0"/>
                <a:cs typeface="Times New Roman" panose="02020603050405020304" pitchFamily="18" charset="0"/>
              </a:rPr>
              <a:t> with a learning rate scheduler helped prevent overfitting, dropout layers (rate = 0.5) provided regularization. Deep features were classified using ML models (SVM, RF, KNN, LR, DT), and the model was validated on a large independent dataset.</a:t>
            </a:r>
            <a:endParaRPr sz="2730" dirty="0">
              <a:latin typeface="Times New Roman" panose="02020603050405020304" pitchFamily="18" charset="0"/>
              <a:cs typeface="Times New Roman" panose="02020603050405020304" pitchFamily="18" charset="0"/>
            </a:endParaRPr>
          </a:p>
        </p:txBody>
      </p:sp>
      <p:sp>
        <p:nvSpPr>
          <p:cNvPr id="35" name="object 35"/>
          <p:cNvSpPr txBox="1"/>
          <p:nvPr/>
        </p:nvSpPr>
        <p:spPr>
          <a:xfrm rot="10800000" flipV="1">
            <a:off x="17219744" y="12127796"/>
            <a:ext cx="7547907" cy="3451272"/>
          </a:xfrm>
          <a:prstGeom prst="rect">
            <a:avLst/>
          </a:prstGeom>
        </p:spPr>
        <p:txBody>
          <a:bodyPr vert="horz" wrap="square" lIns="0" tIns="15246" rIns="0" bIns="0" rtlCol="0">
            <a:spAutoFit/>
          </a:bodyPr>
          <a:lstStyle/>
          <a:p>
            <a:pPr marL="27720" marR="11088" indent="1386" algn="just">
              <a:lnSpc>
                <a:spcPct val="102800"/>
              </a:lnSpc>
              <a:spcBef>
                <a:spcPts val="120"/>
              </a:spcBef>
            </a:pPr>
            <a:r>
              <a:rPr sz="2730" b="1" dirty="0">
                <a:latin typeface="Times New Roman" panose="02020603050405020304" pitchFamily="18" charset="0"/>
                <a:cs typeface="Times New Roman" panose="02020603050405020304" pitchFamily="18" charset="0"/>
              </a:rPr>
              <a:t>Advantages</a:t>
            </a:r>
            <a:r>
              <a:rPr sz="2730" dirty="0">
                <a:latin typeface="Times New Roman" panose="02020603050405020304" pitchFamily="18" charset="0"/>
                <a:cs typeface="Times New Roman" panose="02020603050405020304" pitchFamily="18" charset="0"/>
              </a:rPr>
              <a:t>:</a:t>
            </a:r>
            <a:r>
              <a:rPr sz="2730" spc="186" dirty="0">
                <a:latin typeface="Times New Roman" panose="02020603050405020304" pitchFamily="18" charset="0"/>
                <a:cs typeface="Times New Roman" panose="02020603050405020304" pitchFamily="18" charset="0"/>
              </a:rPr>
              <a:t> </a:t>
            </a:r>
            <a:r>
              <a:rPr lang="en-US" sz="2730" dirty="0">
                <a:latin typeface="Times New Roman" panose="02020603050405020304" pitchFamily="18" charset="0"/>
                <a:cs typeface="Times New Roman" panose="02020603050405020304" pitchFamily="18" charset="0"/>
              </a:rPr>
              <a:t>Our hybrid DL + ML framework, generalizes well to unseen data, and performs competitively against multiple state-of-the-art models. It reduces training cost and overfitting by leveraging transfer learning. The combination of deep features with lightweight ML classifiers ensures both high accuracy and clinical applicability, especially in resource-constrained environments.</a:t>
            </a:r>
            <a:endParaRPr sz="2730" dirty="0">
              <a:latin typeface="Times New Roman" panose="02020603050405020304" pitchFamily="18" charset="0"/>
              <a:cs typeface="Times New Roman" panose="02020603050405020304" pitchFamily="18" charset="0"/>
            </a:endParaRPr>
          </a:p>
        </p:txBody>
      </p:sp>
      <p:grpSp>
        <p:nvGrpSpPr>
          <p:cNvPr id="36" name="object 36"/>
          <p:cNvGrpSpPr/>
          <p:nvPr/>
        </p:nvGrpSpPr>
        <p:grpSpPr>
          <a:xfrm>
            <a:off x="18258295" y="6740121"/>
            <a:ext cx="5840085" cy="741554"/>
            <a:chOff x="8362746" y="3087922"/>
            <a:chExt cx="2675579" cy="339736"/>
          </a:xfrm>
        </p:grpSpPr>
        <p:sp>
          <p:nvSpPr>
            <p:cNvPr id="38" name="object 38"/>
            <p:cNvSpPr/>
            <p:nvPr/>
          </p:nvSpPr>
          <p:spPr>
            <a:xfrm>
              <a:off x="8362770" y="3087922"/>
              <a:ext cx="2661920" cy="339725"/>
            </a:xfrm>
            <a:custGeom>
              <a:avLst/>
              <a:gdLst/>
              <a:ahLst/>
              <a:cxnLst/>
              <a:rect l="l" t="t" r="r" b="b"/>
              <a:pathLst>
                <a:path w="2661920" h="339725">
                  <a:moveTo>
                    <a:pt x="2605307" y="0"/>
                  </a:moveTo>
                  <a:lnTo>
                    <a:pt x="56531" y="0"/>
                  </a:lnTo>
                  <a:lnTo>
                    <a:pt x="34519" y="4438"/>
                  </a:lnTo>
                  <a:lnTo>
                    <a:pt x="16555" y="16555"/>
                  </a:lnTo>
                  <a:lnTo>
                    <a:pt x="4438" y="34524"/>
                  </a:lnTo>
                  <a:lnTo>
                    <a:pt x="0" y="56531"/>
                  </a:lnTo>
                  <a:lnTo>
                    <a:pt x="0" y="282655"/>
                  </a:lnTo>
                  <a:lnTo>
                    <a:pt x="4438" y="304662"/>
                  </a:lnTo>
                  <a:lnTo>
                    <a:pt x="16555" y="322631"/>
                  </a:lnTo>
                  <a:lnTo>
                    <a:pt x="34519" y="334742"/>
                  </a:lnTo>
                  <a:lnTo>
                    <a:pt x="56531" y="339186"/>
                  </a:lnTo>
                  <a:lnTo>
                    <a:pt x="2605307" y="339186"/>
                  </a:lnTo>
                  <a:lnTo>
                    <a:pt x="2627313" y="334742"/>
                  </a:lnTo>
                  <a:lnTo>
                    <a:pt x="2645283" y="322631"/>
                  </a:lnTo>
                  <a:lnTo>
                    <a:pt x="2657394" y="304662"/>
                  </a:lnTo>
                  <a:lnTo>
                    <a:pt x="2661838" y="282655"/>
                  </a:lnTo>
                  <a:lnTo>
                    <a:pt x="2661838" y="56531"/>
                  </a:lnTo>
                  <a:lnTo>
                    <a:pt x="2657394" y="34524"/>
                  </a:lnTo>
                  <a:lnTo>
                    <a:pt x="2645283" y="16555"/>
                  </a:lnTo>
                  <a:lnTo>
                    <a:pt x="2627313" y="4438"/>
                  </a:lnTo>
                  <a:lnTo>
                    <a:pt x="2605307" y="0"/>
                  </a:lnTo>
                  <a:close/>
                </a:path>
              </a:pathLst>
            </a:custGeom>
            <a:solidFill>
              <a:srgbClr val="FFFFFF"/>
            </a:solidFill>
          </p:spPr>
          <p:txBody>
            <a:bodyPr wrap="square" lIns="0" tIns="0" rIns="0" bIns="0" rtlCol="0"/>
            <a:lstStyle/>
            <a:p>
              <a:endParaRPr sz="15842"/>
            </a:p>
          </p:txBody>
        </p:sp>
        <p:sp>
          <p:nvSpPr>
            <p:cNvPr id="39" name="object 39"/>
            <p:cNvSpPr/>
            <p:nvPr/>
          </p:nvSpPr>
          <p:spPr>
            <a:xfrm>
              <a:off x="8362746" y="3087933"/>
              <a:ext cx="2661920" cy="339725"/>
            </a:xfrm>
            <a:custGeom>
              <a:avLst/>
              <a:gdLst/>
              <a:ahLst/>
              <a:cxnLst/>
              <a:rect l="l" t="t" r="r" b="b"/>
              <a:pathLst>
                <a:path w="2661920" h="339725">
                  <a:moveTo>
                    <a:pt x="0" y="56531"/>
                  </a:moveTo>
                  <a:lnTo>
                    <a:pt x="4438" y="34524"/>
                  </a:lnTo>
                  <a:lnTo>
                    <a:pt x="16555" y="16555"/>
                  </a:lnTo>
                  <a:lnTo>
                    <a:pt x="34519" y="4438"/>
                  </a:lnTo>
                  <a:lnTo>
                    <a:pt x="56531" y="0"/>
                  </a:lnTo>
                  <a:lnTo>
                    <a:pt x="2605307" y="0"/>
                  </a:lnTo>
                  <a:lnTo>
                    <a:pt x="2627313" y="4438"/>
                  </a:lnTo>
                  <a:lnTo>
                    <a:pt x="2645283" y="16555"/>
                  </a:lnTo>
                  <a:lnTo>
                    <a:pt x="2657394" y="34524"/>
                  </a:lnTo>
                  <a:lnTo>
                    <a:pt x="2661838" y="56531"/>
                  </a:lnTo>
                  <a:lnTo>
                    <a:pt x="2661838" y="282655"/>
                  </a:lnTo>
                  <a:lnTo>
                    <a:pt x="2657394" y="304662"/>
                  </a:lnTo>
                  <a:lnTo>
                    <a:pt x="2645283" y="322631"/>
                  </a:lnTo>
                  <a:lnTo>
                    <a:pt x="2627313" y="334742"/>
                  </a:lnTo>
                  <a:lnTo>
                    <a:pt x="2605307" y="339186"/>
                  </a:lnTo>
                  <a:lnTo>
                    <a:pt x="56531" y="339186"/>
                  </a:lnTo>
                  <a:lnTo>
                    <a:pt x="34519" y="334742"/>
                  </a:lnTo>
                  <a:lnTo>
                    <a:pt x="16555" y="322631"/>
                  </a:lnTo>
                  <a:lnTo>
                    <a:pt x="4438" y="304662"/>
                  </a:lnTo>
                  <a:lnTo>
                    <a:pt x="0" y="282655"/>
                  </a:lnTo>
                  <a:lnTo>
                    <a:pt x="0" y="56531"/>
                  </a:lnTo>
                  <a:close/>
                </a:path>
              </a:pathLst>
            </a:custGeom>
            <a:ln w="5328">
              <a:solidFill>
                <a:srgbClr val="F79446"/>
              </a:solidFill>
            </a:ln>
          </p:spPr>
          <p:txBody>
            <a:bodyPr wrap="square" lIns="0" tIns="0" rIns="0" bIns="0" rtlCol="0"/>
            <a:lstStyle/>
            <a:p>
              <a:endParaRPr sz="15842"/>
            </a:p>
          </p:txBody>
        </p:sp>
        <p:pic>
          <p:nvPicPr>
            <p:cNvPr id="40" name="object 40"/>
            <p:cNvPicPr/>
            <p:nvPr/>
          </p:nvPicPr>
          <p:blipFill>
            <a:blip r:embed="rId4" cstate="print"/>
            <a:stretch>
              <a:fillRect/>
            </a:stretch>
          </p:blipFill>
          <p:spPr>
            <a:xfrm>
              <a:off x="8465303" y="3128060"/>
              <a:ext cx="2573022" cy="255431"/>
            </a:xfrm>
            <a:prstGeom prst="rect">
              <a:avLst/>
            </a:prstGeom>
          </p:spPr>
        </p:pic>
      </p:grpSp>
      <p:grpSp>
        <p:nvGrpSpPr>
          <p:cNvPr id="41" name="object 41"/>
          <p:cNvGrpSpPr/>
          <p:nvPr/>
        </p:nvGrpSpPr>
        <p:grpSpPr>
          <a:xfrm>
            <a:off x="1621418" y="14795009"/>
            <a:ext cx="4343841" cy="752619"/>
            <a:chOff x="743776" y="7294333"/>
            <a:chExt cx="1990089" cy="344805"/>
          </a:xfrm>
        </p:grpSpPr>
        <p:sp>
          <p:nvSpPr>
            <p:cNvPr id="42" name="object 42"/>
            <p:cNvSpPr/>
            <p:nvPr/>
          </p:nvSpPr>
          <p:spPr>
            <a:xfrm>
              <a:off x="746440" y="7297043"/>
              <a:ext cx="1984375" cy="339725"/>
            </a:xfrm>
            <a:custGeom>
              <a:avLst/>
              <a:gdLst/>
              <a:ahLst/>
              <a:cxnLst/>
              <a:rect l="l" t="t" r="r" b="b"/>
              <a:pathLst>
                <a:path w="1984375" h="339725">
                  <a:moveTo>
                    <a:pt x="1927631" y="0"/>
                  </a:moveTo>
                  <a:lnTo>
                    <a:pt x="56531" y="0"/>
                  </a:lnTo>
                  <a:lnTo>
                    <a:pt x="34519" y="4438"/>
                  </a:lnTo>
                  <a:lnTo>
                    <a:pt x="16555" y="16555"/>
                  </a:lnTo>
                  <a:lnTo>
                    <a:pt x="4438" y="34519"/>
                  </a:lnTo>
                  <a:lnTo>
                    <a:pt x="0" y="56531"/>
                  </a:lnTo>
                  <a:lnTo>
                    <a:pt x="0" y="282649"/>
                  </a:lnTo>
                  <a:lnTo>
                    <a:pt x="4438" y="304662"/>
                  </a:lnTo>
                  <a:lnTo>
                    <a:pt x="16555" y="322631"/>
                  </a:lnTo>
                  <a:lnTo>
                    <a:pt x="34519" y="334742"/>
                  </a:lnTo>
                  <a:lnTo>
                    <a:pt x="56531" y="339181"/>
                  </a:lnTo>
                  <a:lnTo>
                    <a:pt x="1927631" y="339181"/>
                  </a:lnTo>
                  <a:lnTo>
                    <a:pt x="1949638" y="334742"/>
                  </a:lnTo>
                  <a:lnTo>
                    <a:pt x="1967607" y="322631"/>
                  </a:lnTo>
                  <a:lnTo>
                    <a:pt x="1979718" y="304662"/>
                  </a:lnTo>
                  <a:lnTo>
                    <a:pt x="1984163" y="282649"/>
                  </a:lnTo>
                  <a:lnTo>
                    <a:pt x="1984163" y="56531"/>
                  </a:lnTo>
                  <a:lnTo>
                    <a:pt x="1979718" y="34519"/>
                  </a:lnTo>
                  <a:lnTo>
                    <a:pt x="1967607" y="16555"/>
                  </a:lnTo>
                  <a:lnTo>
                    <a:pt x="1949638" y="4438"/>
                  </a:lnTo>
                  <a:lnTo>
                    <a:pt x="1927631" y="0"/>
                  </a:lnTo>
                  <a:close/>
                </a:path>
              </a:pathLst>
            </a:custGeom>
            <a:solidFill>
              <a:srgbClr val="FFFFFF"/>
            </a:solidFill>
          </p:spPr>
          <p:txBody>
            <a:bodyPr wrap="square" lIns="0" tIns="0" rIns="0" bIns="0" rtlCol="0"/>
            <a:lstStyle/>
            <a:p>
              <a:endParaRPr sz="15842"/>
            </a:p>
          </p:txBody>
        </p:sp>
        <p:sp>
          <p:nvSpPr>
            <p:cNvPr id="43" name="object 43"/>
            <p:cNvSpPr/>
            <p:nvPr/>
          </p:nvSpPr>
          <p:spPr>
            <a:xfrm>
              <a:off x="746440" y="7296997"/>
              <a:ext cx="1984375" cy="339725"/>
            </a:xfrm>
            <a:custGeom>
              <a:avLst/>
              <a:gdLst/>
              <a:ahLst/>
              <a:cxnLst/>
              <a:rect l="l" t="t" r="r" b="b"/>
              <a:pathLst>
                <a:path w="1984375" h="339725">
                  <a:moveTo>
                    <a:pt x="0" y="56531"/>
                  </a:moveTo>
                  <a:lnTo>
                    <a:pt x="4438" y="34524"/>
                  </a:lnTo>
                  <a:lnTo>
                    <a:pt x="16555" y="16555"/>
                  </a:lnTo>
                  <a:lnTo>
                    <a:pt x="34519" y="4444"/>
                  </a:lnTo>
                  <a:lnTo>
                    <a:pt x="56531" y="0"/>
                  </a:lnTo>
                  <a:lnTo>
                    <a:pt x="1927631" y="0"/>
                  </a:lnTo>
                  <a:lnTo>
                    <a:pt x="1949638" y="4444"/>
                  </a:lnTo>
                  <a:lnTo>
                    <a:pt x="1967607" y="16555"/>
                  </a:lnTo>
                  <a:lnTo>
                    <a:pt x="1979718" y="34524"/>
                  </a:lnTo>
                  <a:lnTo>
                    <a:pt x="1984163" y="56531"/>
                  </a:lnTo>
                  <a:lnTo>
                    <a:pt x="1984163" y="282655"/>
                  </a:lnTo>
                  <a:lnTo>
                    <a:pt x="1979718" y="304662"/>
                  </a:lnTo>
                  <a:lnTo>
                    <a:pt x="1967607" y="322631"/>
                  </a:lnTo>
                  <a:lnTo>
                    <a:pt x="1949638" y="334742"/>
                  </a:lnTo>
                  <a:lnTo>
                    <a:pt x="1927631" y="339186"/>
                  </a:lnTo>
                  <a:lnTo>
                    <a:pt x="56531" y="339186"/>
                  </a:lnTo>
                  <a:lnTo>
                    <a:pt x="34519" y="334742"/>
                  </a:lnTo>
                  <a:lnTo>
                    <a:pt x="16555" y="322631"/>
                  </a:lnTo>
                  <a:lnTo>
                    <a:pt x="4438" y="304662"/>
                  </a:lnTo>
                  <a:lnTo>
                    <a:pt x="0" y="282655"/>
                  </a:lnTo>
                  <a:lnTo>
                    <a:pt x="0" y="56531"/>
                  </a:lnTo>
                  <a:close/>
                </a:path>
              </a:pathLst>
            </a:custGeom>
            <a:ln w="5328">
              <a:solidFill>
                <a:srgbClr val="F79446"/>
              </a:solidFill>
            </a:ln>
          </p:spPr>
          <p:txBody>
            <a:bodyPr wrap="square" lIns="0" tIns="0" rIns="0" bIns="0" rtlCol="0"/>
            <a:lstStyle/>
            <a:p>
              <a:endParaRPr sz="15842"/>
            </a:p>
          </p:txBody>
        </p:sp>
        <p:pic>
          <p:nvPicPr>
            <p:cNvPr id="44" name="object 44"/>
            <p:cNvPicPr/>
            <p:nvPr/>
          </p:nvPicPr>
          <p:blipFill>
            <a:blip r:embed="rId5" cstate="print"/>
            <a:stretch>
              <a:fillRect/>
            </a:stretch>
          </p:blipFill>
          <p:spPr>
            <a:xfrm>
              <a:off x="1024151" y="7337469"/>
              <a:ext cx="1547678" cy="255382"/>
            </a:xfrm>
            <a:prstGeom prst="rect">
              <a:avLst/>
            </a:prstGeom>
          </p:spPr>
        </p:pic>
      </p:grpSp>
      <p:grpSp>
        <p:nvGrpSpPr>
          <p:cNvPr id="45" name="object 45"/>
          <p:cNvGrpSpPr/>
          <p:nvPr/>
        </p:nvGrpSpPr>
        <p:grpSpPr>
          <a:xfrm>
            <a:off x="1789727" y="22010366"/>
            <a:ext cx="5990010" cy="777252"/>
            <a:chOff x="962792" y="10281738"/>
            <a:chExt cx="2744266" cy="356090"/>
          </a:xfrm>
        </p:grpSpPr>
        <p:sp>
          <p:nvSpPr>
            <p:cNvPr id="46" name="object 46"/>
            <p:cNvSpPr/>
            <p:nvPr/>
          </p:nvSpPr>
          <p:spPr>
            <a:xfrm>
              <a:off x="962792" y="10298738"/>
              <a:ext cx="2661920" cy="339090"/>
            </a:xfrm>
            <a:custGeom>
              <a:avLst/>
              <a:gdLst/>
              <a:ahLst/>
              <a:cxnLst/>
              <a:rect l="l" t="t" r="r" b="b"/>
              <a:pathLst>
                <a:path w="2661920" h="339090">
                  <a:moveTo>
                    <a:pt x="2605423" y="0"/>
                  </a:moveTo>
                  <a:lnTo>
                    <a:pt x="56414" y="0"/>
                  </a:lnTo>
                  <a:lnTo>
                    <a:pt x="34449" y="4432"/>
                  </a:lnTo>
                  <a:lnTo>
                    <a:pt x="16520" y="16514"/>
                  </a:lnTo>
                  <a:lnTo>
                    <a:pt x="4432" y="34449"/>
                  </a:lnTo>
                  <a:lnTo>
                    <a:pt x="0" y="56414"/>
                  </a:lnTo>
                  <a:lnTo>
                    <a:pt x="0" y="282074"/>
                  </a:lnTo>
                  <a:lnTo>
                    <a:pt x="4432" y="304039"/>
                  </a:lnTo>
                  <a:lnTo>
                    <a:pt x="16520" y="321968"/>
                  </a:lnTo>
                  <a:lnTo>
                    <a:pt x="34449" y="334056"/>
                  </a:lnTo>
                  <a:lnTo>
                    <a:pt x="56414" y="338483"/>
                  </a:lnTo>
                  <a:lnTo>
                    <a:pt x="2605423" y="338483"/>
                  </a:lnTo>
                  <a:lnTo>
                    <a:pt x="2627389" y="334056"/>
                  </a:lnTo>
                  <a:lnTo>
                    <a:pt x="2645323" y="321968"/>
                  </a:lnTo>
                  <a:lnTo>
                    <a:pt x="2657406" y="304039"/>
                  </a:lnTo>
                  <a:lnTo>
                    <a:pt x="2661838" y="282074"/>
                  </a:lnTo>
                  <a:lnTo>
                    <a:pt x="2661838" y="56414"/>
                  </a:lnTo>
                  <a:lnTo>
                    <a:pt x="2657406" y="34449"/>
                  </a:lnTo>
                  <a:lnTo>
                    <a:pt x="2645323" y="16514"/>
                  </a:lnTo>
                  <a:lnTo>
                    <a:pt x="2627389" y="4432"/>
                  </a:lnTo>
                  <a:lnTo>
                    <a:pt x="2605423" y="0"/>
                  </a:lnTo>
                  <a:close/>
                </a:path>
              </a:pathLst>
            </a:custGeom>
            <a:solidFill>
              <a:srgbClr val="FFFFFF"/>
            </a:solidFill>
          </p:spPr>
          <p:txBody>
            <a:bodyPr wrap="square" lIns="0" tIns="0" rIns="0" bIns="0" rtlCol="0"/>
            <a:lstStyle/>
            <a:p>
              <a:endParaRPr sz="15842"/>
            </a:p>
          </p:txBody>
        </p:sp>
        <p:sp>
          <p:nvSpPr>
            <p:cNvPr id="47" name="object 47"/>
            <p:cNvSpPr/>
            <p:nvPr/>
          </p:nvSpPr>
          <p:spPr>
            <a:xfrm>
              <a:off x="962792" y="10298738"/>
              <a:ext cx="2661920" cy="339090"/>
            </a:xfrm>
            <a:custGeom>
              <a:avLst/>
              <a:gdLst/>
              <a:ahLst/>
              <a:cxnLst/>
              <a:rect l="l" t="t" r="r" b="b"/>
              <a:pathLst>
                <a:path w="2661920" h="339090">
                  <a:moveTo>
                    <a:pt x="0" y="56414"/>
                  </a:moveTo>
                  <a:lnTo>
                    <a:pt x="4432" y="34449"/>
                  </a:lnTo>
                  <a:lnTo>
                    <a:pt x="16514" y="16514"/>
                  </a:lnTo>
                  <a:lnTo>
                    <a:pt x="34449" y="4432"/>
                  </a:lnTo>
                  <a:lnTo>
                    <a:pt x="56414" y="0"/>
                  </a:lnTo>
                  <a:lnTo>
                    <a:pt x="2605423" y="0"/>
                  </a:lnTo>
                  <a:lnTo>
                    <a:pt x="2627389" y="4432"/>
                  </a:lnTo>
                  <a:lnTo>
                    <a:pt x="2645318" y="16514"/>
                  </a:lnTo>
                  <a:lnTo>
                    <a:pt x="2657406" y="34449"/>
                  </a:lnTo>
                  <a:lnTo>
                    <a:pt x="2661838" y="56414"/>
                  </a:lnTo>
                  <a:lnTo>
                    <a:pt x="2661838" y="282074"/>
                  </a:lnTo>
                  <a:lnTo>
                    <a:pt x="2657406" y="304039"/>
                  </a:lnTo>
                  <a:lnTo>
                    <a:pt x="2645318" y="321968"/>
                  </a:lnTo>
                  <a:lnTo>
                    <a:pt x="2627389" y="334056"/>
                  </a:lnTo>
                  <a:lnTo>
                    <a:pt x="2605423" y="338488"/>
                  </a:lnTo>
                  <a:lnTo>
                    <a:pt x="56414" y="338488"/>
                  </a:lnTo>
                  <a:lnTo>
                    <a:pt x="34449" y="334056"/>
                  </a:lnTo>
                  <a:lnTo>
                    <a:pt x="16514" y="321968"/>
                  </a:lnTo>
                  <a:lnTo>
                    <a:pt x="4432" y="304039"/>
                  </a:lnTo>
                  <a:lnTo>
                    <a:pt x="0" y="282074"/>
                  </a:lnTo>
                  <a:lnTo>
                    <a:pt x="0" y="56414"/>
                  </a:lnTo>
                  <a:close/>
                </a:path>
              </a:pathLst>
            </a:custGeom>
            <a:ln w="5328">
              <a:solidFill>
                <a:srgbClr val="F79446"/>
              </a:solidFill>
            </a:ln>
          </p:spPr>
          <p:txBody>
            <a:bodyPr wrap="square" lIns="0" tIns="0" rIns="0" bIns="0" rtlCol="0"/>
            <a:lstStyle/>
            <a:p>
              <a:endParaRPr sz="15842"/>
            </a:p>
          </p:txBody>
        </p:sp>
        <p:pic>
          <p:nvPicPr>
            <p:cNvPr id="48" name="object 48"/>
            <p:cNvPicPr/>
            <p:nvPr/>
          </p:nvPicPr>
          <p:blipFill>
            <a:blip r:embed="rId6" cstate="print"/>
            <a:stretch>
              <a:fillRect/>
            </a:stretch>
          </p:blipFill>
          <p:spPr>
            <a:xfrm>
              <a:off x="1134153" y="10281738"/>
              <a:ext cx="2572905" cy="356090"/>
            </a:xfrm>
            <a:prstGeom prst="rect">
              <a:avLst/>
            </a:prstGeom>
          </p:spPr>
        </p:pic>
      </p:grpSp>
      <p:grpSp>
        <p:nvGrpSpPr>
          <p:cNvPr id="49" name="object 49"/>
          <p:cNvGrpSpPr/>
          <p:nvPr/>
        </p:nvGrpSpPr>
        <p:grpSpPr>
          <a:xfrm>
            <a:off x="18482150" y="16806830"/>
            <a:ext cx="4345229" cy="752619"/>
            <a:chOff x="8667868" y="7294333"/>
            <a:chExt cx="1990725" cy="344805"/>
          </a:xfrm>
        </p:grpSpPr>
        <p:sp>
          <p:nvSpPr>
            <p:cNvPr id="50" name="object 50"/>
            <p:cNvSpPr/>
            <p:nvPr/>
          </p:nvSpPr>
          <p:spPr>
            <a:xfrm>
              <a:off x="8670532" y="7297043"/>
              <a:ext cx="1985010" cy="339725"/>
            </a:xfrm>
            <a:custGeom>
              <a:avLst/>
              <a:gdLst/>
              <a:ahLst/>
              <a:cxnLst/>
              <a:rect l="l" t="t" r="r" b="b"/>
              <a:pathLst>
                <a:path w="1985009" h="339725">
                  <a:moveTo>
                    <a:pt x="1928329" y="0"/>
                  </a:moveTo>
                  <a:lnTo>
                    <a:pt x="56525" y="0"/>
                  </a:lnTo>
                  <a:lnTo>
                    <a:pt x="34519" y="4438"/>
                  </a:lnTo>
                  <a:lnTo>
                    <a:pt x="16549" y="16555"/>
                  </a:lnTo>
                  <a:lnTo>
                    <a:pt x="4438" y="34519"/>
                  </a:lnTo>
                  <a:lnTo>
                    <a:pt x="0" y="56531"/>
                  </a:lnTo>
                  <a:lnTo>
                    <a:pt x="0" y="282649"/>
                  </a:lnTo>
                  <a:lnTo>
                    <a:pt x="4438" y="304662"/>
                  </a:lnTo>
                  <a:lnTo>
                    <a:pt x="16549" y="322631"/>
                  </a:lnTo>
                  <a:lnTo>
                    <a:pt x="34519" y="334742"/>
                  </a:lnTo>
                  <a:lnTo>
                    <a:pt x="56525" y="339181"/>
                  </a:lnTo>
                  <a:lnTo>
                    <a:pt x="1928329" y="339181"/>
                  </a:lnTo>
                  <a:lnTo>
                    <a:pt x="1950336" y="334742"/>
                  </a:lnTo>
                  <a:lnTo>
                    <a:pt x="1968305" y="322631"/>
                  </a:lnTo>
                  <a:lnTo>
                    <a:pt x="1980416" y="304662"/>
                  </a:lnTo>
                  <a:lnTo>
                    <a:pt x="1984861" y="282649"/>
                  </a:lnTo>
                  <a:lnTo>
                    <a:pt x="1984861" y="56531"/>
                  </a:lnTo>
                  <a:lnTo>
                    <a:pt x="1980416" y="34519"/>
                  </a:lnTo>
                  <a:lnTo>
                    <a:pt x="1968305" y="16555"/>
                  </a:lnTo>
                  <a:lnTo>
                    <a:pt x="1950336" y="4438"/>
                  </a:lnTo>
                  <a:lnTo>
                    <a:pt x="1928329" y="0"/>
                  </a:lnTo>
                  <a:close/>
                </a:path>
              </a:pathLst>
            </a:custGeom>
            <a:solidFill>
              <a:srgbClr val="FFFFFF"/>
            </a:solidFill>
          </p:spPr>
          <p:txBody>
            <a:bodyPr wrap="square" lIns="0" tIns="0" rIns="0" bIns="0" rtlCol="0"/>
            <a:lstStyle/>
            <a:p>
              <a:endParaRPr sz="15842"/>
            </a:p>
          </p:txBody>
        </p:sp>
        <p:sp>
          <p:nvSpPr>
            <p:cNvPr id="51" name="object 51"/>
            <p:cNvSpPr/>
            <p:nvPr/>
          </p:nvSpPr>
          <p:spPr>
            <a:xfrm>
              <a:off x="8670532" y="7296997"/>
              <a:ext cx="1985010" cy="339725"/>
            </a:xfrm>
            <a:custGeom>
              <a:avLst/>
              <a:gdLst/>
              <a:ahLst/>
              <a:cxnLst/>
              <a:rect l="l" t="t" r="r" b="b"/>
              <a:pathLst>
                <a:path w="1985009" h="339725">
                  <a:moveTo>
                    <a:pt x="0" y="56531"/>
                  </a:moveTo>
                  <a:lnTo>
                    <a:pt x="4438" y="34524"/>
                  </a:lnTo>
                  <a:lnTo>
                    <a:pt x="16555" y="16555"/>
                  </a:lnTo>
                  <a:lnTo>
                    <a:pt x="34519" y="4444"/>
                  </a:lnTo>
                  <a:lnTo>
                    <a:pt x="56531" y="0"/>
                  </a:lnTo>
                  <a:lnTo>
                    <a:pt x="1928329" y="0"/>
                  </a:lnTo>
                  <a:lnTo>
                    <a:pt x="1950342" y="4444"/>
                  </a:lnTo>
                  <a:lnTo>
                    <a:pt x="1968311" y="16555"/>
                  </a:lnTo>
                  <a:lnTo>
                    <a:pt x="1980422" y="34524"/>
                  </a:lnTo>
                  <a:lnTo>
                    <a:pt x="1984861" y="56531"/>
                  </a:lnTo>
                  <a:lnTo>
                    <a:pt x="1984861" y="282655"/>
                  </a:lnTo>
                  <a:lnTo>
                    <a:pt x="1980422" y="304662"/>
                  </a:lnTo>
                  <a:lnTo>
                    <a:pt x="1968311" y="322631"/>
                  </a:lnTo>
                  <a:lnTo>
                    <a:pt x="1950342" y="334742"/>
                  </a:lnTo>
                  <a:lnTo>
                    <a:pt x="1928329" y="339186"/>
                  </a:lnTo>
                  <a:lnTo>
                    <a:pt x="56531" y="339186"/>
                  </a:lnTo>
                  <a:lnTo>
                    <a:pt x="34519" y="334742"/>
                  </a:lnTo>
                  <a:lnTo>
                    <a:pt x="16555" y="322631"/>
                  </a:lnTo>
                  <a:lnTo>
                    <a:pt x="4438" y="304662"/>
                  </a:lnTo>
                  <a:lnTo>
                    <a:pt x="0" y="282655"/>
                  </a:lnTo>
                  <a:lnTo>
                    <a:pt x="0" y="56531"/>
                  </a:lnTo>
                  <a:close/>
                </a:path>
              </a:pathLst>
            </a:custGeom>
            <a:ln w="5328">
              <a:solidFill>
                <a:srgbClr val="F79446"/>
              </a:solidFill>
            </a:ln>
          </p:spPr>
          <p:txBody>
            <a:bodyPr wrap="square" lIns="0" tIns="0" rIns="0" bIns="0" rtlCol="0"/>
            <a:lstStyle/>
            <a:p>
              <a:endParaRPr sz="15842"/>
            </a:p>
          </p:txBody>
        </p:sp>
        <p:pic>
          <p:nvPicPr>
            <p:cNvPr id="52" name="object 52"/>
            <p:cNvPicPr/>
            <p:nvPr/>
          </p:nvPicPr>
          <p:blipFill>
            <a:blip r:embed="rId7" cstate="print"/>
            <a:stretch>
              <a:fillRect/>
            </a:stretch>
          </p:blipFill>
          <p:spPr>
            <a:xfrm>
              <a:off x="9258531" y="7337469"/>
              <a:ext cx="923624" cy="255382"/>
            </a:xfrm>
            <a:prstGeom prst="rect">
              <a:avLst/>
            </a:prstGeom>
          </p:spPr>
        </p:pic>
      </p:grpSp>
      <p:grpSp>
        <p:nvGrpSpPr>
          <p:cNvPr id="55" name="object 55"/>
          <p:cNvGrpSpPr/>
          <p:nvPr/>
        </p:nvGrpSpPr>
        <p:grpSpPr>
          <a:xfrm>
            <a:off x="33111271" y="12105681"/>
            <a:ext cx="4343841" cy="751233"/>
            <a:chOff x="15167495" y="5546102"/>
            <a:chExt cx="1990089" cy="344170"/>
          </a:xfrm>
        </p:grpSpPr>
        <p:sp>
          <p:nvSpPr>
            <p:cNvPr id="56" name="object 56"/>
            <p:cNvSpPr/>
            <p:nvPr/>
          </p:nvSpPr>
          <p:spPr>
            <a:xfrm>
              <a:off x="15170160" y="5548754"/>
              <a:ext cx="1984375" cy="339090"/>
            </a:xfrm>
            <a:custGeom>
              <a:avLst/>
              <a:gdLst/>
              <a:ahLst/>
              <a:cxnLst/>
              <a:rect l="l" t="t" r="r" b="b"/>
              <a:pathLst>
                <a:path w="1984375" h="339089">
                  <a:moveTo>
                    <a:pt x="1927748" y="0"/>
                  </a:moveTo>
                  <a:lnTo>
                    <a:pt x="56414" y="0"/>
                  </a:lnTo>
                  <a:lnTo>
                    <a:pt x="34443" y="4432"/>
                  </a:lnTo>
                  <a:lnTo>
                    <a:pt x="16514" y="16514"/>
                  </a:lnTo>
                  <a:lnTo>
                    <a:pt x="4426" y="34449"/>
                  </a:lnTo>
                  <a:lnTo>
                    <a:pt x="0" y="56414"/>
                  </a:lnTo>
                  <a:lnTo>
                    <a:pt x="0" y="282074"/>
                  </a:lnTo>
                  <a:lnTo>
                    <a:pt x="4426" y="304039"/>
                  </a:lnTo>
                  <a:lnTo>
                    <a:pt x="16514" y="321968"/>
                  </a:lnTo>
                  <a:lnTo>
                    <a:pt x="34443" y="334056"/>
                  </a:lnTo>
                  <a:lnTo>
                    <a:pt x="56414" y="338488"/>
                  </a:lnTo>
                  <a:lnTo>
                    <a:pt x="1927748" y="338488"/>
                  </a:lnTo>
                  <a:lnTo>
                    <a:pt x="1949713" y="334056"/>
                  </a:lnTo>
                  <a:lnTo>
                    <a:pt x="1967648" y="321968"/>
                  </a:lnTo>
                  <a:lnTo>
                    <a:pt x="1979730" y="304039"/>
                  </a:lnTo>
                  <a:lnTo>
                    <a:pt x="1984163" y="282074"/>
                  </a:lnTo>
                  <a:lnTo>
                    <a:pt x="1984163" y="56414"/>
                  </a:lnTo>
                  <a:lnTo>
                    <a:pt x="1979730" y="34449"/>
                  </a:lnTo>
                  <a:lnTo>
                    <a:pt x="1967648" y="16514"/>
                  </a:lnTo>
                  <a:lnTo>
                    <a:pt x="1949713" y="4432"/>
                  </a:lnTo>
                  <a:lnTo>
                    <a:pt x="1927748" y="0"/>
                  </a:lnTo>
                  <a:close/>
                </a:path>
              </a:pathLst>
            </a:custGeom>
            <a:solidFill>
              <a:srgbClr val="FFFFFF"/>
            </a:solidFill>
          </p:spPr>
          <p:txBody>
            <a:bodyPr wrap="square" lIns="0" tIns="0" rIns="0" bIns="0" rtlCol="0"/>
            <a:lstStyle/>
            <a:p>
              <a:endParaRPr sz="15842"/>
            </a:p>
          </p:txBody>
        </p:sp>
        <p:sp>
          <p:nvSpPr>
            <p:cNvPr id="57" name="object 57"/>
            <p:cNvSpPr/>
            <p:nvPr/>
          </p:nvSpPr>
          <p:spPr>
            <a:xfrm>
              <a:off x="15170160" y="5548766"/>
              <a:ext cx="1984375" cy="339090"/>
            </a:xfrm>
            <a:custGeom>
              <a:avLst/>
              <a:gdLst/>
              <a:ahLst/>
              <a:cxnLst/>
              <a:rect l="l" t="t" r="r" b="b"/>
              <a:pathLst>
                <a:path w="1984375" h="339089">
                  <a:moveTo>
                    <a:pt x="0" y="56414"/>
                  </a:moveTo>
                  <a:lnTo>
                    <a:pt x="4426" y="34449"/>
                  </a:lnTo>
                  <a:lnTo>
                    <a:pt x="16514" y="16514"/>
                  </a:lnTo>
                  <a:lnTo>
                    <a:pt x="34449" y="4432"/>
                  </a:lnTo>
                  <a:lnTo>
                    <a:pt x="56414" y="0"/>
                  </a:lnTo>
                  <a:lnTo>
                    <a:pt x="1927748" y="0"/>
                  </a:lnTo>
                  <a:lnTo>
                    <a:pt x="1949713" y="4432"/>
                  </a:lnTo>
                  <a:lnTo>
                    <a:pt x="1967648" y="16514"/>
                  </a:lnTo>
                  <a:lnTo>
                    <a:pt x="1979730" y="34449"/>
                  </a:lnTo>
                  <a:lnTo>
                    <a:pt x="1984163" y="56414"/>
                  </a:lnTo>
                  <a:lnTo>
                    <a:pt x="1984163" y="282074"/>
                  </a:lnTo>
                  <a:lnTo>
                    <a:pt x="1979730" y="304039"/>
                  </a:lnTo>
                  <a:lnTo>
                    <a:pt x="1967648" y="321968"/>
                  </a:lnTo>
                  <a:lnTo>
                    <a:pt x="1949713" y="334056"/>
                  </a:lnTo>
                  <a:lnTo>
                    <a:pt x="1927748" y="338488"/>
                  </a:lnTo>
                  <a:lnTo>
                    <a:pt x="56414" y="338488"/>
                  </a:lnTo>
                  <a:lnTo>
                    <a:pt x="34449" y="334056"/>
                  </a:lnTo>
                  <a:lnTo>
                    <a:pt x="16514" y="321968"/>
                  </a:lnTo>
                  <a:lnTo>
                    <a:pt x="4426" y="304039"/>
                  </a:lnTo>
                  <a:lnTo>
                    <a:pt x="0" y="282074"/>
                  </a:lnTo>
                  <a:lnTo>
                    <a:pt x="0" y="56414"/>
                  </a:lnTo>
                  <a:close/>
                </a:path>
              </a:pathLst>
            </a:custGeom>
            <a:ln w="5328">
              <a:solidFill>
                <a:srgbClr val="F79446"/>
              </a:solidFill>
            </a:ln>
          </p:spPr>
          <p:txBody>
            <a:bodyPr wrap="square" lIns="0" tIns="0" rIns="0" bIns="0" rtlCol="0"/>
            <a:lstStyle/>
            <a:p>
              <a:endParaRPr sz="15842"/>
            </a:p>
          </p:txBody>
        </p:sp>
        <p:pic>
          <p:nvPicPr>
            <p:cNvPr id="58" name="object 58"/>
            <p:cNvPicPr/>
            <p:nvPr/>
          </p:nvPicPr>
          <p:blipFill>
            <a:blip r:embed="rId8" cstate="print"/>
            <a:stretch>
              <a:fillRect/>
            </a:stretch>
          </p:blipFill>
          <p:spPr>
            <a:xfrm>
              <a:off x="15560550" y="5588776"/>
              <a:ext cx="1323531" cy="255431"/>
            </a:xfrm>
            <a:prstGeom prst="rect">
              <a:avLst/>
            </a:prstGeom>
          </p:spPr>
        </p:pic>
      </p:grpSp>
      <p:grpSp>
        <p:nvGrpSpPr>
          <p:cNvPr id="59" name="object 59"/>
          <p:cNvGrpSpPr/>
          <p:nvPr/>
        </p:nvGrpSpPr>
        <p:grpSpPr>
          <a:xfrm>
            <a:off x="32168370" y="21358514"/>
            <a:ext cx="10349545" cy="10423005"/>
            <a:chOff x="14735514" y="9785199"/>
            <a:chExt cx="4741545" cy="4775200"/>
          </a:xfrm>
        </p:grpSpPr>
        <p:sp>
          <p:nvSpPr>
            <p:cNvPr id="60" name="object 60"/>
            <p:cNvSpPr/>
            <p:nvPr/>
          </p:nvSpPr>
          <p:spPr>
            <a:xfrm>
              <a:off x="14738178" y="10016780"/>
              <a:ext cx="4736465" cy="4540885"/>
            </a:xfrm>
            <a:custGeom>
              <a:avLst/>
              <a:gdLst/>
              <a:ahLst/>
              <a:cxnLst/>
              <a:rect l="l" t="t" r="r" b="b"/>
              <a:pathLst>
                <a:path w="4736465" h="4540884">
                  <a:moveTo>
                    <a:pt x="0" y="756771"/>
                  </a:moveTo>
                  <a:lnTo>
                    <a:pt x="1489" y="708913"/>
                  </a:lnTo>
                  <a:lnTo>
                    <a:pt x="5892" y="661847"/>
                  </a:lnTo>
                  <a:lnTo>
                    <a:pt x="13135" y="615658"/>
                  </a:lnTo>
                  <a:lnTo>
                    <a:pt x="23111" y="570442"/>
                  </a:lnTo>
                  <a:lnTo>
                    <a:pt x="35746" y="526278"/>
                  </a:lnTo>
                  <a:lnTo>
                    <a:pt x="50940" y="483260"/>
                  </a:lnTo>
                  <a:lnTo>
                    <a:pt x="68613" y="441481"/>
                  </a:lnTo>
                  <a:lnTo>
                    <a:pt x="88670" y="401017"/>
                  </a:lnTo>
                  <a:lnTo>
                    <a:pt x="111026" y="361972"/>
                  </a:lnTo>
                  <a:lnTo>
                    <a:pt x="135592" y="324422"/>
                  </a:lnTo>
                  <a:lnTo>
                    <a:pt x="162275" y="288461"/>
                  </a:lnTo>
                  <a:lnTo>
                    <a:pt x="190994" y="254180"/>
                  </a:lnTo>
                  <a:lnTo>
                    <a:pt x="221657" y="221662"/>
                  </a:lnTo>
                  <a:lnTo>
                    <a:pt x="254174" y="191000"/>
                  </a:lnTo>
                  <a:lnTo>
                    <a:pt x="288455" y="162281"/>
                  </a:lnTo>
                  <a:lnTo>
                    <a:pt x="324417" y="135597"/>
                  </a:lnTo>
                  <a:lnTo>
                    <a:pt x="361966" y="111032"/>
                  </a:lnTo>
                  <a:lnTo>
                    <a:pt x="401017" y="88670"/>
                  </a:lnTo>
                  <a:lnTo>
                    <a:pt x="441475" y="68613"/>
                  </a:lnTo>
                  <a:lnTo>
                    <a:pt x="483260" y="50946"/>
                  </a:lnTo>
                  <a:lnTo>
                    <a:pt x="526278" y="35746"/>
                  </a:lnTo>
                  <a:lnTo>
                    <a:pt x="570442" y="23117"/>
                  </a:lnTo>
                  <a:lnTo>
                    <a:pt x="615658" y="13135"/>
                  </a:lnTo>
                  <a:lnTo>
                    <a:pt x="661847" y="5898"/>
                  </a:lnTo>
                  <a:lnTo>
                    <a:pt x="708913" y="1489"/>
                  </a:lnTo>
                  <a:lnTo>
                    <a:pt x="756771" y="0"/>
                  </a:lnTo>
                  <a:lnTo>
                    <a:pt x="3979262" y="0"/>
                  </a:lnTo>
                  <a:lnTo>
                    <a:pt x="4027120" y="1489"/>
                  </a:lnTo>
                  <a:lnTo>
                    <a:pt x="4074186" y="5898"/>
                  </a:lnTo>
                  <a:lnTo>
                    <a:pt x="4120369" y="13135"/>
                  </a:lnTo>
                  <a:lnTo>
                    <a:pt x="4165591" y="23117"/>
                  </a:lnTo>
                  <a:lnTo>
                    <a:pt x="4209749" y="35746"/>
                  </a:lnTo>
                  <a:lnTo>
                    <a:pt x="4252767" y="50946"/>
                  </a:lnTo>
                  <a:lnTo>
                    <a:pt x="4294552" y="68613"/>
                  </a:lnTo>
                  <a:lnTo>
                    <a:pt x="4335010" y="88670"/>
                  </a:lnTo>
                  <a:lnTo>
                    <a:pt x="4374061" y="111032"/>
                  </a:lnTo>
                  <a:lnTo>
                    <a:pt x="4411611" y="135597"/>
                  </a:lnTo>
                  <a:lnTo>
                    <a:pt x="4447572" y="162281"/>
                  </a:lnTo>
                  <a:lnTo>
                    <a:pt x="4481853" y="191000"/>
                  </a:lnTo>
                  <a:lnTo>
                    <a:pt x="4514371" y="221662"/>
                  </a:lnTo>
                  <a:lnTo>
                    <a:pt x="4545033" y="254180"/>
                  </a:lnTo>
                  <a:lnTo>
                    <a:pt x="4573752" y="288461"/>
                  </a:lnTo>
                  <a:lnTo>
                    <a:pt x="4600435" y="324422"/>
                  </a:lnTo>
                  <a:lnTo>
                    <a:pt x="4625001" y="361972"/>
                  </a:lnTo>
                  <a:lnTo>
                    <a:pt x="4647357" y="401017"/>
                  </a:lnTo>
                  <a:lnTo>
                    <a:pt x="4667420" y="441481"/>
                  </a:lnTo>
                  <a:lnTo>
                    <a:pt x="4685087" y="483260"/>
                  </a:lnTo>
                  <a:lnTo>
                    <a:pt x="4700281" y="526278"/>
                  </a:lnTo>
                  <a:lnTo>
                    <a:pt x="4712916" y="570442"/>
                  </a:lnTo>
                  <a:lnTo>
                    <a:pt x="4722892" y="615658"/>
                  </a:lnTo>
                  <a:lnTo>
                    <a:pt x="4730135" y="661847"/>
                  </a:lnTo>
                  <a:lnTo>
                    <a:pt x="4734538" y="708913"/>
                  </a:lnTo>
                  <a:lnTo>
                    <a:pt x="4736028" y="756771"/>
                  </a:lnTo>
                  <a:lnTo>
                    <a:pt x="4736028" y="3783852"/>
                  </a:lnTo>
                  <a:lnTo>
                    <a:pt x="4734538" y="3831704"/>
                  </a:lnTo>
                  <a:lnTo>
                    <a:pt x="4730135" y="3878770"/>
                  </a:lnTo>
                  <a:lnTo>
                    <a:pt x="4722892" y="3924959"/>
                  </a:lnTo>
                  <a:lnTo>
                    <a:pt x="4712916" y="3970181"/>
                  </a:lnTo>
                  <a:lnTo>
                    <a:pt x="4700281" y="4014339"/>
                  </a:lnTo>
                  <a:lnTo>
                    <a:pt x="4685087" y="4057357"/>
                  </a:lnTo>
                  <a:lnTo>
                    <a:pt x="4667420" y="4099142"/>
                  </a:lnTo>
                  <a:lnTo>
                    <a:pt x="4647357" y="4139600"/>
                  </a:lnTo>
                  <a:lnTo>
                    <a:pt x="4625001" y="4178651"/>
                  </a:lnTo>
                  <a:lnTo>
                    <a:pt x="4600435" y="4216201"/>
                  </a:lnTo>
                  <a:lnTo>
                    <a:pt x="4573752" y="4252162"/>
                  </a:lnTo>
                  <a:lnTo>
                    <a:pt x="4545033" y="4286443"/>
                  </a:lnTo>
                  <a:lnTo>
                    <a:pt x="4514371" y="4318961"/>
                  </a:lnTo>
                  <a:lnTo>
                    <a:pt x="4481853" y="4349623"/>
                  </a:lnTo>
                  <a:lnTo>
                    <a:pt x="4447572" y="4378342"/>
                  </a:lnTo>
                  <a:lnTo>
                    <a:pt x="4411611" y="4405025"/>
                  </a:lnTo>
                  <a:lnTo>
                    <a:pt x="4374061" y="4429591"/>
                  </a:lnTo>
                  <a:lnTo>
                    <a:pt x="4335010" y="4451947"/>
                  </a:lnTo>
                  <a:lnTo>
                    <a:pt x="4294552" y="4472004"/>
                  </a:lnTo>
                  <a:lnTo>
                    <a:pt x="4252767" y="4489677"/>
                  </a:lnTo>
                  <a:lnTo>
                    <a:pt x="4209749" y="4504871"/>
                  </a:lnTo>
                  <a:lnTo>
                    <a:pt x="4165591" y="4517506"/>
                  </a:lnTo>
                  <a:lnTo>
                    <a:pt x="4120369" y="4527482"/>
                  </a:lnTo>
                  <a:lnTo>
                    <a:pt x="4074186" y="4534725"/>
                  </a:lnTo>
                  <a:lnTo>
                    <a:pt x="4027120" y="4539128"/>
                  </a:lnTo>
                  <a:lnTo>
                    <a:pt x="3979262" y="4540618"/>
                  </a:lnTo>
                  <a:lnTo>
                    <a:pt x="756771" y="4540618"/>
                  </a:lnTo>
                  <a:lnTo>
                    <a:pt x="708913" y="4539128"/>
                  </a:lnTo>
                  <a:lnTo>
                    <a:pt x="661847" y="4534725"/>
                  </a:lnTo>
                  <a:lnTo>
                    <a:pt x="615658" y="4527482"/>
                  </a:lnTo>
                  <a:lnTo>
                    <a:pt x="570442" y="4517506"/>
                  </a:lnTo>
                  <a:lnTo>
                    <a:pt x="526278" y="4504871"/>
                  </a:lnTo>
                  <a:lnTo>
                    <a:pt x="483260" y="4489677"/>
                  </a:lnTo>
                  <a:lnTo>
                    <a:pt x="441475" y="4472004"/>
                  </a:lnTo>
                  <a:lnTo>
                    <a:pt x="401017" y="4451947"/>
                  </a:lnTo>
                  <a:lnTo>
                    <a:pt x="361966" y="4429591"/>
                  </a:lnTo>
                  <a:lnTo>
                    <a:pt x="324417" y="4405025"/>
                  </a:lnTo>
                  <a:lnTo>
                    <a:pt x="288455" y="4378342"/>
                  </a:lnTo>
                  <a:lnTo>
                    <a:pt x="254174" y="4349623"/>
                  </a:lnTo>
                  <a:lnTo>
                    <a:pt x="221657" y="4318961"/>
                  </a:lnTo>
                  <a:lnTo>
                    <a:pt x="190994" y="4286443"/>
                  </a:lnTo>
                  <a:lnTo>
                    <a:pt x="162275" y="4252162"/>
                  </a:lnTo>
                  <a:lnTo>
                    <a:pt x="135592" y="4216201"/>
                  </a:lnTo>
                  <a:lnTo>
                    <a:pt x="111026" y="4178651"/>
                  </a:lnTo>
                  <a:lnTo>
                    <a:pt x="88670" y="4139600"/>
                  </a:lnTo>
                  <a:lnTo>
                    <a:pt x="68613" y="4099142"/>
                  </a:lnTo>
                  <a:lnTo>
                    <a:pt x="50940" y="4057357"/>
                  </a:lnTo>
                  <a:lnTo>
                    <a:pt x="35746" y="4014339"/>
                  </a:lnTo>
                  <a:lnTo>
                    <a:pt x="23111" y="3970181"/>
                  </a:lnTo>
                  <a:lnTo>
                    <a:pt x="13135" y="3924959"/>
                  </a:lnTo>
                  <a:lnTo>
                    <a:pt x="5892" y="3878770"/>
                  </a:lnTo>
                  <a:lnTo>
                    <a:pt x="1489" y="3831704"/>
                  </a:lnTo>
                  <a:lnTo>
                    <a:pt x="0" y="3783852"/>
                  </a:lnTo>
                  <a:lnTo>
                    <a:pt x="0" y="756771"/>
                  </a:lnTo>
                  <a:close/>
                </a:path>
              </a:pathLst>
            </a:custGeom>
            <a:ln w="5328">
              <a:solidFill>
                <a:srgbClr val="F79446"/>
              </a:solidFill>
            </a:ln>
          </p:spPr>
          <p:txBody>
            <a:bodyPr wrap="square" lIns="0" tIns="0" rIns="0" bIns="0" rtlCol="0"/>
            <a:lstStyle/>
            <a:p>
              <a:endParaRPr sz="15842"/>
            </a:p>
          </p:txBody>
        </p:sp>
        <p:sp>
          <p:nvSpPr>
            <p:cNvPr id="61" name="object 61"/>
            <p:cNvSpPr/>
            <p:nvPr/>
          </p:nvSpPr>
          <p:spPr>
            <a:xfrm>
              <a:off x="15346769" y="9787869"/>
              <a:ext cx="1985010" cy="339725"/>
            </a:xfrm>
            <a:custGeom>
              <a:avLst/>
              <a:gdLst/>
              <a:ahLst/>
              <a:cxnLst/>
              <a:rect l="l" t="t" r="r" b="b"/>
              <a:pathLst>
                <a:path w="1985009" h="339725">
                  <a:moveTo>
                    <a:pt x="1928329" y="0"/>
                  </a:moveTo>
                  <a:lnTo>
                    <a:pt x="56531" y="0"/>
                  </a:lnTo>
                  <a:lnTo>
                    <a:pt x="34519" y="4438"/>
                  </a:lnTo>
                  <a:lnTo>
                    <a:pt x="16549" y="16555"/>
                  </a:lnTo>
                  <a:lnTo>
                    <a:pt x="4438" y="34519"/>
                  </a:lnTo>
                  <a:lnTo>
                    <a:pt x="0" y="56531"/>
                  </a:lnTo>
                  <a:lnTo>
                    <a:pt x="0" y="282655"/>
                  </a:lnTo>
                  <a:lnTo>
                    <a:pt x="4438" y="304662"/>
                  </a:lnTo>
                  <a:lnTo>
                    <a:pt x="16549" y="322631"/>
                  </a:lnTo>
                  <a:lnTo>
                    <a:pt x="34519" y="334742"/>
                  </a:lnTo>
                  <a:lnTo>
                    <a:pt x="56531" y="339186"/>
                  </a:lnTo>
                  <a:lnTo>
                    <a:pt x="1928329" y="339186"/>
                  </a:lnTo>
                  <a:lnTo>
                    <a:pt x="1950336" y="334742"/>
                  </a:lnTo>
                  <a:lnTo>
                    <a:pt x="1968305" y="322631"/>
                  </a:lnTo>
                  <a:lnTo>
                    <a:pt x="1980416" y="304662"/>
                  </a:lnTo>
                  <a:lnTo>
                    <a:pt x="1984861" y="282655"/>
                  </a:lnTo>
                  <a:lnTo>
                    <a:pt x="1984861" y="56531"/>
                  </a:lnTo>
                  <a:lnTo>
                    <a:pt x="1980416" y="34519"/>
                  </a:lnTo>
                  <a:lnTo>
                    <a:pt x="1968305" y="16555"/>
                  </a:lnTo>
                  <a:lnTo>
                    <a:pt x="1950336" y="4438"/>
                  </a:lnTo>
                  <a:lnTo>
                    <a:pt x="1928329" y="0"/>
                  </a:lnTo>
                  <a:close/>
                </a:path>
              </a:pathLst>
            </a:custGeom>
            <a:solidFill>
              <a:srgbClr val="FFFFFF"/>
            </a:solidFill>
          </p:spPr>
          <p:txBody>
            <a:bodyPr wrap="square" lIns="0" tIns="0" rIns="0" bIns="0" rtlCol="0"/>
            <a:lstStyle/>
            <a:p>
              <a:endParaRPr sz="15842"/>
            </a:p>
          </p:txBody>
        </p:sp>
        <p:sp>
          <p:nvSpPr>
            <p:cNvPr id="62" name="object 62"/>
            <p:cNvSpPr/>
            <p:nvPr/>
          </p:nvSpPr>
          <p:spPr>
            <a:xfrm>
              <a:off x="15346769" y="9787863"/>
              <a:ext cx="1985010" cy="339725"/>
            </a:xfrm>
            <a:custGeom>
              <a:avLst/>
              <a:gdLst/>
              <a:ahLst/>
              <a:cxnLst/>
              <a:rect l="l" t="t" r="r" b="b"/>
              <a:pathLst>
                <a:path w="1985009" h="339725">
                  <a:moveTo>
                    <a:pt x="0" y="56531"/>
                  </a:moveTo>
                  <a:lnTo>
                    <a:pt x="4438" y="34524"/>
                  </a:lnTo>
                  <a:lnTo>
                    <a:pt x="16555" y="16555"/>
                  </a:lnTo>
                  <a:lnTo>
                    <a:pt x="34524" y="4438"/>
                  </a:lnTo>
                  <a:lnTo>
                    <a:pt x="56531" y="0"/>
                  </a:lnTo>
                  <a:lnTo>
                    <a:pt x="1928329" y="0"/>
                  </a:lnTo>
                  <a:lnTo>
                    <a:pt x="1950342" y="4438"/>
                  </a:lnTo>
                  <a:lnTo>
                    <a:pt x="1968311" y="16555"/>
                  </a:lnTo>
                  <a:lnTo>
                    <a:pt x="1980422" y="34524"/>
                  </a:lnTo>
                  <a:lnTo>
                    <a:pt x="1984861" y="56531"/>
                  </a:lnTo>
                  <a:lnTo>
                    <a:pt x="1984861" y="282655"/>
                  </a:lnTo>
                  <a:lnTo>
                    <a:pt x="1980422" y="304662"/>
                  </a:lnTo>
                  <a:lnTo>
                    <a:pt x="1968311" y="322631"/>
                  </a:lnTo>
                  <a:lnTo>
                    <a:pt x="1950342" y="334742"/>
                  </a:lnTo>
                  <a:lnTo>
                    <a:pt x="1928329" y="339186"/>
                  </a:lnTo>
                  <a:lnTo>
                    <a:pt x="56531" y="339186"/>
                  </a:lnTo>
                  <a:lnTo>
                    <a:pt x="34524" y="334742"/>
                  </a:lnTo>
                  <a:lnTo>
                    <a:pt x="16555" y="322631"/>
                  </a:lnTo>
                  <a:lnTo>
                    <a:pt x="4438" y="304662"/>
                  </a:lnTo>
                  <a:lnTo>
                    <a:pt x="0" y="282655"/>
                  </a:lnTo>
                  <a:lnTo>
                    <a:pt x="0" y="56531"/>
                  </a:lnTo>
                  <a:close/>
                </a:path>
              </a:pathLst>
            </a:custGeom>
            <a:ln w="5328">
              <a:solidFill>
                <a:srgbClr val="F79446"/>
              </a:solidFill>
            </a:ln>
          </p:spPr>
          <p:txBody>
            <a:bodyPr wrap="square" lIns="0" tIns="0" rIns="0" bIns="0" rtlCol="0"/>
            <a:lstStyle/>
            <a:p>
              <a:endParaRPr sz="15842"/>
            </a:p>
          </p:txBody>
        </p:sp>
        <p:pic>
          <p:nvPicPr>
            <p:cNvPr id="63" name="object 63"/>
            <p:cNvPicPr/>
            <p:nvPr/>
          </p:nvPicPr>
          <p:blipFill>
            <a:blip r:embed="rId9" cstate="print"/>
            <a:stretch>
              <a:fillRect/>
            </a:stretch>
          </p:blipFill>
          <p:spPr>
            <a:xfrm>
              <a:off x="15736112" y="9828405"/>
              <a:ext cx="1327370" cy="255434"/>
            </a:xfrm>
            <a:prstGeom prst="rect">
              <a:avLst/>
            </a:prstGeom>
          </p:spPr>
        </p:pic>
      </p:grpSp>
      <p:sp>
        <p:nvSpPr>
          <p:cNvPr id="64" name="object 64"/>
          <p:cNvSpPr txBox="1"/>
          <p:nvPr/>
        </p:nvSpPr>
        <p:spPr>
          <a:xfrm>
            <a:off x="32891034" y="22393956"/>
            <a:ext cx="8894024" cy="1900556"/>
          </a:xfrm>
          <a:prstGeom prst="rect">
            <a:avLst/>
          </a:prstGeom>
        </p:spPr>
        <p:txBody>
          <a:bodyPr vert="horz" wrap="square" lIns="0" tIns="27721" rIns="0" bIns="0" rtlCol="0">
            <a:spAutoFit/>
          </a:bodyPr>
          <a:lstStyle/>
          <a:p>
            <a:pPr marL="27720" marR="11088">
              <a:spcBef>
                <a:spcPts val="218"/>
              </a:spcBef>
            </a:pPr>
            <a:r>
              <a:rPr sz="2401" dirty="0">
                <a:solidFill>
                  <a:schemeClr val="bg2">
                    <a:lumMod val="10000"/>
                  </a:schemeClr>
                </a:solidFill>
                <a:latin typeface="Times New Roman"/>
                <a:cs typeface="Times New Roman"/>
              </a:rPr>
              <a:t>[1]</a:t>
            </a:r>
            <a:r>
              <a:rPr sz="2401" spc="-22" dirty="0">
                <a:solidFill>
                  <a:schemeClr val="bg2">
                    <a:lumMod val="10000"/>
                  </a:schemeClr>
                </a:solidFill>
                <a:latin typeface="Times New Roman"/>
                <a:cs typeface="Times New Roman"/>
              </a:rPr>
              <a:t> </a:t>
            </a:r>
            <a:r>
              <a:rPr lang="en-US" sz="2400" dirty="0" err="1">
                <a:solidFill>
                  <a:schemeClr val="bg2">
                    <a:lumMod val="10000"/>
                  </a:schemeClr>
                </a:solidFill>
                <a:effectLst/>
                <a:latin typeface="Times New Roman" panose="02020603050405020304" pitchFamily="18" charset="0"/>
                <a:ea typeface="MS Mincho" panose="02020609040205080304" pitchFamily="49" charset="-128"/>
              </a:rPr>
              <a:t>Seoyoung</a:t>
            </a:r>
            <a:r>
              <a:rPr lang="en-US" sz="2400" dirty="0">
                <a:solidFill>
                  <a:schemeClr val="bg2">
                    <a:lumMod val="10000"/>
                  </a:schemeClr>
                </a:solidFill>
                <a:effectLst/>
                <a:latin typeface="Times New Roman" panose="02020603050405020304" pitchFamily="18" charset="0"/>
                <a:ea typeface="MS Mincho" panose="02020609040205080304" pitchFamily="49" charset="-128"/>
              </a:rPr>
              <a:t> Yoon, Brain Tumor Classification Using a Hybrid Ensemble of </a:t>
            </a:r>
            <a:r>
              <a:rPr lang="en-US" sz="2400" dirty="0" err="1">
                <a:solidFill>
                  <a:schemeClr val="bg2">
                    <a:lumMod val="10000"/>
                  </a:schemeClr>
                </a:solidFill>
                <a:effectLst/>
                <a:latin typeface="Times New Roman" panose="02020603050405020304" pitchFamily="18" charset="0"/>
                <a:ea typeface="MS Mincho" panose="02020609040205080304" pitchFamily="49" charset="-128"/>
              </a:rPr>
              <a:t>Xception</a:t>
            </a:r>
            <a:r>
              <a:rPr lang="en-US" sz="2400" dirty="0">
                <a:solidFill>
                  <a:schemeClr val="bg2">
                    <a:lumMod val="10000"/>
                  </a:schemeClr>
                </a:solidFill>
                <a:effectLst/>
                <a:latin typeface="Times New Roman" panose="02020603050405020304" pitchFamily="18" charset="0"/>
                <a:ea typeface="MS Mincho" panose="02020609040205080304" pitchFamily="49" charset="-128"/>
              </a:rPr>
              <a:t> and Parallel Deep CNN Models, Informatics in Medicine Unlocked, 2025, 101629, ISSN 2352-9148, https://doi.org/10.1016/j.imu.2025.101629.</a:t>
            </a:r>
          </a:p>
          <a:p>
            <a:pPr marL="27720" marR="11088">
              <a:spcBef>
                <a:spcPts val="218"/>
              </a:spcBef>
            </a:pPr>
            <a:endParaRPr sz="2401" dirty="0">
              <a:solidFill>
                <a:schemeClr val="bg2">
                  <a:lumMod val="10000"/>
                </a:schemeClr>
              </a:solidFill>
              <a:latin typeface="Times New Roman"/>
              <a:cs typeface="Times New Roman"/>
            </a:endParaRPr>
          </a:p>
        </p:txBody>
      </p:sp>
      <p:sp>
        <p:nvSpPr>
          <p:cNvPr id="65" name="object 65"/>
          <p:cNvSpPr txBox="1"/>
          <p:nvPr/>
        </p:nvSpPr>
        <p:spPr>
          <a:xfrm>
            <a:off x="32869734" y="24117963"/>
            <a:ext cx="8933523" cy="1900299"/>
          </a:xfrm>
          <a:prstGeom prst="rect">
            <a:avLst/>
          </a:prstGeom>
        </p:spPr>
        <p:txBody>
          <a:bodyPr vert="horz" wrap="square" lIns="0" tIns="27721" rIns="0" bIns="0" rtlCol="0">
            <a:spAutoFit/>
          </a:bodyPr>
          <a:lstStyle/>
          <a:p>
            <a:pPr marL="27720" marR="11088">
              <a:spcBef>
                <a:spcPts val="218"/>
              </a:spcBef>
            </a:pPr>
            <a:r>
              <a:rPr sz="2400" dirty="0">
                <a:latin typeface="Times New Roman"/>
                <a:cs typeface="Times New Roman"/>
              </a:rPr>
              <a:t>[2]</a:t>
            </a:r>
            <a:r>
              <a:rPr sz="2400" spc="-87" dirty="0">
                <a:latin typeface="Times New Roman"/>
                <a:cs typeface="Times New Roman"/>
              </a:rPr>
              <a:t> </a:t>
            </a:r>
            <a:r>
              <a:rPr lang="en-US" sz="2400" dirty="0" err="1">
                <a:effectLst/>
                <a:latin typeface="Times New Roman" panose="02020603050405020304" pitchFamily="18" charset="0"/>
                <a:ea typeface="MS Mincho" panose="02020609040205080304" pitchFamily="49" charset="-128"/>
              </a:rPr>
              <a:t>Disci</a:t>
            </a:r>
            <a:r>
              <a:rPr lang="en-US" sz="2400" dirty="0">
                <a:effectLst/>
                <a:latin typeface="Times New Roman" panose="02020603050405020304" pitchFamily="18" charset="0"/>
                <a:ea typeface="MS Mincho" panose="02020609040205080304" pitchFamily="49" charset="-128"/>
              </a:rPr>
              <a:t> R, Gurcan F, Soylu A. Advanced Brain Tumor Classification in MR Images Using Transfer Learning and Pre-Trained Deep CNN Models. Cancers (Basel). 2025 Jan 2;17(1):121. </a:t>
            </a:r>
            <a:r>
              <a:rPr lang="en-US" sz="2400" dirty="0" err="1">
                <a:effectLst/>
                <a:latin typeface="Times New Roman" panose="02020603050405020304" pitchFamily="18" charset="0"/>
                <a:ea typeface="MS Mincho" panose="02020609040205080304" pitchFamily="49" charset="-128"/>
              </a:rPr>
              <a:t>doi</a:t>
            </a:r>
            <a:r>
              <a:rPr lang="en-US" sz="2400" dirty="0">
                <a:effectLst/>
                <a:latin typeface="Times New Roman" panose="02020603050405020304" pitchFamily="18" charset="0"/>
                <a:ea typeface="MS Mincho" panose="02020609040205080304" pitchFamily="49" charset="-128"/>
              </a:rPr>
              <a:t>: 10.3390/cancers17010121. PMID: 39796749; PMCID: PMC11719945.</a:t>
            </a:r>
          </a:p>
          <a:p>
            <a:pPr marL="27720" marR="11088">
              <a:spcBef>
                <a:spcPts val="218"/>
              </a:spcBef>
            </a:pPr>
            <a:endParaRPr sz="2400" dirty="0">
              <a:latin typeface="Times New Roman"/>
              <a:cs typeface="Times New Roman"/>
            </a:endParaRPr>
          </a:p>
        </p:txBody>
      </p:sp>
      <p:sp>
        <p:nvSpPr>
          <p:cNvPr id="66" name="object 66"/>
          <p:cNvSpPr txBox="1"/>
          <p:nvPr/>
        </p:nvSpPr>
        <p:spPr>
          <a:xfrm>
            <a:off x="32813020" y="25847742"/>
            <a:ext cx="9142700" cy="2269631"/>
          </a:xfrm>
          <a:prstGeom prst="rect">
            <a:avLst/>
          </a:prstGeom>
        </p:spPr>
        <p:txBody>
          <a:bodyPr vert="horz" wrap="square" lIns="0" tIns="27721" rIns="0" bIns="0" rtlCol="0">
            <a:spAutoFit/>
          </a:bodyPr>
          <a:lstStyle/>
          <a:p>
            <a:pPr marL="27720" marR="11088">
              <a:spcBef>
                <a:spcPts val="218"/>
              </a:spcBef>
            </a:pPr>
            <a:r>
              <a:rPr sz="2400" dirty="0">
                <a:latin typeface="Times New Roman"/>
                <a:cs typeface="Times New Roman"/>
              </a:rPr>
              <a:t>[3]</a:t>
            </a:r>
            <a:r>
              <a:rPr sz="2400" spc="-109" dirty="0">
                <a:latin typeface="Times New Roman"/>
                <a:cs typeface="Times New Roman"/>
              </a:rPr>
              <a:t> </a:t>
            </a:r>
            <a:r>
              <a:rPr lang="en-US" sz="2400" dirty="0">
                <a:effectLst/>
                <a:latin typeface="Times New Roman" panose="02020603050405020304" pitchFamily="18" charset="0"/>
                <a:ea typeface="MS Mincho" panose="02020609040205080304" pitchFamily="49" charset="-128"/>
              </a:rPr>
              <a:t>Rasheed, Z.; Ma, Y.-K.; Ullah, I.; Al-</a:t>
            </a:r>
            <a:r>
              <a:rPr lang="en-US" sz="2400" dirty="0" err="1">
                <a:effectLst/>
                <a:latin typeface="Times New Roman" panose="02020603050405020304" pitchFamily="18" charset="0"/>
                <a:ea typeface="MS Mincho" panose="02020609040205080304" pitchFamily="49" charset="-128"/>
              </a:rPr>
              <a:t>Khasawneh</a:t>
            </a:r>
            <a:r>
              <a:rPr lang="en-US" sz="2400" dirty="0">
                <a:effectLst/>
                <a:latin typeface="Times New Roman" panose="02020603050405020304" pitchFamily="18" charset="0"/>
                <a:ea typeface="MS Mincho" panose="02020609040205080304" pitchFamily="49" charset="-128"/>
              </a:rPr>
              <a:t>, M.; Almutairi, S.S.; </a:t>
            </a:r>
            <a:r>
              <a:rPr lang="en-US" sz="2400" dirty="0" err="1">
                <a:effectLst/>
                <a:latin typeface="Times New Roman" panose="02020603050405020304" pitchFamily="18" charset="0"/>
                <a:ea typeface="MS Mincho" panose="02020609040205080304" pitchFamily="49" charset="-128"/>
              </a:rPr>
              <a:t>Abohashrh</a:t>
            </a:r>
            <a:r>
              <a:rPr lang="en-US" sz="2400" dirty="0">
                <a:effectLst/>
                <a:latin typeface="Times New Roman" panose="02020603050405020304" pitchFamily="18" charset="0"/>
                <a:ea typeface="MS Mincho" panose="02020609040205080304" pitchFamily="49" charset="-128"/>
              </a:rPr>
              <a:t>, M. Integrating Convolutional Neural Networks with Attention Mechanisms for Magnetic Resonance Imaging-Based Classification of Brain Tumors. </a:t>
            </a:r>
            <a:r>
              <a:rPr lang="en-US" sz="2400" i="1" dirty="0">
                <a:effectLst/>
                <a:latin typeface="Times New Roman" panose="02020603050405020304" pitchFamily="18" charset="0"/>
                <a:ea typeface="MS Mincho" panose="02020609040205080304" pitchFamily="49" charset="-128"/>
              </a:rPr>
              <a:t>Bioengineering</a:t>
            </a:r>
            <a:r>
              <a:rPr lang="en-US" sz="2400" dirty="0">
                <a:effectLst/>
                <a:latin typeface="Times New Roman" panose="02020603050405020304" pitchFamily="18" charset="0"/>
                <a:ea typeface="MS Mincho" panose="02020609040205080304" pitchFamily="49" charset="-128"/>
              </a:rPr>
              <a:t> </a:t>
            </a:r>
            <a:r>
              <a:rPr lang="en-US" sz="2400" b="1" dirty="0">
                <a:effectLst/>
                <a:latin typeface="Times New Roman" panose="02020603050405020304" pitchFamily="18" charset="0"/>
                <a:ea typeface="MS Mincho" panose="02020609040205080304" pitchFamily="49" charset="-128"/>
              </a:rPr>
              <a:t>2024</a:t>
            </a:r>
            <a:r>
              <a:rPr lang="en-US" sz="2400" dirty="0">
                <a:effectLst/>
                <a:latin typeface="Times New Roman" panose="02020603050405020304" pitchFamily="18" charset="0"/>
                <a:ea typeface="MS Mincho" panose="02020609040205080304" pitchFamily="49" charset="-128"/>
              </a:rPr>
              <a:t>, </a:t>
            </a:r>
            <a:r>
              <a:rPr lang="en-US" sz="2400" i="1" dirty="0">
                <a:effectLst/>
                <a:latin typeface="Times New Roman" panose="02020603050405020304" pitchFamily="18" charset="0"/>
                <a:ea typeface="MS Mincho" panose="02020609040205080304" pitchFamily="49" charset="-128"/>
              </a:rPr>
              <a:t>11</a:t>
            </a:r>
            <a:r>
              <a:rPr lang="en-US" sz="2400" dirty="0">
                <a:effectLst/>
                <a:latin typeface="Times New Roman" panose="02020603050405020304" pitchFamily="18" charset="0"/>
                <a:ea typeface="MS Mincho" panose="02020609040205080304" pitchFamily="49" charset="-128"/>
              </a:rPr>
              <a:t>, 701. </a:t>
            </a:r>
            <a:r>
              <a:rPr lang="en-US" sz="2400" u="sng" dirty="0">
                <a:solidFill>
                  <a:srgbClr val="0563C1"/>
                </a:solidFill>
                <a:effectLst/>
                <a:latin typeface="Times New Roman" panose="02020603050405020304" pitchFamily="18" charset="0"/>
                <a:ea typeface="MS Mincho" panose="02020609040205080304" pitchFamily="49" charset="-128"/>
                <a:hlinkClick r:id="rId10"/>
              </a:rPr>
              <a:t>https://doi.org/10.3390/bioengineering11070701</a:t>
            </a:r>
            <a:endParaRPr lang="en-US" sz="2400" dirty="0">
              <a:effectLst/>
              <a:latin typeface="Times New Roman" panose="02020603050405020304" pitchFamily="18" charset="0"/>
              <a:ea typeface="MS Mincho" panose="02020609040205080304" pitchFamily="49" charset="-128"/>
            </a:endParaRPr>
          </a:p>
          <a:p>
            <a:pPr marL="27720" marR="11088">
              <a:spcBef>
                <a:spcPts val="218"/>
              </a:spcBef>
            </a:pPr>
            <a:endParaRPr sz="2400" dirty="0">
              <a:latin typeface="Times New Roman"/>
              <a:cs typeface="Times New Roman"/>
            </a:endParaRPr>
          </a:p>
        </p:txBody>
      </p:sp>
      <p:sp>
        <p:nvSpPr>
          <p:cNvPr id="67" name="object 67"/>
          <p:cNvSpPr txBox="1"/>
          <p:nvPr/>
        </p:nvSpPr>
        <p:spPr>
          <a:xfrm>
            <a:off x="32838476" y="28042728"/>
            <a:ext cx="9275407" cy="2269631"/>
          </a:xfrm>
          <a:prstGeom prst="rect">
            <a:avLst/>
          </a:prstGeom>
        </p:spPr>
        <p:txBody>
          <a:bodyPr vert="horz" wrap="square" lIns="0" tIns="27721" rIns="0" bIns="0" rtlCol="0">
            <a:spAutoFit/>
          </a:bodyPr>
          <a:lstStyle/>
          <a:p>
            <a:pPr marL="27720" marR="11088">
              <a:spcBef>
                <a:spcPts val="218"/>
              </a:spcBef>
            </a:pPr>
            <a:r>
              <a:rPr sz="2400" dirty="0">
                <a:latin typeface="Times New Roman"/>
                <a:cs typeface="Times New Roman"/>
              </a:rPr>
              <a:t>[4]</a:t>
            </a:r>
            <a:r>
              <a:rPr sz="2400" spc="-55" dirty="0">
                <a:latin typeface="Times New Roman"/>
                <a:cs typeface="Times New Roman"/>
              </a:rPr>
              <a:t> </a:t>
            </a:r>
            <a:r>
              <a:rPr lang="en-US" sz="2400" dirty="0">
                <a:effectLst/>
                <a:latin typeface="Times New Roman" panose="02020603050405020304" pitchFamily="18" charset="0"/>
                <a:ea typeface="MS Mincho" panose="02020609040205080304" pitchFamily="49" charset="-128"/>
              </a:rPr>
              <a:t>J. J. Philip, R. Rani and S. Kumar, "Brain Tumor Detection Using </a:t>
            </a:r>
            <a:r>
              <a:rPr lang="en-US" sz="2400" dirty="0" err="1">
                <a:effectLst/>
                <a:latin typeface="Times New Roman" panose="02020603050405020304" pitchFamily="18" charset="0"/>
                <a:ea typeface="MS Mincho" panose="02020609040205080304" pitchFamily="49" charset="-128"/>
              </a:rPr>
              <a:t>Xception</a:t>
            </a:r>
            <a:r>
              <a:rPr lang="en-US" sz="2400" dirty="0">
                <a:effectLst/>
                <a:latin typeface="Times New Roman" panose="02020603050405020304" pitchFamily="18" charset="0"/>
                <a:ea typeface="MS Mincho" panose="02020609040205080304" pitchFamily="49" charset="-128"/>
              </a:rPr>
              <a:t> Model," </a:t>
            </a:r>
            <a:r>
              <a:rPr lang="en-US" sz="2400" i="1" dirty="0">
                <a:effectLst/>
                <a:latin typeface="Times New Roman" panose="02020603050405020304" pitchFamily="18" charset="0"/>
                <a:ea typeface="MS Mincho" panose="02020609040205080304" pitchFamily="49" charset="-128"/>
              </a:rPr>
              <a:t>2024 International Conference on Advances in Computing Research on Science Engineering and Technology (ACROSET)</a:t>
            </a:r>
            <a:r>
              <a:rPr lang="en-US" sz="2400" dirty="0">
                <a:effectLst/>
                <a:latin typeface="Times New Roman" panose="02020603050405020304" pitchFamily="18" charset="0"/>
                <a:ea typeface="MS Mincho" panose="02020609040205080304" pitchFamily="49" charset="-128"/>
              </a:rPr>
              <a:t>, Indore, India, 2024, pp. 1-6, </a:t>
            </a:r>
            <a:r>
              <a:rPr lang="en-US" sz="2400" dirty="0" err="1">
                <a:effectLst/>
                <a:latin typeface="Times New Roman" panose="02020603050405020304" pitchFamily="18" charset="0"/>
                <a:ea typeface="MS Mincho" panose="02020609040205080304" pitchFamily="49" charset="-128"/>
              </a:rPr>
              <a:t>doi</a:t>
            </a:r>
            <a:r>
              <a:rPr lang="en-US" sz="2400" dirty="0">
                <a:effectLst/>
                <a:latin typeface="Times New Roman" panose="02020603050405020304" pitchFamily="18" charset="0"/>
                <a:ea typeface="MS Mincho" panose="02020609040205080304" pitchFamily="49" charset="-128"/>
              </a:rPr>
              <a:t>: 10.1109/ACROSET62108.2024.10743964.</a:t>
            </a:r>
          </a:p>
          <a:p>
            <a:pPr marL="27720" marR="11088">
              <a:spcBef>
                <a:spcPts val="218"/>
              </a:spcBef>
            </a:pPr>
            <a:endParaRPr sz="2400" dirty="0">
              <a:latin typeface="Times New Roman"/>
              <a:cs typeface="Times New Roman"/>
            </a:endParaRPr>
          </a:p>
        </p:txBody>
      </p:sp>
      <p:sp>
        <p:nvSpPr>
          <p:cNvPr id="70" name="object 70"/>
          <p:cNvSpPr txBox="1"/>
          <p:nvPr/>
        </p:nvSpPr>
        <p:spPr>
          <a:xfrm>
            <a:off x="21622081" y="17575952"/>
            <a:ext cx="7944769" cy="446387"/>
          </a:xfrm>
          <a:prstGeom prst="rect">
            <a:avLst/>
          </a:prstGeom>
        </p:spPr>
        <p:txBody>
          <a:bodyPr vert="horz" wrap="square" lIns="0" tIns="26335" rIns="0" bIns="0" rtlCol="0">
            <a:spAutoFit/>
          </a:bodyPr>
          <a:lstStyle/>
          <a:p>
            <a:pPr marL="27720">
              <a:spcBef>
                <a:spcPts val="207"/>
              </a:spcBef>
            </a:pPr>
            <a:r>
              <a:rPr sz="2728" dirty="0">
                <a:latin typeface="Times New Roman"/>
                <a:cs typeface="Times New Roman"/>
              </a:rPr>
              <a:t>Figure</a:t>
            </a:r>
            <a:r>
              <a:rPr sz="2728" spc="65" dirty="0">
                <a:latin typeface="Times New Roman"/>
                <a:cs typeface="Times New Roman"/>
              </a:rPr>
              <a:t> </a:t>
            </a:r>
            <a:r>
              <a:rPr lang="en-US" sz="2728" spc="65" dirty="0">
                <a:latin typeface="Times New Roman"/>
                <a:cs typeface="Times New Roman"/>
              </a:rPr>
              <a:t>4: Accuracy and Loss plots</a:t>
            </a:r>
            <a:endParaRPr sz="2728" dirty="0">
              <a:latin typeface="Times New Roman"/>
              <a:cs typeface="Times New Roman"/>
            </a:endParaRPr>
          </a:p>
        </p:txBody>
      </p:sp>
      <p:sp>
        <p:nvSpPr>
          <p:cNvPr id="71" name="object 71"/>
          <p:cNvSpPr txBox="1"/>
          <p:nvPr/>
        </p:nvSpPr>
        <p:spPr>
          <a:xfrm>
            <a:off x="17155371" y="30101496"/>
            <a:ext cx="7676654" cy="421725"/>
          </a:xfrm>
          <a:prstGeom prst="rect">
            <a:avLst/>
          </a:prstGeom>
        </p:spPr>
        <p:txBody>
          <a:bodyPr vert="horz" wrap="square" lIns="0" tIns="15246" rIns="0" bIns="0" rtlCol="0">
            <a:spAutoFit/>
          </a:bodyPr>
          <a:lstStyle/>
          <a:p>
            <a:pPr marL="27720" marR="11088" indent="-1386">
              <a:lnSpc>
                <a:spcPct val="102600"/>
              </a:lnSpc>
              <a:spcBef>
                <a:spcPts val="120"/>
              </a:spcBef>
            </a:pPr>
            <a:r>
              <a:rPr sz="2728" dirty="0">
                <a:latin typeface="Times New Roman"/>
                <a:cs typeface="Times New Roman"/>
              </a:rPr>
              <a:t>Table</a:t>
            </a:r>
            <a:r>
              <a:rPr sz="2728" spc="55" dirty="0">
                <a:latin typeface="Times New Roman"/>
                <a:cs typeface="Times New Roman"/>
              </a:rPr>
              <a:t> </a:t>
            </a:r>
            <a:r>
              <a:rPr sz="2728" dirty="0">
                <a:latin typeface="Times New Roman"/>
                <a:cs typeface="Times New Roman"/>
              </a:rPr>
              <a:t>1:</a:t>
            </a:r>
            <a:r>
              <a:rPr lang="en-US" sz="2728" dirty="0">
                <a:latin typeface="Times New Roman"/>
                <a:cs typeface="Times New Roman"/>
              </a:rPr>
              <a:t> Comparative analysis of Performance Metrics</a:t>
            </a:r>
            <a:endParaRPr sz="2728" dirty="0">
              <a:latin typeface="Times New Roman"/>
              <a:cs typeface="Times New Roman"/>
            </a:endParaRPr>
          </a:p>
        </p:txBody>
      </p:sp>
      <p:grpSp>
        <p:nvGrpSpPr>
          <p:cNvPr id="72" name="object 72"/>
          <p:cNvGrpSpPr/>
          <p:nvPr/>
        </p:nvGrpSpPr>
        <p:grpSpPr>
          <a:xfrm>
            <a:off x="32168370" y="6699288"/>
            <a:ext cx="10349545" cy="4841430"/>
            <a:chOff x="14735514" y="3069214"/>
            <a:chExt cx="4741545" cy="2218055"/>
          </a:xfrm>
        </p:grpSpPr>
        <p:sp>
          <p:nvSpPr>
            <p:cNvPr id="73" name="object 73"/>
            <p:cNvSpPr/>
            <p:nvPr/>
          </p:nvSpPr>
          <p:spPr>
            <a:xfrm>
              <a:off x="14738178" y="3239354"/>
              <a:ext cx="4736465" cy="2045335"/>
            </a:xfrm>
            <a:custGeom>
              <a:avLst/>
              <a:gdLst/>
              <a:ahLst/>
              <a:cxnLst/>
              <a:rect l="l" t="t" r="r" b="b"/>
              <a:pathLst>
                <a:path w="4736465" h="2045335">
                  <a:moveTo>
                    <a:pt x="0" y="340815"/>
                  </a:moveTo>
                  <a:lnTo>
                    <a:pt x="3112" y="294575"/>
                  </a:lnTo>
                  <a:lnTo>
                    <a:pt x="12175" y="250219"/>
                  </a:lnTo>
                  <a:lnTo>
                    <a:pt x="26782" y="208167"/>
                  </a:lnTo>
                  <a:lnTo>
                    <a:pt x="46537" y="168808"/>
                  </a:lnTo>
                  <a:lnTo>
                    <a:pt x="71015" y="132561"/>
                  </a:lnTo>
                  <a:lnTo>
                    <a:pt x="99828" y="99834"/>
                  </a:lnTo>
                  <a:lnTo>
                    <a:pt x="132561" y="71021"/>
                  </a:lnTo>
                  <a:lnTo>
                    <a:pt x="168808" y="46537"/>
                  </a:lnTo>
                  <a:lnTo>
                    <a:pt x="208161" y="26788"/>
                  </a:lnTo>
                  <a:lnTo>
                    <a:pt x="250219" y="12175"/>
                  </a:lnTo>
                  <a:lnTo>
                    <a:pt x="294569" y="3112"/>
                  </a:lnTo>
                  <a:lnTo>
                    <a:pt x="340815" y="0"/>
                  </a:lnTo>
                  <a:lnTo>
                    <a:pt x="4395218" y="0"/>
                  </a:lnTo>
                  <a:lnTo>
                    <a:pt x="4441458" y="3112"/>
                  </a:lnTo>
                  <a:lnTo>
                    <a:pt x="4485808" y="12175"/>
                  </a:lnTo>
                  <a:lnTo>
                    <a:pt x="4527866" y="26788"/>
                  </a:lnTo>
                  <a:lnTo>
                    <a:pt x="4567219" y="46537"/>
                  </a:lnTo>
                  <a:lnTo>
                    <a:pt x="4603466" y="71021"/>
                  </a:lnTo>
                  <a:lnTo>
                    <a:pt x="4636199" y="99834"/>
                  </a:lnTo>
                  <a:lnTo>
                    <a:pt x="4665012" y="132561"/>
                  </a:lnTo>
                  <a:lnTo>
                    <a:pt x="4689490" y="168808"/>
                  </a:lnTo>
                  <a:lnTo>
                    <a:pt x="4709245" y="208167"/>
                  </a:lnTo>
                  <a:lnTo>
                    <a:pt x="4723852" y="250219"/>
                  </a:lnTo>
                  <a:lnTo>
                    <a:pt x="4732921" y="294575"/>
                  </a:lnTo>
                  <a:lnTo>
                    <a:pt x="4736028" y="340815"/>
                  </a:lnTo>
                  <a:lnTo>
                    <a:pt x="4736028" y="1704072"/>
                  </a:lnTo>
                  <a:lnTo>
                    <a:pt x="4732921" y="1750313"/>
                  </a:lnTo>
                  <a:lnTo>
                    <a:pt x="4723852" y="1794663"/>
                  </a:lnTo>
                  <a:lnTo>
                    <a:pt x="4709245" y="1836721"/>
                  </a:lnTo>
                  <a:lnTo>
                    <a:pt x="4689490" y="1876074"/>
                  </a:lnTo>
                  <a:lnTo>
                    <a:pt x="4665012" y="1912321"/>
                  </a:lnTo>
                  <a:lnTo>
                    <a:pt x="4636199" y="1945054"/>
                  </a:lnTo>
                  <a:lnTo>
                    <a:pt x="4603466" y="1973866"/>
                  </a:lnTo>
                  <a:lnTo>
                    <a:pt x="4567219" y="1998351"/>
                  </a:lnTo>
                  <a:lnTo>
                    <a:pt x="4527866" y="2018100"/>
                  </a:lnTo>
                  <a:lnTo>
                    <a:pt x="4485808" y="2032707"/>
                  </a:lnTo>
                  <a:lnTo>
                    <a:pt x="4441458" y="2041770"/>
                  </a:lnTo>
                  <a:lnTo>
                    <a:pt x="4395218" y="2044882"/>
                  </a:lnTo>
                  <a:lnTo>
                    <a:pt x="340815" y="2044882"/>
                  </a:lnTo>
                  <a:lnTo>
                    <a:pt x="294569" y="2041770"/>
                  </a:lnTo>
                  <a:lnTo>
                    <a:pt x="250219" y="2032707"/>
                  </a:lnTo>
                  <a:lnTo>
                    <a:pt x="208161" y="2018100"/>
                  </a:lnTo>
                  <a:lnTo>
                    <a:pt x="168808" y="1998351"/>
                  </a:lnTo>
                  <a:lnTo>
                    <a:pt x="132561" y="1973866"/>
                  </a:lnTo>
                  <a:lnTo>
                    <a:pt x="99828" y="1945054"/>
                  </a:lnTo>
                  <a:lnTo>
                    <a:pt x="71015" y="1912321"/>
                  </a:lnTo>
                  <a:lnTo>
                    <a:pt x="46537" y="1876074"/>
                  </a:lnTo>
                  <a:lnTo>
                    <a:pt x="26782" y="1836721"/>
                  </a:lnTo>
                  <a:lnTo>
                    <a:pt x="12175" y="1794663"/>
                  </a:lnTo>
                  <a:lnTo>
                    <a:pt x="3112" y="1750313"/>
                  </a:lnTo>
                  <a:lnTo>
                    <a:pt x="0" y="1704072"/>
                  </a:lnTo>
                  <a:lnTo>
                    <a:pt x="0" y="340815"/>
                  </a:lnTo>
                  <a:close/>
                </a:path>
              </a:pathLst>
            </a:custGeom>
            <a:ln w="5328">
              <a:solidFill>
                <a:srgbClr val="F79446"/>
              </a:solidFill>
            </a:ln>
          </p:spPr>
          <p:txBody>
            <a:bodyPr wrap="square" lIns="0" tIns="0" rIns="0" bIns="0" rtlCol="0"/>
            <a:lstStyle/>
            <a:p>
              <a:endParaRPr sz="15842"/>
            </a:p>
          </p:txBody>
        </p:sp>
        <p:sp>
          <p:nvSpPr>
            <p:cNvPr id="74" name="object 74"/>
            <p:cNvSpPr/>
            <p:nvPr/>
          </p:nvSpPr>
          <p:spPr>
            <a:xfrm>
              <a:off x="15163238" y="3071866"/>
              <a:ext cx="1984375" cy="339090"/>
            </a:xfrm>
            <a:custGeom>
              <a:avLst/>
              <a:gdLst/>
              <a:ahLst/>
              <a:cxnLst/>
              <a:rect l="l" t="t" r="r" b="b"/>
              <a:pathLst>
                <a:path w="1984375" h="339089">
                  <a:moveTo>
                    <a:pt x="1927748" y="0"/>
                  </a:moveTo>
                  <a:lnTo>
                    <a:pt x="56414" y="0"/>
                  </a:lnTo>
                  <a:lnTo>
                    <a:pt x="34443" y="4426"/>
                  </a:lnTo>
                  <a:lnTo>
                    <a:pt x="16514" y="16514"/>
                  </a:lnTo>
                  <a:lnTo>
                    <a:pt x="4426" y="34449"/>
                  </a:lnTo>
                  <a:lnTo>
                    <a:pt x="0" y="56414"/>
                  </a:lnTo>
                  <a:lnTo>
                    <a:pt x="0" y="282074"/>
                  </a:lnTo>
                  <a:lnTo>
                    <a:pt x="4426" y="304039"/>
                  </a:lnTo>
                  <a:lnTo>
                    <a:pt x="16514" y="321968"/>
                  </a:lnTo>
                  <a:lnTo>
                    <a:pt x="34443" y="334056"/>
                  </a:lnTo>
                  <a:lnTo>
                    <a:pt x="56414" y="338488"/>
                  </a:lnTo>
                  <a:lnTo>
                    <a:pt x="1927748" y="338488"/>
                  </a:lnTo>
                  <a:lnTo>
                    <a:pt x="1949713" y="334056"/>
                  </a:lnTo>
                  <a:lnTo>
                    <a:pt x="1967642" y="321968"/>
                  </a:lnTo>
                  <a:lnTo>
                    <a:pt x="1979730" y="304039"/>
                  </a:lnTo>
                  <a:lnTo>
                    <a:pt x="1984163" y="282074"/>
                  </a:lnTo>
                  <a:lnTo>
                    <a:pt x="1984163" y="56414"/>
                  </a:lnTo>
                  <a:lnTo>
                    <a:pt x="1979730" y="34449"/>
                  </a:lnTo>
                  <a:lnTo>
                    <a:pt x="1967642" y="16514"/>
                  </a:lnTo>
                  <a:lnTo>
                    <a:pt x="1949713" y="4426"/>
                  </a:lnTo>
                  <a:lnTo>
                    <a:pt x="1927748" y="0"/>
                  </a:lnTo>
                  <a:close/>
                </a:path>
              </a:pathLst>
            </a:custGeom>
            <a:solidFill>
              <a:srgbClr val="FFFFFF"/>
            </a:solidFill>
          </p:spPr>
          <p:txBody>
            <a:bodyPr wrap="square" lIns="0" tIns="0" rIns="0" bIns="0" rtlCol="0"/>
            <a:lstStyle/>
            <a:p>
              <a:endParaRPr sz="15842"/>
            </a:p>
          </p:txBody>
        </p:sp>
        <p:sp>
          <p:nvSpPr>
            <p:cNvPr id="75" name="object 75"/>
            <p:cNvSpPr/>
            <p:nvPr/>
          </p:nvSpPr>
          <p:spPr>
            <a:xfrm>
              <a:off x="15163238" y="3071878"/>
              <a:ext cx="1984375" cy="339090"/>
            </a:xfrm>
            <a:custGeom>
              <a:avLst/>
              <a:gdLst/>
              <a:ahLst/>
              <a:cxnLst/>
              <a:rect l="l" t="t" r="r" b="b"/>
              <a:pathLst>
                <a:path w="1984375" h="339089">
                  <a:moveTo>
                    <a:pt x="0" y="56414"/>
                  </a:moveTo>
                  <a:lnTo>
                    <a:pt x="4426" y="34449"/>
                  </a:lnTo>
                  <a:lnTo>
                    <a:pt x="16514" y="16514"/>
                  </a:lnTo>
                  <a:lnTo>
                    <a:pt x="34449" y="4426"/>
                  </a:lnTo>
                  <a:lnTo>
                    <a:pt x="56414" y="0"/>
                  </a:lnTo>
                  <a:lnTo>
                    <a:pt x="1927748" y="0"/>
                  </a:lnTo>
                  <a:lnTo>
                    <a:pt x="1949719" y="4426"/>
                  </a:lnTo>
                  <a:lnTo>
                    <a:pt x="1967648" y="16514"/>
                  </a:lnTo>
                  <a:lnTo>
                    <a:pt x="1979730" y="34449"/>
                  </a:lnTo>
                  <a:lnTo>
                    <a:pt x="1984163" y="56414"/>
                  </a:lnTo>
                  <a:lnTo>
                    <a:pt x="1984163" y="282074"/>
                  </a:lnTo>
                  <a:lnTo>
                    <a:pt x="1979730" y="304039"/>
                  </a:lnTo>
                  <a:lnTo>
                    <a:pt x="1967648" y="321968"/>
                  </a:lnTo>
                  <a:lnTo>
                    <a:pt x="1949719" y="334056"/>
                  </a:lnTo>
                  <a:lnTo>
                    <a:pt x="1927748" y="338488"/>
                  </a:lnTo>
                  <a:lnTo>
                    <a:pt x="56414" y="338488"/>
                  </a:lnTo>
                  <a:lnTo>
                    <a:pt x="34449" y="334056"/>
                  </a:lnTo>
                  <a:lnTo>
                    <a:pt x="16514" y="321968"/>
                  </a:lnTo>
                  <a:lnTo>
                    <a:pt x="4426" y="304039"/>
                  </a:lnTo>
                  <a:lnTo>
                    <a:pt x="0" y="282074"/>
                  </a:lnTo>
                  <a:lnTo>
                    <a:pt x="0" y="56414"/>
                  </a:lnTo>
                  <a:close/>
                </a:path>
              </a:pathLst>
            </a:custGeom>
            <a:ln w="5328">
              <a:solidFill>
                <a:srgbClr val="F79446"/>
              </a:solidFill>
            </a:ln>
          </p:spPr>
          <p:txBody>
            <a:bodyPr wrap="square" lIns="0" tIns="0" rIns="0" bIns="0" rtlCol="0"/>
            <a:lstStyle/>
            <a:p>
              <a:endParaRPr sz="15842"/>
            </a:p>
          </p:txBody>
        </p:sp>
        <p:pic>
          <p:nvPicPr>
            <p:cNvPr id="76" name="object 76"/>
            <p:cNvPicPr/>
            <p:nvPr/>
          </p:nvPicPr>
          <p:blipFill>
            <a:blip r:embed="rId11" cstate="print"/>
            <a:stretch>
              <a:fillRect/>
            </a:stretch>
          </p:blipFill>
          <p:spPr>
            <a:xfrm>
              <a:off x="15824184" y="3111888"/>
              <a:ext cx="793931" cy="255431"/>
            </a:xfrm>
            <a:prstGeom prst="rect">
              <a:avLst/>
            </a:prstGeom>
          </p:spPr>
        </p:pic>
      </p:grpSp>
      <p:sp>
        <p:nvSpPr>
          <p:cNvPr id="77" name="object 77"/>
          <p:cNvSpPr txBox="1"/>
          <p:nvPr/>
        </p:nvSpPr>
        <p:spPr>
          <a:xfrm>
            <a:off x="32492490" y="7146953"/>
            <a:ext cx="9764808" cy="4215904"/>
          </a:xfrm>
          <a:prstGeom prst="rect">
            <a:avLst/>
          </a:prstGeom>
        </p:spPr>
        <p:txBody>
          <a:bodyPr vert="horz" wrap="square" lIns="0" tIns="15246" rIns="0" bIns="0" rtlCol="0">
            <a:spAutoFit/>
          </a:bodyPr>
          <a:lstStyle/>
          <a:p>
            <a:pPr algn="just">
              <a:buNone/>
            </a:pPr>
            <a:endParaRPr lang="en-US" sz="273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730" b="1" dirty="0">
                <a:latin typeface="Times New Roman" panose="02020603050405020304" pitchFamily="18" charset="0"/>
                <a:cs typeface="Times New Roman" panose="02020603050405020304" pitchFamily="18" charset="0"/>
              </a:rPr>
              <a:t>Clinical Decision Support:</a:t>
            </a:r>
            <a:r>
              <a:rPr lang="en-US" sz="2730" dirty="0">
                <a:latin typeface="Times New Roman" panose="02020603050405020304" pitchFamily="18" charset="0"/>
                <a:cs typeface="Times New Roman" panose="02020603050405020304" pitchFamily="18" charset="0"/>
              </a:rPr>
              <a:t> Assists radiologists in accurately identifying brain tumors from MRI scans, reducing diagnostic errors and interpretation time. Acts as an AI-powered second opinion in low-resource or rural medical settings where expert radiologists may not be available.</a:t>
            </a:r>
          </a:p>
          <a:p>
            <a:pPr algn="just">
              <a:buFont typeface="Arial" panose="020B0604020202020204" pitchFamily="34" charset="0"/>
              <a:buChar char="•"/>
            </a:pPr>
            <a:r>
              <a:rPr lang="en-US" sz="2730" b="1" dirty="0">
                <a:latin typeface="Times New Roman" panose="02020603050405020304" pitchFamily="18" charset="0"/>
                <a:cs typeface="Times New Roman" panose="02020603050405020304" pitchFamily="18" charset="0"/>
              </a:rPr>
              <a:t>Deployment in Lightweight Systems:</a:t>
            </a:r>
            <a:r>
              <a:rPr lang="en-US" sz="2730" dirty="0">
                <a:latin typeface="Times New Roman" panose="02020603050405020304" pitchFamily="18" charset="0"/>
                <a:cs typeface="Times New Roman" panose="02020603050405020304" pitchFamily="18" charset="0"/>
              </a:rPr>
              <a:t> The hybrid DL + ML model is computationally efficient, making it suitable for integration into portable diagnostic tools and hospital systems.</a:t>
            </a:r>
          </a:p>
          <a:p>
            <a:pPr marL="371452" marR="648655" indent="-345118" algn="just">
              <a:lnSpc>
                <a:spcPct val="102800"/>
              </a:lnSpc>
              <a:spcBef>
                <a:spcPts val="120"/>
              </a:spcBef>
              <a:buFont typeface="Arial"/>
              <a:buChar char="•"/>
              <a:tabLst>
                <a:tab pos="371452" algn="l"/>
              </a:tabLst>
            </a:pPr>
            <a:endParaRPr sz="2730" dirty="0">
              <a:latin typeface="Times New Roman" panose="02020603050405020304" pitchFamily="18" charset="0"/>
              <a:cs typeface="Times New Roman" panose="02020603050405020304" pitchFamily="18" charset="0"/>
            </a:endParaRPr>
          </a:p>
        </p:txBody>
      </p:sp>
      <p:pic>
        <p:nvPicPr>
          <p:cNvPr id="82" name="Picture 81">
            <a:extLst>
              <a:ext uri="{FF2B5EF4-FFF2-40B4-BE49-F238E27FC236}">
                <a16:creationId xmlns:a16="http://schemas.microsoft.com/office/drawing/2014/main" id="{C8C3533B-21C2-42F5-E205-65744F05E86B}"/>
              </a:ext>
            </a:extLst>
          </p:cNvPr>
          <p:cNvPicPr>
            <a:picLocks noChangeAspect="1"/>
          </p:cNvPicPr>
          <p:nvPr/>
        </p:nvPicPr>
        <p:blipFill>
          <a:blip r:embed="rId12"/>
          <a:stretch>
            <a:fillRect/>
          </a:stretch>
        </p:blipFill>
        <p:spPr>
          <a:xfrm>
            <a:off x="8126746" y="18506698"/>
            <a:ext cx="6670597" cy="2634099"/>
          </a:xfrm>
          <a:prstGeom prst="rect">
            <a:avLst/>
          </a:prstGeom>
        </p:spPr>
      </p:pic>
      <p:pic>
        <p:nvPicPr>
          <p:cNvPr id="83" name="Picture 82" descr="A diagram of a process&#10;&#10;AI-generated content may be incorrect.">
            <a:extLst>
              <a:ext uri="{FF2B5EF4-FFF2-40B4-BE49-F238E27FC236}">
                <a16:creationId xmlns:a16="http://schemas.microsoft.com/office/drawing/2014/main" id="{499B04BE-9F2F-788E-D153-277C23EFBE2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25446" y="7349966"/>
            <a:ext cx="5993353" cy="8229102"/>
          </a:xfrm>
          <a:prstGeom prst="rect">
            <a:avLst/>
          </a:prstGeom>
        </p:spPr>
      </p:pic>
      <p:sp>
        <p:nvSpPr>
          <p:cNvPr id="88" name="TextBox 87">
            <a:extLst>
              <a:ext uri="{FF2B5EF4-FFF2-40B4-BE49-F238E27FC236}">
                <a16:creationId xmlns:a16="http://schemas.microsoft.com/office/drawing/2014/main" id="{9B8D6353-2F61-288C-485E-B9F1AC0A32A7}"/>
              </a:ext>
            </a:extLst>
          </p:cNvPr>
          <p:cNvSpPr txBox="1"/>
          <p:nvPr/>
        </p:nvSpPr>
        <p:spPr>
          <a:xfrm>
            <a:off x="1530250" y="29473194"/>
            <a:ext cx="13116077" cy="2192908"/>
          </a:xfrm>
          <a:prstGeom prst="rect">
            <a:avLst/>
          </a:prstGeom>
          <a:noFill/>
        </p:spPr>
        <p:txBody>
          <a:bodyPr wrap="square">
            <a:spAutoFit/>
          </a:bodyPr>
          <a:lstStyle/>
          <a:p>
            <a:pPr algn="just">
              <a:buNone/>
            </a:pPr>
            <a:r>
              <a:rPr lang="en-US" sz="2730" dirty="0">
                <a:latin typeface="Times New Roman" panose="02020603050405020304" pitchFamily="18" charset="0"/>
                <a:cs typeface="Times New Roman" panose="02020603050405020304" pitchFamily="18" charset="0"/>
              </a:rPr>
              <a:t>Loss Function and Optimization:</a:t>
            </a:r>
          </a:p>
          <a:p>
            <a:pPr algn="just">
              <a:buFont typeface="Arial" panose="020B0604020202020204" pitchFamily="34" charset="0"/>
              <a:buChar char="•"/>
            </a:pPr>
            <a:r>
              <a:rPr lang="en-US" sz="2730" dirty="0">
                <a:latin typeface="Times New Roman" panose="02020603050405020304" pitchFamily="18" charset="0"/>
                <a:cs typeface="Times New Roman" panose="02020603050405020304" pitchFamily="18" charset="0"/>
              </a:rPr>
              <a:t>Cross-Entropy is used as the loss function for the CNN.</a:t>
            </a:r>
          </a:p>
          <a:p>
            <a:pPr algn="just">
              <a:buFont typeface="Arial" panose="020B0604020202020204" pitchFamily="34" charset="0"/>
              <a:buChar char="•"/>
            </a:pPr>
            <a:r>
              <a:rPr lang="en-US" sz="2730" dirty="0">
                <a:latin typeface="Times New Roman" panose="02020603050405020304" pitchFamily="18" charset="0"/>
                <a:cs typeface="Times New Roman" panose="02020603050405020304" pitchFamily="18" charset="0"/>
              </a:rPr>
              <a:t>Adam Optimizer with a learning rate of 1e-5 ensures stable and efficient convergence.</a:t>
            </a:r>
          </a:p>
          <a:p>
            <a:pPr algn="just">
              <a:buFont typeface="Arial" panose="020B0604020202020204" pitchFamily="34" charset="0"/>
              <a:buChar char="•"/>
            </a:pPr>
            <a:r>
              <a:rPr lang="en-US" sz="2730" dirty="0">
                <a:latin typeface="Times New Roman" panose="02020603050405020304" pitchFamily="18" charset="0"/>
                <a:cs typeface="Times New Roman" panose="02020603050405020304" pitchFamily="18" charset="0"/>
              </a:rPr>
              <a:t>Early stopping and learning rate scheduling are employed to avoid overfitting and optimize training.</a:t>
            </a:r>
            <a:endParaRPr lang="en-US" sz="2730" dirty="0"/>
          </a:p>
        </p:txBody>
      </p:sp>
      <p:sp>
        <p:nvSpPr>
          <p:cNvPr id="90" name="TextBox 89">
            <a:extLst>
              <a:ext uri="{FF2B5EF4-FFF2-40B4-BE49-F238E27FC236}">
                <a16:creationId xmlns:a16="http://schemas.microsoft.com/office/drawing/2014/main" id="{20A30717-25C5-28E6-66E8-6BCC08450126}"/>
              </a:ext>
            </a:extLst>
          </p:cNvPr>
          <p:cNvSpPr txBox="1"/>
          <p:nvPr/>
        </p:nvSpPr>
        <p:spPr>
          <a:xfrm>
            <a:off x="9589928" y="29430169"/>
            <a:ext cx="5751584" cy="400110"/>
          </a:xfrm>
          <a:prstGeom prst="rect">
            <a:avLst/>
          </a:prstGeom>
          <a:noFill/>
        </p:spPr>
        <p:txBody>
          <a:bodyPr wrap="square">
            <a:spAutoFit/>
          </a:bodyPr>
          <a:lstStyle/>
          <a:p>
            <a:pPr marL="27720">
              <a:spcBef>
                <a:spcPts val="207"/>
              </a:spcBef>
            </a:pPr>
            <a:r>
              <a:rPr lang="en-US" sz="2000" dirty="0">
                <a:latin typeface="Times New Roman"/>
                <a:cs typeface="Times New Roman"/>
              </a:rPr>
              <a:t>Figure</a:t>
            </a:r>
            <a:r>
              <a:rPr lang="en-US" sz="2000" spc="76" dirty="0">
                <a:latin typeface="Times New Roman"/>
                <a:cs typeface="Times New Roman"/>
              </a:rPr>
              <a:t> 2</a:t>
            </a:r>
            <a:r>
              <a:rPr lang="en-US" sz="2000" dirty="0">
                <a:latin typeface="Times New Roman"/>
                <a:cs typeface="Times New Roman"/>
              </a:rPr>
              <a:t>:</a:t>
            </a:r>
            <a:r>
              <a:rPr lang="en-US" sz="2000" spc="98" dirty="0">
                <a:latin typeface="Times New Roman"/>
                <a:cs typeface="Times New Roman"/>
              </a:rPr>
              <a:t> </a:t>
            </a:r>
            <a:r>
              <a:rPr lang="en-US" sz="2000" dirty="0">
                <a:effectLst/>
                <a:latin typeface="Times New Roman" panose="02020603050405020304" pitchFamily="18" charset="0"/>
                <a:ea typeface="SimSun" panose="02010600030101010101" pitchFamily="2" charset="-122"/>
              </a:rPr>
              <a:t>Layered architecture of Proposed System</a:t>
            </a:r>
            <a:endParaRPr lang="en-US" sz="2000" dirty="0">
              <a:latin typeface="Times New Roman"/>
              <a:cs typeface="Times New Roman"/>
            </a:endParaRPr>
          </a:p>
        </p:txBody>
      </p:sp>
      <p:pic>
        <p:nvPicPr>
          <p:cNvPr id="94" name="Picture 93">
            <a:extLst>
              <a:ext uri="{FF2B5EF4-FFF2-40B4-BE49-F238E27FC236}">
                <a16:creationId xmlns:a16="http://schemas.microsoft.com/office/drawing/2014/main" id="{5E0EC702-84E2-9CD1-C9D1-D95EF81A0A90}"/>
              </a:ext>
            </a:extLst>
          </p:cNvPr>
          <p:cNvPicPr>
            <a:picLocks noChangeAspect="1"/>
          </p:cNvPicPr>
          <p:nvPr/>
        </p:nvPicPr>
        <p:blipFill>
          <a:blip r:embed="rId14"/>
          <a:stretch>
            <a:fillRect/>
          </a:stretch>
        </p:blipFill>
        <p:spPr>
          <a:xfrm>
            <a:off x="16919235" y="23344234"/>
            <a:ext cx="7944769" cy="2524400"/>
          </a:xfrm>
          <a:prstGeom prst="rect">
            <a:avLst/>
          </a:prstGeom>
        </p:spPr>
      </p:pic>
      <p:pic>
        <p:nvPicPr>
          <p:cNvPr id="96" name="Picture 95">
            <a:extLst>
              <a:ext uri="{FF2B5EF4-FFF2-40B4-BE49-F238E27FC236}">
                <a16:creationId xmlns:a16="http://schemas.microsoft.com/office/drawing/2014/main" id="{774ADC98-C0DC-2F4B-C60C-AF34C529C59C}"/>
              </a:ext>
            </a:extLst>
          </p:cNvPr>
          <p:cNvPicPr>
            <a:picLocks noChangeAspect="1"/>
          </p:cNvPicPr>
          <p:nvPr/>
        </p:nvPicPr>
        <p:blipFill>
          <a:blip r:embed="rId15"/>
          <a:stretch>
            <a:fillRect/>
          </a:stretch>
        </p:blipFill>
        <p:spPr>
          <a:xfrm>
            <a:off x="16952016" y="25984501"/>
            <a:ext cx="7931705" cy="4116454"/>
          </a:xfrm>
          <a:prstGeom prst="rect">
            <a:avLst/>
          </a:prstGeom>
        </p:spPr>
      </p:pic>
      <p:pic>
        <p:nvPicPr>
          <p:cNvPr id="98" name="Picture 97">
            <a:extLst>
              <a:ext uri="{FF2B5EF4-FFF2-40B4-BE49-F238E27FC236}">
                <a16:creationId xmlns:a16="http://schemas.microsoft.com/office/drawing/2014/main" id="{ED7AB5AF-26C0-6A55-E6AD-A3C130189D69}"/>
              </a:ext>
            </a:extLst>
          </p:cNvPr>
          <p:cNvPicPr>
            <a:picLocks noChangeAspect="1"/>
          </p:cNvPicPr>
          <p:nvPr/>
        </p:nvPicPr>
        <p:blipFill>
          <a:blip r:embed="rId16"/>
          <a:stretch>
            <a:fillRect/>
          </a:stretch>
        </p:blipFill>
        <p:spPr>
          <a:xfrm>
            <a:off x="25079743" y="23344235"/>
            <a:ext cx="6048279" cy="6853620"/>
          </a:xfrm>
          <a:prstGeom prst="rect">
            <a:avLst/>
          </a:prstGeom>
        </p:spPr>
      </p:pic>
      <p:pic>
        <p:nvPicPr>
          <p:cNvPr id="100" name="Picture 99">
            <a:extLst>
              <a:ext uri="{FF2B5EF4-FFF2-40B4-BE49-F238E27FC236}">
                <a16:creationId xmlns:a16="http://schemas.microsoft.com/office/drawing/2014/main" id="{0E258D6C-AEDB-C12D-0D8B-52F5FD0974D8}"/>
              </a:ext>
            </a:extLst>
          </p:cNvPr>
          <p:cNvPicPr>
            <a:picLocks noChangeAspect="1"/>
          </p:cNvPicPr>
          <p:nvPr/>
        </p:nvPicPr>
        <p:blipFill>
          <a:blip r:embed="rId17"/>
          <a:stretch>
            <a:fillRect/>
          </a:stretch>
        </p:blipFill>
        <p:spPr>
          <a:xfrm>
            <a:off x="17526787" y="18149749"/>
            <a:ext cx="13297703" cy="4930931"/>
          </a:xfrm>
          <a:prstGeom prst="rect">
            <a:avLst/>
          </a:prstGeom>
        </p:spPr>
      </p:pic>
      <p:sp>
        <p:nvSpPr>
          <p:cNvPr id="102" name="TextBox 101">
            <a:extLst>
              <a:ext uri="{FF2B5EF4-FFF2-40B4-BE49-F238E27FC236}">
                <a16:creationId xmlns:a16="http://schemas.microsoft.com/office/drawing/2014/main" id="{EF579DFA-028C-877F-26FB-2E37FDF8EAAD}"/>
              </a:ext>
            </a:extLst>
          </p:cNvPr>
          <p:cNvSpPr txBox="1"/>
          <p:nvPr/>
        </p:nvSpPr>
        <p:spPr>
          <a:xfrm>
            <a:off x="25899707" y="30219961"/>
            <a:ext cx="4533842" cy="512448"/>
          </a:xfrm>
          <a:prstGeom prst="rect">
            <a:avLst/>
          </a:prstGeom>
          <a:noFill/>
        </p:spPr>
        <p:txBody>
          <a:bodyPr wrap="square">
            <a:spAutoFit/>
          </a:bodyPr>
          <a:lstStyle/>
          <a:p>
            <a:pPr marL="27720">
              <a:spcBef>
                <a:spcPts val="207"/>
              </a:spcBef>
            </a:pPr>
            <a:r>
              <a:rPr lang="en-US" sz="2730" dirty="0">
                <a:latin typeface="Times New Roman"/>
                <a:cs typeface="Times New Roman"/>
              </a:rPr>
              <a:t>Figure</a:t>
            </a:r>
            <a:r>
              <a:rPr lang="en-US" sz="2730" spc="65" dirty="0">
                <a:latin typeface="Times New Roman"/>
                <a:cs typeface="Times New Roman"/>
              </a:rPr>
              <a:t> 5: Sample Predictions</a:t>
            </a:r>
            <a:endParaRPr lang="en-US" sz="2730" dirty="0">
              <a:latin typeface="Times New Roman"/>
              <a:cs typeface="Times New Roman"/>
            </a:endParaRPr>
          </a:p>
        </p:txBody>
      </p:sp>
      <p:pic>
        <p:nvPicPr>
          <p:cNvPr id="108" name="Picture 107">
            <a:extLst>
              <a:ext uri="{FF2B5EF4-FFF2-40B4-BE49-F238E27FC236}">
                <a16:creationId xmlns:a16="http://schemas.microsoft.com/office/drawing/2014/main" id="{F431BECD-F1CC-3B4F-F7C6-3887E51A5597}"/>
              </a:ext>
            </a:extLst>
          </p:cNvPr>
          <p:cNvPicPr>
            <a:picLocks noChangeAspect="1"/>
          </p:cNvPicPr>
          <p:nvPr/>
        </p:nvPicPr>
        <p:blipFill>
          <a:blip r:embed="rId18"/>
          <a:stretch>
            <a:fillRect/>
          </a:stretch>
        </p:blipFill>
        <p:spPr>
          <a:xfrm>
            <a:off x="7309637" y="25462853"/>
            <a:ext cx="8031875" cy="4112426"/>
          </a:xfrm>
          <a:prstGeom prst="rect">
            <a:avLst/>
          </a:prstGeom>
        </p:spPr>
      </p:pic>
    </p:spTree>
  </p:cSld>
  <p:clrMapOvr>
    <a:masterClrMapping/>
  </p:clrMapOvr>
</p:sld>
</file>

<file path=ppt/theme/theme1.xml><?xml version="1.0" encoding="utf-8"?>
<a:theme xmlns:a="http://schemas.openxmlformats.org/drawingml/2006/main" name="1_Mock po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1062</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 Gothic</vt:lpstr>
      <vt:lpstr>Times New Roman</vt:lpstr>
      <vt:lpstr>1_Mock poster</vt:lpstr>
      <vt:lpstr>Brain Tumor classification and Detection by Integrating ML Classifiers with Xception model for Magnetic Resonance imaging   Author –Vaishnavi Kukkala, Supervised by Prof. Khaled Sayed, PhD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Quantick, Owen</dc:creator>
  <cp:lastModifiedBy>Kukkala, Vaishnavi</cp:lastModifiedBy>
  <cp:revision>43</cp:revision>
  <dcterms:created xsi:type="dcterms:W3CDTF">2023-02-06T18:19:23Z</dcterms:created>
  <dcterms:modified xsi:type="dcterms:W3CDTF">2025-03-21T22:35:08Z</dcterms:modified>
</cp:coreProperties>
</file>