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5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302" r:id="rId14"/>
    <p:sldId id="1301" r:id="rId15"/>
    <p:sldId id="1300" r:id="rId16"/>
    <p:sldId id="1299" r:id="rId17"/>
    <p:sldId id="1305" r:id="rId18"/>
    <p:sldId id="1304" r:id="rId19"/>
    <p:sldId id="1303" r:id="rId20"/>
    <p:sldId id="1297" r:id="rId21"/>
    <p:sldId id="1298" r:id="rId22"/>
    <p:sldId id="1295" r:id="rId23"/>
    <p:sldId id="125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07134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2184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=""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 smtClean="0">
                <a:solidFill>
                  <a:srgbClr val="161D23"/>
                </a:solidFill>
              </a:rPr>
              <a:t>Vaishnavi</a:t>
            </a:r>
            <a:r>
              <a:rPr lang="en-US" sz="1200" dirty="0" smtClean="0">
                <a:solidFill>
                  <a:srgbClr val="161D23"/>
                </a:solidFill>
              </a:rPr>
              <a:t> </a:t>
            </a:r>
            <a:r>
              <a:rPr lang="en-US" sz="1200" dirty="0" err="1" smtClean="0">
                <a:solidFill>
                  <a:srgbClr val="161D23"/>
                </a:solidFill>
              </a:rPr>
              <a:t>Ghatge</a:t>
            </a:r>
            <a:r>
              <a:rPr lang="en-US" sz="1200" dirty="0" smtClean="0">
                <a:solidFill>
                  <a:srgbClr val="161D23"/>
                </a:solidFill>
              </a:rPr>
              <a:t> 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5" y="343828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STU63724f65df9f61668435813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2550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AISSMS Institute of Information Technology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Mobile No: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Mail ID: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9356320950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vaishnavighatge77@gmail.com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830317" y="1243419"/>
            <a:ext cx="7174558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10" y="1219200"/>
            <a:ext cx="4067504" cy="3510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851338" y="1903028"/>
            <a:ext cx="30795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When creating a stacked bar chart for the count of companies by industry and enabling data labels, it's evident that the </a:t>
            </a:r>
            <a:r>
              <a:rPr lang="en-US" b="1" dirty="0" err="1" smtClean="0">
                <a:latin typeface="+mn-lt"/>
              </a:rPr>
              <a:t>Fintech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industry has the highest number of unicorns, while the </a:t>
            </a:r>
            <a:r>
              <a:rPr lang="en-US" dirty="0" smtClean="0">
                <a:latin typeface="+mn-lt"/>
              </a:rPr>
              <a:t>Travel </a:t>
            </a:r>
            <a:r>
              <a:rPr lang="en-US" dirty="0" smtClean="0">
                <a:latin typeface="+mn-lt"/>
              </a:rPr>
              <a:t>industry has the least number of unicorns.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798786" y="1243419"/>
            <a:ext cx="7206089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51" y="1208691"/>
            <a:ext cx="4056993" cy="3531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819808" y="1850476"/>
            <a:ext cx="316361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 utilized a pie chart to ascertain the continent that accommodates the highest number of unicorns. </a:t>
            </a: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This visual indicates that </a:t>
            </a:r>
            <a:r>
              <a:rPr lang="en-US" b="1" dirty="0" smtClean="0">
                <a:latin typeface="+mn-lt"/>
              </a:rPr>
              <a:t>North America</a:t>
            </a:r>
            <a:r>
              <a:rPr lang="en-US" dirty="0" smtClean="0">
                <a:latin typeface="+mn-lt"/>
              </a:rPr>
              <a:t> boasts the highest number of unicorns, while Africa has the fewest.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735724" y="1243419"/>
            <a:ext cx="7269151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54" y="1240220"/>
            <a:ext cx="3930869" cy="348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746235" y="2260379"/>
            <a:ext cx="3342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 created a matrix visual to analyze the Return on Investment (ROI) of each company, revealing that </a:t>
            </a:r>
            <a:r>
              <a:rPr lang="en-US" b="1" dirty="0" err="1" smtClean="0">
                <a:latin typeface="+mn-lt"/>
              </a:rPr>
              <a:t>Zapier</a:t>
            </a:r>
            <a:r>
              <a:rPr lang="en-US" dirty="0" smtClean="0">
                <a:latin typeface="+mn-lt"/>
              </a:rPr>
              <a:t> company holds the top position in terms of ROI.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76" y="1250731"/>
            <a:ext cx="3857295" cy="348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1457596" y="1924047"/>
            <a:ext cx="2704501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 used a clustered column chart to figure out which investor funded most of the unicorns. </a:t>
            </a: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This visual reveals that </a:t>
            </a:r>
            <a:r>
              <a:rPr lang="en-US" b="1" dirty="0" smtClean="0">
                <a:latin typeface="+mn-lt"/>
              </a:rPr>
              <a:t>Tiger Global Management</a:t>
            </a:r>
            <a:r>
              <a:rPr lang="en-US" dirty="0" smtClean="0">
                <a:latin typeface="+mn-lt"/>
              </a:rPr>
              <a:t> is the primary investor behind the majority of the </a:t>
            </a:r>
            <a:r>
              <a:rPr lang="en-US" dirty="0" smtClean="0">
                <a:latin typeface="+mn-lt"/>
              </a:rPr>
              <a:t>unicorns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693683" y="1243419"/>
            <a:ext cx="731119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42" y="1250731"/>
            <a:ext cx="4004442" cy="3478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679831" y="2197318"/>
            <a:ext cx="3303589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 employed a line chart to identify the year when </a:t>
            </a:r>
            <a:r>
              <a:rPr lang="en-US" dirty="0" smtClean="0">
                <a:latin typeface="+mn-lt"/>
              </a:rPr>
              <a:t>an </a:t>
            </a:r>
            <a:r>
              <a:rPr lang="en-US" dirty="0" smtClean="0">
                <a:latin typeface="+mn-lt"/>
              </a:rPr>
              <a:t>unicorn company achieved its highest valuation</a:t>
            </a:r>
            <a:r>
              <a:rPr lang="en-US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This visual indicates that </a:t>
            </a:r>
            <a:r>
              <a:rPr lang="en-US" b="1" dirty="0" smtClean="0">
                <a:latin typeface="+mn-lt"/>
              </a:rPr>
              <a:t>2012</a:t>
            </a:r>
            <a:r>
              <a:rPr lang="en-US" dirty="0" smtClean="0">
                <a:latin typeface="+mn-lt"/>
              </a:rPr>
              <a:t> was the year when </a:t>
            </a:r>
            <a:r>
              <a:rPr lang="en-US" dirty="0" smtClean="0">
                <a:latin typeface="+mn-lt"/>
              </a:rPr>
              <a:t>an </a:t>
            </a:r>
            <a:r>
              <a:rPr lang="en-US" dirty="0" smtClean="0">
                <a:latin typeface="+mn-lt"/>
              </a:rPr>
              <a:t>unicorn company achieved its highest valuation.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767255" y="1243419"/>
            <a:ext cx="7237620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93" y="1250731"/>
            <a:ext cx="3941379" cy="3478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763913" y="2081704"/>
            <a:ext cx="330358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 utilized a </a:t>
            </a:r>
            <a:r>
              <a:rPr lang="en-US" dirty="0" err="1" smtClean="0">
                <a:latin typeface="+mn-lt"/>
              </a:rPr>
              <a:t>treemap</a:t>
            </a:r>
            <a:r>
              <a:rPr lang="en-US" dirty="0" smtClean="0">
                <a:latin typeface="+mn-lt"/>
              </a:rPr>
              <a:t> to ascertain which industry received the highest amount of funding</a:t>
            </a:r>
            <a:r>
              <a:rPr lang="en-US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This visual reveals that the </a:t>
            </a:r>
            <a:r>
              <a:rPr lang="en-US" b="1" dirty="0" smtClean="0">
                <a:latin typeface="+mn-lt"/>
              </a:rPr>
              <a:t>consumer and retail</a:t>
            </a:r>
            <a:r>
              <a:rPr lang="en-US" dirty="0" smtClean="0">
                <a:latin typeface="+mn-lt"/>
              </a:rPr>
              <a:t> industry received the highest amount of funding.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213163"/>
                </a:solidFill>
              </a:rPr>
              <a:t>Dashboard 1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9" y="1250731"/>
            <a:ext cx="6621516" cy="34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78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7" y="1156138"/>
            <a:ext cx="6558455" cy="35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8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4" y="1402011"/>
            <a:ext cx="5785340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The project aimed to analyze unicorn companies using Power BI, covering various attributes such as company details, funding, industry, and more.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It progressed through four key stages: data collection and preprocessing, DAX functions and basic visualization, advanced visualization, and formatting/testing.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Through these stages, the project successfully extracted insights and provided valuable information about unicorn companies, their funding, industry trends, and more</a:t>
            </a:r>
            <a:r>
              <a:rPr lang="en-US" sz="1200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smtClean="0"/>
              <a:t>project involved utilizing various visualization techniques such as stacked column charts, map visuals, line charts, </a:t>
            </a:r>
            <a:r>
              <a:rPr lang="en-US" sz="1200" dirty="0" err="1" smtClean="0"/>
              <a:t>treemaps</a:t>
            </a:r>
            <a:r>
              <a:rPr lang="en-US" sz="1200" dirty="0" smtClean="0"/>
              <a:t>, and clustered column charts to analyze different aspects of unicorn companies</a:t>
            </a:r>
            <a:r>
              <a:rPr lang="en-US" sz="1200" dirty="0" smtClean="0"/>
              <a:t>.</a:t>
            </a: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The use of Power BI facilitated the creation of interactive and visually appealing dashboards, enabling stakeholders to explore and understand the data effectively</a:t>
            </a:r>
            <a:r>
              <a:rPr lang="en-US" sz="1200" dirty="0" smtClean="0">
                <a:latin typeface="+mn-lt"/>
              </a:rPr>
              <a:t>.</a:t>
            </a:r>
            <a:endParaRPr lang="en-US" sz="1200" dirty="0" smtClean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=""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5980386" y="1398625"/>
            <a:ext cx="3163614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3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=""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443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=""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=""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227748" y="2534555"/>
              <a:ext cx="577018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smtClean="0">
                  <a:latin typeface="+mj-lt"/>
                </a:rPr>
                <a:t>Power BI Enabled Comprehensive Analysis on Unicorn Businesses </a:t>
              </a:r>
              <a:r>
                <a:rPr lang="en-US" sz="1600" b="1" dirty="0">
                  <a:latin typeface="+mj-lt"/>
                </a:rPr>
                <a:t>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2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 smtClean="0">
                    <a:solidFill>
                      <a:schemeClr val="tx1"/>
                    </a:solidFill>
                  </a:rPr>
                  <a:t>Analyze unicorn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company’s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geographical distribution and funding trends using Power BI, integrating data on company name, location, funding, industry, and key investors.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 smtClean="0">
                    <a:solidFill>
                      <a:schemeClr val="tx1"/>
                    </a:solidFill>
                  </a:rPr>
                  <a:t>Visualize unicorn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company’s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growth trajectories over time, correlating valuation with funding amounts and industry sector using Power BI's dynamic dashboard features.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 smtClean="0">
                    <a:solidFill>
                      <a:schemeClr val="tx1"/>
                    </a:solidFill>
                  </a:rPr>
                  <a:t>Explore the relationship between unicorn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company’s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founding years, valuation, and continent-wise presence through interactive Power BI charts and filters.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200" dirty="0" smtClean="0">
                    <a:solidFill>
                      <a:schemeClr val="tx1"/>
                    </a:solidFill>
                  </a:rPr>
                  <a:t>Conduct comparative analysis of unicorn companies across continents, examining funding sources, industry diversity, and valuation metrics leveraging Power BI's comprehensive data visualization capabilities.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855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6" y="1284891"/>
            <a:ext cx="59535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Determine the average number of years it </a:t>
            </a:r>
            <a:r>
              <a:rPr lang="en-US" sz="1200" dirty="0" smtClean="0"/>
              <a:t>takes for a company </a:t>
            </a:r>
            <a:r>
              <a:rPr lang="en-US" sz="1200" dirty="0" smtClean="0"/>
              <a:t>to transition into </a:t>
            </a:r>
            <a:r>
              <a:rPr lang="en-US" sz="1200" dirty="0" smtClean="0"/>
              <a:t>an </a:t>
            </a:r>
            <a:r>
              <a:rPr lang="en-US" sz="1200" dirty="0" smtClean="0"/>
              <a:t>unicorn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Determine the continent with the highest number of unicorns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Discovered </a:t>
            </a:r>
            <a:r>
              <a:rPr lang="en-US" sz="1200" dirty="0" smtClean="0"/>
              <a:t>which country hosts the highest number of unicorns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Determine the year that generated the highest number of unicorns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Identify the industry with the highest number of unicorns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Identify the company with the highest Return on Investment (ROI</a:t>
            </a:r>
            <a:r>
              <a:rPr lang="en-US" sz="1200" dirty="0" smtClean="0"/>
              <a:t>).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Identify the investor who funded the majority of the unicorns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Discovered </a:t>
            </a:r>
            <a:r>
              <a:rPr lang="en-US" sz="1200" dirty="0" smtClean="0"/>
              <a:t>the year in which a unicorn company generated the </a:t>
            </a:r>
            <a:r>
              <a:rPr lang="en-US" sz="1200" dirty="0" smtClean="0"/>
              <a:t>highest valuation.</a:t>
            </a: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sz="1200" dirty="0" smtClean="0"/>
              <a:t>Identify the industry with the highest amount of funding.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IN" sz="1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954696" y="127795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=""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=""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460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282261"/>
            <a:ext cx="50550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In the initial stage, data collection, cleaning, and pre-processing were conducted to ensure the reliability and integrity of the datasets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second stage involved the application of DAX functions and basic visualization techniques to compute key metrics and visualize trends within the unicorn company data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third stage focused on enhancing visualization techniques to present insights effectively, aiding stakeholders' understanding of critical patterns and trends</a:t>
            </a:r>
            <a:r>
              <a:rPr lang="en-US" sz="1200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Finally, the fourth stage comprised formatting the visualizations for clarity and conducting rigorous testing to validate the accuracy and reliability of the analysis, ensuring its suitability for strategic decision-making.</a:t>
            </a:r>
            <a:endParaRPr lang="en-US" sz="1200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=""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1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579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utilized Power BI Dashboard to analyze the project</a:t>
            </a:r>
            <a:r>
              <a:rPr lang="en-US" sz="1200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determined the average duration it takes for a company to transition into a </a:t>
            </a:r>
            <a:r>
              <a:rPr lang="en-US" sz="1200" dirty="0" smtClean="0">
                <a:latin typeface="+mn-lt"/>
              </a:rPr>
              <a:t>unicorn using </a:t>
            </a:r>
            <a:r>
              <a:rPr lang="en-US" sz="1200" dirty="0" smtClean="0">
                <a:latin typeface="+mn-lt"/>
              </a:rPr>
              <a:t>card visual</a:t>
            </a:r>
            <a:r>
              <a:rPr lang="en-US" sz="1200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identified the continent boasting the highest number of </a:t>
            </a:r>
            <a:r>
              <a:rPr lang="en-US" sz="1200" dirty="0" smtClean="0">
                <a:latin typeface="+mn-lt"/>
              </a:rPr>
              <a:t>unicorn using pie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discovered which country hosts the highest number of </a:t>
            </a:r>
            <a:r>
              <a:rPr lang="en-US" sz="1200" dirty="0" smtClean="0">
                <a:latin typeface="+mn-lt"/>
              </a:rPr>
              <a:t>unicorns using map visual.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determined the year that generated the highest number of </a:t>
            </a:r>
            <a:r>
              <a:rPr lang="en-US" sz="1200" dirty="0" smtClean="0">
                <a:latin typeface="+mn-lt"/>
              </a:rPr>
              <a:t>unicorns using area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uncovered the industry with the highest number of </a:t>
            </a:r>
            <a:r>
              <a:rPr lang="en-US" sz="1200" dirty="0" smtClean="0">
                <a:latin typeface="+mn-lt"/>
              </a:rPr>
              <a:t>unicorns using stacked bar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identified the company with the highest Return on Investment (ROI</a:t>
            </a:r>
            <a:r>
              <a:rPr lang="en-US" sz="1200" dirty="0" smtClean="0">
                <a:latin typeface="+mn-lt"/>
              </a:rPr>
              <a:t>) using matrix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I have determined the investor who funded the majority of the </a:t>
            </a:r>
            <a:r>
              <a:rPr lang="en-US" sz="1200" dirty="0" smtClean="0">
                <a:latin typeface="+mn-lt"/>
              </a:rPr>
              <a:t>unicorns using clustered column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I have identified the year in which a unicorn company achieved the highest </a:t>
            </a:r>
            <a:r>
              <a:rPr lang="en-US" sz="1200" dirty="0" smtClean="0"/>
              <a:t>valuation using line chart.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I have discovered</a:t>
            </a:r>
            <a:r>
              <a:rPr lang="en-US" sz="1200" dirty="0" smtClean="0"/>
              <a:t> </a:t>
            </a:r>
            <a:r>
              <a:rPr lang="en-US" sz="1200" dirty="0" smtClean="0"/>
              <a:t>the industry with the highest amount of </a:t>
            </a:r>
            <a:r>
              <a:rPr lang="en-US" sz="1200" dirty="0" smtClean="0"/>
              <a:t>funding using </a:t>
            </a:r>
            <a:r>
              <a:rPr lang="en-US" sz="1200" dirty="0" err="1" smtClean="0"/>
              <a:t>treemap</a:t>
            </a:r>
            <a:r>
              <a:rPr lang="en-US" sz="1200" dirty="0" smtClean="0"/>
              <a:t> visual.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12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Power BI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171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662152" y="1243419"/>
            <a:ext cx="7342723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34" y="1240221"/>
            <a:ext cx="3605049" cy="3499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658809" y="1987110"/>
            <a:ext cx="374502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stacked column chart visualizes the years when the maximum number of companies became unicorns, revealing that </a:t>
            </a:r>
            <a:r>
              <a:rPr lang="en-US" b="1" dirty="0" smtClean="0"/>
              <a:t>2021</a:t>
            </a:r>
            <a:r>
              <a:rPr lang="en-US" dirty="0" smtClean="0"/>
              <a:t> had the highest count</a:t>
            </a:r>
            <a:r>
              <a:rPr lang="en-US" dirty="0" smtClean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 applied advanced filtering, which includes years greater than or equal to 2015, for convenience.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851338" y="1243419"/>
            <a:ext cx="7153537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4.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38" y="1219201"/>
            <a:ext cx="3804745" cy="3541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882870" y="1965434"/>
            <a:ext cx="331075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 utilized a map visual to ascertain the country with the highest number of unicorns. </a:t>
            </a: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visual indicates that </a:t>
            </a:r>
            <a:r>
              <a:rPr lang="en-US" dirty="0" smtClean="0">
                <a:latin typeface="+mn-lt"/>
              </a:rPr>
              <a:t>the </a:t>
            </a:r>
            <a:r>
              <a:rPr lang="en-US" b="1" dirty="0" smtClean="0">
                <a:latin typeface="+mn-lt"/>
              </a:rPr>
              <a:t>United States</a:t>
            </a:r>
            <a:r>
              <a:rPr lang="en-US" dirty="0" smtClean="0">
                <a:latin typeface="+mn-lt"/>
              </a:rPr>
              <a:t> boasts the highest number of unicorns, while Senegal has the </a:t>
            </a:r>
            <a:r>
              <a:rPr lang="en-US" dirty="0" smtClean="0">
                <a:latin typeface="+mn-lt"/>
              </a:rPr>
              <a:t>fewest.</a:t>
            </a:r>
            <a:r>
              <a:rPr lang="en-US" dirty="0" smtClean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2981</TotalTime>
  <Words>994</Words>
  <Application>Microsoft Office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 Light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93</cp:revision>
  <dcterms:modified xsi:type="dcterms:W3CDTF">2024-03-31T18:16:35Z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