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Lst>
  <p:notesMasterIdLst>
    <p:notesMasterId r:id="rId27"/>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embeddedFontLst>
    <p:embeddedFont>
      <p:font typeface="Verdana" pitchFamily="34" charset="0"/>
      <p:regular r:id="rId28"/>
      <p:bold r:id="rId29"/>
      <p:italic r:id="rId30"/>
      <p:boldItalic r:id="rId31"/>
    </p:embeddedFont>
    <p:embeddedFont>
      <p:font typeface="Calibri" pitchFamily="34" charset="0"/>
      <p:regular r:id="rId32"/>
      <p:bold r:id="rId33"/>
      <p:italic r:id="rId34"/>
      <p:boldItalic r:id="rId35"/>
    </p:embeddedFont>
    <p:embeddedFont>
      <p:font typeface="Century Gothic"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j1rAUjeBFdIn/SHqzpCPF2vwie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120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42090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c874eeace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g6c874eeace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c874eeace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g6c874eeace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6c874eeace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6c874eeace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c874eeace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g6c874eeace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6c874eeace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g6c874eeace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6c874eeace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g6c874eeace_0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c874eeace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g6c874eeace_0_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6c874eeace_0_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g6c874eeace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9" name="Google Shape;31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6c874eeace_0_1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g6c874eeace_0_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6c874eeace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3" name="Google Shape;343;g6c874eeace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6c874eeace_0_1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g6c874eeace_0_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c874eeace_0_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g6c874eeace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c874eeace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g6c874eeace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29"/>
          <p:cNvSpPr>
            <a:spLocks noGrp="1"/>
          </p:cNvSpPr>
          <p:nvPr>
            <p:ph type="pic" idx="2"/>
          </p:nvPr>
        </p:nvSpPr>
        <p:spPr>
          <a:xfrm>
            <a:off x="5487990" y="2048256"/>
            <a:ext cx="3427413" cy="420624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2800"/>
              <a:buFont typeface="Noto Sans Symbols"/>
              <a:buNone/>
              <a:defRPr sz="2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9" name="Google Shape;69;p2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2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2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3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30"/>
          <p:cNvSpPr>
            <a:spLocks noGrp="1"/>
          </p:cNvSpPr>
          <p:nvPr>
            <p:ph type="pic" idx="2"/>
          </p:nvPr>
        </p:nvSpPr>
        <p:spPr>
          <a:xfrm>
            <a:off x="927100" y="1129553"/>
            <a:ext cx="7988300" cy="2980944"/>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76" name="Google Shape;76;p3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3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3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3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3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31"/>
          <p:cNvSpPr>
            <a:spLocks noGrp="1"/>
          </p:cNvSpPr>
          <p:nvPr>
            <p:ph type="pic" idx="2"/>
          </p:nvPr>
        </p:nvSpPr>
        <p:spPr>
          <a:xfrm>
            <a:off x="927100" y="1129553"/>
            <a:ext cx="3986784" cy="2980944"/>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3" name="Google Shape;83;p31"/>
          <p:cNvSpPr>
            <a:spLocks noGrp="1"/>
          </p:cNvSpPr>
          <p:nvPr>
            <p:ph type="pic" idx="3"/>
          </p:nvPr>
        </p:nvSpPr>
        <p:spPr>
          <a:xfrm>
            <a:off x="4928616" y="1129553"/>
            <a:ext cx="3986784" cy="2980944"/>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4" name="Google Shape;84;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85" name="Google Shape;85;p3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3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8" name="Google Shape;88;p3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3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32"/>
          <p:cNvSpPr>
            <a:spLocks noGrp="1"/>
          </p:cNvSpPr>
          <p:nvPr>
            <p:ph type="pic" idx="2"/>
          </p:nvPr>
        </p:nvSpPr>
        <p:spPr>
          <a:xfrm>
            <a:off x="927100" y="1129553"/>
            <a:ext cx="6601968" cy="2980944"/>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1" name="Google Shape;91;p32"/>
          <p:cNvSpPr>
            <a:spLocks noGrp="1"/>
          </p:cNvSpPr>
          <p:nvPr>
            <p:ph type="pic" idx="3"/>
          </p:nvPr>
        </p:nvSpPr>
        <p:spPr>
          <a:xfrm>
            <a:off x="7543800" y="1129553"/>
            <a:ext cx="1371600" cy="1481328"/>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2" name="Google Shape;92;p32"/>
          <p:cNvSpPr>
            <a:spLocks noGrp="1"/>
          </p:cNvSpPr>
          <p:nvPr>
            <p:ph type="pic" idx="4"/>
          </p:nvPr>
        </p:nvSpPr>
        <p:spPr>
          <a:xfrm>
            <a:off x="7543800" y="2629169"/>
            <a:ext cx="1371600" cy="1481328"/>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3" name="Google Shape;93;p3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3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3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3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p3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3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3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3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2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35"/>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3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3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3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2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3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3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3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3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3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4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4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4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4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4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4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4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4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2"/>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2" name="Google Shape;162;p4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4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4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4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4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4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4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4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4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4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4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4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4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4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2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2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22"/>
          <p:cNvSpPr>
            <a:spLocks noGrp="1"/>
          </p:cNvSpPr>
          <p:nvPr>
            <p:ph type="pic" idx="2"/>
          </p:nvPr>
        </p:nvSpPr>
        <p:spPr>
          <a:xfrm>
            <a:off x="927100" y="1129553"/>
            <a:ext cx="7988300" cy="38862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26" name="Google Shape;26;p22"/>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2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2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2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2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2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2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2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2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2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2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2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2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55" name="Google Shape;55;p2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2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27"/>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2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2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2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2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2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7">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8" name="Google Shape;108;p1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1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Business Problem:</a:t>
            </a:r>
            <a:endParaRPr sz="1400" b="0" i="0" u="none" strike="noStrike" cap="none">
              <a:solidFill>
                <a:srgbClr val="000000"/>
              </a:solidFill>
              <a:latin typeface="Arial"/>
              <a:ea typeface="Arial"/>
              <a:cs typeface="Arial"/>
              <a:sym typeface="Arial"/>
            </a:endParaRPr>
          </a:p>
        </p:txBody>
      </p:sp>
      <p:sp>
        <p:nvSpPr>
          <p:cNvPr id="189" name="Google Shape;189;p2"/>
          <p:cNvSpPr txBox="1"/>
          <p:nvPr/>
        </p:nvSpPr>
        <p:spPr>
          <a:xfrm>
            <a:off x="-11" y="3428990"/>
            <a:ext cx="89790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800">
                <a:solidFill>
                  <a:schemeClr val="dk1"/>
                </a:solidFill>
              </a:rPr>
              <a:t>The objective of Warranty Claims is to Analysis the problem and </a:t>
            </a:r>
            <a:r>
              <a:rPr lang="en-US" sz="1800" b="0" i="0" u="none" strike="noStrike" cap="none">
                <a:solidFill>
                  <a:schemeClr val="dk1"/>
                </a:solidFill>
                <a:latin typeface="Arial"/>
                <a:ea typeface="Arial"/>
                <a:cs typeface="Arial"/>
                <a:sym typeface="Arial"/>
              </a:rPr>
              <a:t>Predicting whether the customer </a:t>
            </a:r>
            <a:r>
              <a:rPr lang="en-US" sz="1800">
                <a:solidFill>
                  <a:schemeClr val="dk1"/>
                </a:solidFill>
              </a:rPr>
              <a:t> Claims  is  fraudulent</a:t>
            </a:r>
            <a:r>
              <a:rPr lang="en-US" sz="1800" b="0" i="0" u="none" strike="noStrike" cap="none">
                <a:solidFill>
                  <a:schemeClr val="dk1"/>
                </a:solidFill>
                <a:latin typeface="Arial"/>
                <a:ea typeface="Arial"/>
                <a:cs typeface="Arial"/>
                <a:sym typeface="Arial"/>
              </a:rPr>
              <a:t> or </a:t>
            </a:r>
            <a:r>
              <a:rPr lang="en-US" sz="1800">
                <a:solidFill>
                  <a:schemeClr val="dk1"/>
                </a:solidFill>
              </a:rPr>
              <a:t>Genuine</a:t>
            </a:r>
            <a:r>
              <a:rPr lang="en-US" sz="1800" b="0"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Arial"/>
                <a:ea typeface="Arial"/>
                <a:cs typeface="Arial"/>
                <a:sym typeface="Arial"/>
              </a:rPr>
              <a:t>Predict whether a cust</a:t>
            </a:r>
            <a:r>
              <a:rPr lang="en-US" sz="1800">
                <a:solidFill>
                  <a:schemeClr val="dk1"/>
                </a:solidFill>
              </a:rPr>
              <a:t>omer is going to claim or not, we have to decide using classification algorithm. </a:t>
            </a:r>
            <a:endParaRPr sz="18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Verdana"/>
              <a:ea typeface="Verdana"/>
              <a:cs typeface="Verdana"/>
              <a:sym typeface="Verdana"/>
            </a:endParaRPr>
          </a:p>
        </p:txBody>
      </p:sp>
      <p:sp>
        <p:nvSpPr>
          <p:cNvPr id="190" name="Google Shape;190;p2"/>
          <p:cNvSpPr txBox="1"/>
          <p:nvPr/>
        </p:nvSpPr>
        <p:spPr>
          <a:xfrm>
            <a:off x="0" y="961075"/>
            <a:ext cx="91440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800">
                <a:solidFill>
                  <a:srgbClr val="111111"/>
                </a:solidFill>
                <a:highlight>
                  <a:srgbClr val="FFFFFF"/>
                </a:highlight>
              </a:rPr>
              <a:t>Fraud can take place in various forms, and it affects the industry economically, although not in equal measure. The sectors that deal with it uses various techniques to overcome the fraudulent cases.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C00000"/>
              </a:solidFill>
              <a:latin typeface="Century Gothic"/>
              <a:ea typeface="Century Gothic"/>
              <a:cs typeface="Century Gothic"/>
              <a:sym typeface="Century Gothic"/>
            </a:endParaRPr>
          </a:p>
        </p:txBody>
      </p:sp>
      <p:sp>
        <p:nvSpPr>
          <p:cNvPr id="191" name="Google Shape;191;p2"/>
          <p:cNvSpPr txBox="1"/>
          <p:nvPr/>
        </p:nvSpPr>
        <p:spPr>
          <a:xfrm>
            <a:off x="0" y="2592541"/>
            <a:ext cx="2569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entury Gothic"/>
                <a:ea typeface="Century Gothic"/>
                <a:cs typeface="Century Gothic"/>
                <a:sym typeface="Century Gothic"/>
              </a:rPr>
              <a:t>Objective</a:t>
            </a:r>
            <a:endParaRPr sz="1800" b="1" i="0" u="none" strike="noStrike" cap="none">
              <a:solidFill>
                <a:srgbClr val="000000"/>
              </a:solidFill>
              <a:latin typeface="Arial"/>
              <a:ea typeface="Arial"/>
              <a:cs typeface="Arial"/>
              <a:sym typeface="Arial"/>
            </a:endParaRPr>
          </a:p>
        </p:txBody>
      </p:sp>
      <p:pic>
        <p:nvPicPr>
          <p:cNvPr id="192" name="Google Shape;192;p2"/>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55"/>
        <p:cNvGrpSpPr/>
        <p:nvPr/>
      </p:nvGrpSpPr>
      <p:grpSpPr>
        <a:xfrm>
          <a:off x="0" y="0"/>
          <a:ext cx="0" cy="0"/>
          <a:chOff x="0" y="0"/>
          <a:chExt cx="0" cy="0"/>
        </a:xfrm>
      </p:grpSpPr>
      <p:sp>
        <p:nvSpPr>
          <p:cNvPr id="256" name="Google Shape;256;g6c874eeace_0_33"/>
          <p:cNvSpPr txBox="1"/>
          <p:nvPr/>
        </p:nvSpPr>
        <p:spPr>
          <a:xfrm>
            <a:off x="88256" y="300127"/>
            <a:ext cx="8503200" cy="61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Count Plot </a:t>
            </a:r>
            <a:endParaRPr sz="1400" b="0" i="0" u="none" strike="noStrike" cap="none">
              <a:solidFill>
                <a:srgbClr val="000000"/>
              </a:solidFill>
              <a:latin typeface="Arial"/>
              <a:ea typeface="Arial"/>
              <a:cs typeface="Arial"/>
              <a:sym typeface="Arial"/>
            </a:endParaRPr>
          </a:p>
        </p:txBody>
      </p:sp>
      <p:pic>
        <p:nvPicPr>
          <p:cNvPr id="257" name="Google Shape;257;g6c874eeace_0_33"/>
          <p:cNvPicPr preferRelativeResize="0"/>
          <p:nvPr/>
        </p:nvPicPr>
        <p:blipFill rotWithShape="1">
          <a:blip r:embed="rId3">
            <a:alphaModFix/>
          </a:blip>
          <a:srcRect/>
          <a:stretch/>
        </p:blipFill>
        <p:spPr>
          <a:xfrm>
            <a:off x="7771754" y="100245"/>
            <a:ext cx="1187053" cy="411358"/>
          </a:xfrm>
          <a:prstGeom prst="rect">
            <a:avLst/>
          </a:prstGeom>
          <a:noFill/>
          <a:ln>
            <a:noFill/>
          </a:ln>
        </p:spPr>
      </p:pic>
      <p:pic>
        <p:nvPicPr>
          <p:cNvPr id="258" name="Google Shape;258;g6c874eeace_0_33"/>
          <p:cNvPicPr preferRelativeResize="0"/>
          <p:nvPr/>
        </p:nvPicPr>
        <p:blipFill rotWithShape="1">
          <a:blip r:embed="rId4">
            <a:alphaModFix/>
          </a:blip>
          <a:srcRect t="-8636"/>
          <a:stretch/>
        </p:blipFill>
        <p:spPr>
          <a:xfrm>
            <a:off x="0" y="820200"/>
            <a:ext cx="9143999" cy="6037800"/>
          </a:xfrm>
          <a:prstGeom prst="rect">
            <a:avLst/>
          </a:prstGeom>
          <a:noFill/>
          <a:ln>
            <a:noFill/>
          </a:ln>
        </p:spPr>
      </p:pic>
      <p:sp>
        <p:nvSpPr>
          <p:cNvPr id="259" name="Google Shape;259;g6c874eeace_0_33"/>
          <p:cNvSpPr txBox="1"/>
          <p:nvPr/>
        </p:nvSpPr>
        <p:spPr>
          <a:xfrm>
            <a:off x="2286000" y="1246900"/>
            <a:ext cx="799200" cy="8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a:latin typeface="Calibri"/>
              <a:ea typeface="Calibri"/>
              <a:cs typeface="Calibri"/>
              <a:sym typeface="Calibri"/>
            </a:endParaRPr>
          </a:p>
        </p:txBody>
      </p:sp>
      <p:sp>
        <p:nvSpPr>
          <p:cNvPr id="260" name="Google Shape;260;g6c874eeace_0_33"/>
          <p:cNvSpPr txBox="1"/>
          <p:nvPr/>
        </p:nvSpPr>
        <p:spPr>
          <a:xfrm>
            <a:off x="6184425" y="5694625"/>
            <a:ext cx="799200" cy="8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FFFFFF"/>
                </a:solidFill>
                <a:latin typeface="Calibri"/>
                <a:ea typeface="Calibri"/>
                <a:cs typeface="Calibri"/>
                <a:sym typeface="Calibri"/>
              </a:rPr>
              <a:t>35</a:t>
            </a:r>
            <a:endParaRPr sz="3000">
              <a:solidFill>
                <a:srgbClr val="FFFFFF"/>
              </a:solidFill>
              <a:latin typeface="Calibri"/>
              <a:ea typeface="Calibri"/>
              <a:cs typeface="Calibri"/>
              <a:sym typeface="Calibri"/>
            </a:endParaRPr>
          </a:p>
        </p:txBody>
      </p:sp>
      <p:sp>
        <p:nvSpPr>
          <p:cNvPr id="261" name="Google Shape;261;g6c874eeace_0_33"/>
          <p:cNvSpPr txBox="1"/>
          <p:nvPr/>
        </p:nvSpPr>
        <p:spPr>
          <a:xfrm>
            <a:off x="2490100" y="3939300"/>
            <a:ext cx="1329900" cy="8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FFFFFF"/>
                </a:solidFill>
                <a:latin typeface="Calibri"/>
                <a:ea typeface="Calibri"/>
                <a:cs typeface="Calibri"/>
                <a:sym typeface="Calibri"/>
              </a:rPr>
              <a:t>323</a:t>
            </a:r>
            <a:endParaRPr sz="3000">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65"/>
        <p:cNvGrpSpPr/>
        <p:nvPr/>
      </p:nvGrpSpPr>
      <p:grpSpPr>
        <a:xfrm>
          <a:off x="0" y="0"/>
          <a:ext cx="0" cy="0"/>
          <a:chOff x="0" y="0"/>
          <a:chExt cx="0" cy="0"/>
        </a:xfrm>
      </p:grpSpPr>
      <p:sp>
        <p:nvSpPr>
          <p:cNvPr id="266" name="Google Shape;266;g6c874eeace_0_40"/>
          <p:cNvSpPr txBox="1"/>
          <p:nvPr/>
        </p:nvSpPr>
        <p:spPr>
          <a:xfrm>
            <a:off x="88256" y="55202"/>
            <a:ext cx="8503200" cy="61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a:solidFill>
                  <a:srgbClr val="002776"/>
                </a:solidFill>
              </a:rPr>
              <a:t>Factor</a:t>
            </a:r>
            <a:r>
              <a:rPr lang="en-US" sz="2800" b="1" i="0" u="none" strike="noStrike" cap="none">
                <a:solidFill>
                  <a:srgbClr val="002776"/>
                </a:solidFill>
                <a:latin typeface="Arial"/>
                <a:ea typeface="Arial"/>
                <a:cs typeface="Arial"/>
                <a:sym typeface="Arial"/>
              </a:rPr>
              <a:t> Plot</a:t>
            </a:r>
            <a:endParaRPr sz="1400" b="0" i="0" u="none" strike="noStrike" cap="none">
              <a:solidFill>
                <a:srgbClr val="000000"/>
              </a:solidFill>
              <a:latin typeface="Arial"/>
              <a:ea typeface="Arial"/>
              <a:cs typeface="Arial"/>
              <a:sym typeface="Arial"/>
            </a:endParaRPr>
          </a:p>
        </p:txBody>
      </p:sp>
      <p:pic>
        <p:nvPicPr>
          <p:cNvPr id="267" name="Google Shape;267;g6c874eeace_0_40"/>
          <p:cNvPicPr preferRelativeResize="0"/>
          <p:nvPr/>
        </p:nvPicPr>
        <p:blipFill rotWithShape="1">
          <a:blip r:embed="rId3">
            <a:alphaModFix/>
          </a:blip>
          <a:srcRect/>
          <a:stretch/>
        </p:blipFill>
        <p:spPr>
          <a:xfrm>
            <a:off x="7771754" y="100245"/>
            <a:ext cx="1187053" cy="411358"/>
          </a:xfrm>
          <a:prstGeom prst="rect">
            <a:avLst/>
          </a:prstGeom>
          <a:noFill/>
          <a:ln>
            <a:noFill/>
          </a:ln>
        </p:spPr>
      </p:pic>
      <p:pic>
        <p:nvPicPr>
          <p:cNvPr id="268" name="Google Shape;268;g6c874eeace_0_40"/>
          <p:cNvPicPr preferRelativeResize="0"/>
          <p:nvPr/>
        </p:nvPicPr>
        <p:blipFill>
          <a:blip r:embed="rId4">
            <a:alphaModFix/>
          </a:blip>
          <a:stretch>
            <a:fillRect/>
          </a:stretch>
        </p:blipFill>
        <p:spPr>
          <a:xfrm>
            <a:off x="88250" y="820200"/>
            <a:ext cx="9055752" cy="6037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72"/>
        <p:cNvGrpSpPr/>
        <p:nvPr/>
      </p:nvGrpSpPr>
      <p:grpSpPr>
        <a:xfrm>
          <a:off x="0" y="0"/>
          <a:ext cx="0" cy="0"/>
          <a:chOff x="0" y="0"/>
          <a:chExt cx="0" cy="0"/>
        </a:xfrm>
      </p:grpSpPr>
      <p:sp>
        <p:nvSpPr>
          <p:cNvPr id="273" name="Google Shape;273;g6c874eeace_0_47"/>
          <p:cNvSpPr txBox="1"/>
          <p:nvPr/>
        </p:nvSpPr>
        <p:spPr>
          <a:xfrm>
            <a:off x="88256" y="55202"/>
            <a:ext cx="8503200" cy="61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Cross Table Fraud vs City Plot</a:t>
            </a:r>
            <a:endParaRPr sz="1400" b="0" i="0" u="none" strike="noStrike" cap="none">
              <a:solidFill>
                <a:srgbClr val="000000"/>
              </a:solidFill>
              <a:latin typeface="Arial"/>
              <a:ea typeface="Arial"/>
              <a:cs typeface="Arial"/>
              <a:sym typeface="Arial"/>
            </a:endParaRPr>
          </a:p>
        </p:txBody>
      </p:sp>
      <p:pic>
        <p:nvPicPr>
          <p:cNvPr id="274" name="Google Shape;274;g6c874eeace_0_47"/>
          <p:cNvPicPr preferRelativeResize="0"/>
          <p:nvPr/>
        </p:nvPicPr>
        <p:blipFill rotWithShape="1">
          <a:blip r:embed="rId3">
            <a:alphaModFix/>
          </a:blip>
          <a:srcRect/>
          <a:stretch/>
        </p:blipFill>
        <p:spPr>
          <a:xfrm>
            <a:off x="7771754" y="100245"/>
            <a:ext cx="1187053" cy="411358"/>
          </a:xfrm>
          <a:prstGeom prst="rect">
            <a:avLst/>
          </a:prstGeom>
          <a:noFill/>
          <a:ln>
            <a:noFill/>
          </a:ln>
        </p:spPr>
      </p:pic>
      <p:pic>
        <p:nvPicPr>
          <p:cNvPr id="275" name="Google Shape;275;g6c874eeace_0_47"/>
          <p:cNvPicPr preferRelativeResize="0"/>
          <p:nvPr/>
        </p:nvPicPr>
        <p:blipFill rotWithShape="1">
          <a:blip r:embed="rId4">
            <a:alphaModFix/>
          </a:blip>
          <a:srcRect/>
          <a:stretch/>
        </p:blipFill>
        <p:spPr>
          <a:xfrm>
            <a:off x="0" y="820200"/>
            <a:ext cx="9144001" cy="603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79"/>
        <p:cNvGrpSpPr/>
        <p:nvPr/>
      </p:nvGrpSpPr>
      <p:grpSpPr>
        <a:xfrm>
          <a:off x="0" y="0"/>
          <a:ext cx="0" cy="0"/>
          <a:chOff x="0" y="0"/>
          <a:chExt cx="0" cy="0"/>
        </a:xfrm>
      </p:grpSpPr>
      <p:sp>
        <p:nvSpPr>
          <p:cNvPr id="280" name="Google Shape;280;g6c874eeace_0_53"/>
          <p:cNvSpPr txBox="1"/>
          <p:nvPr/>
        </p:nvSpPr>
        <p:spPr>
          <a:xfrm>
            <a:off x="88256" y="55202"/>
            <a:ext cx="8503200" cy="61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Density Plot</a:t>
            </a:r>
            <a:endParaRPr sz="1400" b="0" i="0" u="none" strike="noStrike" cap="none">
              <a:solidFill>
                <a:srgbClr val="000000"/>
              </a:solidFill>
              <a:latin typeface="Arial"/>
              <a:ea typeface="Arial"/>
              <a:cs typeface="Arial"/>
              <a:sym typeface="Arial"/>
            </a:endParaRPr>
          </a:p>
        </p:txBody>
      </p:sp>
      <p:pic>
        <p:nvPicPr>
          <p:cNvPr id="281" name="Google Shape;281;g6c874eeace_0_53"/>
          <p:cNvPicPr preferRelativeResize="0"/>
          <p:nvPr/>
        </p:nvPicPr>
        <p:blipFill rotWithShape="1">
          <a:blip r:embed="rId3">
            <a:alphaModFix/>
          </a:blip>
          <a:srcRect/>
          <a:stretch/>
        </p:blipFill>
        <p:spPr>
          <a:xfrm>
            <a:off x="7771754" y="100245"/>
            <a:ext cx="1187053" cy="411358"/>
          </a:xfrm>
          <a:prstGeom prst="rect">
            <a:avLst/>
          </a:prstGeom>
          <a:noFill/>
          <a:ln>
            <a:noFill/>
          </a:ln>
        </p:spPr>
      </p:pic>
      <p:pic>
        <p:nvPicPr>
          <p:cNvPr id="282" name="Google Shape;282;g6c874eeace_0_53"/>
          <p:cNvPicPr preferRelativeResize="0"/>
          <p:nvPr/>
        </p:nvPicPr>
        <p:blipFill rotWithShape="1">
          <a:blip r:embed="rId4">
            <a:alphaModFix/>
          </a:blip>
          <a:srcRect/>
          <a:stretch/>
        </p:blipFill>
        <p:spPr>
          <a:xfrm>
            <a:off x="0" y="820200"/>
            <a:ext cx="9144001" cy="603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Google Shape;287;g6c874eeace_0_61"/>
          <p:cNvSpPr txBox="1"/>
          <p:nvPr/>
        </p:nvSpPr>
        <p:spPr>
          <a:xfrm>
            <a:off x="88256" y="55202"/>
            <a:ext cx="8503200" cy="61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Bar Plot</a:t>
            </a:r>
            <a:endParaRPr sz="1400" b="0" i="0" u="none" strike="noStrike" cap="none">
              <a:solidFill>
                <a:srgbClr val="000000"/>
              </a:solidFill>
              <a:latin typeface="Arial"/>
              <a:ea typeface="Arial"/>
              <a:cs typeface="Arial"/>
              <a:sym typeface="Arial"/>
            </a:endParaRPr>
          </a:p>
        </p:txBody>
      </p:sp>
      <p:pic>
        <p:nvPicPr>
          <p:cNvPr id="288" name="Google Shape;288;g6c874eeace_0_61"/>
          <p:cNvPicPr preferRelativeResize="0"/>
          <p:nvPr/>
        </p:nvPicPr>
        <p:blipFill rotWithShape="1">
          <a:blip r:embed="rId3">
            <a:alphaModFix/>
          </a:blip>
          <a:srcRect/>
          <a:stretch/>
        </p:blipFill>
        <p:spPr>
          <a:xfrm>
            <a:off x="7771754" y="100245"/>
            <a:ext cx="1187053" cy="411358"/>
          </a:xfrm>
          <a:prstGeom prst="rect">
            <a:avLst/>
          </a:prstGeom>
          <a:noFill/>
          <a:ln>
            <a:noFill/>
          </a:ln>
        </p:spPr>
      </p:pic>
      <p:pic>
        <p:nvPicPr>
          <p:cNvPr id="289" name="Google Shape;289;g6c874eeace_0_61"/>
          <p:cNvPicPr preferRelativeResize="0"/>
          <p:nvPr/>
        </p:nvPicPr>
        <p:blipFill rotWithShape="1">
          <a:blip r:embed="rId4">
            <a:alphaModFix/>
          </a:blip>
          <a:srcRect/>
          <a:stretch/>
        </p:blipFill>
        <p:spPr>
          <a:xfrm>
            <a:off x="0" y="820200"/>
            <a:ext cx="9143999" cy="5999708"/>
          </a:xfrm>
          <a:prstGeom prst="rect">
            <a:avLst/>
          </a:prstGeom>
          <a:noFill/>
          <a:ln>
            <a:noFill/>
          </a:ln>
        </p:spPr>
      </p:pic>
      <p:sp>
        <p:nvSpPr>
          <p:cNvPr id="290" name="Google Shape;290;g6c874eeace_0_61"/>
          <p:cNvSpPr txBox="1"/>
          <p:nvPr/>
        </p:nvSpPr>
        <p:spPr>
          <a:xfrm>
            <a:off x="2510525" y="2530925"/>
            <a:ext cx="7347900" cy="8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Google Shape;295;g6c874eeace_0_68"/>
          <p:cNvSpPr txBox="1"/>
          <p:nvPr/>
        </p:nvSpPr>
        <p:spPr>
          <a:xfrm>
            <a:off x="88256" y="55202"/>
            <a:ext cx="8503200" cy="61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Steps Taken before Model Building</a:t>
            </a:r>
            <a:endParaRPr sz="2800" b="1" i="0" u="none" strike="noStrike" cap="none">
              <a:solidFill>
                <a:srgbClr val="002776"/>
              </a:solidFill>
              <a:latin typeface="Arial"/>
              <a:ea typeface="Arial"/>
              <a:cs typeface="Arial"/>
              <a:sym typeface="Arial"/>
            </a:endParaRPr>
          </a:p>
          <a:p>
            <a:pPr marL="0" marR="0" lvl="0" indent="0" algn="l" rtl="0">
              <a:lnSpc>
                <a:spcPct val="100000"/>
              </a:lnSpc>
              <a:spcBef>
                <a:spcPts val="0"/>
              </a:spcBef>
              <a:spcAft>
                <a:spcPts val="0"/>
              </a:spcAft>
              <a:buClr>
                <a:srgbClr val="002776"/>
              </a:buClr>
              <a:buSzPts val="2800"/>
              <a:buFont typeface="Arial"/>
              <a:buNone/>
            </a:pPr>
            <a:endParaRPr sz="2800" b="1" i="0" u="none" strike="noStrike" cap="none">
              <a:solidFill>
                <a:srgbClr val="002776"/>
              </a:solidFill>
              <a:latin typeface="Arial"/>
              <a:ea typeface="Arial"/>
              <a:cs typeface="Arial"/>
              <a:sym typeface="Arial"/>
            </a:endParaRPr>
          </a:p>
          <a:p>
            <a:pPr marL="457200" marR="0" lvl="0" indent="-381000" algn="just" rtl="0">
              <a:lnSpc>
                <a:spcPct val="115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Checked for Duplicate Values and Removed then performed further operation on remaining values.</a:t>
            </a:r>
            <a:endParaRPr sz="2400" b="0" i="0" u="none" strike="noStrike" cap="none">
              <a:solidFill>
                <a:schemeClr val="dk1"/>
              </a:solidFill>
              <a:latin typeface="Arial"/>
              <a:ea typeface="Arial"/>
              <a:cs typeface="Arial"/>
              <a:sym typeface="Arial"/>
            </a:endParaRPr>
          </a:p>
          <a:p>
            <a:pPr marL="457200" marR="0" lvl="0" indent="-381000" algn="just" rtl="0">
              <a:lnSpc>
                <a:spcPct val="115000"/>
              </a:lnSpc>
              <a:spcBef>
                <a:spcPts val="0"/>
              </a:spcBef>
              <a:spcAft>
                <a:spcPts val="0"/>
              </a:spcAft>
              <a:buClr>
                <a:schemeClr val="dk1"/>
              </a:buClr>
              <a:buSzPts val="2400"/>
              <a:buFont typeface="Arial"/>
              <a:buAutoNum type="arabicPeriod"/>
            </a:pPr>
            <a:r>
              <a:rPr lang="en-US" sz="2400">
                <a:solidFill>
                  <a:schemeClr val="dk1"/>
                </a:solidFill>
              </a:rPr>
              <a:t>By using </a:t>
            </a:r>
            <a:r>
              <a:rPr lang="en-US" sz="2400" b="0" i="0" u="none" strike="noStrike" cap="none">
                <a:solidFill>
                  <a:schemeClr val="dk1"/>
                </a:solidFill>
                <a:latin typeface="Arial"/>
                <a:ea typeface="Arial"/>
                <a:cs typeface="Arial"/>
                <a:sym typeface="Arial"/>
              </a:rPr>
              <a:t>Label Encoder to encode the labels with a value between 0 and n_classes-1.</a:t>
            </a:r>
            <a:endParaRPr sz="2400" b="0" i="0" u="none" strike="noStrike" cap="none">
              <a:solidFill>
                <a:schemeClr val="dk1"/>
              </a:solidFill>
              <a:latin typeface="Arial"/>
              <a:ea typeface="Arial"/>
              <a:cs typeface="Arial"/>
              <a:sym typeface="Arial"/>
            </a:endParaRPr>
          </a:p>
          <a:p>
            <a:pPr marL="457200" marR="0" lvl="0" indent="-381000" algn="just" rtl="0">
              <a:lnSpc>
                <a:spcPct val="115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Performed Median Imputation to fill NA values.</a:t>
            </a:r>
            <a:endParaRPr sz="2400" b="0" i="0" u="none" strike="noStrike" cap="none">
              <a:solidFill>
                <a:schemeClr val="dk1"/>
              </a:solidFill>
              <a:latin typeface="Arial"/>
              <a:ea typeface="Arial"/>
              <a:cs typeface="Arial"/>
              <a:sym typeface="Arial"/>
            </a:endParaRPr>
          </a:p>
          <a:p>
            <a:pPr marL="457200" marR="0" lvl="0" indent="-381000" algn="just" rtl="0">
              <a:lnSpc>
                <a:spcPct val="115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Performed Standardization - It transforms the data in such a manner that it has mean as 0 and standard deviation as 1. It </a:t>
            </a:r>
            <a:r>
              <a:rPr lang="en-US" sz="2400" b="1" i="0" u="none" strike="noStrike" cap="none">
                <a:solidFill>
                  <a:schemeClr val="dk1"/>
                </a:solidFill>
                <a:latin typeface="Arial"/>
                <a:ea typeface="Arial"/>
                <a:cs typeface="Arial"/>
                <a:sym typeface="Arial"/>
              </a:rPr>
              <a:t>arranges the data in normal distribution.</a:t>
            </a:r>
            <a:r>
              <a:rPr lang="en-US" sz="2400" b="0" i="0" u="none" strike="noStrike" cap="none">
                <a:solidFill>
                  <a:schemeClr val="dk1"/>
                </a:solidFill>
                <a:latin typeface="Arial"/>
                <a:ea typeface="Arial"/>
                <a:cs typeface="Arial"/>
                <a:sym typeface="Arial"/>
              </a:rPr>
              <a:t> It is more </a:t>
            </a:r>
            <a:r>
              <a:rPr lang="en-US" sz="2400" b="1" i="0" u="none" strike="noStrike" cap="none">
                <a:solidFill>
                  <a:schemeClr val="dk1"/>
                </a:solidFill>
                <a:latin typeface="Arial"/>
                <a:ea typeface="Arial"/>
                <a:cs typeface="Arial"/>
                <a:sym typeface="Arial"/>
              </a:rPr>
              <a:t>useful in classification than regression</a:t>
            </a:r>
            <a:r>
              <a:rPr lang="en-US" sz="2400" b="0" i="0" u="none" strike="noStrike" cap="none">
                <a:solidFill>
                  <a:schemeClr val="dk1"/>
                </a:solidFill>
                <a:latin typeface="Arial"/>
                <a:ea typeface="Arial"/>
                <a:cs typeface="Arial"/>
                <a:sym typeface="Arial"/>
              </a:rPr>
              <a:t>.</a:t>
            </a:r>
            <a:endParaRPr sz="2400" b="0" i="0" u="none" strike="noStrike" cap="none">
              <a:solidFill>
                <a:schemeClr val="dk1"/>
              </a:solidFill>
              <a:latin typeface="Arial"/>
              <a:ea typeface="Arial"/>
              <a:cs typeface="Arial"/>
              <a:sym typeface="Arial"/>
            </a:endParaRPr>
          </a:p>
          <a:p>
            <a:pPr marL="457200" marR="0" lvl="0" indent="-381000" algn="just" rtl="0">
              <a:lnSpc>
                <a:spcPct val="115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Performed Balancing operation to balance the count of output variable in proper ratio. Oversampling performed better than SMOTE and under sampling.</a:t>
            </a:r>
            <a:endParaRPr sz="2400" b="0" i="0" u="none" strike="noStrike" cap="none">
              <a:solidFill>
                <a:schemeClr val="dk1"/>
              </a:solidFill>
              <a:latin typeface="Arial"/>
              <a:ea typeface="Arial"/>
              <a:cs typeface="Arial"/>
              <a:sym typeface="Arial"/>
            </a:endParaRPr>
          </a:p>
          <a:p>
            <a:pPr marL="457200" marR="0" lvl="0" indent="-381000" algn="just" rtl="0">
              <a:lnSpc>
                <a:spcPct val="115000"/>
              </a:lnSpc>
              <a:spcBef>
                <a:spcPts val="0"/>
              </a:spcBef>
              <a:spcAft>
                <a:spcPts val="0"/>
              </a:spcAft>
              <a:buClr>
                <a:schemeClr val="dk1"/>
              </a:buClr>
              <a:buSzPts val="2400"/>
              <a:buFont typeface="Arial"/>
              <a:buAutoNum type="arabicPeriod"/>
            </a:pPr>
            <a:r>
              <a:rPr lang="en-US" sz="2400" b="0" i="0" u="none" strike="noStrike" cap="none">
                <a:solidFill>
                  <a:schemeClr val="dk1"/>
                </a:solidFill>
                <a:latin typeface="Arial"/>
                <a:ea typeface="Arial"/>
                <a:cs typeface="Arial"/>
                <a:sym typeface="Arial"/>
              </a:rPr>
              <a:t>Performed Feature Selection using Tree Classifier.</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1200"/>
              </a:spcBef>
              <a:spcAft>
                <a:spcPts val="0"/>
              </a:spcAft>
              <a:buClr>
                <a:srgbClr val="002776"/>
              </a:buClr>
              <a:buSzPts val="2800"/>
              <a:buFont typeface="Arial"/>
              <a:buNone/>
            </a:pPr>
            <a:endParaRPr sz="2800" b="1" i="0" u="none" strike="noStrike" cap="none">
              <a:solidFill>
                <a:srgbClr val="002776"/>
              </a:solidFill>
              <a:latin typeface="Arial"/>
              <a:ea typeface="Arial"/>
              <a:cs typeface="Arial"/>
              <a:sym typeface="Arial"/>
            </a:endParaRPr>
          </a:p>
        </p:txBody>
      </p:sp>
      <p:pic>
        <p:nvPicPr>
          <p:cNvPr id="296" name="Google Shape;296;g6c874eeace_0_68"/>
          <p:cNvPicPr preferRelativeResize="0"/>
          <p:nvPr/>
        </p:nvPicPr>
        <p:blipFill rotWithShape="1">
          <a:blip r:embed="rId3">
            <a:alphaModFix/>
          </a:blip>
          <a:srcRect/>
          <a:stretch/>
        </p:blipFill>
        <p:spPr>
          <a:xfrm>
            <a:off x="7771754" y="100245"/>
            <a:ext cx="1187053" cy="4113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sp>
        <p:nvSpPr>
          <p:cNvPr id="301" name="Google Shape;301;g6c874eeace_0_88"/>
          <p:cNvSpPr txBox="1"/>
          <p:nvPr/>
        </p:nvSpPr>
        <p:spPr>
          <a:xfrm>
            <a:off x="88256" y="55202"/>
            <a:ext cx="8503200" cy="61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Feature Selection Graph</a:t>
            </a:r>
            <a:endParaRPr sz="2800" b="1" i="0" u="none" strike="noStrike" cap="none">
              <a:solidFill>
                <a:srgbClr val="002776"/>
              </a:solidFill>
              <a:latin typeface="Arial"/>
              <a:ea typeface="Arial"/>
              <a:cs typeface="Arial"/>
              <a:sym typeface="Arial"/>
            </a:endParaRPr>
          </a:p>
          <a:p>
            <a:pPr marL="0" marR="0" lvl="0" indent="0" algn="l" rtl="0">
              <a:lnSpc>
                <a:spcPct val="100000"/>
              </a:lnSpc>
              <a:spcBef>
                <a:spcPts val="0"/>
              </a:spcBef>
              <a:spcAft>
                <a:spcPts val="0"/>
              </a:spcAft>
              <a:buClr>
                <a:srgbClr val="002776"/>
              </a:buClr>
              <a:buSzPts val="2800"/>
              <a:buFont typeface="Arial"/>
              <a:buNone/>
            </a:pPr>
            <a:endParaRPr sz="2800" b="1" i="0" u="none" strike="noStrike" cap="none">
              <a:solidFill>
                <a:srgbClr val="002776"/>
              </a:solidFill>
              <a:latin typeface="Arial"/>
              <a:ea typeface="Arial"/>
              <a:cs typeface="Arial"/>
              <a:sym typeface="Arial"/>
            </a:endParaRPr>
          </a:p>
          <a:p>
            <a:pPr marL="457200" marR="0" lvl="0" indent="0" algn="just" rtl="0">
              <a:lnSpc>
                <a:spcPct val="115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1200"/>
              </a:spcBef>
              <a:spcAft>
                <a:spcPts val="0"/>
              </a:spcAft>
              <a:buClr>
                <a:srgbClr val="002776"/>
              </a:buClr>
              <a:buSzPts val="2800"/>
              <a:buFont typeface="Arial"/>
              <a:buNone/>
            </a:pPr>
            <a:endParaRPr sz="2800" b="1" i="0" u="none" strike="noStrike" cap="none">
              <a:solidFill>
                <a:srgbClr val="002776"/>
              </a:solidFill>
              <a:latin typeface="Arial"/>
              <a:ea typeface="Arial"/>
              <a:cs typeface="Arial"/>
              <a:sym typeface="Arial"/>
            </a:endParaRPr>
          </a:p>
        </p:txBody>
      </p:sp>
      <p:pic>
        <p:nvPicPr>
          <p:cNvPr id="302" name="Google Shape;302;g6c874eeace_0_88"/>
          <p:cNvPicPr preferRelativeResize="0"/>
          <p:nvPr/>
        </p:nvPicPr>
        <p:blipFill rotWithShape="1">
          <a:blip r:embed="rId3">
            <a:alphaModFix/>
          </a:blip>
          <a:srcRect/>
          <a:stretch/>
        </p:blipFill>
        <p:spPr>
          <a:xfrm>
            <a:off x="7771754" y="100245"/>
            <a:ext cx="1187053" cy="411358"/>
          </a:xfrm>
          <a:prstGeom prst="rect">
            <a:avLst/>
          </a:prstGeom>
          <a:noFill/>
          <a:ln>
            <a:noFill/>
          </a:ln>
        </p:spPr>
      </p:pic>
      <p:pic>
        <p:nvPicPr>
          <p:cNvPr id="303" name="Google Shape;303;g6c874eeace_0_88"/>
          <p:cNvPicPr preferRelativeResize="0"/>
          <p:nvPr/>
        </p:nvPicPr>
        <p:blipFill>
          <a:blip r:embed="rId4">
            <a:alphaModFix/>
          </a:blip>
          <a:stretch>
            <a:fillRect/>
          </a:stretch>
        </p:blipFill>
        <p:spPr>
          <a:xfrm>
            <a:off x="0" y="820200"/>
            <a:ext cx="9144001" cy="60378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9"/>
          <p:cNvSpPr txBox="1"/>
          <p:nvPr/>
        </p:nvSpPr>
        <p:spPr>
          <a:xfrm>
            <a:off x="3171008" y="2943398"/>
            <a:ext cx="327608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Model Building</a:t>
            </a:r>
            <a:endParaRPr sz="1400" b="0" i="0" u="none" strike="noStrike" cap="none">
              <a:solidFill>
                <a:srgbClr val="000000"/>
              </a:solidFill>
              <a:latin typeface="Arial"/>
              <a:ea typeface="Arial"/>
              <a:cs typeface="Arial"/>
              <a:sym typeface="Arial"/>
            </a:endParaRPr>
          </a:p>
        </p:txBody>
      </p:sp>
      <p:pic>
        <p:nvPicPr>
          <p:cNvPr id="309" name="Google Shape;309;p9"/>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13"/>
        <p:cNvGrpSpPr/>
        <p:nvPr/>
      </p:nvGrpSpPr>
      <p:grpSpPr>
        <a:xfrm>
          <a:off x="0" y="0"/>
          <a:ext cx="0" cy="0"/>
          <a:chOff x="0" y="0"/>
          <a:chExt cx="0" cy="0"/>
        </a:xfrm>
      </p:grpSpPr>
      <p:sp>
        <p:nvSpPr>
          <p:cNvPr id="314" name="Google Shape;314;g6c874eeace_0_94"/>
          <p:cNvSpPr txBox="1"/>
          <p:nvPr/>
        </p:nvSpPr>
        <p:spPr>
          <a:xfrm>
            <a:off x="88256" y="55202"/>
            <a:ext cx="8503200" cy="61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Cross Validation for Model Selection</a:t>
            </a:r>
            <a:endParaRPr sz="2800" b="1" i="0" u="none" strike="noStrike" cap="none">
              <a:solidFill>
                <a:srgbClr val="002776"/>
              </a:solidFill>
              <a:latin typeface="Arial"/>
              <a:ea typeface="Arial"/>
              <a:cs typeface="Arial"/>
              <a:sym typeface="Arial"/>
            </a:endParaRPr>
          </a:p>
          <a:p>
            <a:pPr marL="0" marR="0" lvl="0" indent="0" algn="l" rtl="0">
              <a:lnSpc>
                <a:spcPct val="100000"/>
              </a:lnSpc>
              <a:spcBef>
                <a:spcPts val="0"/>
              </a:spcBef>
              <a:spcAft>
                <a:spcPts val="0"/>
              </a:spcAft>
              <a:buClr>
                <a:srgbClr val="002776"/>
              </a:buClr>
              <a:buSzPts val="2800"/>
              <a:buFont typeface="Arial"/>
              <a:buNone/>
            </a:pPr>
            <a:endParaRPr sz="2800" b="1" i="0" u="none" strike="noStrike" cap="none">
              <a:solidFill>
                <a:srgbClr val="002776"/>
              </a:solidFill>
              <a:latin typeface="Arial"/>
              <a:ea typeface="Arial"/>
              <a:cs typeface="Arial"/>
              <a:sym typeface="Arial"/>
            </a:endParaRPr>
          </a:p>
          <a:p>
            <a:pPr marL="457200" marR="0" lvl="0" indent="0" algn="just" rtl="0">
              <a:lnSpc>
                <a:spcPct val="115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1200"/>
              </a:spcBef>
              <a:spcAft>
                <a:spcPts val="0"/>
              </a:spcAft>
              <a:buClr>
                <a:srgbClr val="002776"/>
              </a:buClr>
              <a:buSzPts val="2800"/>
              <a:buFont typeface="Arial"/>
              <a:buNone/>
            </a:pPr>
            <a:endParaRPr sz="2800" b="1" i="0" u="none" strike="noStrike" cap="none">
              <a:solidFill>
                <a:srgbClr val="002776"/>
              </a:solidFill>
              <a:latin typeface="Arial"/>
              <a:ea typeface="Arial"/>
              <a:cs typeface="Arial"/>
              <a:sym typeface="Arial"/>
            </a:endParaRPr>
          </a:p>
        </p:txBody>
      </p:sp>
      <p:pic>
        <p:nvPicPr>
          <p:cNvPr id="315" name="Google Shape;315;g6c874eeace_0_94"/>
          <p:cNvPicPr preferRelativeResize="0"/>
          <p:nvPr/>
        </p:nvPicPr>
        <p:blipFill rotWithShape="1">
          <a:blip r:embed="rId3">
            <a:alphaModFix/>
          </a:blip>
          <a:srcRect/>
          <a:stretch/>
        </p:blipFill>
        <p:spPr>
          <a:xfrm>
            <a:off x="7771754" y="100245"/>
            <a:ext cx="1187053" cy="411358"/>
          </a:xfrm>
          <a:prstGeom prst="rect">
            <a:avLst/>
          </a:prstGeom>
          <a:noFill/>
          <a:ln>
            <a:noFill/>
          </a:ln>
        </p:spPr>
      </p:pic>
      <p:sp>
        <p:nvSpPr>
          <p:cNvPr id="316" name="Google Shape;316;g6c874eeace_0_94"/>
          <p:cNvSpPr txBox="1"/>
          <p:nvPr/>
        </p:nvSpPr>
        <p:spPr>
          <a:xfrm>
            <a:off x="-35700" y="384600"/>
            <a:ext cx="9215400" cy="3829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120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Arial"/>
                <a:ea typeface="Arial"/>
                <a:cs typeface="Arial"/>
                <a:sym typeface="Arial"/>
              </a:rPr>
              <a:t>Performed Cross validation technique before building the final model.</a:t>
            </a:r>
            <a:endParaRPr sz="2400" b="0" i="0" u="none" strike="noStrike" cap="none">
              <a:solidFill>
                <a:schemeClr val="dk1"/>
              </a:solidFill>
              <a:latin typeface="Arial"/>
              <a:ea typeface="Arial"/>
              <a:cs typeface="Arial"/>
              <a:sym typeface="Arial"/>
            </a:endParaRPr>
          </a:p>
          <a:p>
            <a:pPr marL="457200" marR="0" lvl="0" indent="-228600" algn="l" rtl="0">
              <a:lnSpc>
                <a:spcPct val="115000"/>
              </a:lnSpc>
              <a:spcBef>
                <a:spcPts val="120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Arial"/>
                <a:ea typeface="Arial"/>
                <a:cs typeface="Arial"/>
                <a:sym typeface="Arial"/>
              </a:rPr>
              <a:t>We build various models and checked accuracy, like </a:t>
            </a:r>
            <a:endParaRPr sz="2400" b="0" i="0" u="none" strike="noStrike" cap="none">
              <a:solidFill>
                <a:schemeClr val="dk1"/>
              </a:solidFill>
              <a:latin typeface="Arial"/>
              <a:ea typeface="Arial"/>
              <a:cs typeface="Arial"/>
              <a:sym typeface="Arial"/>
            </a:endParaRPr>
          </a:p>
          <a:p>
            <a:pPr marL="457200" marR="0" lvl="0" indent="-228600" algn="l" rtl="0">
              <a:lnSpc>
                <a:spcPct val="115000"/>
              </a:lnSpc>
              <a:spcBef>
                <a:spcPts val="1200"/>
              </a:spcBef>
              <a:spcAft>
                <a:spcPts val="0"/>
              </a:spcAft>
              <a:buClr>
                <a:srgbClr val="000000"/>
              </a:buClr>
              <a:buSzPts val="2400"/>
              <a:buFont typeface="Arial"/>
              <a:buNone/>
            </a:pPr>
            <a:r>
              <a:rPr lang="en-US" sz="2400">
                <a:solidFill>
                  <a:schemeClr val="dk1"/>
                </a:solidFill>
              </a:rPr>
              <a:t>   </a:t>
            </a:r>
            <a:r>
              <a:rPr lang="en-US" sz="2400" b="0" i="0" u="none" strike="noStrike" cap="none">
                <a:solidFill>
                  <a:schemeClr val="dk1"/>
                </a:solidFill>
                <a:latin typeface="Arial"/>
                <a:ea typeface="Arial"/>
                <a:cs typeface="Arial"/>
                <a:sym typeface="Arial"/>
              </a:rPr>
              <a:t>Random Forest        -    96.55%,</a:t>
            </a:r>
            <a:endParaRPr sz="2400">
              <a:solidFill>
                <a:schemeClr val="dk1"/>
              </a:solidFill>
            </a:endParaRPr>
          </a:p>
          <a:p>
            <a:pPr marL="457200" marR="0" lvl="0" indent="-228600" algn="l" rtl="0">
              <a:lnSpc>
                <a:spcPct val="115000"/>
              </a:lnSpc>
              <a:spcBef>
                <a:spcPts val="120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   Adaboost classifier  -    93.61%,</a:t>
            </a:r>
            <a:endParaRPr sz="2400" b="0" i="0" u="none" strike="noStrike" cap="none">
              <a:solidFill>
                <a:schemeClr val="dk1"/>
              </a:solidFill>
              <a:latin typeface="Arial"/>
              <a:ea typeface="Arial"/>
              <a:cs typeface="Arial"/>
              <a:sym typeface="Arial"/>
            </a:endParaRPr>
          </a:p>
          <a:p>
            <a:pPr marL="457200" marR="0" lvl="0" indent="-228600" algn="l" rtl="0">
              <a:lnSpc>
                <a:spcPct val="115000"/>
              </a:lnSpc>
              <a:spcBef>
                <a:spcPts val="1200"/>
              </a:spcBef>
              <a:spcAft>
                <a:spcPts val="0"/>
              </a:spcAft>
              <a:buClr>
                <a:srgbClr val="000000"/>
              </a:buClr>
              <a:buSzPts val="2400"/>
              <a:buFont typeface="Arial"/>
              <a:buNone/>
            </a:pPr>
            <a:r>
              <a:rPr lang="en-US" sz="2400">
                <a:solidFill>
                  <a:schemeClr val="dk1"/>
                </a:solidFill>
              </a:rPr>
              <a:t>   </a:t>
            </a:r>
            <a:r>
              <a:rPr lang="en-US" sz="2400" b="0" i="0" u="none" strike="noStrike" cap="none">
                <a:solidFill>
                  <a:schemeClr val="dk1"/>
                </a:solidFill>
                <a:latin typeface="Arial"/>
                <a:ea typeface="Arial"/>
                <a:cs typeface="Arial"/>
                <a:sym typeface="Arial"/>
              </a:rPr>
              <a:t>XGBClassifier          -    94.11%,</a:t>
            </a:r>
            <a:endParaRPr sz="2400" b="0" i="0" u="none" strike="noStrike" cap="none">
              <a:solidFill>
                <a:schemeClr val="dk1"/>
              </a:solidFill>
              <a:latin typeface="Arial"/>
              <a:ea typeface="Arial"/>
              <a:cs typeface="Arial"/>
              <a:sym typeface="Arial"/>
            </a:endParaRPr>
          </a:p>
          <a:p>
            <a:pPr marL="457200" marR="0" lvl="0" indent="-228600" algn="l" rtl="0">
              <a:lnSpc>
                <a:spcPct val="115000"/>
              </a:lnSpc>
              <a:spcBef>
                <a:spcPts val="120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   Catboost                  -    95.39%, </a:t>
            </a:r>
            <a:endParaRPr sz="2400" b="0" i="0" u="none" strike="noStrike" cap="none">
              <a:solidFill>
                <a:schemeClr val="dk1"/>
              </a:solidFill>
              <a:latin typeface="Arial"/>
              <a:ea typeface="Arial"/>
              <a:cs typeface="Arial"/>
              <a:sym typeface="Arial"/>
            </a:endParaRPr>
          </a:p>
          <a:p>
            <a:pPr marL="457200" marR="0" lvl="0" indent="-228600" algn="l" rtl="0">
              <a:lnSpc>
                <a:spcPct val="115000"/>
              </a:lnSpc>
              <a:spcBef>
                <a:spcPts val="1200"/>
              </a:spcBef>
              <a:spcAft>
                <a:spcPts val="0"/>
              </a:spcAft>
              <a:buClr>
                <a:srgbClr val="000000"/>
              </a:buClr>
              <a:buSzPts val="2400"/>
              <a:buFont typeface="Arial"/>
              <a:buNone/>
            </a:pPr>
            <a:r>
              <a:rPr lang="en-US" sz="2400">
                <a:solidFill>
                  <a:schemeClr val="dk1"/>
                </a:solidFill>
              </a:rPr>
              <a:t>   </a:t>
            </a:r>
            <a:r>
              <a:rPr lang="en-US" sz="2400" b="0" i="0" u="none" strike="noStrike" cap="none">
                <a:solidFill>
                  <a:schemeClr val="dk1"/>
                </a:solidFill>
                <a:latin typeface="Arial"/>
                <a:ea typeface="Arial"/>
                <a:cs typeface="Arial"/>
                <a:sym typeface="Arial"/>
              </a:rPr>
              <a:t>MLP classifier		-	94.88%,</a:t>
            </a:r>
            <a:endParaRPr sz="2400" b="0" i="0" u="none" strike="noStrike" cap="none">
              <a:solidFill>
                <a:schemeClr val="dk1"/>
              </a:solidFill>
              <a:latin typeface="Arial"/>
              <a:ea typeface="Arial"/>
              <a:cs typeface="Arial"/>
              <a:sym typeface="Arial"/>
            </a:endParaRPr>
          </a:p>
          <a:p>
            <a:pPr marL="457200" marR="0" lvl="0" indent="-228600" algn="l" rtl="0">
              <a:lnSpc>
                <a:spcPct val="115000"/>
              </a:lnSpc>
              <a:spcBef>
                <a:spcPts val="1200"/>
              </a:spcBef>
              <a:spcAft>
                <a:spcPts val="0"/>
              </a:spcAft>
              <a:buClr>
                <a:srgbClr val="000000"/>
              </a:buClr>
              <a:buSzPts val="2400"/>
              <a:buFont typeface="Arial"/>
              <a:buNone/>
            </a:pPr>
            <a:r>
              <a:rPr lang="en-US" sz="2400">
                <a:solidFill>
                  <a:schemeClr val="dk1"/>
                </a:solidFill>
              </a:rPr>
              <a:t>   </a:t>
            </a:r>
            <a:r>
              <a:rPr lang="en-US" sz="2400" b="0" i="0" u="none" strike="noStrike" cap="none">
                <a:solidFill>
                  <a:schemeClr val="dk1"/>
                </a:solidFill>
                <a:latin typeface="Arial"/>
                <a:ea typeface="Arial"/>
                <a:cs typeface="Arial"/>
                <a:sym typeface="Arial"/>
              </a:rPr>
              <a:t>Ridge Classifier		</a:t>
            </a:r>
            <a:r>
              <a:rPr lang="en-US" sz="2400">
                <a:solidFill>
                  <a:schemeClr val="dk1"/>
                </a:solidFill>
              </a:rPr>
              <a:t>-</a:t>
            </a:r>
            <a:r>
              <a:rPr lang="en-US" sz="2400" b="0" i="0" u="none" strike="noStrike" cap="none">
                <a:solidFill>
                  <a:schemeClr val="dk1"/>
                </a:solidFill>
                <a:latin typeface="Arial"/>
                <a:ea typeface="Arial"/>
                <a:cs typeface="Arial"/>
                <a:sym typeface="Arial"/>
              </a:rPr>
              <a:t>	77.78%.</a:t>
            </a:r>
            <a:endParaRPr sz="2400" b="0" i="0" u="none" strike="noStrike" cap="none">
              <a:solidFill>
                <a:schemeClr val="dk1"/>
              </a:solidFill>
              <a:latin typeface="Arial"/>
              <a:ea typeface="Arial"/>
              <a:cs typeface="Arial"/>
              <a:sym typeface="Arial"/>
            </a:endParaRPr>
          </a:p>
          <a:p>
            <a:pPr marL="457200" marR="0" lvl="0" indent="-228600" algn="l" rtl="0">
              <a:lnSpc>
                <a:spcPct val="115000"/>
              </a:lnSpc>
              <a:spcBef>
                <a:spcPts val="1200"/>
              </a:spcBef>
              <a:spcAft>
                <a:spcPts val="1200"/>
              </a:spcAft>
              <a:buClr>
                <a:srgbClr val="000000"/>
              </a:buClr>
              <a:buSzPts val="2400"/>
              <a:buFont typeface="Arial"/>
              <a:buNone/>
            </a:pPr>
            <a:r>
              <a:rPr lang="en-US" sz="2400" b="0" i="0" u="none" strike="noStrike" cap="none">
                <a:solidFill>
                  <a:schemeClr val="dk1"/>
                </a:solidFill>
                <a:latin typeface="Arial"/>
                <a:ea typeface="Arial"/>
                <a:cs typeface="Arial"/>
                <a:sym typeface="Arial"/>
              </a:rPr>
              <a:t>•</a:t>
            </a:r>
            <a:r>
              <a:rPr lang="en-US" sz="2400" b="0"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Arial"/>
                <a:ea typeface="Arial"/>
                <a:cs typeface="Arial"/>
                <a:sym typeface="Arial"/>
              </a:rPr>
              <a:t>From all the models Random Forest gave Better result so we    have selected </a:t>
            </a:r>
            <a:r>
              <a:rPr lang="en-US" sz="2400" b="1" i="0" u="none" strike="noStrike" cap="none">
                <a:solidFill>
                  <a:schemeClr val="dk1"/>
                </a:solidFill>
                <a:latin typeface="Arial"/>
                <a:ea typeface="Arial"/>
                <a:cs typeface="Arial"/>
                <a:sym typeface="Arial"/>
              </a:rPr>
              <a:t>Random Forest</a:t>
            </a:r>
            <a:r>
              <a:rPr lang="en-US" sz="2400" b="0" i="0" u="none" strike="noStrike" cap="none">
                <a:solidFill>
                  <a:schemeClr val="dk1"/>
                </a:solidFill>
                <a:latin typeface="Arial"/>
                <a:ea typeface="Arial"/>
                <a:cs typeface="Arial"/>
                <a:sym typeface="Arial"/>
              </a:rPr>
              <a:t> as Final Model and performed  model evaluation.</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2"/>
          <p:cNvSpPr txBox="1"/>
          <p:nvPr/>
        </p:nvSpPr>
        <p:spPr>
          <a:xfrm>
            <a:off x="0" y="0"/>
            <a:ext cx="37885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Final Model Results</a:t>
            </a:r>
            <a:endParaRPr sz="1400" b="0" i="0" u="none" strike="noStrike" cap="none">
              <a:solidFill>
                <a:srgbClr val="000000"/>
              </a:solidFill>
              <a:latin typeface="Arial"/>
              <a:ea typeface="Arial"/>
              <a:cs typeface="Arial"/>
              <a:sym typeface="Arial"/>
            </a:endParaRPr>
          </a:p>
        </p:txBody>
      </p:sp>
      <p:sp>
        <p:nvSpPr>
          <p:cNvPr id="322" name="Google Shape;322;p12"/>
          <p:cNvSpPr txBox="1"/>
          <p:nvPr/>
        </p:nvSpPr>
        <p:spPr>
          <a:xfrm>
            <a:off x="99477" y="1685911"/>
            <a:ext cx="885932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Model generated the output for the claim test data(156 rows) set in which 74 transactions are genuine(0) claims and 82 transaction are fraudulent(1)</a:t>
            </a:r>
            <a:endParaRPr sz="1400" b="0" i="0" u="none" strike="noStrike" cap="none">
              <a:solidFill>
                <a:srgbClr val="000000"/>
              </a:solidFill>
              <a:latin typeface="Arial"/>
              <a:ea typeface="Arial"/>
              <a:cs typeface="Arial"/>
              <a:sym typeface="Arial"/>
            </a:endParaRPr>
          </a:p>
        </p:txBody>
      </p:sp>
      <p:pic>
        <p:nvPicPr>
          <p:cNvPr id="323" name="Google Shape;323;p1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24" name="Google Shape;324;p12"/>
          <p:cNvSpPr txBox="1"/>
          <p:nvPr/>
        </p:nvSpPr>
        <p:spPr>
          <a:xfrm>
            <a:off x="243068" y="1064871"/>
            <a:ext cx="145841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25" name="Google Shape;325;p12"/>
          <p:cNvPicPr preferRelativeResize="0"/>
          <p:nvPr/>
        </p:nvPicPr>
        <p:blipFill rotWithShape="1">
          <a:blip r:embed="rId4">
            <a:alphaModFix/>
          </a:blip>
          <a:srcRect/>
          <a:stretch/>
        </p:blipFill>
        <p:spPr>
          <a:xfrm>
            <a:off x="1483925" y="2583942"/>
            <a:ext cx="5675238" cy="4220959"/>
          </a:xfrm>
          <a:prstGeom prst="rect">
            <a:avLst/>
          </a:prstGeom>
          <a:noFill/>
          <a:ln>
            <a:noFill/>
          </a:ln>
        </p:spPr>
      </p:pic>
      <p:sp>
        <p:nvSpPr>
          <p:cNvPr id="326" name="Google Shape;326;p12"/>
          <p:cNvSpPr txBox="1"/>
          <p:nvPr/>
        </p:nvSpPr>
        <p:spPr>
          <a:xfrm>
            <a:off x="3034700" y="4468450"/>
            <a:ext cx="945000" cy="85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FFFFFF"/>
                </a:solidFill>
              </a:rPr>
              <a:t>74</a:t>
            </a:r>
            <a:endParaRPr sz="2400">
              <a:solidFill>
                <a:srgbClr val="FFFFFF"/>
              </a:solidFill>
            </a:endParaRPr>
          </a:p>
        </p:txBody>
      </p:sp>
      <p:sp>
        <p:nvSpPr>
          <p:cNvPr id="327" name="Google Shape;327;p12"/>
          <p:cNvSpPr txBox="1"/>
          <p:nvPr/>
        </p:nvSpPr>
        <p:spPr>
          <a:xfrm>
            <a:off x="5209225" y="4468450"/>
            <a:ext cx="2222400" cy="85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FFFFFF"/>
                </a:solidFill>
              </a:rPr>
              <a:t>82</a:t>
            </a:r>
            <a:endParaRPr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98" name="Google Shape;198;p3"/>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Project Architecture / Project Flow</a:t>
            </a:r>
            <a:endParaRPr sz="1400" b="0" i="0" u="none" strike="noStrike" cap="none">
              <a:solidFill>
                <a:srgbClr val="000000"/>
              </a:solidFill>
              <a:latin typeface="Arial"/>
              <a:ea typeface="Arial"/>
              <a:cs typeface="Arial"/>
              <a:sym typeface="Arial"/>
            </a:endParaRPr>
          </a:p>
        </p:txBody>
      </p:sp>
      <p:pic>
        <p:nvPicPr>
          <p:cNvPr id="199" name="Google Shape;199;p3"/>
          <p:cNvPicPr preferRelativeResize="0"/>
          <p:nvPr/>
        </p:nvPicPr>
        <p:blipFill rotWithShape="1">
          <a:blip r:embed="rId4">
            <a:alphaModFix/>
          </a:blip>
          <a:srcRect/>
          <a:stretch/>
        </p:blipFill>
        <p:spPr>
          <a:xfrm>
            <a:off x="152400" y="941838"/>
            <a:ext cx="8620125" cy="4972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31"/>
        <p:cNvGrpSpPr/>
        <p:nvPr/>
      </p:nvGrpSpPr>
      <p:grpSpPr>
        <a:xfrm>
          <a:off x="0" y="0"/>
          <a:ext cx="0" cy="0"/>
          <a:chOff x="0" y="0"/>
          <a:chExt cx="0" cy="0"/>
        </a:xfrm>
      </p:grpSpPr>
      <p:sp>
        <p:nvSpPr>
          <p:cNvPr id="332" name="Google Shape;332;g6c874eeace_0_103"/>
          <p:cNvSpPr txBox="1"/>
          <p:nvPr/>
        </p:nvSpPr>
        <p:spPr>
          <a:xfrm>
            <a:off x="320406" y="660502"/>
            <a:ext cx="8503200" cy="61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Final Model Evaluation</a:t>
            </a:r>
            <a:endParaRPr sz="2800" b="1" i="0" u="none" strike="noStrike" cap="none">
              <a:solidFill>
                <a:srgbClr val="002776"/>
              </a:solidFill>
              <a:latin typeface="Arial"/>
              <a:ea typeface="Arial"/>
              <a:cs typeface="Arial"/>
              <a:sym typeface="Arial"/>
            </a:endParaRPr>
          </a:p>
          <a:p>
            <a:pPr marL="0" marR="0" lvl="0" indent="0" algn="l" rtl="0">
              <a:lnSpc>
                <a:spcPct val="100000"/>
              </a:lnSpc>
              <a:spcBef>
                <a:spcPts val="0"/>
              </a:spcBef>
              <a:spcAft>
                <a:spcPts val="0"/>
              </a:spcAft>
              <a:buClr>
                <a:srgbClr val="002776"/>
              </a:buClr>
              <a:buSzPts val="2800"/>
              <a:buFont typeface="Arial"/>
              <a:buNone/>
            </a:pPr>
            <a:endParaRPr sz="2800" b="1" i="0" u="none" strike="noStrike" cap="none">
              <a:solidFill>
                <a:srgbClr val="002776"/>
              </a:solidFill>
              <a:latin typeface="Arial"/>
              <a:ea typeface="Arial"/>
              <a:cs typeface="Arial"/>
              <a:sym typeface="Arial"/>
            </a:endParaRPr>
          </a:p>
          <a:p>
            <a:pPr marL="457200" marR="0" lvl="0" indent="0" algn="just" rtl="0">
              <a:lnSpc>
                <a:spcPct val="115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1200"/>
              </a:spcBef>
              <a:spcAft>
                <a:spcPts val="0"/>
              </a:spcAft>
              <a:buClr>
                <a:srgbClr val="002776"/>
              </a:buClr>
              <a:buSzPts val="2800"/>
              <a:buFont typeface="Arial"/>
              <a:buNone/>
            </a:pPr>
            <a:endParaRPr sz="2800" b="1" i="0" u="none" strike="noStrike" cap="none">
              <a:solidFill>
                <a:srgbClr val="002776"/>
              </a:solidFill>
              <a:latin typeface="Arial"/>
              <a:ea typeface="Arial"/>
              <a:cs typeface="Arial"/>
              <a:sym typeface="Arial"/>
            </a:endParaRPr>
          </a:p>
        </p:txBody>
      </p:sp>
      <p:pic>
        <p:nvPicPr>
          <p:cNvPr id="333" name="Google Shape;333;g6c874eeace_0_103"/>
          <p:cNvPicPr preferRelativeResize="0"/>
          <p:nvPr/>
        </p:nvPicPr>
        <p:blipFill rotWithShape="1">
          <a:blip r:embed="rId3">
            <a:alphaModFix/>
          </a:blip>
          <a:srcRect/>
          <a:stretch/>
        </p:blipFill>
        <p:spPr>
          <a:xfrm>
            <a:off x="7771754" y="100245"/>
            <a:ext cx="1187053" cy="411358"/>
          </a:xfrm>
          <a:prstGeom prst="rect">
            <a:avLst/>
          </a:prstGeom>
          <a:noFill/>
          <a:ln>
            <a:noFill/>
          </a:ln>
        </p:spPr>
      </p:pic>
      <p:sp>
        <p:nvSpPr>
          <p:cNvPr id="334" name="Google Shape;334;g6c874eeace_0_103"/>
          <p:cNvSpPr txBox="1"/>
          <p:nvPr/>
        </p:nvSpPr>
        <p:spPr>
          <a:xfrm>
            <a:off x="-35700" y="1798800"/>
            <a:ext cx="9215400" cy="3829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12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Train Data	-	60% </a:t>
            </a:r>
            <a:endParaRPr sz="1800" b="0" i="0" u="none" strike="noStrike" cap="none">
              <a:solidFill>
                <a:schemeClr val="dk1"/>
              </a:solidFill>
              <a:latin typeface="Arial"/>
              <a:ea typeface="Arial"/>
              <a:cs typeface="Arial"/>
              <a:sym typeface="Arial"/>
            </a:endParaRPr>
          </a:p>
          <a:p>
            <a:pPr marL="457200" marR="0" lvl="0" indent="0" algn="l" rtl="0">
              <a:lnSpc>
                <a:spcPct val="115000"/>
              </a:lnSpc>
              <a:spcBef>
                <a:spcPts val="1200"/>
              </a:spcBef>
              <a:spcAft>
                <a:spcPts val="0"/>
              </a:spcAft>
              <a:buNone/>
            </a:pPr>
            <a:r>
              <a:rPr lang="en-US" sz="1800" b="0" i="0" u="none" strike="noStrike" cap="none">
                <a:solidFill>
                  <a:schemeClr val="dk1"/>
                </a:solidFill>
                <a:latin typeface="Arial"/>
                <a:ea typeface="Arial"/>
                <a:cs typeface="Arial"/>
                <a:sym typeface="Arial"/>
              </a:rPr>
              <a:t>Test Data	-	40%.</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Here, we got the train accuracy </a:t>
            </a:r>
            <a:r>
              <a:rPr lang="en-US" sz="1800">
                <a:solidFill>
                  <a:schemeClr val="dk1"/>
                </a:solidFill>
              </a:rPr>
              <a:t>-</a:t>
            </a:r>
            <a:r>
              <a:rPr lang="en-US" sz="1800" b="0" i="0" u="none" strike="noStrike" cap="none">
                <a:solidFill>
                  <a:schemeClr val="dk1"/>
                </a:solidFill>
                <a:latin typeface="Arial"/>
                <a:ea typeface="Arial"/>
                <a:cs typeface="Arial"/>
                <a:sym typeface="Arial"/>
              </a:rPr>
              <a:t> 97.84% and the test accuracy is equal to 96.9%.</a:t>
            </a:r>
            <a:endParaRPr sz="1800" b="0" i="0" u="none" strike="noStrike" cap="none">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Also we evaluated model using,</a:t>
            </a:r>
            <a:endParaRPr sz="1800" b="0" i="0" u="none" strike="noStrike" cap="none">
              <a:solidFill>
                <a:schemeClr val="dk1"/>
              </a:solidFill>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Precision	-	96.88%, </a:t>
            </a:r>
            <a:endParaRPr sz="1800" b="0" i="0" u="none" strike="noStrike" cap="none">
              <a:solidFill>
                <a:schemeClr val="dk1"/>
              </a:solidFill>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Recall		-	96.51%, </a:t>
            </a:r>
            <a:endParaRPr sz="1800" b="0" i="0" u="none" strike="noStrike" cap="none">
              <a:solidFill>
                <a:schemeClr val="dk1"/>
              </a:solidFill>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F1_score	-	96.70%.</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457200" marR="0" lvl="0" indent="-228600" algn="l" rtl="0">
              <a:lnSpc>
                <a:spcPct val="115000"/>
              </a:lnSpc>
              <a:spcBef>
                <a:spcPts val="1200"/>
              </a:spcBef>
              <a:spcAft>
                <a:spcPts val="120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3"/>
          <p:cNvSpPr txBox="1"/>
          <p:nvPr/>
        </p:nvSpPr>
        <p:spPr>
          <a:xfrm>
            <a:off x="1539504" y="2951996"/>
            <a:ext cx="6925200" cy="954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Model Deployment using Flask</a:t>
            </a:r>
            <a:endParaRPr sz="1400" b="0" i="0" u="none" strike="noStrike" cap="none">
              <a:solidFill>
                <a:srgbClr val="000000"/>
              </a:solidFill>
              <a:latin typeface="Arial"/>
              <a:ea typeface="Arial"/>
              <a:cs typeface="Arial"/>
              <a:sym typeface="Arial"/>
            </a:endParaRPr>
          </a:p>
        </p:txBody>
      </p:sp>
      <p:pic>
        <p:nvPicPr>
          <p:cNvPr id="340" name="Google Shape;340;p13"/>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6c874eeace_0_110"/>
          <p:cNvSpPr txBox="1"/>
          <p:nvPr/>
        </p:nvSpPr>
        <p:spPr>
          <a:xfrm>
            <a:off x="1109354" y="3218296"/>
            <a:ext cx="6925200" cy="95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6" name="Google Shape;346;g6c874eeace_0_110"/>
          <p:cNvPicPr preferRelativeResize="0"/>
          <p:nvPr/>
        </p:nvPicPr>
        <p:blipFill rotWithShape="1">
          <a:blip r:embed="rId3">
            <a:alphaModFix/>
          </a:blip>
          <a:srcRect/>
          <a:stretch/>
        </p:blipFill>
        <p:spPr>
          <a:xfrm>
            <a:off x="7771754" y="100245"/>
            <a:ext cx="1187050" cy="411359"/>
          </a:xfrm>
          <a:prstGeom prst="rect">
            <a:avLst/>
          </a:prstGeom>
          <a:noFill/>
          <a:ln>
            <a:noFill/>
          </a:ln>
        </p:spPr>
      </p:pic>
      <p:pic>
        <p:nvPicPr>
          <p:cNvPr id="347" name="Google Shape;347;g6c874eeace_0_110"/>
          <p:cNvPicPr preferRelativeResize="0"/>
          <p:nvPr/>
        </p:nvPicPr>
        <p:blipFill>
          <a:blip r:embed="rId4">
            <a:alphaModFix/>
          </a:blip>
          <a:stretch>
            <a:fillRect/>
          </a:stretch>
        </p:blipFill>
        <p:spPr>
          <a:xfrm>
            <a:off x="0" y="0"/>
            <a:ext cx="7598751" cy="68579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6c874eeace_0_118"/>
          <p:cNvSpPr txBox="1"/>
          <p:nvPr/>
        </p:nvSpPr>
        <p:spPr>
          <a:xfrm>
            <a:off x="0" y="3218300"/>
            <a:ext cx="9144000" cy="9540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15000"/>
              </a:lnSpc>
              <a:spcBef>
                <a:spcPts val="0"/>
              </a:spcBef>
              <a:spcAft>
                <a:spcPts val="0"/>
              </a:spcAft>
              <a:buClr>
                <a:schemeClr val="dk1"/>
              </a:buClr>
              <a:buSzPts val="1800"/>
              <a:buFont typeface="Century Gothic"/>
              <a:buChar char="●"/>
            </a:pPr>
            <a:r>
              <a:rPr lang="en-US" sz="1800" b="0" i="0" u="none" strike="noStrike" cap="none">
                <a:solidFill>
                  <a:schemeClr val="dk1"/>
                </a:solidFill>
                <a:latin typeface="Century Gothic"/>
                <a:ea typeface="Century Gothic"/>
                <a:cs typeface="Century Gothic"/>
                <a:sym typeface="Century Gothic"/>
              </a:rPr>
              <a:t>To overcome this problem we did Data Cleaning by arranging each state to their respective Regions According to Map of India, and secondly some States name is repeated so we converted them into one state names.</a:t>
            </a:r>
            <a:endParaRPr sz="1800" b="0" i="0" u="none" strike="noStrike" cap="none">
              <a:solidFill>
                <a:schemeClr val="dk1"/>
              </a:solidFill>
              <a:latin typeface="Century Gothic"/>
              <a:ea typeface="Century Gothic"/>
              <a:cs typeface="Century Gothic"/>
              <a:sym typeface="Century Gothic"/>
            </a:endParaRPr>
          </a:p>
          <a:p>
            <a:pPr marL="457200" marR="0" lvl="0" indent="-342900" algn="l" rtl="0">
              <a:lnSpc>
                <a:spcPct val="115000"/>
              </a:lnSpc>
              <a:spcBef>
                <a:spcPts val="0"/>
              </a:spcBef>
              <a:spcAft>
                <a:spcPts val="0"/>
              </a:spcAft>
              <a:buClr>
                <a:schemeClr val="dk1"/>
              </a:buClr>
              <a:buSzPts val="1800"/>
              <a:buFont typeface="Century Gothic"/>
              <a:buChar char="●"/>
            </a:pPr>
            <a:r>
              <a:rPr lang="en-US" sz="1800" b="0" i="0" u="none" strike="noStrike" cap="none">
                <a:solidFill>
                  <a:schemeClr val="dk1"/>
                </a:solidFill>
                <a:latin typeface="Century Gothic"/>
                <a:ea typeface="Century Gothic"/>
                <a:cs typeface="Century Gothic"/>
                <a:sym typeface="Century Gothic"/>
              </a:rPr>
              <a:t>We used balancing Technique to overcome this balancing problem, we used Oversampling ,Under sampling and SMOTE Technique and we successfully balanced the data.</a:t>
            </a:r>
            <a:endParaRPr sz="1800" b="0" i="0" u="none" strike="noStrike" cap="none">
              <a:solidFill>
                <a:schemeClr val="dk1"/>
              </a:solidFill>
              <a:latin typeface="Century Gothic"/>
              <a:ea typeface="Century Gothic"/>
              <a:cs typeface="Century Gothic"/>
              <a:sym typeface="Century Gothic"/>
            </a:endParaRPr>
          </a:p>
        </p:txBody>
      </p:sp>
      <p:pic>
        <p:nvPicPr>
          <p:cNvPr id="353" name="Google Shape;353;g6c874eeace_0_118"/>
          <p:cNvPicPr preferRelativeResize="0"/>
          <p:nvPr/>
        </p:nvPicPr>
        <p:blipFill rotWithShape="1">
          <a:blip r:embed="rId3">
            <a:alphaModFix/>
          </a:blip>
          <a:srcRect/>
          <a:stretch/>
        </p:blipFill>
        <p:spPr>
          <a:xfrm>
            <a:off x="7771754" y="100245"/>
            <a:ext cx="1187053" cy="411358"/>
          </a:xfrm>
          <a:prstGeom prst="rect">
            <a:avLst/>
          </a:prstGeom>
          <a:noFill/>
          <a:ln>
            <a:noFill/>
          </a:ln>
        </p:spPr>
      </p:pic>
      <p:sp>
        <p:nvSpPr>
          <p:cNvPr id="354" name="Google Shape;354;g6c874eeace_0_118"/>
          <p:cNvSpPr txBox="1"/>
          <p:nvPr/>
        </p:nvSpPr>
        <p:spPr>
          <a:xfrm>
            <a:off x="0" y="0"/>
            <a:ext cx="7459200" cy="57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Challenges faced?</a:t>
            </a:r>
            <a:endParaRPr sz="1400" b="0" i="0" u="none" strike="noStrike" cap="none">
              <a:solidFill>
                <a:srgbClr val="000000"/>
              </a:solidFill>
              <a:latin typeface="Arial"/>
              <a:ea typeface="Arial"/>
              <a:cs typeface="Arial"/>
              <a:sym typeface="Arial"/>
            </a:endParaRPr>
          </a:p>
        </p:txBody>
      </p:sp>
      <p:sp>
        <p:nvSpPr>
          <p:cNvPr id="355" name="Google Shape;355;g6c874eeace_0_118"/>
          <p:cNvSpPr txBox="1"/>
          <p:nvPr/>
        </p:nvSpPr>
        <p:spPr>
          <a:xfrm>
            <a:off x="0" y="726021"/>
            <a:ext cx="9144000" cy="1513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Century Gothic"/>
              <a:buChar char="●"/>
            </a:pPr>
            <a:r>
              <a:rPr lang="en-US" sz="1800" b="0" i="0" u="none" strike="noStrike" cap="none">
                <a:solidFill>
                  <a:schemeClr val="dk1"/>
                </a:solidFill>
                <a:latin typeface="Century Gothic"/>
                <a:ea typeface="Century Gothic"/>
                <a:cs typeface="Century Gothic"/>
                <a:sym typeface="Century Gothic"/>
              </a:rPr>
              <a:t>The Dataset is not well organised means regions, state variable not In proper manner so Data Cleansing is big task.</a:t>
            </a:r>
            <a:endParaRPr sz="1800" b="0" i="0" u="none" strike="noStrike" cap="none">
              <a:solidFill>
                <a:schemeClr val="dk1"/>
              </a:solidFill>
              <a:latin typeface="Century Gothic"/>
              <a:ea typeface="Century Gothic"/>
              <a:cs typeface="Century Gothic"/>
              <a:sym typeface="Century Gothic"/>
            </a:endParaRPr>
          </a:p>
          <a:p>
            <a:pPr marL="457200" marR="0" lvl="0" indent="-342900" algn="l" rtl="0">
              <a:lnSpc>
                <a:spcPct val="115000"/>
              </a:lnSpc>
              <a:spcBef>
                <a:spcPts val="0"/>
              </a:spcBef>
              <a:spcAft>
                <a:spcPts val="0"/>
              </a:spcAft>
              <a:buClr>
                <a:schemeClr val="dk1"/>
              </a:buClr>
              <a:buSzPts val="1800"/>
              <a:buFont typeface="Century Gothic"/>
              <a:buChar char="●"/>
            </a:pPr>
            <a:r>
              <a:rPr lang="en-US" sz="1800" b="0" i="0" u="none" strike="noStrike" cap="none">
                <a:solidFill>
                  <a:schemeClr val="dk1"/>
                </a:solidFill>
                <a:latin typeface="Century Gothic"/>
                <a:ea typeface="Century Gothic"/>
                <a:cs typeface="Century Gothic"/>
                <a:sym typeface="Century Gothic"/>
              </a:rPr>
              <a:t>Faced issues in Output variable (Fraud), because ratio of 0 is much more than 1.  </a:t>
            </a:r>
            <a:endParaRPr sz="1800" b="0" i="0" u="none" strike="noStrike" cap="none">
              <a:solidFill>
                <a:schemeClr val="dk1"/>
              </a:solidFill>
              <a:latin typeface="Century Gothic"/>
              <a:ea typeface="Century Gothic"/>
              <a:cs typeface="Century Gothic"/>
              <a:sym typeface="Century Gothic"/>
            </a:endParaRPr>
          </a:p>
        </p:txBody>
      </p:sp>
      <p:sp>
        <p:nvSpPr>
          <p:cNvPr id="356" name="Google Shape;356;g6c874eeace_0_118"/>
          <p:cNvSpPr txBox="1"/>
          <p:nvPr/>
        </p:nvSpPr>
        <p:spPr>
          <a:xfrm>
            <a:off x="0" y="2421000"/>
            <a:ext cx="4572000" cy="57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How did you overcome?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5"/>
          <p:cNvSpPr txBox="1"/>
          <p:nvPr/>
        </p:nvSpPr>
        <p:spPr>
          <a:xfrm>
            <a:off x="3599331" y="3137647"/>
            <a:ext cx="202596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1400" b="0" i="0" u="none" strike="noStrike" cap="none">
              <a:solidFill>
                <a:srgbClr val="000000"/>
              </a:solidFill>
              <a:latin typeface="Arial"/>
              <a:ea typeface="Arial"/>
              <a:cs typeface="Arial"/>
              <a:sym typeface="Arial"/>
            </a:endParaRPr>
          </a:p>
        </p:txBody>
      </p:sp>
      <p:pic>
        <p:nvPicPr>
          <p:cNvPr id="362" name="Google Shape;362;p15"/>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63" name="Google Shape;363;p15"/>
          <p:cNvPicPr preferRelativeResize="0"/>
          <p:nvPr/>
        </p:nvPicPr>
        <p:blipFill>
          <a:blip r:embed="rId4">
            <a:alphaModFix/>
          </a:blip>
          <a:stretch>
            <a:fillRect/>
          </a:stretch>
        </p:blipFill>
        <p:spPr>
          <a:xfrm>
            <a:off x="152400" y="511600"/>
            <a:ext cx="7753300" cy="6226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p:nvPr/>
        </p:nvSpPr>
        <p:spPr>
          <a:xfrm>
            <a:off x="1354237" y="2842266"/>
            <a:ext cx="6435525"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Exploratory Data Analysis (EDA) and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Feature Engineering</a:t>
            </a:r>
            <a:endParaRPr sz="1400" b="0" i="0" u="none" strike="noStrike" cap="none">
              <a:solidFill>
                <a:srgbClr val="000000"/>
              </a:solidFill>
              <a:latin typeface="Arial"/>
              <a:ea typeface="Arial"/>
              <a:cs typeface="Arial"/>
              <a:sym typeface="Arial"/>
            </a:endParaRPr>
          </a:p>
        </p:txBody>
      </p:sp>
      <p:pic>
        <p:nvPicPr>
          <p:cNvPr id="205" name="Google Shape;205;p4"/>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5"/>
          <p:cNvSpPr txBox="1"/>
          <p:nvPr/>
        </p:nvSpPr>
        <p:spPr>
          <a:xfrm>
            <a:off x="0" y="0"/>
            <a:ext cx="302099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Data set details</a:t>
            </a:r>
            <a:endParaRPr sz="1400" b="0" i="0" u="none" strike="noStrike" cap="none">
              <a:solidFill>
                <a:srgbClr val="000000"/>
              </a:solidFill>
              <a:latin typeface="Arial"/>
              <a:ea typeface="Arial"/>
              <a:cs typeface="Arial"/>
              <a:sym typeface="Arial"/>
            </a:endParaRPr>
          </a:p>
        </p:txBody>
      </p:sp>
      <p:pic>
        <p:nvPicPr>
          <p:cNvPr id="211" name="Google Shape;211;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12" name="Google Shape;212;p5"/>
          <p:cNvSpPr txBox="1"/>
          <p:nvPr/>
        </p:nvSpPr>
        <p:spPr>
          <a:xfrm>
            <a:off x="185195" y="937549"/>
            <a:ext cx="5416952" cy="1200329"/>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800" b="1" i="0" u="none" strike="noStrike" cap="none">
                <a:solidFill>
                  <a:srgbClr val="0D0D0D"/>
                </a:solidFill>
                <a:latin typeface="Arial"/>
                <a:ea typeface="Arial"/>
                <a:cs typeface="Arial"/>
                <a:sym typeface="Arial"/>
              </a:rPr>
              <a:t>Data Set File:</a:t>
            </a:r>
            <a:r>
              <a:rPr lang="en-US" sz="1800" b="0" i="0" u="none" strike="noStrike" cap="none">
                <a:solidFill>
                  <a:srgbClr val="0D0D0D"/>
                </a:solidFill>
                <a:latin typeface="Arial"/>
                <a:ea typeface="Arial"/>
                <a:cs typeface="Arial"/>
                <a:sym typeface="Arial"/>
              </a:rPr>
              <a:t> Claims.csv</a:t>
            </a:r>
            <a:endParaRPr sz="1800" b="0" i="0" u="none" strike="noStrike" cap="none">
              <a:solidFill>
                <a:srgbClr val="0D0D0D"/>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US" sz="1800" b="1" i="0" u="none" strike="noStrike" cap="none">
                <a:solidFill>
                  <a:srgbClr val="0D0D0D"/>
                </a:solidFill>
                <a:latin typeface="Arial"/>
                <a:ea typeface="Arial"/>
                <a:cs typeface="Arial"/>
                <a:sym typeface="Arial"/>
              </a:rPr>
              <a:t>Rows:</a:t>
            </a:r>
            <a:r>
              <a:rPr lang="en-US" sz="1800" b="0" i="0" u="none" strike="noStrike" cap="none">
                <a:solidFill>
                  <a:srgbClr val="0D0D0D"/>
                </a:solidFill>
                <a:latin typeface="Arial"/>
                <a:ea typeface="Arial"/>
                <a:cs typeface="Arial"/>
                <a:sym typeface="Arial"/>
              </a:rPr>
              <a:t> 11917</a:t>
            </a:r>
            <a:endParaRPr sz="1800" b="0" i="0" u="none" strike="noStrike" cap="none">
              <a:solidFill>
                <a:srgbClr val="0D0D0D"/>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US" sz="1800" b="1" i="0" u="none" strike="noStrike" cap="none">
                <a:solidFill>
                  <a:srgbClr val="0D0D0D"/>
                </a:solidFill>
                <a:latin typeface="Arial"/>
                <a:ea typeface="Arial"/>
                <a:cs typeface="Arial"/>
                <a:sym typeface="Arial"/>
              </a:rPr>
              <a:t>Columns:</a:t>
            </a:r>
            <a:r>
              <a:rPr lang="en-US" sz="1800" b="0" i="0" u="none" strike="noStrike" cap="none">
                <a:solidFill>
                  <a:srgbClr val="0D0D0D"/>
                </a:solidFill>
                <a:latin typeface="Arial"/>
                <a:ea typeface="Arial"/>
                <a:cs typeface="Arial"/>
                <a:sym typeface="Arial"/>
              </a:rPr>
              <a:t> 20</a:t>
            </a:r>
            <a:endParaRPr sz="1800" b="0" i="0" u="none" strike="noStrike" cap="none">
              <a:solidFill>
                <a:srgbClr val="0D0D0D"/>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US" sz="1800" b="1" i="0" u="none" strike="noStrike" cap="none">
                <a:solidFill>
                  <a:srgbClr val="0D0D0D"/>
                </a:solidFill>
                <a:latin typeface="Arial"/>
                <a:ea typeface="Arial"/>
                <a:cs typeface="Arial"/>
                <a:sym typeface="Arial"/>
              </a:rPr>
              <a:t>Datatype: 20</a:t>
            </a:r>
            <a:r>
              <a:rPr lang="en-US" sz="1800" b="0" i="0" u="none" strike="noStrike" cap="none">
                <a:solidFill>
                  <a:srgbClr val="0D0D0D"/>
                </a:solidFill>
                <a:latin typeface="Arial"/>
                <a:ea typeface="Arial"/>
                <a:cs typeface="Arial"/>
                <a:sym typeface="Arial"/>
              </a:rPr>
              <a:t> columns</a:t>
            </a:r>
            <a:endParaRPr sz="1800" b="0" i="0" u="none" strike="noStrike" cap="none">
              <a:solidFill>
                <a:srgbClr val="0D0D0D"/>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US" sz="1800" b="1" i="0" u="none" strike="noStrike" cap="none">
                <a:solidFill>
                  <a:srgbClr val="0D0D0D"/>
                </a:solidFill>
                <a:latin typeface="Arial"/>
                <a:ea typeface="Arial"/>
                <a:cs typeface="Arial"/>
                <a:sym typeface="Arial"/>
              </a:rPr>
              <a:t>NA’s are identified in the column:</a:t>
            </a:r>
            <a:r>
              <a:rPr lang="en-US" sz="1800" b="0" i="0" u="none" strike="noStrike" cap="none">
                <a:solidFill>
                  <a:srgbClr val="0D0D0D"/>
                </a:solidFill>
                <a:latin typeface="Arial"/>
                <a:ea typeface="Arial"/>
                <a:cs typeface="Arial"/>
                <a:sym typeface="Arial"/>
              </a:rPr>
              <a:t>Claim_Value</a:t>
            </a:r>
            <a:endParaRPr sz="1800" b="0" i="0" u="none" strike="noStrike" cap="none">
              <a:solidFill>
                <a:srgbClr val="0D0D0D"/>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US" sz="1800" b="1" i="0" u="none" strike="noStrike" cap="none">
                <a:solidFill>
                  <a:srgbClr val="0D0D0D"/>
                </a:solidFill>
                <a:latin typeface="Arial"/>
                <a:ea typeface="Arial"/>
                <a:cs typeface="Arial"/>
                <a:sym typeface="Arial"/>
              </a:rPr>
              <a:t>Null Values: </a:t>
            </a:r>
            <a:r>
              <a:rPr lang="en-US" sz="1800" b="0" i="0" u="none" strike="noStrike" cap="none">
                <a:solidFill>
                  <a:srgbClr val="0D0D0D"/>
                </a:solidFill>
                <a:latin typeface="Arial"/>
                <a:ea typeface="Arial"/>
                <a:cs typeface="Arial"/>
                <a:sym typeface="Arial"/>
              </a:rPr>
              <a:t>333</a:t>
            </a:r>
            <a:endParaRPr sz="1800" b="1" i="0" u="none" strike="noStrike" cap="none">
              <a:solidFill>
                <a:srgbClr val="0D0D0D"/>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US" sz="1800" b="1" i="0" u="none" strike="noStrike" cap="none">
                <a:solidFill>
                  <a:srgbClr val="0D0D0D"/>
                </a:solidFill>
                <a:latin typeface="Arial"/>
                <a:ea typeface="Arial"/>
                <a:cs typeface="Arial"/>
                <a:sym typeface="Arial"/>
              </a:rPr>
              <a:t>Duplicate values: </a:t>
            </a:r>
            <a:r>
              <a:rPr lang="en-US" sz="1800" b="0" i="0" u="none" strike="noStrike" cap="none">
                <a:solidFill>
                  <a:srgbClr val="0D0D0D"/>
                </a:solidFill>
                <a:latin typeface="Arial"/>
                <a:ea typeface="Arial"/>
                <a:cs typeface="Arial"/>
                <a:sym typeface="Arial"/>
              </a:rPr>
              <a:t>11559</a:t>
            </a:r>
            <a:endParaRPr sz="1800" b="0" i="0" u="none" strike="noStrike" cap="none">
              <a:solidFill>
                <a:srgbClr val="0D0D0D"/>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US" sz="1800" b="1" i="0" u="none" strike="noStrike" cap="none">
                <a:solidFill>
                  <a:srgbClr val="0D0D0D"/>
                </a:solidFill>
                <a:latin typeface="Arial"/>
                <a:ea typeface="Arial"/>
                <a:cs typeface="Arial"/>
                <a:sym typeface="Arial"/>
              </a:rPr>
              <a:t>Some Column Details:</a:t>
            </a:r>
            <a:endParaRPr sz="1800" b="1" i="0" u="none" strike="noStrike" cap="none">
              <a:solidFill>
                <a:srgbClr val="0D0D0D"/>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US" sz="1400" b="1" i="0" u="none" strike="noStrike" cap="none">
                <a:solidFill>
                  <a:schemeClr val="dk1"/>
                </a:solidFill>
                <a:latin typeface="Arial"/>
                <a:ea typeface="Arial"/>
                <a:cs typeface="Arial"/>
                <a:sym typeface="Arial"/>
              </a:rPr>
              <a:t>Region</a:t>
            </a:r>
            <a:r>
              <a:rPr lang="en-US" sz="1400" b="0" i="0" u="none" strike="noStrike" cap="none">
                <a:solidFill>
                  <a:schemeClr val="dk1"/>
                </a:solidFill>
                <a:latin typeface="Arial"/>
                <a:ea typeface="Arial"/>
                <a:cs typeface="Arial"/>
                <a:sym typeface="Arial"/>
              </a:rPr>
              <a:t> - Tot. no. of Regions = 8</a:t>
            </a: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US" sz="1400" b="1" i="0" u="none" strike="noStrike" cap="none">
                <a:solidFill>
                  <a:schemeClr val="dk1"/>
                </a:solidFill>
                <a:latin typeface="Arial"/>
                <a:ea typeface="Arial"/>
                <a:cs typeface="Arial"/>
                <a:sym typeface="Arial"/>
              </a:rPr>
              <a:t>State</a:t>
            </a:r>
            <a:r>
              <a:rPr lang="en-US" sz="1400" b="0" i="0" u="none" strike="noStrike" cap="none">
                <a:solidFill>
                  <a:schemeClr val="dk1"/>
                </a:solidFill>
                <a:latin typeface="Arial"/>
                <a:ea typeface="Arial"/>
                <a:cs typeface="Arial"/>
                <a:sym typeface="Arial"/>
              </a:rPr>
              <a:t> - Tot. no. of States = 22</a:t>
            </a: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US" sz="1400" b="1" i="0" u="none" strike="noStrike" cap="none">
                <a:solidFill>
                  <a:schemeClr val="dk1"/>
                </a:solidFill>
                <a:latin typeface="Arial"/>
                <a:ea typeface="Arial"/>
                <a:cs typeface="Arial"/>
                <a:sym typeface="Arial"/>
              </a:rPr>
              <a:t>City</a:t>
            </a:r>
            <a:r>
              <a:rPr lang="en-US" sz="1400" b="0" i="0" u="none" strike="noStrike" cap="none">
                <a:solidFill>
                  <a:schemeClr val="dk1"/>
                </a:solidFill>
                <a:latin typeface="Arial"/>
                <a:ea typeface="Arial"/>
                <a:cs typeface="Arial"/>
                <a:sym typeface="Arial"/>
              </a:rPr>
              <a:t>- Tot no. of City = 27</a:t>
            </a: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US" sz="1400" b="1" i="0" u="none" strike="noStrike" cap="none">
                <a:solidFill>
                  <a:schemeClr val="dk1"/>
                </a:solidFill>
                <a:latin typeface="Arial"/>
                <a:ea typeface="Arial"/>
                <a:cs typeface="Arial"/>
                <a:sym typeface="Arial"/>
              </a:rPr>
              <a:t>Product_type</a:t>
            </a:r>
            <a:r>
              <a:rPr lang="en-US" sz="1400" b="0" i="0" u="none" strike="noStrike" cap="none">
                <a:solidFill>
                  <a:schemeClr val="dk1"/>
                </a:solidFill>
                <a:latin typeface="Arial"/>
                <a:ea typeface="Arial"/>
                <a:cs typeface="Arial"/>
                <a:sym typeface="Arial"/>
              </a:rPr>
              <a:t>- Type of the product_Tv/Ac</a:t>
            </a: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US" sz="1400" b="1" i="0" u="none" strike="noStrike" cap="none">
                <a:solidFill>
                  <a:schemeClr val="dk1"/>
                </a:solidFill>
                <a:latin typeface="Arial"/>
                <a:ea typeface="Arial"/>
                <a:cs typeface="Arial"/>
                <a:sym typeface="Arial"/>
              </a:rPr>
              <a:t>AC_1001_Issue</a:t>
            </a:r>
            <a:r>
              <a:rPr lang="en-US" sz="1400" b="0" i="0" u="none" strike="noStrike" cap="none">
                <a:solidFill>
                  <a:schemeClr val="dk1"/>
                </a:solidFill>
                <a:latin typeface="Arial"/>
                <a:ea typeface="Arial"/>
                <a:cs typeface="Arial"/>
                <a:sym typeface="Arial"/>
              </a:rPr>
              <a:t>- 1001 is failure of Compressor in AC</a:t>
            </a: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US" sz="1400" b="1" i="0" u="none" strike="noStrike" cap="none">
                <a:solidFill>
                  <a:schemeClr val="dk1"/>
                </a:solidFill>
                <a:latin typeface="Arial"/>
                <a:ea typeface="Arial"/>
                <a:cs typeface="Arial"/>
                <a:sym typeface="Arial"/>
              </a:rPr>
              <a:t>AC_1002_Issue</a:t>
            </a:r>
            <a:r>
              <a:rPr lang="en-US" sz="1400" b="0" i="0" u="none" strike="noStrike" cap="none">
                <a:solidFill>
                  <a:schemeClr val="dk1"/>
                </a:solidFill>
                <a:latin typeface="Arial"/>
                <a:ea typeface="Arial"/>
                <a:cs typeface="Arial"/>
                <a:sym typeface="Arial"/>
              </a:rPr>
              <a:t>- 1002 is failure of Condenser Coil in AC</a:t>
            </a: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US" sz="1400" b="1" i="0" u="none" strike="noStrike" cap="none">
                <a:solidFill>
                  <a:schemeClr val="dk1"/>
                </a:solidFill>
                <a:latin typeface="Arial"/>
                <a:ea typeface="Arial"/>
                <a:cs typeface="Arial"/>
                <a:sym typeface="Arial"/>
              </a:rPr>
              <a:t>AC_1003_Issue</a:t>
            </a:r>
            <a:r>
              <a:rPr lang="en-US" sz="1400" b="0" i="0" u="none" strike="noStrike" cap="none">
                <a:solidFill>
                  <a:schemeClr val="dk1"/>
                </a:solidFill>
                <a:latin typeface="Arial"/>
                <a:ea typeface="Arial"/>
                <a:cs typeface="Arial"/>
                <a:sym typeface="Arial"/>
              </a:rPr>
              <a:t>- 1003 is failure of Evaporator Coil in AC</a:t>
            </a: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US" sz="1400" b="1" i="0" u="none" strike="noStrike" cap="none">
                <a:solidFill>
                  <a:schemeClr val="dk1"/>
                </a:solidFill>
                <a:latin typeface="Arial"/>
                <a:ea typeface="Arial"/>
                <a:cs typeface="Arial"/>
                <a:sym typeface="Arial"/>
              </a:rPr>
              <a:t>TV_2001_Issue</a:t>
            </a:r>
            <a:r>
              <a:rPr lang="en-US" sz="1400" b="0" i="0" u="none" strike="noStrike" cap="none">
                <a:solidFill>
                  <a:schemeClr val="dk1"/>
                </a:solidFill>
                <a:latin typeface="Arial"/>
                <a:ea typeface="Arial"/>
                <a:cs typeface="Arial"/>
                <a:sym typeface="Arial"/>
              </a:rPr>
              <a:t>- 2001 is failure of power supply in Tv</a:t>
            </a: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US" sz="1400" b="1" i="0" u="none" strike="noStrike" cap="none">
                <a:solidFill>
                  <a:schemeClr val="dk1"/>
                </a:solidFill>
                <a:latin typeface="Arial"/>
                <a:ea typeface="Arial"/>
                <a:cs typeface="Arial"/>
                <a:sym typeface="Arial"/>
              </a:rPr>
              <a:t>TV_2002_Issue</a:t>
            </a:r>
            <a:r>
              <a:rPr lang="en-US" sz="1400" b="0" i="0" u="none" strike="noStrike" cap="none">
                <a:solidFill>
                  <a:schemeClr val="dk1"/>
                </a:solidFill>
                <a:latin typeface="Arial"/>
                <a:ea typeface="Arial"/>
                <a:cs typeface="Arial"/>
                <a:sym typeface="Arial"/>
              </a:rPr>
              <a:t>- 2002 is failure of Inverter in Tv</a:t>
            </a: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US" sz="1400" b="1" i="0" u="none" strike="noStrike" cap="none">
                <a:solidFill>
                  <a:schemeClr val="dk1"/>
                </a:solidFill>
                <a:latin typeface="Arial"/>
                <a:ea typeface="Arial"/>
                <a:cs typeface="Arial"/>
                <a:sym typeface="Arial"/>
              </a:rPr>
              <a:t>TV_2003_Issue</a:t>
            </a:r>
            <a:r>
              <a:rPr lang="en-US" sz="1400" b="0" i="0" u="none" strike="noStrike" cap="none">
                <a:solidFill>
                  <a:schemeClr val="dk1"/>
                </a:solidFill>
                <a:latin typeface="Arial"/>
                <a:ea typeface="Arial"/>
                <a:cs typeface="Arial"/>
                <a:sym typeface="Arial"/>
              </a:rPr>
              <a:t>- 2003 is failure of Motherboard in Tv</a:t>
            </a: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US" sz="1400" b="1" i="0" u="none" strike="noStrike" cap="none">
                <a:solidFill>
                  <a:schemeClr val="dk1"/>
                </a:solidFill>
                <a:latin typeface="Arial"/>
                <a:ea typeface="Arial"/>
                <a:cs typeface="Arial"/>
                <a:sym typeface="Arial"/>
              </a:rPr>
              <a:t>Service_Centre</a:t>
            </a:r>
            <a:r>
              <a:rPr lang="en-US" sz="1400" b="0" i="0" u="none" strike="noStrike" cap="none">
                <a:solidFill>
                  <a:schemeClr val="dk1"/>
                </a:solidFill>
                <a:latin typeface="Arial"/>
                <a:ea typeface="Arial"/>
                <a:cs typeface="Arial"/>
                <a:sym typeface="Arial"/>
              </a:rPr>
              <a:t>- 7 Different service centers</a:t>
            </a: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US" sz="1400" b="1" i="0" u="none" strike="noStrike" cap="none">
                <a:solidFill>
                  <a:schemeClr val="dk1"/>
                </a:solidFill>
                <a:latin typeface="Arial"/>
                <a:ea typeface="Arial"/>
                <a:cs typeface="Arial"/>
                <a:sym typeface="Arial"/>
              </a:rPr>
              <a:t>Fraud</a:t>
            </a:r>
            <a:r>
              <a:rPr lang="en-US" sz="1400" b="0" i="0" u="none" strike="noStrike" cap="none">
                <a:solidFill>
                  <a:schemeClr val="dk1"/>
                </a:solidFill>
                <a:latin typeface="Arial"/>
                <a:ea typeface="Arial"/>
                <a:cs typeface="Arial"/>
                <a:sym typeface="Arial"/>
              </a:rPr>
              <a:t>- '1'- fradulent claim, '0' Genuin claim (‘1’ = 988, ‘0’ = 10929)</a:t>
            </a:r>
            <a:endParaRPr sz="14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1800" b="0" i="0" u="none" strike="noStrike" cap="none">
              <a:solidFill>
                <a:srgbClr val="0D0D0D"/>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1800" b="0" i="0" u="none" strike="noStrike" cap="none">
              <a:solidFill>
                <a:srgbClr val="0D0D0D"/>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6"/>
          <p:cNvSpPr txBox="1"/>
          <p:nvPr/>
        </p:nvSpPr>
        <p:spPr>
          <a:xfrm>
            <a:off x="0" y="0"/>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Exploratory Data Analysis (EDA)</a:t>
            </a:r>
            <a:endParaRPr sz="1400" b="0" i="0" u="none" strike="noStrike" cap="none">
              <a:solidFill>
                <a:srgbClr val="000000"/>
              </a:solidFill>
              <a:latin typeface="Arial"/>
              <a:ea typeface="Arial"/>
              <a:cs typeface="Arial"/>
              <a:sym typeface="Arial"/>
            </a:endParaRPr>
          </a:p>
        </p:txBody>
      </p:sp>
      <p:sp>
        <p:nvSpPr>
          <p:cNvPr id="218" name="Google Shape;218;p6"/>
          <p:cNvSpPr/>
          <p:nvPr/>
        </p:nvSpPr>
        <p:spPr>
          <a:xfrm>
            <a:off x="139808" y="1558997"/>
            <a:ext cx="8533972" cy="3046988"/>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Clr>
                <a:srgbClr val="000000"/>
              </a:buClr>
              <a:buSzPts val="1600"/>
              <a:buFont typeface="Arial"/>
              <a:buNone/>
            </a:pPr>
            <a:r>
              <a:rPr lang="en-US" sz="1600" b="0" i="0" u="none" strike="noStrike" cap="none">
                <a:solidFill>
                  <a:srgbClr val="385623"/>
                </a:solidFill>
                <a:latin typeface="Verdana"/>
                <a:ea typeface="Verdana"/>
                <a:cs typeface="Verdana"/>
                <a:sym typeface="Verdana"/>
              </a:rPr>
              <a:t>                             </a:t>
            </a:r>
            <a:r>
              <a:rPr lang="en-US" sz="1600" b="0" i="0" u="none" strike="noStrike" cap="none">
                <a:solidFill>
                  <a:srgbClr val="000000"/>
                </a:solidFill>
                <a:latin typeface="Verdana"/>
                <a:ea typeface="Verdana"/>
                <a:cs typeface="Verdana"/>
                <a:sym typeface="Verdana"/>
              </a:rPr>
              <a:t> Count         	 Mean             	Std. Dev.</a:t>
            </a:r>
            <a:endParaRPr sz="1600" b="0" i="0" u="none" strike="noStrike" cap="none">
              <a:solidFill>
                <a:srgbClr val="000000"/>
              </a:solidFill>
              <a:latin typeface="Verdana"/>
              <a:ea typeface="Verdana"/>
              <a:cs typeface="Verdana"/>
              <a:sym typeface="Verdana"/>
            </a:endParaRPr>
          </a:p>
          <a:p>
            <a:pPr marL="0" marR="0" lvl="0" indent="0" algn="l" rtl="0">
              <a:lnSpc>
                <a:spcPct val="107000"/>
              </a:lnSpc>
              <a:spcBef>
                <a:spcPts val="0"/>
              </a:spcBef>
              <a:spcAft>
                <a:spcPts val="0"/>
              </a:spcAft>
              <a:buClr>
                <a:srgbClr val="000000"/>
              </a:buClr>
              <a:buSzPts val="1600"/>
              <a:buFont typeface="Arial"/>
              <a:buNone/>
            </a:pPr>
            <a:r>
              <a:rPr lang="en-US" sz="1600" b="0" i="0" u="none" strike="noStrike" cap="none">
                <a:solidFill>
                  <a:srgbClr val="000000"/>
                </a:solidFill>
                <a:latin typeface="Verdana"/>
                <a:ea typeface="Verdana"/>
                <a:cs typeface="Verdana"/>
                <a:sym typeface="Verdana"/>
              </a:rPr>
              <a:t>AC_1001_Issue  	    358.0       	0.332402       	0.629446 	</a:t>
            </a:r>
            <a:endParaRPr sz="1600" b="0" i="0" u="none" strike="noStrike" cap="none">
              <a:solidFill>
                <a:srgbClr val="000000"/>
              </a:solidFill>
              <a:latin typeface="Verdana"/>
              <a:ea typeface="Verdana"/>
              <a:cs typeface="Verdana"/>
              <a:sym typeface="Verdana"/>
            </a:endParaRPr>
          </a:p>
          <a:p>
            <a:pPr marL="0" marR="0" lvl="0" indent="0" algn="l" rtl="0">
              <a:lnSpc>
                <a:spcPct val="107000"/>
              </a:lnSpc>
              <a:spcBef>
                <a:spcPts val="0"/>
              </a:spcBef>
              <a:spcAft>
                <a:spcPts val="0"/>
              </a:spcAft>
              <a:buClr>
                <a:srgbClr val="000000"/>
              </a:buClr>
              <a:buSzPts val="1600"/>
              <a:buFont typeface="Arial"/>
              <a:buNone/>
            </a:pPr>
            <a:r>
              <a:rPr lang="en-US" sz="1600" b="0" i="0" u="none" strike="noStrike" cap="none">
                <a:solidFill>
                  <a:srgbClr val="000000"/>
                </a:solidFill>
                <a:latin typeface="Verdana"/>
                <a:ea typeface="Verdana"/>
                <a:cs typeface="Verdana"/>
                <a:sym typeface="Verdana"/>
              </a:rPr>
              <a:t>AC_1002_Issue  	    358.0       	0.329609       	0.615182	</a:t>
            </a:r>
            <a:endParaRPr sz="1600" b="0" i="0" u="none" strike="noStrike" cap="none">
              <a:solidFill>
                <a:srgbClr val="000000"/>
              </a:solidFill>
              <a:latin typeface="Verdana"/>
              <a:ea typeface="Verdana"/>
              <a:cs typeface="Verdana"/>
              <a:sym typeface="Verdana"/>
            </a:endParaRPr>
          </a:p>
          <a:p>
            <a:pPr marL="0" marR="0" lvl="0" indent="0" algn="l" rtl="0">
              <a:lnSpc>
                <a:spcPct val="107000"/>
              </a:lnSpc>
              <a:spcBef>
                <a:spcPts val="0"/>
              </a:spcBef>
              <a:spcAft>
                <a:spcPts val="0"/>
              </a:spcAft>
              <a:buClr>
                <a:srgbClr val="000000"/>
              </a:buClr>
              <a:buSzPts val="1600"/>
              <a:buFont typeface="Arial"/>
              <a:buNone/>
            </a:pPr>
            <a:r>
              <a:rPr lang="en-US" sz="1600" b="0" i="0" u="none" strike="noStrike" cap="none">
                <a:solidFill>
                  <a:srgbClr val="000000"/>
                </a:solidFill>
                <a:latin typeface="Verdana"/>
                <a:ea typeface="Verdana"/>
                <a:cs typeface="Verdana"/>
                <a:sym typeface="Verdana"/>
              </a:rPr>
              <a:t>AC_1003_Issue  	    358.0       	0.203911       	0.529559	</a:t>
            </a:r>
            <a:endParaRPr sz="1600" b="0" i="0" u="none" strike="noStrike" cap="none">
              <a:solidFill>
                <a:srgbClr val="000000"/>
              </a:solidFill>
              <a:latin typeface="Verdana"/>
              <a:ea typeface="Verdana"/>
              <a:cs typeface="Verdana"/>
              <a:sym typeface="Verdana"/>
            </a:endParaRPr>
          </a:p>
          <a:p>
            <a:pPr marL="0" marR="0" lvl="0" indent="0" algn="l" rtl="0">
              <a:lnSpc>
                <a:spcPct val="107000"/>
              </a:lnSpc>
              <a:spcBef>
                <a:spcPts val="0"/>
              </a:spcBef>
              <a:spcAft>
                <a:spcPts val="0"/>
              </a:spcAft>
              <a:buClr>
                <a:srgbClr val="000000"/>
              </a:buClr>
              <a:buSzPts val="1600"/>
              <a:buFont typeface="Arial"/>
              <a:buNone/>
            </a:pPr>
            <a:r>
              <a:rPr lang="en-US" sz="1600" b="0" i="0" u="none" strike="noStrike" cap="none">
                <a:solidFill>
                  <a:srgbClr val="000000"/>
                </a:solidFill>
                <a:latin typeface="Verdana"/>
                <a:ea typeface="Verdana"/>
                <a:cs typeface="Verdana"/>
                <a:sym typeface="Verdana"/>
              </a:rPr>
              <a:t>TV_2001_Issue  	    358.0       	0.377095       	0.621943 	</a:t>
            </a:r>
            <a:endParaRPr sz="1600" b="0" i="0" u="none" strike="noStrike" cap="none">
              <a:solidFill>
                <a:srgbClr val="000000"/>
              </a:solidFill>
              <a:latin typeface="Verdana"/>
              <a:ea typeface="Verdana"/>
              <a:cs typeface="Verdana"/>
              <a:sym typeface="Verdana"/>
            </a:endParaRPr>
          </a:p>
          <a:p>
            <a:pPr marL="0" marR="0" lvl="0" indent="0" algn="l" rtl="0">
              <a:lnSpc>
                <a:spcPct val="107000"/>
              </a:lnSpc>
              <a:spcBef>
                <a:spcPts val="0"/>
              </a:spcBef>
              <a:spcAft>
                <a:spcPts val="0"/>
              </a:spcAft>
              <a:buClr>
                <a:srgbClr val="000000"/>
              </a:buClr>
              <a:buSzPts val="1600"/>
              <a:buFont typeface="Arial"/>
              <a:buNone/>
            </a:pPr>
            <a:r>
              <a:rPr lang="en-US" sz="1600" b="0" i="0" u="none" strike="noStrike" cap="none">
                <a:solidFill>
                  <a:srgbClr val="000000"/>
                </a:solidFill>
                <a:latin typeface="Verdana"/>
                <a:ea typeface="Verdana"/>
                <a:cs typeface="Verdana"/>
                <a:sym typeface="Verdana"/>
              </a:rPr>
              <a:t>TV_2002_Issue  	    358.0       	0.452514       	0.670910 	</a:t>
            </a:r>
            <a:endParaRPr sz="1600" b="0" i="0" u="none" strike="noStrike" cap="none">
              <a:solidFill>
                <a:srgbClr val="000000"/>
              </a:solidFill>
              <a:latin typeface="Verdana"/>
              <a:ea typeface="Verdana"/>
              <a:cs typeface="Verdana"/>
              <a:sym typeface="Verdana"/>
            </a:endParaRPr>
          </a:p>
          <a:p>
            <a:pPr marL="0" marR="0" lvl="0" indent="0" algn="l" rtl="0">
              <a:lnSpc>
                <a:spcPct val="107000"/>
              </a:lnSpc>
              <a:spcBef>
                <a:spcPts val="0"/>
              </a:spcBef>
              <a:spcAft>
                <a:spcPts val="0"/>
              </a:spcAft>
              <a:buClr>
                <a:srgbClr val="000000"/>
              </a:buClr>
              <a:buSzPts val="1600"/>
              <a:buFont typeface="Arial"/>
              <a:buNone/>
            </a:pPr>
            <a:r>
              <a:rPr lang="en-US" sz="1600" b="0" i="0" u="none" strike="noStrike" cap="none">
                <a:solidFill>
                  <a:srgbClr val="000000"/>
                </a:solidFill>
                <a:latin typeface="Verdana"/>
                <a:ea typeface="Verdana"/>
                <a:cs typeface="Verdana"/>
                <a:sym typeface="Verdana"/>
              </a:rPr>
              <a:t>TV_2003_Issue  	    358.0       	0.268156       	0.508353 	</a:t>
            </a:r>
            <a:endParaRPr sz="1600" b="0" i="0" u="none" strike="noStrike" cap="none">
              <a:solidFill>
                <a:srgbClr val="000000"/>
              </a:solidFill>
              <a:latin typeface="Verdana"/>
              <a:ea typeface="Verdana"/>
              <a:cs typeface="Verdana"/>
              <a:sym typeface="Verdana"/>
            </a:endParaRPr>
          </a:p>
          <a:p>
            <a:pPr marL="0" marR="0" lvl="0" indent="0" algn="l" rtl="0">
              <a:lnSpc>
                <a:spcPct val="107000"/>
              </a:lnSpc>
              <a:spcBef>
                <a:spcPts val="0"/>
              </a:spcBef>
              <a:spcAft>
                <a:spcPts val="0"/>
              </a:spcAft>
              <a:buClr>
                <a:srgbClr val="000000"/>
              </a:buClr>
              <a:buSzPts val="1600"/>
              <a:buFont typeface="Arial"/>
              <a:buNone/>
            </a:pPr>
            <a:r>
              <a:rPr lang="en-US" sz="1600" b="0" i="0" u="none" strike="noStrike" cap="none">
                <a:solidFill>
                  <a:srgbClr val="000000"/>
                </a:solidFill>
                <a:latin typeface="Verdana"/>
                <a:ea typeface="Verdana"/>
                <a:cs typeface="Verdana"/>
                <a:sym typeface="Verdana"/>
              </a:rPr>
              <a:t>Claim_Value      	    349.0      	      12159.69       	12167.422	</a:t>
            </a:r>
            <a:endParaRPr sz="1600" b="0" i="0" u="none" strike="noStrike" cap="none">
              <a:solidFill>
                <a:srgbClr val="000000"/>
              </a:solidFill>
              <a:latin typeface="Verdana"/>
              <a:ea typeface="Verdana"/>
              <a:cs typeface="Verdana"/>
              <a:sym typeface="Verdana"/>
            </a:endParaRPr>
          </a:p>
          <a:p>
            <a:pPr marL="0" marR="0" lvl="0" indent="0" algn="l" rtl="0">
              <a:lnSpc>
                <a:spcPct val="107000"/>
              </a:lnSpc>
              <a:spcBef>
                <a:spcPts val="0"/>
              </a:spcBef>
              <a:spcAft>
                <a:spcPts val="0"/>
              </a:spcAft>
              <a:buClr>
                <a:srgbClr val="000000"/>
              </a:buClr>
              <a:buSzPts val="1600"/>
              <a:buFont typeface="Arial"/>
              <a:buNone/>
            </a:pPr>
            <a:r>
              <a:rPr lang="en-US" sz="1600" b="0" i="0" u="none" strike="noStrike" cap="none">
                <a:solidFill>
                  <a:srgbClr val="000000"/>
                </a:solidFill>
                <a:latin typeface="Verdana"/>
                <a:ea typeface="Verdana"/>
                <a:cs typeface="Verdana"/>
                <a:sym typeface="Verdana"/>
              </a:rPr>
              <a:t>Service_Centre   	    358.0      	      12.812849      	1.766844  	</a:t>
            </a:r>
            <a:endParaRPr sz="1600" b="0" i="0" u="none" strike="noStrike" cap="none">
              <a:solidFill>
                <a:srgbClr val="000000"/>
              </a:solidFill>
              <a:latin typeface="Verdana"/>
              <a:ea typeface="Verdana"/>
              <a:cs typeface="Verdana"/>
              <a:sym typeface="Verdana"/>
            </a:endParaRPr>
          </a:p>
          <a:p>
            <a:pPr marL="0" marR="0" lvl="0" indent="0" algn="l" rtl="0">
              <a:lnSpc>
                <a:spcPct val="107000"/>
              </a:lnSpc>
              <a:spcBef>
                <a:spcPts val="0"/>
              </a:spcBef>
              <a:spcAft>
                <a:spcPts val="0"/>
              </a:spcAft>
              <a:buClr>
                <a:srgbClr val="000000"/>
              </a:buClr>
              <a:buSzPts val="1600"/>
              <a:buFont typeface="Arial"/>
              <a:buNone/>
            </a:pPr>
            <a:r>
              <a:rPr lang="en-US" sz="1600" b="0" i="0" u="none" strike="noStrike" cap="none">
                <a:solidFill>
                  <a:srgbClr val="000000"/>
                </a:solidFill>
                <a:latin typeface="Verdana"/>
                <a:ea typeface="Verdana"/>
                <a:cs typeface="Verdana"/>
                <a:sym typeface="Verdana"/>
              </a:rPr>
              <a:t>Product_Age            358.0     	      201.843575     	259.731564 </a:t>
            </a:r>
            <a:endParaRPr sz="1600" b="0" i="0" u="none" strike="noStrike" cap="none">
              <a:solidFill>
                <a:srgbClr val="000000"/>
              </a:solidFill>
              <a:latin typeface="Verdana"/>
              <a:ea typeface="Verdana"/>
              <a:cs typeface="Verdana"/>
              <a:sym typeface="Verdana"/>
            </a:endParaRPr>
          </a:p>
          <a:p>
            <a:pPr marL="0" marR="0" lvl="0" indent="0" algn="l" rtl="0">
              <a:lnSpc>
                <a:spcPct val="107000"/>
              </a:lnSpc>
              <a:spcBef>
                <a:spcPts val="0"/>
              </a:spcBef>
              <a:spcAft>
                <a:spcPts val="0"/>
              </a:spcAft>
              <a:buClr>
                <a:srgbClr val="000000"/>
              </a:buClr>
              <a:buSzPts val="1600"/>
              <a:buFont typeface="Arial"/>
              <a:buNone/>
            </a:pPr>
            <a:r>
              <a:rPr lang="en-US" sz="1600" b="0" i="0" u="none" strike="noStrike" cap="none">
                <a:solidFill>
                  <a:srgbClr val="000000"/>
                </a:solidFill>
                <a:latin typeface="Verdana"/>
                <a:ea typeface="Verdana"/>
                <a:cs typeface="Verdana"/>
                <a:sym typeface="Verdana"/>
              </a:rPr>
              <a:t>Call_details             358.0     	      11.931844       	11.559474 	</a:t>
            </a:r>
            <a:endParaRPr sz="1600" b="0" i="0" u="none" strike="noStrike" cap="none">
              <a:solidFill>
                <a:srgbClr val="000000"/>
              </a:solidFill>
              <a:latin typeface="Verdana"/>
              <a:ea typeface="Verdana"/>
              <a:cs typeface="Verdana"/>
              <a:sym typeface="Verdana"/>
            </a:endParaRPr>
          </a:p>
          <a:p>
            <a:pPr marL="0" marR="0" lvl="0" indent="0" algn="l" rtl="0">
              <a:lnSpc>
                <a:spcPct val="107000"/>
              </a:lnSpc>
              <a:spcBef>
                <a:spcPts val="0"/>
              </a:spcBef>
              <a:spcAft>
                <a:spcPts val="0"/>
              </a:spcAft>
              <a:buClr>
                <a:srgbClr val="000000"/>
              </a:buClr>
              <a:buSzPts val="1600"/>
              <a:buFont typeface="Arial"/>
              <a:buNone/>
            </a:pPr>
            <a:r>
              <a:rPr lang="en-US" sz="1600" b="0" i="0" u="none" strike="noStrike" cap="none">
                <a:solidFill>
                  <a:srgbClr val="000000"/>
                </a:solidFill>
                <a:latin typeface="Verdana"/>
                <a:ea typeface="Verdana"/>
                <a:cs typeface="Verdana"/>
                <a:sym typeface="Verdana"/>
              </a:rPr>
              <a:t>Fraud                     358.0     	      0.097765         	0.297413  	</a:t>
            </a:r>
            <a:endParaRPr sz="1600" b="0" i="0" u="none" strike="noStrike" cap="none">
              <a:solidFill>
                <a:srgbClr val="000000"/>
              </a:solidFill>
              <a:latin typeface="Verdana"/>
              <a:ea typeface="Verdana"/>
              <a:cs typeface="Verdana"/>
              <a:sym typeface="Verdana"/>
            </a:endParaRPr>
          </a:p>
          <a:p>
            <a:pPr marL="457200" marR="0" lvl="1" indent="0" algn="just" rtl="0">
              <a:lnSpc>
                <a:spcPct val="100000"/>
              </a:lnSpc>
              <a:spcBef>
                <a:spcPts val="0"/>
              </a:spcBef>
              <a:spcAft>
                <a:spcPts val="0"/>
              </a:spcAft>
              <a:buClr>
                <a:srgbClr val="000000"/>
              </a:buClr>
              <a:buSzPts val="1600"/>
              <a:buFont typeface="Arial"/>
              <a:buNone/>
            </a:pPr>
            <a:endParaRPr sz="1600" b="0" i="0" u="none" strike="noStrike" cap="none">
              <a:solidFill>
                <a:srgbClr val="385623"/>
              </a:solidFill>
              <a:latin typeface="Verdana"/>
              <a:ea typeface="Verdana"/>
              <a:cs typeface="Verdana"/>
              <a:sym typeface="Verdana"/>
            </a:endParaRPr>
          </a:p>
        </p:txBody>
      </p:sp>
      <p:pic>
        <p:nvPicPr>
          <p:cNvPr id="219" name="Google Shape;219;p6"/>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20" name="Google Shape;220;p6"/>
          <p:cNvSpPr txBox="1"/>
          <p:nvPr/>
        </p:nvSpPr>
        <p:spPr>
          <a:xfrm>
            <a:off x="267125" y="888948"/>
            <a:ext cx="2580300" cy="41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Mean, Std. Dev</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7"/>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EDA</a:t>
            </a:r>
            <a:endParaRPr sz="1400" b="0" i="0" u="none" strike="noStrike" cap="none">
              <a:solidFill>
                <a:srgbClr val="000000"/>
              </a:solidFill>
              <a:latin typeface="Arial"/>
              <a:ea typeface="Arial"/>
              <a:cs typeface="Arial"/>
              <a:sym typeface="Arial"/>
            </a:endParaRPr>
          </a:p>
        </p:txBody>
      </p:sp>
      <p:sp>
        <p:nvSpPr>
          <p:cNvPr id="226" name="Google Shape;226;p7"/>
          <p:cNvSpPr txBox="1"/>
          <p:nvPr/>
        </p:nvSpPr>
        <p:spPr>
          <a:xfrm>
            <a:off x="72751" y="717114"/>
            <a:ext cx="8998498"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7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ctr" rtl="0">
              <a:lnSpc>
                <a:spcPct val="107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r>
              <a:rPr lang="en-US" sz="1800" b="1" i="0" u="none" strike="noStrike" cap="none">
                <a:solidFill>
                  <a:srgbClr val="000000"/>
                </a:solidFill>
                <a:latin typeface="Arial"/>
                <a:ea typeface="Arial"/>
                <a:cs typeface="Arial"/>
                <a:sym typeface="Arial"/>
              </a:rPr>
              <a:t>     Median </a:t>
            </a:r>
            <a:endParaRPr sz="1800" b="1" i="0" u="none" strike="noStrike" cap="none">
              <a:solidFill>
                <a:srgbClr val="000000"/>
              </a:solidFill>
              <a:latin typeface="Arial"/>
              <a:ea typeface="Arial"/>
              <a:cs typeface="Arial"/>
              <a:sym typeface="Arial"/>
            </a:endParaRPr>
          </a:p>
          <a:p>
            <a:pPr marL="0" marR="0" lvl="0" indent="0" algn="ctr" rtl="0">
              <a:lnSpc>
                <a:spcPct val="107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AC_1001_Issue    	0.0</a:t>
            </a:r>
            <a:endParaRPr sz="1800" b="0" i="0" u="none" strike="noStrike" cap="none">
              <a:solidFill>
                <a:srgbClr val="000000"/>
              </a:solidFill>
              <a:latin typeface="Arial"/>
              <a:ea typeface="Arial"/>
              <a:cs typeface="Arial"/>
              <a:sym typeface="Arial"/>
            </a:endParaRPr>
          </a:p>
          <a:p>
            <a:pPr marL="0" marR="0" lvl="0" indent="0" algn="ctr" rtl="0">
              <a:lnSpc>
                <a:spcPct val="107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AC_1002_Issue    	0.0</a:t>
            </a:r>
            <a:endParaRPr sz="1800" b="0" i="0" u="none" strike="noStrike" cap="none">
              <a:solidFill>
                <a:srgbClr val="000000"/>
              </a:solidFill>
              <a:latin typeface="Arial"/>
              <a:ea typeface="Arial"/>
              <a:cs typeface="Arial"/>
              <a:sym typeface="Arial"/>
            </a:endParaRPr>
          </a:p>
          <a:p>
            <a:pPr marL="0" marR="0" lvl="0" indent="0" algn="ctr" rtl="0">
              <a:lnSpc>
                <a:spcPct val="107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AC_1003_Issue    	0.0</a:t>
            </a:r>
            <a:endParaRPr sz="1800" b="0" i="0" u="none" strike="noStrike" cap="none">
              <a:solidFill>
                <a:srgbClr val="000000"/>
              </a:solidFill>
              <a:latin typeface="Arial"/>
              <a:ea typeface="Arial"/>
              <a:cs typeface="Arial"/>
              <a:sym typeface="Arial"/>
            </a:endParaRPr>
          </a:p>
          <a:p>
            <a:pPr marL="0" marR="0" lvl="0" indent="0" algn="ctr" rtl="0">
              <a:lnSpc>
                <a:spcPct val="107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TV_2001_Issue    	0.0</a:t>
            </a:r>
            <a:endParaRPr sz="1800" b="0" i="0" u="none" strike="noStrike" cap="none">
              <a:solidFill>
                <a:srgbClr val="000000"/>
              </a:solidFill>
              <a:latin typeface="Arial"/>
              <a:ea typeface="Arial"/>
              <a:cs typeface="Arial"/>
              <a:sym typeface="Arial"/>
            </a:endParaRPr>
          </a:p>
          <a:p>
            <a:pPr marL="0" marR="0" lvl="0" indent="0" algn="ctr" rtl="0">
              <a:lnSpc>
                <a:spcPct val="107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TV_2002_Issue    	0.0</a:t>
            </a:r>
            <a:endParaRPr sz="1800" b="0" i="0" u="none" strike="noStrike" cap="none">
              <a:solidFill>
                <a:srgbClr val="000000"/>
              </a:solidFill>
              <a:latin typeface="Arial"/>
              <a:ea typeface="Arial"/>
              <a:cs typeface="Arial"/>
              <a:sym typeface="Arial"/>
            </a:endParaRPr>
          </a:p>
          <a:p>
            <a:pPr marL="0" marR="0" lvl="0" indent="0" algn="ctr" rtl="0">
              <a:lnSpc>
                <a:spcPct val="107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TV_2003_Issue    	0.0</a:t>
            </a:r>
            <a:endParaRPr sz="1800" b="0" i="0" u="none" strike="noStrike" cap="none">
              <a:solidFill>
                <a:srgbClr val="000000"/>
              </a:solidFill>
              <a:latin typeface="Arial"/>
              <a:ea typeface="Arial"/>
              <a:cs typeface="Arial"/>
              <a:sym typeface="Arial"/>
            </a:endParaRPr>
          </a:p>
          <a:p>
            <a:pPr marL="0" marR="0" lvl="0" indent="0" algn="ctr" rtl="0">
              <a:lnSpc>
                <a:spcPct val="107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Claim_Value        	    7370.0</a:t>
            </a:r>
            <a:endParaRPr sz="1800" b="0" i="0" u="none" strike="noStrike" cap="none">
              <a:solidFill>
                <a:srgbClr val="000000"/>
              </a:solidFill>
              <a:latin typeface="Arial"/>
              <a:ea typeface="Arial"/>
              <a:cs typeface="Arial"/>
              <a:sym typeface="Arial"/>
            </a:endParaRPr>
          </a:p>
          <a:p>
            <a:pPr marL="0" marR="0" lvl="0" indent="0" algn="ctr" rtl="0">
              <a:lnSpc>
                <a:spcPct val="107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Service_Centre           13.0</a:t>
            </a:r>
            <a:endParaRPr sz="1800" b="0" i="0" u="none" strike="noStrike" cap="none">
              <a:solidFill>
                <a:srgbClr val="000000"/>
              </a:solidFill>
              <a:latin typeface="Arial"/>
              <a:ea typeface="Arial"/>
              <a:cs typeface="Arial"/>
              <a:sym typeface="Arial"/>
            </a:endParaRPr>
          </a:p>
          <a:p>
            <a:pPr marL="0" marR="0" lvl="0" indent="0" algn="ctr" rtl="0">
              <a:lnSpc>
                <a:spcPct val="107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Product_Age         	60.0</a:t>
            </a:r>
            <a:endParaRPr sz="1800" b="0" i="0" u="none" strike="noStrike" cap="none">
              <a:solidFill>
                <a:srgbClr val="000000"/>
              </a:solidFill>
              <a:latin typeface="Arial"/>
              <a:ea typeface="Arial"/>
              <a:cs typeface="Arial"/>
              <a:sym typeface="Arial"/>
            </a:endParaRPr>
          </a:p>
          <a:p>
            <a:pPr marL="0" marR="0" lvl="0" indent="0" algn="ctr" rtl="0">
              <a:lnSpc>
                <a:spcPct val="107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Call_details           	6.5</a:t>
            </a:r>
            <a:endParaRPr sz="1800" b="0" i="0" u="none" strike="noStrike" cap="none">
              <a:solidFill>
                <a:srgbClr val="000000"/>
              </a:solidFill>
              <a:latin typeface="Arial"/>
              <a:ea typeface="Arial"/>
              <a:cs typeface="Arial"/>
              <a:sym typeface="Arial"/>
            </a:endParaRPr>
          </a:p>
          <a:p>
            <a:pPr marL="0" marR="0" lvl="0" indent="0" algn="ctr" rtl="0">
              <a:lnSpc>
                <a:spcPct val="107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Fraud                           0.0</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7" name="Google Shape;227;p7"/>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sp>
        <p:nvSpPr>
          <p:cNvPr id="232" name="Google Shape;232;p8"/>
          <p:cNvSpPr txBox="1"/>
          <p:nvPr/>
        </p:nvSpPr>
        <p:spPr>
          <a:xfrm>
            <a:off x="88256" y="55202"/>
            <a:ext cx="8503149" cy="61268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Histogram</a:t>
            </a:r>
            <a:endParaRPr sz="1400" b="0" i="0" u="none" strike="noStrike" cap="none">
              <a:solidFill>
                <a:srgbClr val="000000"/>
              </a:solidFill>
              <a:latin typeface="Arial"/>
              <a:ea typeface="Arial"/>
              <a:cs typeface="Arial"/>
              <a:sym typeface="Arial"/>
            </a:endParaRPr>
          </a:p>
        </p:txBody>
      </p:sp>
      <p:pic>
        <p:nvPicPr>
          <p:cNvPr id="233" name="Google Shape;233;p8"/>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34" name="Google Shape;234;p8"/>
          <p:cNvPicPr preferRelativeResize="0"/>
          <p:nvPr/>
        </p:nvPicPr>
        <p:blipFill rotWithShape="1">
          <a:blip r:embed="rId4">
            <a:alphaModFix/>
          </a:blip>
          <a:srcRect/>
          <a:stretch/>
        </p:blipFill>
        <p:spPr>
          <a:xfrm>
            <a:off x="152400" y="820288"/>
            <a:ext cx="8694419" cy="58853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g6c874eeace_0_5"/>
          <p:cNvSpPr txBox="1"/>
          <p:nvPr/>
        </p:nvSpPr>
        <p:spPr>
          <a:xfrm>
            <a:off x="88256" y="55202"/>
            <a:ext cx="8503200" cy="61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Boxplot</a:t>
            </a:r>
            <a:endParaRPr sz="1400" b="0" i="0" u="none" strike="noStrike" cap="none">
              <a:solidFill>
                <a:srgbClr val="000000"/>
              </a:solidFill>
              <a:latin typeface="Arial"/>
              <a:ea typeface="Arial"/>
              <a:cs typeface="Arial"/>
              <a:sym typeface="Arial"/>
            </a:endParaRPr>
          </a:p>
        </p:txBody>
      </p:sp>
      <p:pic>
        <p:nvPicPr>
          <p:cNvPr id="240" name="Google Shape;240;g6c874eeace_0_5"/>
          <p:cNvPicPr preferRelativeResize="0"/>
          <p:nvPr/>
        </p:nvPicPr>
        <p:blipFill rotWithShape="1">
          <a:blip r:embed="rId3">
            <a:alphaModFix/>
          </a:blip>
          <a:srcRect/>
          <a:stretch/>
        </p:blipFill>
        <p:spPr>
          <a:xfrm>
            <a:off x="7771754" y="100245"/>
            <a:ext cx="1187053" cy="411358"/>
          </a:xfrm>
          <a:prstGeom prst="rect">
            <a:avLst/>
          </a:prstGeom>
          <a:noFill/>
          <a:ln>
            <a:noFill/>
          </a:ln>
        </p:spPr>
      </p:pic>
      <p:pic>
        <p:nvPicPr>
          <p:cNvPr id="241" name="Google Shape;241;g6c874eeace_0_5"/>
          <p:cNvPicPr preferRelativeResize="0"/>
          <p:nvPr/>
        </p:nvPicPr>
        <p:blipFill>
          <a:blip r:embed="rId4">
            <a:alphaModFix/>
          </a:blip>
          <a:stretch>
            <a:fillRect/>
          </a:stretch>
        </p:blipFill>
        <p:spPr>
          <a:xfrm>
            <a:off x="152400" y="511600"/>
            <a:ext cx="4187309" cy="3101226"/>
          </a:xfrm>
          <a:prstGeom prst="rect">
            <a:avLst/>
          </a:prstGeom>
          <a:noFill/>
          <a:ln>
            <a:noFill/>
          </a:ln>
        </p:spPr>
      </p:pic>
      <p:pic>
        <p:nvPicPr>
          <p:cNvPr id="242" name="Google Shape;242;g6c874eeace_0_5"/>
          <p:cNvPicPr preferRelativeResize="0"/>
          <p:nvPr/>
        </p:nvPicPr>
        <p:blipFill rotWithShape="1">
          <a:blip r:embed="rId5">
            <a:alphaModFix/>
          </a:blip>
          <a:srcRect t="3854" b="-16226"/>
          <a:stretch/>
        </p:blipFill>
        <p:spPr>
          <a:xfrm>
            <a:off x="4064025" y="667790"/>
            <a:ext cx="4705275" cy="3484844"/>
          </a:xfrm>
          <a:prstGeom prst="rect">
            <a:avLst/>
          </a:prstGeom>
          <a:noFill/>
          <a:ln>
            <a:noFill/>
          </a:ln>
        </p:spPr>
      </p:pic>
      <p:pic>
        <p:nvPicPr>
          <p:cNvPr id="243" name="Google Shape;243;g6c874eeace_0_5"/>
          <p:cNvPicPr preferRelativeResize="0"/>
          <p:nvPr/>
        </p:nvPicPr>
        <p:blipFill>
          <a:blip r:embed="rId6">
            <a:alphaModFix/>
          </a:blip>
          <a:stretch>
            <a:fillRect/>
          </a:stretch>
        </p:blipFill>
        <p:spPr>
          <a:xfrm>
            <a:off x="152400" y="3612825"/>
            <a:ext cx="4187296" cy="3101226"/>
          </a:xfrm>
          <a:prstGeom prst="rect">
            <a:avLst/>
          </a:prstGeom>
          <a:noFill/>
          <a:ln>
            <a:noFill/>
          </a:ln>
        </p:spPr>
      </p:pic>
      <p:pic>
        <p:nvPicPr>
          <p:cNvPr id="244" name="Google Shape;244;g6c874eeace_0_5"/>
          <p:cNvPicPr preferRelativeResize="0"/>
          <p:nvPr/>
        </p:nvPicPr>
        <p:blipFill>
          <a:blip r:embed="rId7">
            <a:alphaModFix/>
          </a:blip>
          <a:stretch>
            <a:fillRect/>
          </a:stretch>
        </p:blipFill>
        <p:spPr>
          <a:xfrm>
            <a:off x="3979487" y="3756775"/>
            <a:ext cx="4874350" cy="3101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g6c874eeace_0_18"/>
          <p:cNvSpPr txBox="1"/>
          <p:nvPr/>
        </p:nvSpPr>
        <p:spPr>
          <a:xfrm>
            <a:off x="88256" y="55202"/>
            <a:ext cx="8503200" cy="61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Heatmap- Correlation Matrix</a:t>
            </a:r>
            <a:endParaRPr sz="1400" b="0" i="0" u="none" strike="noStrike" cap="none">
              <a:solidFill>
                <a:srgbClr val="000000"/>
              </a:solidFill>
              <a:latin typeface="Arial"/>
              <a:ea typeface="Arial"/>
              <a:cs typeface="Arial"/>
              <a:sym typeface="Arial"/>
            </a:endParaRPr>
          </a:p>
        </p:txBody>
      </p:sp>
      <p:pic>
        <p:nvPicPr>
          <p:cNvPr id="250" name="Google Shape;250;g6c874eeace_0_18"/>
          <p:cNvPicPr preferRelativeResize="0"/>
          <p:nvPr/>
        </p:nvPicPr>
        <p:blipFill rotWithShape="1">
          <a:blip r:embed="rId3">
            <a:alphaModFix/>
          </a:blip>
          <a:srcRect/>
          <a:stretch/>
        </p:blipFill>
        <p:spPr>
          <a:xfrm>
            <a:off x="7771754" y="100245"/>
            <a:ext cx="1187053" cy="411358"/>
          </a:xfrm>
          <a:prstGeom prst="rect">
            <a:avLst/>
          </a:prstGeom>
          <a:noFill/>
          <a:ln>
            <a:noFill/>
          </a:ln>
        </p:spPr>
      </p:pic>
      <p:pic>
        <p:nvPicPr>
          <p:cNvPr id="251" name="Google Shape;251;g6c874eeace_0_18"/>
          <p:cNvPicPr preferRelativeResize="0"/>
          <p:nvPr/>
        </p:nvPicPr>
        <p:blipFill rotWithShape="1">
          <a:blip r:embed="rId4">
            <a:alphaModFix/>
          </a:blip>
          <a:srcRect/>
          <a:stretch/>
        </p:blipFill>
        <p:spPr>
          <a:xfrm>
            <a:off x="0" y="511600"/>
            <a:ext cx="9144000" cy="6346401"/>
          </a:xfrm>
          <a:prstGeom prst="rect">
            <a:avLst/>
          </a:prstGeom>
          <a:noFill/>
          <a:ln>
            <a:noFill/>
          </a:ln>
        </p:spPr>
      </p:pic>
    </p:spTree>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601</Words>
  <Application>Microsoft Office PowerPoint</Application>
  <PresentationFormat>On-screen Show (4:3)</PresentationFormat>
  <Paragraphs>111</Paragraphs>
  <Slides>24</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Times New Roman</vt:lpstr>
      <vt:lpstr>Verdana</vt:lpstr>
      <vt:lpstr>Calibri</vt:lpstr>
      <vt:lpstr>Century Gothic</vt:lpstr>
      <vt:lpstr>Noto Sans Symbols</vt:lpstr>
      <vt:lpstr>Perception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Ashvini</cp:lastModifiedBy>
  <cp:revision>1</cp:revision>
  <dcterms:created xsi:type="dcterms:W3CDTF">2012-08-17T07:00:49Z</dcterms:created>
  <dcterms:modified xsi:type="dcterms:W3CDTF">2020-07-13T08:53:12Z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