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30"/>
  </p:notesMasterIdLst>
  <p:handoutMasterIdLst>
    <p:handoutMasterId r:id="rId31"/>
  </p:handoutMasterIdLst>
  <p:sldIdLst>
    <p:sldId id="413" r:id="rId5"/>
    <p:sldId id="412" r:id="rId6"/>
    <p:sldId id="415" r:id="rId7"/>
    <p:sldId id="414" r:id="rId8"/>
    <p:sldId id="416" r:id="rId9"/>
    <p:sldId id="405" r:id="rId10"/>
    <p:sldId id="417" r:id="rId11"/>
    <p:sldId id="435" r:id="rId12"/>
    <p:sldId id="391" r:id="rId13"/>
    <p:sldId id="422" r:id="rId14"/>
    <p:sldId id="423" r:id="rId15"/>
    <p:sldId id="424" r:id="rId16"/>
    <p:sldId id="434" r:id="rId17"/>
    <p:sldId id="436" r:id="rId18"/>
    <p:sldId id="432" r:id="rId19"/>
    <p:sldId id="433" r:id="rId20"/>
    <p:sldId id="418" r:id="rId21"/>
    <p:sldId id="420" r:id="rId22"/>
    <p:sldId id="421" r:id="rId23"/>
    <p:sldId id="425" r:id="rId24"/>
    <p:sldId id="431" r:id="rId25"/>
    <p:sldId id="426" r:id="rId26"/>
    <p:sldId id="428" r:id="rId27"/>
    <p:sldId id="429" r:id="rId28"/>
    <p:sldId id="40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C1E188-7D85-4F18-8AD2-5FA284E7F96B}" v="75" dt="2024-11-22T04:52:58.290"/>
  </p1510:revLst>
</p1510:revInfo>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0" autoAdjust="0"/>
    <p:restoredTop sz="96327" autoAdjust="0"/>
  </p:normalViewPr>
  <p:slideViewPr>
    <p:cSldViewPr snapToGrid="0">
      <p:cViewPr varScale="1">
        <p:scale>
          <a:sx n="63" d="100"/>
          <a:sy n="63" d="100"/>
        </p:scale>
        <p:origin x="648"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1/21/2025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DEPT. OF ECE DSCE</a:t>
            </a:r>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1/21/2025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DEPT. OF ECE DSCE</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
        <p:nvSpPr>
          <p:cNvPr id="5" name="Footer Placeholder 4">
            <a:extLst>
              <a:ext uri="{FF2B5EF4-FFF2-40B4-BE49-F238E27FC236}">
                <a16:creationId xmlns:a16="http://schemas.microsoft.com/office/drawing/2014/main" id="{47C88548-6934-2FED-CBFC-E3DE16A9CC46}"/>
              </a:ext>
            </a:extLst>
          </p:cNvPr>
          <p:cNvSpPr>
            <a:spLocks noGrp="1"/>
          </p:cNvSpPr>
          <p:nvPr>
            <p:ph type="ftr" sz="quarter" idx="4"/>
          </p:nvPr>
        </p:nvSpPr>
        <p:spPr/>
        <p:txBody>
          <a:bodyPr/>
          <a:lstStyle/>
          <a:p>
            <a:r>
              <a:rPr lang="en-US"/>
              <a:t>DEPT. OF ECE DSCE</a:t>
            </a:r>
            <a:endParaRPr lang="en-US" dirty="0"/>
          </a:p>
        </p:txBody>
      </p:sp>
    </p:spTree>
    <p:extLst>
      <p:ext uri="{BB962C8B-B14F-4D97-AF65-F5344CB8AC3E}">
        <p14:creationId xmlns:p14="http://schemas.microsoft.com/office/powerpoint/2010/main" val="4050233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
        <p:nvSpPr>
          <p:cNvPr id="5" name="Footer Placeholder 4">
            <a:extLst>
              <a:ext uri="{FF2B5EF4-FFF2-40B4-BE49-F238E27FC236}">
                <a16:creationId xmlns:a16="http://schemas.microsoft.com/office/drawing/2014/main" id="{FB3B694F-68A8-CD1C-3E75-AFC6EE9A7A0B}"/>
              </a:ext>
            </a:extLst>
          </p:cNvPr>
          <p:cNvSpPr>
            <a:spLocks noGrp="1"/>
          </p:cNvSpPr>
          <p:nvPr>
            <p:ph type="ftr" sz="quarter" idx="4"/>
          </p:nvPr>
        </p:nvSpPr>
        <p:spPr/>
        <p:txBody>
          <a:bodyPr/>
          <a:lstStyle/>
          <a:p>
            <a:r>
              <a:rPr lang="en-US"/>
              <a:t>DEPT. OF ECE DSCE</a:t>
            </a:r>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25</a:t>
            </a:fld>
            <a:endParaRPr lang="en-US" dirty="0"/>
          </a:p>
        </p:txBody>
      </p:sp>
      <p:sp>
        <p:nvSpPr>
          <p:cNvPr id="5" name="Footer Placeholder 4">
            <a:extLst>
              <a:ext uri="{FF2B5EF4-FFF2-40B4-BE49-F238E27FC236}">
                <a16:creationId xmlns:a16="http://schemas.microsoft.com/office/drawing/2014/main" id="{F06C8815-4974-74FA-AD2B-C15F6935F338}"/>
              </a:ext>
            </a:extLst>
          </p:cNvPr>
          <p:cNvSpPr>
            <a:spLocks noGrp="1"/>
          </p:cNvSpPr>
          <p:nvPr>
            <p:ph type="ftr" sz="quarter" idx="4"/>
          </p:nvPr>
        </p:nvSpPr>
        <p:spPr/>
        <p:txBody>
          <a:bodyPr/>
          <a:lstStyle/>
          <a:p>
            <a:r>
              <a:rPr lang="en-US"/>
              <a:t>DEPT. OF ECE DSCE</a:t>
            </a:r>
            <a:endParaRPr lang="en-US" dirty="0"/>
          </a:p>
        </p:txBody>
      </p:sp>
    </p:spTree>
    <p:extLst>
      <p:ext uri="{BB962C8B-B14F-4D97-AF65-F5344CB8AC3E}">
        <p14:creationId xmlns:p14="http://schemas.microsoft.com/office/powerpoint/2010/main" val="2386183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hd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1.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4057D0EF-EF58-87B8-8756-A25AE0A57D1A}"/>
              </a:ext>
            </a:extLst>
          </p:cNvPr>
          <p:cNvSpPr txBox="1"/>
          <p:nvPr/>
        </p:nvSpPr>
        <p:spPr>
          <a:xfrm>
            <a:off x="731616" y="3246982"/>
            <a:ext cx="11080994" cy="566822"/>
          </a:xfrm>
          <a:prstGeom prst="rect">
            <a:avLst/>
          </a:prstGeom>
        </p:spPr>
        <p:txBody>
          <a:bodyPr vert="horz" wrap="square" lIns="0" tIns="12700" rIns="0" bIns="0" rtlCol="0">
            <a:spAutoFit/>
          </a:bodyPr>
          <a:lstStyle/>
          <a:p>
            <a:pPr marL="12700">
              <a:lnSpc>
                <a:spcPct val="100000"/>
              </a:lnSpc>
              <a:spcBef>
                <a:spcPts val="100"/>
              </a:spcBef>
            </a:pPr>
            <a:r>
              <a:rPr lang="en-IN" sz="3600" b="1" i="1" spc="-40" dirty="0">
                <a:solidFill>
                  <a:schemeClr val="bg1"/>
                </a:solidFill>
                <a:latin typeface="Calibri"/>
                <a:cs typeface="Calibri"/>
              </a:rPr>
              <a:t>Integrated Bus Tracking and Safety Management  System</a:t>
            </a:r>
            <a:endParaRPr sz="3600" dirty="0">
              <a:solidFill>
                <a:schemeClr val="bg1"/>
              </a:solidFill>
              <a:latin typeface="Calibri"/>
              <a:cs typeface="Calibri"/>
            </a:endParaRPr>
          </a:p>
        </p:txBody>
      </p:sp>
      <p:sp>
        <p:nvSpPr>
          <p:cNvPr id="5" name="object 3">
            <a:extLst>
              <a:ext uri="{FF2B5EF4-FFF2-40B4-BE49-F238E27FC236}">
                <a16:creationId xmlns:a16="http://schemas.microsoft.com/office/drawing/2014/main" id="{F028BA48-B152-848D-B8A4-7544F905D1E7}"/>
              </a:ext>
            </a:extLst>
          </p:cNvPr>
          <p:cNvSpPr txBox="1"/>
          <p:nvPr/>
        </p:nvSpPr>
        <p:spPr>
          <a:xfrm>
            <a:off x="8158685" y="5486400"/>
            <a:ext cx="4065270" cy="1072088"/>
          </a:xfrm>
          <a:prstGeom prst="rect">
            <a:avLst/>
          </a:prstGeom>
        </p:spPr>
        <p:txBody>
          <a:bodyPr vert="horz" wrap="square" lIns="0" tIns="12700" rIns="0" bIns="0" rtlCol="0">
            <a:spAutoFit/>
          </a:bodyPr>
          <a:lstStyle/>
          <a:p>
            <a:pPr algn="ctr">
              <a:lnSpc>
                <a:spcPct val="100000"/>
              </a:lnSpc>
              <a:spcBef>
                <a:spcPts val="100"/>
              </a:spcBef>
            </a:pPr>
            <a:r>
              <a:rPr sz="2400" b="1" spc="-10" dirty="0">
                <a:solidFill>
                  <a:schemeClr val="bg1"/>
                </a:solidFill>
                <a:latin typeface="Times New Roman"/>
                <a:cs typeface="Times New Roman"/>
              </a:rPr>
              <a:t>Project</a:t>
            </a:r>
            <a:r>
              <a:rPr sz="2400" b="1" spc="-20" dirty="0">
                <a:solidFill>
                  <a:schemeClr val="bg1"/>
                </a:solidFill>
                <a:latin typeface="Times New Roman"/>
                <a:cs typeface="Times New Roman"/>
              </a:rPr>
              <a:t> </a:t>
            </a:r>
            <a:r>
              <a:rPr sz="2400" b="1" spc="-5" dirty="0">
                <a:solidFill>
                  <a:schemeClr val="bg1"/>
                </a:solidFill>
                <a:latin typeface="Times New Roman"/>
                <a:cs typeface="Times New Roman"/>
              </a:rPr>
              <a:t>Guide</a:t>
            </a:r>
            <a:r>
              <a:rPr lang="en-IN" sz="2400" b="1" spc="-5" dirty="0">
                <a:solidFill>
                  <a:schemeClr val="bg1"/>
                </a:solidFill>
                <a:latin typeface="Times New Roman"/>
                <a:cs typeface="Times New Roman"/>
              </a:rPr>
              <a:t>:</a:t>
            </a:r>
          </a:p>
          <a:p>
            <a:pPr algn="ctr">
              <a:lnSpc>
                <a:spcPct val="100000"/>
              </a:lnSpc>
              <a:spcBef>
                <a:spcPts val="100"/>
              </a:spcBef>
            </a:pPr>
            <a:r>
              <a:rPr lang="en-IN" sz="2400" b="1" spc="-5" dirty="0">
                <a:solidFill>
                  <a:schemeClr val="bg1"/>
                </a:solidFill>
                <a:latin typeface="Times New Roman"/>
                <a:cs typeface="Times New Roman"/>
              </a:rPr>
              <a:t> Dr. H V Manjunath</a:t>
            </a:r>
            <a:endParaRPr sz="2400" dirty="0">
              <a:solidFill>
                <a:schemeClr val="bg1"/>
              </a:solidFill>
              <a:latin typeface="Times New Roman"/>
              <a:cs typeface="Times New Roman"/>
            </a:endParaRPr>
          </a:p>
          <a:p>
            <a:pPr marL="1905" algn="ctr">
              <a:lnSpc>
                <a:spcPct val="100000"/>
              </a:lnSpc>
              <a:spcBef>
                <a:spcPts val="30"/>
              </a:spcBef>
            </a:pPr>
            <a:r>
              <a:rPr lang="en-IN" sz="2000" b="1" spc="-5" dirty="0">
                <a:solidFill>
                  <a:schemeClr val="bg1"/>
                </a:solidFill>
                <a:latin typeface="Times New Roman"/>
                <a:cs typeface="Times New Roman"/>
              </a:rPr>
              <a:t>Professor</a:t>
            </a:r>
            <a:endParaRPr sz="2000" dirty="0">
              <a:solidFill>
                <a:schemeClr val="bg1"/>
              </a:solidFill>
              <a:latin typeface="Times New Roman"/>
              <a:cs typeface="Times New Roman"/>
            </a:endParaRPr>
          </a:p>
        </p:txBody>
      </p:sp>
      <p:sp>
        <p:nvSpPr>
          <p:cNvPr id="6" name="object 4">
            <a:extLst>
              <a:ext uri="{FF2B5EF4-FFF2-40B4-BE49-F238E27FC236}">
                <a16:creationId xmlns:a16="http://schemas.microsoft.com/office/drawing/2014/main" id="{DDD1E4B2-A74D-F7AF-44B8-9F96DE9054F4}"/>
              </a:ext>
            </a:extLst>
          </p:cNvPr>
          <p:cNvSpPr txBox="1"/>
          <p:nvPr/>
        </p:nvSpPr>
        <p:spPr>
          <a:xfrm>
            <a:off x="1889371" y="4012241"/>
            <a:ext cx="3653473" cy="1159292"/>
          </a:xfrm>
          <a:prstGeom prst="rect">
            <a:avLst/>
          </a:prstGeom>
        </p:spPr>
        <p:txBody>
          <a:bodyPr vert="horz" wrap="square" lIns="0" tIns="12700" rIns="0" bIns="0" rtlCol="0">
            <a:spAutoFit/>
          </a:bodyPr>
          <a:lstStyle/>
          <a:p>
            <a:pPr marL="12700" marR="5080" algn="just">
              <a:lnSpc>
                <a:spcPct val="100000"/>
              </a:lnSpc>
              <a:spcBef>
                <a:spcPts val="100"/>
              </a:spcBef>
            </a:pPr>
            <a:r>
              <a:rPr b="1" spc="-5" dirty="0">
                <a:solidFill>
                  <a:schemeClr val="bg1"/>
                </a:solidFill>
                <a:latin typeface="Times New Roman"/>
                <a:cs typeface="Times New Roman"/>
              </a:rPr>
              <a:t>USN</a:t>
            </a:r>
            <a:r>
              <a:rPr b="1" spc="-40" dirty="0">
                <a:solidFill>
                  <a:schemeClr val="bg1"/>
                </a:solidFill>
                <a:latin typeface="Times New Roman"/>
                <a:cs typeface="Times New Roman"/>
              </a:rPr>
              <a:t> </a:t>
            </a:r>
            <a:r>
              <a:rPr b="1" dirty="0">
                <a:solidFill>
                  <a:schemeClr val="bg1"/>
                </a:solidFill>
                <a:latin typeface="Times New Roman"/>
                <a:cs typeface="Times New Roman"/>
              </a:rPr>
              <a:t>:</a:t>
            </a:r>
            <a:r>
              <a:rPr b="1" spc="-30" dirty="0">
                <a:solidFill>
                  <a:schemeClr val="bg1"/>
                </a:solidFill>
                <a:latin typeface="Times New Roman"/>
                <a:cs typeface="Times New Roman"/>
              </a:rPr>
              <a:t> </a:t>
            </a:r>
            <a:r>
              <a:rPr b="1" dirty="0">
                <a:solidFill>
                  <a:schemeClr val="bg1"/>
                </a:solidFill>
                <a:latin typeface="Times New Roman"/>
                <a:cs typeface="Times New Roman"/>
              </a:rPr>
              <a:t>1DS</a:t>
            </a:r>
            <a:r>
              <a:rPr lang="en-IN" b="1" dirty="0">
                <a:solidFill>
                  <a:schemeClr val="bg1"/>
                </a:solidFill>
                <a:latin typeface="Times New Roman"/>
                <a:cs typeface="Times New Roman"/>
              </a:rPr>
              <a:t>21EC159</a:t>
            </a:r>
            <a:r>
              <a:rPr b="1" spc="-30" dirty="0">
                <a:solidFill>
                  <a:schemeClr val="bg1"/>
                </a:solidFill>
                <a:latin typeface="Times New Roman"/>
                <a:cs typeface="Times New Roman"/>
              </a:rPr>
              <a:t> </a:t>
            </a:r>
            <a:r>
              <a:rPr b="1" dirty="0">
                <a:solidFill>
                  <a:schemeClr val="bg1"/>
                </a:solidFill>
                <a:latin typeface="Times New Roman"/>
                <a:cs typeface="Times New Roman"/>
              </a:rPr>
              <a:t>(Sec-</a:t>
            </a:r>
            <a:r>
              <a:rPr lang="en-IN" b="1" dirty="0">
                <a:solidFill>
                  <a:schemeClr val="bg1"/>
                </a:solidFill>
                <a:latin typeface="Times New Roman"/>
                <a:cs typeface="Times New Roman"/>
              </a:rPr>
              <a:t>C</a:t>
            </a:r>
            <a:r>
              <a:rPr b="1" dirty="0">
                <a:solidFill>
                  <a:schemeClr val="bg1"/>
                </a:solidFill>
                <a:latin typeface="Times New Roman"/>
                <a:cs typeface="Times New Roman"/>
              </a:rPr>
              <a:t>) </a:t>
            </a:r>
            <a:r>
              <a:rPr b="1" spc="-590" dirty="0">
                <a:solidFill>
                  <a:schemeClr val="bg1"/>
                </a:solidFill>
                <a:latin typeface="Times New Roman"/>
                <a:cs typeface="Times New Roman"/>
              </a:rPr>
              <a:t> </a:t>
            </a:r>
            <a:r>
              <a:rPr lang="en-IN" b="1" spc="-590" dirty="0">
                <a:solidFill>
                  <a:schemeClr val="bg1"/>
                </a:solidFill>
                <a:latin typeface="Times New Roman"/>
                <a:cs typeface="Times New Roman"/>
              </a:rPr>
              <a:t>                                                                           </a:t>
            </a:r>
          </a:p>
          <a:p>
            <a:pPr marL="12700" marR="5080" algn="just">
              <a:lnSpc>
                <a:spcPct val="100000"/>
              </a:lnSpc>
              <a:spcBef>
                <a:spcPts val="100"/>
              </a:spcBef>
            </a:pPr>
            <a:r>
              <a:rPr b="1" spc="-5" dirty="0">
                <a:solidFill>
                  <a:schemeClr val="bg1"/>
                </a:solidFill>
                <a:latin typeface="Times New Roman"/>
                <a:cs typeface="Times New Roman"/>
              </a:rPr>
              <a:t>USN </a:t>
            </a:r>
            <a:r>
              <a:rPr b="1" dirty="0">
                <a:solidFill>
                  <a:schemeClr val="bg1"/>
                </a:solidFill>
                <a:latin typeface="Times New Roman"/>
                <a:cs typeface="Times New Roman"/>
              </a:rPr>
              <a:t>: 1DS</a:t>
            </a:r>
            <a:r>
              <a:rPr lang="en-IN" b="1" dirty="0">
                <a:solidFill>
                  <a:schemeClr val="bg1"/>
                </a:solidFill>
                <a:latin typeface="Times New Roman"/>
                <a:cs typeface="Times New Roman"/>
              </a:rPr>
              <a:t>21EC226</a:t>
            </a:r>
            <a:r>
              <a:rPr b="1" dirty="0">
                <a:solidFill>
                  <a:schemeClr val="bg1"/>
                </a:solidFill>
                <a:latin typeface="Times New Roman"/>
                <a:cs typeface="Times New Roman"/>
              </a:rPr>
              <a:t>(Sec-</a:t>
            </a:r>
            <a:r>
              <a:rPr lang="en-IN" b="1" dirty="0">
                <a:solidFill>
                  <a:schemeClr val="bg1"/>
                </a:solidFill>
                <a:latin typeface="Times New Roman"/>
                <a:cs typeface="Times New Roman"/>
              </a:rPr>
              <a:t>D</a:t>
            </a:r>
            <a:r>
              <a:rPr b="1" dirty="0">
                <a:solidFill>
                  <a:schemeClr val="bg1"/>
                </a:solidFill>
                <a:latin typeface="Times New Roman"/>
                <a:cs typeface="Times New Roman"/>
              </a:rPr>
              <a:t>) </a:t>
            </a:r>
            <a:r>
              <a:rPr lang="en-IN" b="1" dirty="0">
                <a:solidFill>
                  <a:schemeClr val="bg1"/>
                </a:solidFill>
                <a:latin typeface="Times New Roman"/>
                <a:cs typeface="Times New Roman"/>
              </a:rPr>
              <a:t>       </a:t>
            </a:r>
          </a:p>
          <a:p>
            <a:pPr marL="12700" marR="5080" algn="just">
              <a:lnSpc>
                <a:spcPct val="100000"/>
              </a:lnSpc>
              <a:spcBef>
                <a:spcPts val="100"/>
              </a:spcBef>
            </a:pPr>
            <a:r>
              <a:rPr b="1" spc="-585" dirty="0">
                <a:solidFill>
                  <a:schemeClr val="bg1"/>
                </a:solidFill>
                <a:latin typeface="Times New Roman"/>
                <a:cs typeface="Times New Roman"/>
              </a:rPr>
              <a:t> </a:t>
            </a:r>
            <a:r>
              <a:rPr b="1" spc="-5" dirty="0">
                <a:solidFill>
                  <a:schemeClr val="bg1"/>
                </a:solidFill>
                <a:latin typeface="Times New Roman"/>
                <a:cs typeface="Times New Roman"/>
              </a:rPr>
              <a:t>USN</a:t>
            </a:r>
            <a:r>
              <a:rPr b="1" spc="-40" dirty="0">
                <a:solidFill>
                  <a:schemeClr val="bg1"/>
                </a:solidFill>
                <a:latin typeface="Times New Roman"/>
                <a:cs typeface="Times New Roman"/>
              </a:rPr>
              <a:t> </a:t>
            </a:r>
            <a:r>
              <a:rPr b="1" dirty="0">
                <a:solidFill>
                  <a:schemeClr val="bg1"/>
                </a:solidFill>
                <a:latin typeface="Times New Roman"/>
                <a:cs typeface="Times New Roman"/>
              </a:rPr>
              <a:t>:</a:t>
            </a:r>
            <a:r>
              <a:rPr b="1" spc="-30" dirty="0">
                <a:solidFill>
                  <a:schemeClr val="bg1"/>
                </a:solidFill>
                <a:latin typeface="Times New Roman"/>
                <a:cs typeface="Times New Roman"/>
              </a:rPr>
              <a:t> </a:t>
            </a:r>
            <a:r>
              <a:rPr b="1" dirty="0">
                <a:solidFill>
                  <a:schemeClr val="bg1"/>
                </a:solidFill>
                <a:latin typeface="Times New Roman"/>
                <a:cs typeface="Times New Roman"/>
              </a:rPr>
              <a:t>1DS</a:t>
            </a:r>
            <a:r>
              <a:rPr lang="en-IN" b="1" dirty="0">
                <a:solidFill>
                  <a:schemeClr val="bg1"/>
                </a:solidFill>
                <a:latin typeface="Times New Roman"/>
                <a:cs typeface="Times New Roman"/>
              </a:rPr>
              <a:t>21EC196</a:t>
            </a:r>
            <a:r>
              <a:rPr b="1" spc="-30" dirty="0">
                <a:solidFill>
                  <a:schemeClr val="bg1"/>
                </a:solidFill>
                <a:latin typeface="Times New Roman"/>
                <a:cs typeface="Times New Roman"/>
              </a:rPr>
              <a:t> </a:t>
            </a:r>
            <a:r>
              <a:rPr b="1" dirty="0">
                <a:solidFill>
                  <a:schemeClr val="bg1"/>
                </a:solidFill>
                <a:latin typeface="Times New Roman"/>
                <a:cs typeface="Times New Roman"/>
              </a:rPr>
              <a:t>(Sec-</a:t>
            </a:r>
            <a:r>
              <a:rPr lang="en-IN" b="1" dirty="0">
                <a:solidFill>
                  <a:schemeClr val="bg1"/>
                </a:solidFill>
                <a:latin typeface="Times New Roman"/>
                <a:cs typeface="Times New Roman"/>
              </a:rPr>
              <a:t>D</a:t>
            </a:r>
            <a:r>
              <a:rPr b="1" dirty="0">
                <a:solidFill>
                  <a:schemeClr val="bg1"/>
                </a:solidFill>
                <a:latin typeface="Times New Roman"/>
                <a:cs typeface="Times New Roman"/>
              </a:rPr>
              <a:t>)</a:t>
            </a:r>
            <a:r>
              <a:rPr lang="en-IN" b="1" dirty="0">
                <a:solidFill>
                  <a:schemeClr val="bg1"/>
                </a:solidFill>
                <a:latin typeface="Times New Roman"/>
                <a:cs typeface="Times New Roman"/>
              </a:rPr>
              <a:t>       </a:t>
            </a:r>
          </a:p>
          <a:p>
            <a:pPr marL="12700" marR="5080" algn="just">
              <a:lnSpc>
                <a:spcPct val="100000"/>
              </a:lnSpc>
              <a:spcBef>
                <a:spcPts val="100"/>
              </a:spcBef>
            </a:pPr>
            <a:r>
              <a:rPr b="1" spc="-590" dirty="0">
                <a:solidFill>
                  <a:schemeClr val="bg1"/>
                </a:solidFill>
                <a:latin typeface="Times New Roman"/>
                <a:cs typeface="Times New Roman"/>
              </a:rPr>
              <a:t> </a:t>
            </a:r>
            <a:r>
              <a:rPr b="1" spc="-5" dirty="0">
                <a:solidFill>
                  <a:schemeClr val="bg1"/>
                </a:solidFill>
                <a:latin typeface="Times New Roman"/>
                <a:cs typeface="Times New Roman"/>
              </a:rPr>
              <a:t>USN</a:t>
            </a:r>
            <a:r>
              <a:rPr lang="en-IN" b="1" spc="-5" dirty="0">
                <a:solidFill>
                  <a:schemeClr val="bg1"/>
                </a:solidFill>
                <a:latin typeface="Times New Roman"/>
                <a:cs typeface="Times New Roman"/>
              </a:rPr>
              <a:t> </a:t>
            </a:r>
            <a:r>
              <a:rPr b="1" spc="-40" dirty="0">
                <a:solidFill>
                  <a:schemeClr val="bg1"/>
                </a:solidFill>
                <a:latin typeface="Times New Roman"/>
                <a:cs typeface="Times New Roman"/>
              </a:rPr>
              <a:t> </a:t>
            </a:r>
            <a:r>
              <a:rPr b="1" dirty="0">
                <a:solidFill>
                  <a:schemeClr val="bg1"/>
                </a:solidFill>
                <a:latin typeface="Times New Roman"/>
                <a:cs typeface="Times New Roman"/>
              </a:rPr>
              <a:t>:1DS</a:t>
            </a:r>
            <a:r>
              <a:rPr lang="en-IN" b="1" dirty="0">
                <a:solidFill>
                  <a:schemeClr val="bg1"/>
                </a:solidFill>
                <a:latin typeface="Times New Roman"/>
                <a:cs typeface="Times New Roman"/>
              </a:rPr>
              <a:t>21EC202</a:t>
            </a:r>
            <a:r>
              <a:rPr b="1" spc="-30" dirty="0">
                <a:solidFill>
                  <a:schemeClr val="bg1"/>
                </a:solidFill>
                <a:latin typeface="Times New Roman"/>
                <a:cs typeface="Times New Roman"/>
              </a:rPr>
              <a:t> </a:t>
            </a:r>
            <a:r>
              <a:rPr b="1" dirty="0">
                <a:solidFill>
                  <a:schemeClr val="bg1"/>
                </a:solidFill>
                <a:latin typeface="Times New Roman"/>
                <a:cs typeface="Times New Roman"/>
              </a:rPr>
              <a:t>(Sec-D)</a:t>
            </a:r>
            <a:endParaRPr dirty="0">
              <a:solidFill>
                <a:schemeClr val="bg1"/>
              </a:solidFill>
              <a:latin typeface="Times New Roman"/>
              <a:cs typeface="Times New Roman"/>
            </a:endParaRPr>
          </a:p>
        </p:txBody>
      </p:sp>
      <p:sp>
        <p:nvSpPr>
          <p:cNvPr id="7" name="object 5">
            <a:extLst>
              <a:ext uri="{FF2B5EF4-FFF2-40B4-BE49-F238E27FC236}">
                <a16:creationId xmlns:a16="http://schemas.microsoft.com/office/drawing/2014/main" id="{FF516815-0196-4DEC-5131-98E1BBACC518}"/>
              </a:ext>
            </a:extLst>
          </p:cNvPr>
          <p:cNvSpPr txBox="1"/>
          <p:nvPr/>
        </p:nvSpPr>
        <p:spPr>
          <a:xfrm>
            <a:off x="5181600" y="4012241"/>
            <a:ext cx="4207148" cy="1159292"/>
          </a:xfrm>
          <a:prstGeom prst="rect">
            <a:avLst/>
          </a:prstGeom>
        </p:spPr>
        <p:txBody>
          <a:bodyPr vert="horz" wrap="square" lIns="0" tIns="12700" rIns="0" bIns="0" rtlCol="0">
            <a:spAutoFit/>
          </a:bodyPr>
          <a:lstStyle/>
          <a:p>
            <a:pPr marL="12700" marR="5080" indent="16510" algn="just">
              <a:lnSpc>
                <a:spcPct val="100000"/>
              </a:lnSpc>
              <a:spcBef>
                <a:spcPts val="100"/>
              </a:spcBef>
            </a:pPr>
            <a:r>
              <a:rPr b="1" spc="-5" dirty="0">
                <a:solidFill>
                  <a:schemeClr val="bg1"/>
                </a:solidFill>
                <a:latin typeface="Times New Roman"/>
                <a:cs typeface="Times New Roman"/>
              </a:rPr>
              <a:t>Name</a:t>
            </a:r>
            <a:r>
              <a:rPr b="1" spc="-95" dirty="0">
                <a:solidFill>
                  <a:schemeClr val="bg1"/>
                </a:solidFill>
                <a:latin typeface="Times New Roman"/>
                <a:cs typeface="Times New Roman"/>
              </a:rPr>
              <a:t> </a:t>
            </a:r>
            <a:r>
              <a:rPr b="1" dirty="0">
                <a:solidFill>
                  <a:schemeClr val="bg1"/>
                </a:solidFill>
                <a:latin typeface="Times New Roman"/>
                <a:cs typeface="Times New Roman"/>
              </a:rPr>
              <a:t>:</a:t>
            </a:r>
            <a:r>
              <a:rPr lang="en-IN" b="1" dirty="0">
                <a:solidFill>
                  <a:schemeClr val="bg1"/>
                </a:solidFill>
                <a:latin typeface="Times New Roman"/>
                <a:cs typeface="Times New Roman"/>
              </a:rPr>
              <a:t> Raghavendra Yaragatti</a:t>
            </a:r>
            <a:r>
              <a:rPr b="1" dirty="0">
                <a:solidFill>
                  <a:schemeClr val="bg1"/>
                </a:solidFill>
                <a:latin typeface="Times New Roman"/>
                <a:cs typeface="Times New Roman"/>
              </a:rPr>
              <a:t> </a:t>
            </a:r>
            <a:r>
              <a:rPr b="1" spc="-590" dirty="0">
                <a:solidFill>
                  <a:schemeClr val="bg1"/>
                </a:solidFill>
                <a:latin typeface="Times New Roman"/>
                <a:cs typeface="Times New Roman"/>
              </a:rPr>
              <a:t> </a:t>
            </a:r>
            <a:endParaRPr lang="en-IN" b="1" spc="-590" dirty="0">
              <a:solidFill>
                <a:schemeClr val="bg1"/>
              </a:solidFill>
              <a:latin typeface="Times New Roman"/>
              <a:cs typeface="Times New Roman"/>
            </a:endParaRPr>
          </a:p>
          <a:p>
            <a:pPr marL="12700" marR="5080" indent="16510" algn="just">
              <a:lnSpc>
                <a:spcPct val="100000"/>
              </a:lnSpc>
              <a:spcBef>
                <a:spcPts val="100"/>
              </a:spcBef>
            </a:pPr>
            <a:r>
              <a:rPr b="1" spc="-5" dirty="0">
                <a:solidFill>
                  <a:schemeClr val="bg1"/>
                </a:solidFill>
                <a:latin typeface="Times New Roman"/>
                <a:cs typeface="Times New Roman"/>
              </a:rPr>
              <a:t>Name </a:t>
            </a:r>
            <a:r>
              <a:rPr b="1" dirty="0">
                <a:solidFill>
                  <a:schemeClr val="bg1"/>
                </a:solidFill>
                <a:latin typeface="Times New Roman"/>
                <a:cs typeface="Times New Roman"/>
              </a:rPr>
              <a:t>:</a:t>
            </a:r>
            <a:r>
              <a:rPr lang="en-IN" b="1" dirty="0">
                <a:solidFill>
                  <a:schemeClr val="bg1"/>
                </a:solidFill>
                <a:latin typeface="Times New Roman"/>
                <a:cs typeface="Times New Roman"/>
              </a:rPr>
              <a:t> Vaishnavi</a:t>
            </a:r>
          </a:p>
          <a:p>
            <a:pPr marL="12700" marR="5080" indent="16510" algn="just">
              <a:lnSpc>
                <a:spcPct val="100000"/>
              </a:lnSpc>
              <a:spcBef>
                <a:spcPts val="100"/>
              </a:spcBef>
            </a:pPr>
            <a:r>
              <a:rPr b="1" spc="-5" dirty="0">
                <a:solidFill>
                  <a:schemeClr val="bg1"/>
                </a:solidFill>
                <a:latin typeface="Times New Roman"/>
                <a:cs typeface="Times New Roman"/>
              </a:rPr>
              <a:t>Name </a:t>
            </a:r>
            <a:r>
              <a:rPr b="1" dirty="0">
                <a:solidFill>
                  <a:schemeClr val="bg1"/>
                </a:solidFill>
                <a:latin typeface="Times New Roman"/>
                <a:cs typeface="Times New Roman"/>
              </a:rPr>
              <a:t>:</a:t>
            </a:r>
            <a:r>
              <a:rPr lang="en-IN" b="1" dirty="0">
                <a:solidFill>
                  <a:schemeClr val="bg1"/>
                </a:solidFill>
                <a:latin typeface="Times New Roman"/>
                <a:cs typeface="Times New Roman"/>
              </a:rPr>
              <a:t> Shrinivas V A</a:t>
            </a:r>
            <a:r>
              <a:rPr b="1" dirty="0">
                <a:solidFill>
                  <a:schemeClr val="bg1"/>
                </a:solidFill>
                <a:latin typeface="Times New Roman"/>
                <a:cs typeface="Times New Roman"/>
              </a:rPr>
              <a:t> </a:t>
            </a:r>
            <a:endParaRPr lang="en-IN" b="1" dirty="0">
              <a:solidFill>
                <a:schemeClr val="bg1"/>
              </a:solidFill>
              <a:latin typeface="Times New Roman"/>
              <a:cs typeface="Times New Roman"/>
            </a:endParaRPr>
          </a:p>
          <a:p>
            <a:pPr marL="12700" marR="5080" indent="16510" algn="just">
              <a:lnSpc>
                <a:spcPct val="100000"/>
              </a:lnSpc>
              <a:spcBef>
                <a:spcPts val="100"/>
              </a:spcBef>
            </a:pPr>
            <a:r>
              <a:rPr b="1" spc="-585" dirty="0">
                <a:solidFill>
                  <a:schemeClr val="bg1"/>
                </a:solidFill>
                <a:latin typeface="Times New Roman"/>
                <a:cs typeface="Times New Roman"/>
              </a:rPr>
              <a:t> </a:t>
            </a:r>
            <a:r>
              <a:rPr b="1" spc="-5" dirty="0">
                <a:solidFill>
                  <a:schemeClr val="bg1"/>
                </a:solidFill>
                <a:latin typeface="Times New Roman"/>
                <a:cs typeface="Times New Roman"/>
              </a:rPr>
              <a:t>Name</a:t>
            </a:r>
            <a:r>
              <a:rPr b="1" spc="-80" dirty="0">
                <a:solidFill>
                  <a:schemeClr val="bg1"/>
                </a:solidFill>
                <a:latin typeface="Times New Roman"/>
                <a:cs typeface="Times New Roman"/>
              </a:rPr>
              <a:t> </a:t>
            </a:r>
            <a:r>
              <a:rPr b="1" dirty="0">
                <a:solidFill>
                  <a:schemeClr val="bg1"/>
                </a:solidFill>
                <a:latin typeface="Times New Roman"/>
                <a:cs typeface="Times New Roman"/>
              </a:rPr>
              <a:t>:</a:t>
            </a:r>
            <a:r>
              <a:rPr lang="en-IN" b="1" dirty="0">
                <a:solidFill>
                  <a:schemeClr val="bg1"/>
                </a:solidFill>
                <a:latin typeface="Times New Roman"/>
                <a:cs typeface="Times New Roman"/>
              </a:rPr>
              <a:t> Shubhavani P D</a:t>
            </a:r>
            <a:endParaRPr dirty="0">
              <a:solidFill>
                <a:schemeClr val="bg1"/>
              </a:solidFill>
              <a:latin typeface="Times New Roman"/>
              <a:cs typeface="Times New Roman"/>
            </a:endParaRPr>
          </a:p>
        </p:txBody>
      </p:sp>
      <p:sp>
        <p:nvSpPr>
          <p:cNvPr id="8" name="object 6">
            <a:extLst>
              <a:ext uri="{FF2B5EF4-FFF2-40B4-BE49-F238E27FC236}">
                <a16:creationId xmlns:a16="http://schemas.microsoft.com/office/drawing/2014/main" id="{A9D494BF-2AE5-A99E-C2E0-9B5793C04B8D}"/>
              </a:ext>
            </a:extLst>
          </p:cNvPr>
          <p:cNvSpPr txBox="1"/>
          <p:nvPr/>
        </p:nvSpPr>
        <p:spPr>
          <a:xfrm>
            <a:off x="8803837" y="2589397"/>
            <a:ext cx="3008773" cy="628377"/>
          </a:xfrm>
          <a:prstGeom prst="rect">
            <a:avLst/>
          </a:prstGeom>
        </p:spPr>
        <p:txBody>
          <a:bodyPr vert="horz" wrap="square" lIns="0" tIns="12700" rIns="0" bIns="0" rtlCol="0">
            <a:spAutoFit/>
          </a:bodyPr>
          <a:lstStyle/>
          <a:p>
            <a:pPr marL="12700" marR="5080">
              <a:lnSpc>
                <a:spcPct val="100000"/>
              </a:lnSpc>
              <a:spcBef>
                <a:spcPts val="100"/>
              </a:spcBef>
            </a:pPr>
            <a:r>
              <a:rPr sz="2000" b="1" spc="-10" dirty="0">
                <a:solidFill>
                  <a:schemeClr val="bg1"/>
                </a:solidFill>
                <a:latin typeface="Times New Roman"/>
                <a:cs typeface="Times New Roman"/>
              </a:rPr>
              <a:t>Project </a:t>
            </a:r>
            <a:r>
              <a:rPr sz="2000" b="1" spc="-5" dirty="0">
                <a:solidFill>
                  <a:schemeClr val="bg1"/>
                </a:solidFill>
                <a:latin typeface="Times New Roman"/>
                <a:cs typeface="Times New Roman"/>
              </a:rPr>
              <a:t>Batch No. </a:t>
            </a:r>
            <a:r>
              <a:rPr sz="2000" b="1" dirty="0">
                <a:solidFill>
                  <a:schemeClr val="bg1"/>
                </a:solidFill>
                <a:latin typeface="Times New Roman"/>
                <a:cs typeface="Times New Roman"/>
              </a:rPr>
              <a:t>: </a:t>
            </a:r>
            <a:r>
              <a:rPr lang="en-IN" sz="2000" b="1" dirty="0">
                <a:solidFill>
                  <a:schemeClr val="bg1"/>
                </a:solidFill>
                <a:latin typeface="Times New Roman"/>
                <a:cs typeface="Times New Roman"/>
              </a:rPr>
              <a:t>IOT-5</a:t>
            </a:r>
            <a:r>
              <a:rPr sz="2000" b="1" spc="5" dirty="0">
                <a:solidFill>
                  <a:schemeClr val="bg1"/>
                </a:solidFill>
                <a:latin typeface="Times New Roman"/>
                <a:cs typeface="Times New Roman"/>
              </a:rPr>
              <a:t> </a:t>
            </a:r>
            <a:r>
              <a:rPr sz="2000" b="1" spc="-5" dirty="0">
                <a:solidFill>
                  <a:schemeClr val="bg1"/>
                </a:solidFill>
                <a:latin typeface="Times New Roman"/>
                <a:cs typeface="Times New Roman"/>
              </a:rPr>
              <a:t>Subject</a:t>
            </a:r>
            <a:r>
              <a:rPr sz="2000" b="1" spc="-35" dirty="0">
                <a:solidFill>
                  <a:schemeClr val="bg1"/>
                </a:solidFill>
                <a:latin typeface="Times New Roman"/>
                <a:cs typeface="Times New Roman"/>
              </a:rPr>
              <a:t> </a:t>
            </a:r>
            <a:r>
              <a:rPr sz="2000" b="1" spc="-5" dirty="0">
                <a:solidFill>
                  <a:schemeClr val="bg1"/>
                </a:solidFill>
                <a:latin typeface="Times New Roman"/>
                <a:cs typeface="Times New Roman"/>
              </a:rPr>
              <a:t>code</a:t>
            </a:r>
            <a:r>
              <a:rPr sz="2000" b="1" spc="-35" dirty="0">
                <a:solidFill>
                  <a:schemeClr val="bg1"/>
                </a:solidFill>
                <a:latin typeface="Times New Roman"/>
                <a:cs typeface="Times New Roman"/>
              </a:rPr>
              <a:t> </a:t>
            </a:r>
            <a:r>
              <a:rPr sz="2000" b="1" dirty="0">
                <a:solidFill>
                  <a:schemeClr val="bg1"/>
                </a:solidFill>
                <a:latin typeface="Times New Roman"/>
                <a:cs typeface="Times New Roman"/>
              </a:rPr>
              <a:t>:</a:t>
            </a:r>
            <a:r>
              <a:rPr sz="2000" b="1" spc="-30" dirty="0">
                <a:solidFill>
                  <a:schemeClr val="bg1"/>
                </a:solidFill>
                <a:latin typeface="Times New Roman"/>
                <a:cs typeface="Times New Roman"/>
              </a:rPr>
              <a:t> </a:t>
            </a:r>
            <a:r>
              <a:rPr sz="2000" b="1" dirty="0">
                <a:solidFill>
                  <a:schemeClr val="bg1"/>
                </a:solidFill>
                <a:latin typeface="Times New Roman"/>
                <a:cs typeface="Times New Roman"/>
              </a:rPr>
              <a:t>21ECP76</a:t>
            </a:r>
            <a:endParaRPr sz="2000" dirty="0">
              <a:solidFill>
                <a:schemeClr val="bg1"/>
              </a:solidFill>
              <a:latin typeface="Times New Roman"/>
              <a:cs typeface="Times New Roman"/>
            </a:endParaRPr>
          </a:p>
        </p:txBody>
      </p:sp>
      <p:sp>
        <p:nvSpPr>
          <p:cNvPr id="9" name="object 7">
            <a:extLst>
              <a:ext uri="{FF2B5EF4-FFF2-40B4-BE49-F238E27FC236}">
                <a16:creationId xmlns:a16="http://schemas.microsoft.com/office/drawing/2014/main" id="{6548D38E-A2C5-076F-9BAC-6F2C66B1F803}"/>
              </a:ext>
            </a:extLst>
          </p:cNvPr>
          <p:cNvSpPr txBox="1"/>
          <p:nvPr/>
        </p:nvSpPr>
        <p:spPr>
          <a:xfrm>
            <a:off x="1543378" y="559532"/>
            <a:ext cx="8354695" cy="709233"/>
          </a:xfrm>
          <a:prstGeom prst="rect">
            <a:avLst/>
          </a:prstGeom>
          <a:solidFill>
            <a:srgbClr val="B3C6E7"/>
          </a:solidFill>
          <a:ln w="9524">
            <a:solidFill>
              <a:srgbClr val="000000"/>
            </a:solidFill>
          </a:ln>
        </p:spPr>
        <p:txBody>
          <a:bodyPr vert="horz" wrap="square" lIns="0" tIns="26670" rIns="0" bIns="0" rtlCol="0">
            <a:spAutoFit/>
          </a:bodyPr>
          <a:lstStyle/>
          <a:p>
            <a:pPr algn="ctr">
              <a:lnSpc>
                <a:spcPts val="2635"/>
              </a:lnSpc>
              <a:spcBef>
                <a:spcPts val="210"/>
              </a:spcBef>
            </a:pPr>
            <a:r>
              <a:rPr sz="2200" b="1" spc="114" dirty="0">
                <a:solidFill>
                  <a:schemeClr val="bg1"/>
                </a:solidFill>
                <a:latin typeface="Cambria"/>
                <a:cs typeface="Cambria"/>
              </a:rPr>
              <a:t>Project</a:t>
            </a:r>
            <a:r>
              <a:rPr sz="2200" b="1" spc="235" dirty="0">
                <a:solidFill>
                  <a:schemeClr val="bg1"/>
                </a:solidFill>
                <a:latin typeface="Cambria"/>
                <a:cs typeface="Cambria"/>
              </a:rPr>
              <a:t> </a:t>
            </a:r>
            <a:r>
              <a:rPr lang="en-IN" sz="2200" b="1" spc="229" dirty="0">
                <a:solidFill>
                  <a:schemeClr val="bg1"/>
                </a:solidFill>
                <a:latin typeface="Cambria"/>
                <a:cs typeface="Cambria"/>
              </a:rPr>
              <a:t>SEE</a:t>
            </a:r>
            <a:r>
              <a:rPr sz="2200" b="1" spc="235" dirty="0">
                <a:solidFill>
                  <a:schemeClr val="bg1"/>
                </a:solidFill>
                <a:latin typeface="Cambria"/>
                <a:cs typeface="Cambria"/>
              </a:rPr>
              <a:t> </a:t>
            </a:r>
            <a:r>
              <a:rPr sz="2200" b="1" spc="120" dirty="0">
                <a:solidFill>
                  <a:schemeClr val="bg1"/>
                </a:solidFill>
                <a:latin typeface="Cambria"/>
                <a:cs typeface="Cambria"/>
              </a:rPr>
              <a:t>Presentation</a:t>
            </a:r>
            <a:endParaRPr sz="2200" dirty="0">
              <a:solidFill>
                <a:schemeClr val="bg1"/>
              </a:solidFill>
              <a:latin typeface="Cambria"/>
              <a:cs typeface="Cambria"/>
            </a:endParaRPr>
          </a:p>
          <a:p>
            <a:pPr algn="ctr">
              <a:lnSpc>
                <a:spcPts val="2875"/>
              </a:lnSpc>
            </a:pPr>
            <a:r>
              <a:rPr lang="en-IN" sz="2400" b="1" spc="135" dirty="0">
                <a:solidFill>
                  <a:schemeClr val="bg1"/>
                </a:solidFill>
                <a:latin typeface="Cambria"/>
                <a:cs typeface="Cambria"/>
              </a:rPr>
              <a:t>December</a:t>
            </a:r>
            <a:r>
              <a:rPr sz="2400" b="1" spc="245" dirty="0">
                <a:solidFill>
                  <a:schemeClr val="bg1"/>
                </a:solidFill>
                <a:latin typeface="Cambria"/>
                <a:cs typeface="Cambria"/>
              </a:rPr>
              <a:t> </a:t>
            </a:r>
            <a:r>
              <a:rPr sz="2400" b="1" spc="155" dirty="0">
                <a:solidFill>
                  <a:schemeClr val="bg1"/>
                </a:solidFill>
                <a:latin typeface="Cambria"/>
                <a:cs typeface="Cambria"/>
              </a:rPr>
              <a:t>2024</a:t>
            </a:r>
            <a:endParaRPr sz="2400" dirty="0">
              <a:solidFill>
                <a:schemeClr val="bg1"/>
              </a:solidFill>
              <a:latin typeface="Cambria"/>
              <a:cs typeface="Cambria"/>
            </a:endParaRPr>
          </a:p>
        </p:txBody>
      </p:sp>
      <p:pic>
        <p:nvPicPr>
          <p:cNvPr id="10" name="object 8">
            <a:extLst>
              <a:ext uri="{FF2B5EF4-FFF2-40B4-BE49-F238E27FC236}">
                <a16:creationId xmlns:a16="http://schemas.microsoft.com/office/drawing/2014/main" id="{993FA0E5-55F6-5AC1-AADE-4524C29472DF}"/>
              </a:ext>
            </a:extLst>
          </p:cNvPr>
          <p:cNvPicPr/>
          <p:nvPr/>
        </p:nvPicPr>
        <p:blipFill>
          <a:blip r:embed="rId2" cstate="print"/>
          <a:stretch>
            <a:fillRect/>
          </a:stretch>
        </p:blipFill>
        <p:spPr>
          <a:xfrm>
            <a:off x="332748" y="279947"/>
            <a:ext cx="1133278" cy="1173110"/>
          </a:xfrm>
          <a:prstGeom prst="rect">
            <a:avLst/>
          </a:prstGeom>
        </p:spPr>
      </p:pic>
      <p:pic>
        <p:nvPicPr>
          <p:cNvPr id="11" name="object 9">
            <a:extLst>
              <a:ext uri="{FF2B5EF4-FFF2-40B4-BE49-F238E27FC236}">
                <a16:creationId xmlns:a16="http://schemas.microsoft.com/office/drawing/2014/main" id="{D7FA0122-B6F8-E40F-A08E-670668310E0B}"/>
              </a:ext>
            </a:extLst>
          </p:cNvPr>
          <p:cNvPicPr/>
          <p:nvPr/>
        </p:nvPicPr>
        <p:blipFill>
          <a:blip r:embed="rId3" cstate="print"/>
          <a:stretch>
            <a:fillRect/>
          </a:stretch>
        </p:blipFill>
        <p:spPr>
          <a:xfrm>
            <a:off x="9975894" y="283417"/>
            <a:ext cx="1076234" cy="1261761"/>
          </a:xfrm>
          <a:prstGeom prst="rect">
            <a:avLst/>
          </a:prstGeom>
        </p:spPr>
      </p:pic>
      <p:pic>
        <p:nvPicPr>
          <p:cNvPr id="12" name="object 10">
            <a:extLst>
              <a:ext uri="{FF2B5EF4-FFF2-40B4-BE49-F238E27FC236}">
                <a16:creationId xmlns:a16="http://schemas.microsoft.com/office/drawing/2014/main" id="{F909108F-2577-3268-F49E-42CE984EAAF6}"/>
              </a:ext>
            </a:extLst>
          </p:cNvPr>
          <p:cNvPicPr/>
          <p:nvPr/>
        </p:nvPicPr>
        <p:blipFill>
          <a:blip r:embed="rId4" cstate="print"/>
          <a:stretch>
            <a:fillRect/>
          </a:stretch>
        </p:blipFill>
        <p:spPr>
          <a:xfrm>
            <a:off x="11129949" y="352962"/>
            <a:ext cx="827872" cy="1205042"/>
          </a:xfrm>
          <a:prstGeom prst="rect">
            <a:avLst/>
          </a:prstGeom>
        </p:spPr>
      </p:pic>
      <p:sp>
        <p:nvSpPr>
          <p:cNvPr id="13" name="object 11">
            <a:extLst>
              <a:ext uri="{FF2B5EF4-FFF2-40B4-BE49-F238E27FC236}">
                <a16:creationId xmlns:a16="http://schemas.microsoft.com/office/drawing/2014/main" id="{309E3E79-BC3C-F513-071B-0E4E158C28D6}"/>
              </a:ext>
            </a:extLst>
          </p:cNvPr>
          <p:cNvSpPr txBox="1"/>
          <p:nvPr/>
        </p:nvSpPr>
        <p:spPr>
          <a:xfrm>
            <a:off x="143827" y="1595964"/>
            <a:ext cx="11904345" cy="885499"/>
          </a:xfrm>
          <a:prstGeom prst="rect">
            <a:avLst/>
          </a:prstGeom>
          <a:solidFill>
            <a:schemeClr val="accent5">
              <a:lumMod val="60000"/>
              <a:lumOff val="40000"/>
            </a:schemeClr>
          </a:solidFill>
          <a:ln w="9524">
            <a:solidFill>
              <a:srgbClr val="000000"/>
            </a:solidFill>
          </a:ln>
        </p:spPr>
        <p:txBody>
          <a:bodyPr vert="horz" wrap="square" lIns="0" tIns="23495" rIns="0" bIns="0" rtlCol="0">
            <a:spAutoFit/>
          </a:bodyPr>
          <a:lstStyle/>
          <a:p>
            <a:pPr marL="1764664" marR="1173480" indent="-596900">
              <a:lnSpc>
                <a:spcPct val="100000"/>
              </a:lnSpc>
              <a:spcBef>
                <a:spcPts val="185"/>
              </a:spcBef>
            </a:pPr>
            <a:r>
              <a:rPr sz="2800" b="1" spc="-155" dirty="0">
                <a:solidFill>
                  <a:schemeClr val="bg1"/>
                </a:solidFill>
                <a:latin typeface="Arial"/>
                <a:cs typeface="Arial"/>
              </a:rPr>
              <a:t>Dayanand</a:t>
            </a:r>
            <a:r>
              <a:rPr sz="2800" b="1" spc="-140" dirty="0">
                <a:solidFill>
                  <a:schemeClr val="bg1"/>
                </a:solidFill>
                <a:latin typeface="Arial"/>
                <a:cs typeface="Arial"/>
              </a:rPr>
              <a:t>a</a:t>
            </a:r>
            <a:r>
              <a:rPr sz="2800" b="1" spc="-40" dirty="0">
                <a:solidFill>
                  <a:schemeClr val="bg1"/>
                </a:solidFill>
                <a:latin typeface="Arial"/>
                <a:cs typeface="Arial"/>
              </a:rPr>
              <a:t> </a:t>
            </a:r>
            <a:r>
              <a:rPr sz="2800" b="1" spc="-340" dirty="0">
                <a:solidFill>
                  <a:schemeClr val="bg1"/>
                </a:solidFill>
                <a:latin typeface="Arial"/>
                <a:cs typeface="Arial"/>
              </a:rPr>
              <a:t>S</a:t>
            </a:r>
            <a:r>
              <a:rPr sz="2800" b="1" spc="-225" dirty="0">
                <a:solidFill>
                  <a:schemeClr val="bg1"/>
                </a:solidFill>
                <a:latin typeface="Arial"/>
                <a:cs typeface="Arial"/>
              </a:rPr>
              <a:t>a</a:t>
            </a:r>
            <a:r>
              <a:rPr sz="2800" b="1" spc="-204" dirty="0">
                <a:solidFill>
                  <a:schemeClr val="bg1"/>
                </a:solidFill>
                <a:latin typeface="Arial"/>
                <a:cs typeface="Arial"/>
              </a:rPr>
              <a:t>ga</a:t>
            </a:r>
            <a:r>
              <a:rPr sz="2800" b="1" spc="-135" dirty="0">
                <a:solidFill>
                  <a:schemeClr val="bg1"/>
                </a:solidFill>
                <a:latin typeface="Arial"/>
                <a:cs typeface="Arial"/>
              </a:rPr>
              <a:t>r</a:t>
            </a:r>
            <a:r>
              <a:rPr sz="2800" b="1" spc="-40" dirty="0">
                <a:solidFill>
                  <a:schemeClr val="bg1"/>
                </a:solidFill>
                <a:latin typeface="Arial"/>
                <a:cs typeface="Arial"/>
              </a:rPr>
              <a:t> </a:t>
            </a:r>
            <a:r>
              <a:rPr sz="2800" b="1" spc="-180" dirty="0">
                <a:solidFill>
                  <a:schemeClr val="bg1"/>
                </a:solidFill>
                <a:latin typeface="Arial"/>
                <a:cs typeface="Arial"/>
              </a:rPr>
              <a:t>Coll</a:t>
            </a:r>
            <a:r>
              <a:rPr sz="2800" b="1" spc="-160" dirty="0">
                <a:solidFill>
                  <a:schemeClr val="bg1"/>
                </a:solidFill>
                <a:latin typeface="Arial"/>
                <a:cs typeface="Arial"/>
              </a:rPr>
              <a:t>e</a:t>
            </a:r>
            <a:r>
              <a:rPr sz="2800" b="1" spc="-240" dirty="0">
                <a:solidFill>
                  <a:schemeClr val="bg1"/>
                </a:solidFill>
                <a:latin typeface="Arial"/>
                <a:cs typeface="Arial"/>
              </a:rPr>
              <a:t>g</a:t>
            </a:r>
            <a:r>
              <a:rPr sz="2800" b="1" spc="-215" dirty="0">
                <a:solidFill>
                  <a:schemeClr val="bg1"/>
                </a:solidFill>
                <a:latin typeface="Arial"/>
                <a:cs typeface="Arial"/>
              </a:rPr>
              <a:t>e</a:t>
            </a:r>
            <a:r>
              <a:rPr sz="2800" b="1" spc="-40" dirty="0">
                <a:solidFill>
                  <a:schemeClr val="bg1"/>
                </a:solidFill>
                <a:latin typeface="Arial"/>
                <a:cs typeface="Arial"/>
              </a:rPr>
              <a:t> </a:t>
            </a:r>
            <a:r>
              <a:rPr sz="2800" b="1" spc="-190" dirty="0">
                <a:solidFill>
                  <a:schemeClr val="bg1"/>
                </a:solidFill>
                <a:latin typeface="Arial"/>
                <a:cs typeface="Arial"/>
              </a:rPr>
              <a:t>o</a:t>
            </a:r>
            <a:r>
              <a:rPr sz="2800" b="1" spc="-100" dirty="0">
                <a:solidFill>
                  <a:schemeClr val="bg1"/>
                </a:solidFill>
                <a:latin typeface="Arial"/>
                <a:cs typeface="Arial"/>
              </a:rPr>
              <a:t>f</a:t>
            </a:r>
            <a:r>
              <a:rPr sz="2800" b="1" spc="155" dirty="0">
                <a:solidFill>
                  <a:schemeClr val="bg1"/>
                </a:solidFill>
                <a:latin typeface="Arial"/>
                <a:cs typeface="Arial"/>
              </a:rPr>
              <a:t> </a:t>
            </a:r>
            <a:r>
              <a:rPr sz="2800" b="1" spc="-220" dirty="0">
                <a:solidFill>
                  <a:schemeClr val="bg1"/>
                </a:solidFill>
                <a:latin typeface="Arial"/>
                <a:cs typeface="Arial"/>
              </a:rPr>
              <a:t>Engineerin</a:t>
            </a:r>
            <a:r>
              <a:rPr sz="2800" b="1" spc="-315" dirty="0">
                <a:solidFill>
                  <a:schemeClr val="bg1"/>
                </a:solidFill>
                <a:latin typeface="Arial"/>
                <a:cs typeface="Arial"/>
              </a:rPr>
              <a:t>g</a:t>
            </a:r>
            <a:r>
              <a:rPr sz="2800" b="1" spc="-55" dirty="0">
                <a:solidFill>
                  <a:schemeClr val="bg1"/>
                </a:solidFill>
                <a:latin typeface="Arial"/>
                <a:cs typeface="Arial"/>
              </a:rPr>
              <a:t>,</a:t>
            </a:r>
            <a:r>
              <a:rPr sz="2800" b="1" spc="-40" dirty="0">
                <a:solidFill>
                  <a:schemeClr val="bg1"/>
                </a:solidFill>
                <a:latin typeface="Arial"/>
                <a:cs typeface="Arial"/>
              </a:rPr>
              <a:t> </a:t>
            </a:r>
            <a:r>
              <a:rPr sz="2800" b="1" spc="-220" dirty="0">
                <a:solidFill>
                  <a:schemeClr val="bg1"/>
                </a:solidFill>
                <a:latin typeface="Arial"/>
                <a:cs typeface="Arial"/>
              </a:rPr>
              <a:t>Bangalo</a:t>
            </a:r>
            <a:r>
              <a:rPr sz="2800" b="1" spc="-100" dirty="0">
                <a:solidFill>
                  <a:schemeClr val="bg1"/>
                </a:solidFill>
                <a:latin typeface="Arial"/>
                <a:cs typeface="Arial"/>
              </a:rPr>
              <a:t>r</a:t>
            </a:r>
            <a:r>
              <a:rPr sz="2800" b="1" spc="-135" dirty="0">
                <a:solidFill>
                  <a:schemeClr val="bg1"/>
                </a:solidFill>
                <a:latin typeface="Arial"/>
                <a:cs typeface="Arial"/>
              </a:rPr>
              <a:t>e,</a:t>
            </a:r>
            <a:r>
              <a:rPr sz="2800" b="1" spc="-35" dirty="0">
                <a:solidFill>
                  <a:schemeClr val="bg1"/>
                </a:solidFill>
                <a:latin typeface="Arial"/>
                <a:cs typeface="Arial"/>
              </a:rPr>
              <a:t> </a:t>
            </a:r>
            <a:r>
              <a:rPr sz="2800" b="1" spc="-330" dirty="0">
                <a:solidFill>
                  <a:schemeClr val="bg1"/>
                </a:solidFill>
                <a:latin typeface="Arial"/>
                <a:cs typeface="Arial"/>
              </a:rPr>
              <a:t>K</a:t>
            </a:r>
            <a:r>
              <a:rPr sz="2800" b="1" spc="-180" dirty="0">
                <a:solidFill>
                  <a:schemeClr val="bg1"/>
                </a:solidFill>
                <a:latin typeface="Arial"/>
                <a:cs typeface="Arial"/>
              </a:rPr>
              <a:t>a</a:t>
            </a:r>
            <a:r>
              <a:rPr sz="2800" b="1" spc="-105" dirty="0">
                <a:solidFill>
                  <a:schemeClr val="bg1"/>
                </a:solidFill>
                <a:latin typeface="Arial"/>
                <a:cs typeface="Arial"/>
              </a:rPr>
              <a:t>r</a:t>
            </a:r>
            <a:r>
              <a:rPr sz="2800" b="1" spc="-165" dirty="0">
                <a:solidFill>
                  <a:schemeClr val="bg1"/>
                </a:solidFill>
                <a:latin typeface="Arial"/>
                <a:cs typeface="Arial"/>
              </a:rPr>
              <a:t>n</a:t>
            </a:r>
            <a:r>
              <a:rPr sz="2800" b="1" spc="-95" dirty="0">
                <a:solidFill>
                  <a:schemeClr val="bg1"/>
                </a:solidFill>
                <a:latin typeface="Arial"/>
                <a:cs typeface="Arial"/>
              </a:rPr>
              <a:t>a</a:t>
            </a:r>
            <a:r>
              <a:rPr sz="2800" b="1" spc="-130" dirty="0">
                <a:solidFill>
                  <a:schemeClr val="bg1"/>
                </a:solidFill>
                <a:latin typeface="Arial"/>
                <a:cs typeface="Arial"/>
              </a:rPr>
              <a:t>taka  </a:t>
            </a:r>
            <a:r>
              <a:rPr sz="2800" b="1" spc="-204" dirty="0">
                <a:solidFill>
                  <a:schemeClr val="bg1"/>
                </a:solidFill>
                <a:latin typeface="Arial"/>
                <a:cs typeface="Arial"/>
              </a:rPr>
              <a:t>Department</a:t>
            </a:r>
            <a:r>
              <a:rPr sz="2800" b="1" spc="-40" dirty="0">
                <a:solidFill>
                  <a:schemeClr val="bg1"/>
                </a:solidFill>
                <a:latin typeface="Arial"/>
                <a:cs typeface="Arial"/>
              </a:rPr>
              <a:t> </a:t>
            </a:r>
            <a:r>
              <a:rPr sz="2800" b="1" spc="-145" dirty="0">
                <a:solidFill>
                  <a:schemeClr val="bg1"/>
                </a:solidFill>
                <a:latin typeface="Arial"/>
                <a:cs typeface="Arial"/>
              </a:rPr>
              <a:t>of</a:t>
            </a:r>
            <a:r>
              <a:rPr sz="2800" b="1" spc="160" dirty="0">
                <a:solidFill>
                  <a:schemeClr val="bg1"/>
                </a:solidFill>
                <a:latin typeface="Arial"/>
                <a:cs typeface="Arial"/>
              </a:rPr>
              <a:t> </a:t>
            </a:r>
            <a:r>
              <a:rPr sz="2800" b="1" spc="-270" dirty="0">
                <a:solidFill>
                  <a:schemeClr val="bg1"/>
                </a:solidFill>
                <a:latin typeface="Arial"/>
                <a:cs typeface="Arial"/>
              </a:rPr>
              <a:t>Electronics</a:t>
            </a:r>
            <a:r>
              <a:rPr sz="2800" b="1" spc="-30" dirty="0">
                <a:solidFill>
                  <a:schemeClr val="bg1"/>
                </a:solidFill>
                <a:latin typeface="Arial"/>
                <a:cs typeface="Arial"/>
              </a:rPr>
              <a:t> </a:t>
            </a:r>
            <a:r>
              <a:rPr sz="2800" b="1" spc="-254" dirty="0">
                <a:solidFill>
                  <a:schemeClr val="bg1"/>
                </a:solidFill>
                <a:latin typeface="Arial"/>
                <a:cs typeface="Arial"/>
              </a:rPr>
              <a:t>&amp;</a:t>
            </a:r>
            <a:r>
              <a:rPr sz="2800" b="1" spc="-35" dirty="0">
                <a:solidFill>
                  <a:schemeClr val="bg1"/>
                </a:solidFill>
                <a:latin typeface="Arial"/>
                <a:cs typeface="Arial"/>
              </a:rPr>
              <a:t> </a:t>
            </a:r>
            <a:r>
              <a:rPr sz="2800" b="1" spc="-220" dirty="0">
                <a:solidFill>
                  <a:schemeClr val="bg1"/>
                </a:solidFill>
                <a:latin typeface="Arial"/>
                <a:cs typeface="Arial"/>
              </a:rPr>
              <a:t>Communication</a:t>
            </a:r>
            <a:r>
              <a:rPr sz="2800" b="1" spc="-35" dirty="0">
                <a:solidFill>
                  <a:schemeClr val="bg1"/>
                </a:solidFill>
                <a:latin typeface="Arial"/>
                <a:cs typeface="Arial"/>
              </a:rPr>
              <a:t> </a:t>
            </a:r>
            <a:r>
              <a:rPr sz="2800" b="1" spc="-220" dirty="0">
                <a:solidFill>
                  <a:schemeClr val="bg1"/>
                </a:solidFill>
                <a:latin typeface="Arial"/>
                <a:cs typeface="Arial"/>
              </a:rPr>
              <a:t>Engineering</a:t>
            </a:r>
            <a:endParaRPr sz="2800" dirty="0">
              <a:solidFill>
                <a:schemeClr val="bg1"/>
              </a:solidFill>
              <a:latin typeface="Arial"/>
              <a:cs typeface="Arial"/>
            </a:endParaRPr>
          </a:p>
        </p:txBody>
      </p:sp>
      <p:sp>
        <p:nvSpPr>
          <p:cNvPr id="14" name="Slide Number Placeholder 12">
            <a:extLst>
              <a:ext uri="{FF2B5EF4-FFF2-40B4-BE49-F238E27FC236}">
                <a16:creationId xmlns:a16="http://schemas.microsoft.com/office/drawing/2014/main" id="{DA9534B0-B9EA-36F0-CCBC-62742DF6F1FC}"/>
              </a:ext>
            </a:extLst>
          </p:cNvPr>
          <p:cNvSpPr>
            <a:spLocks noGrp="1"/>
          </p:cNvSpPr>
          <p:nvPr>
            <p:ph type="sldNum" sz="quarter" idx="12"/>
          </p:nvPr>
        </p:nvSpPr>
        <p:spPr>
          <a:xfrm>
            <a:off x="10514011" y="5883275"/>
            <a:ext cx="753545" cy="365125"/>
          </a:xfrm>
        </p:spPr>
        <p:txBody>
          <a:bodyPr/>
          <a:lstStyle/>
          <a:p>
            <a:fld id="{B6F15528-21DE-4FAA-801E-634DDDAF4B2B}" type="slidenum">
              <a:rPr lang="en-IN" smtClean="0"/>
              <a:t>1</a:t>
            </a:fld>
            <a:endParaRPr lang="en-IN"/>
          </a:p>
        </p:txBody>
      </p:sp>
    </p:spTree>
    <p:extLst>
      <p:ext uri="{BB962C8B-B14F-4D97-AF65-F5344CB8AC3E}">
        <p14:creationId xmlns:p14="http://schemas.microsoft.com/office/powerpoint/2010/main" val="4082959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D883C10-5A7F-9981-1CC5-1F53E57EA5DD}"/>
              </a:ext>
            </a:extLst>
          </p:cNvPr>
          <p:cNvSpPr>
            <a:spLocks noGrp="1"/>
          </p:cNvSpPr>
          <p:nvPr>
            <p:ph sz="quarter" idx="13"/>
          </p:nvPr>
        </p:nvSpPr>
        <p:spPr>
          <a:xfrm>
            <a:off x="417690" y="584005"/>
            <a:ext cx="11179950" cy="6008706"/>
          </a:xfrm>
        </p:spPr>
        <p:txBody>
          <a:bodyPr/>
          <a:lstStyle/>
          <a:p>
            <a:pPr lvl="0"/>
            <a:r>
              <a:rPr lang="en-IN" dirty="0"/>
              <a:t>ARDUINO UNO</a:t>
            </a:r>
          </a:p>
          <a:p>
            <a:pPr lvl="1"/>
            <a:r>
              <a:rPr lang="en-US" sz="1800" dirty="0"/>
              <a:t>The Arduino Uno is an open-source microcontroller board based on microchip ATmega328P microcontroller. </a:t>
            </a:r>
            <a:endParaRPr lang="en-IN" sz="1800" dirty="0"/>
          </a:p>
          <a:p>
            <a:pPr lvl="1"/>
            <a:r>
              <a:rPr lang="en-IN" sz="1800" dirty="0"/>
              <a:t>14 Digital I/O pins(6-PWM o/p pins).</a:t>
            </a:r>
          </a:p>
          <a:p>
            <a:pPr lvl="1"/>
            <a:r>
              <a:rPr lang="en-IN" sz="1800" dirty="0"/>
              <a:t>6 Analog input pins.</a:t>
            </a:r>
          </a:p>
          <a:p>
            <a:pPr lvl="1"/>
            <a:r>
              <a:rPr lang="en-IN" sz="1800" dirty="0"/>
              <a:t>Clock speed-16Mhz, Operating Voltage-5v.</a:t>
            </a:r>
          </a:p>
          <a:p>
            <a:pPr lvl="0"/>
            <a:endParaRPr lang="en-IN" sz="1800" dirty="0"/>
          </a:p>
          <a:p>
            <a:pPr lvl="0"/>
            <a:endParaRPr lang="en-IN" sz="1800" dirty="0"/>
          </a:p>
          <a:p>
            <a:pPr lvl="0"/>
            <a:r>
              <a:rPr lang="en-IN" dirty="0"/>
              <a:t>ESP8266 Wi-Fi Module</a:t>
            </a:r>
          </a:p>
          <a:p>
            <a:pPr lvl="1"/>
            <a:r>
              <a:rPr lang="en-IN" sz="1800" dirty="0"/>
              <a:t>It </a:t>
            </a:r>
            <a:r>
              <a:rPr lang="en-US" sz="1800" dirty="0"/>
              <a:t>is an affordable Wi-Fi microchip with an integrated TCP/IP stack</a:t>
            </a:r>
            <a:endParaRPr lang="en-IN" sz="1800" dirty="0"/>
          </a:p>
          <a:p>
            <a:pPr lvl="1">
              <a:buFont typeface="+mj-lt"/>
              <a:buAutoNum type="arabicPeriod"/>
            </a:pPr>
            <a:r>
              <a:rPr lang="en-US" sz="1800" b="1" dirty="0"/>
              <a:t>Microcontroller:</a:t>
            </a:r>
            <a:endParaRPr lang="en-IN" sz="1800" dirty="0"/>
          </a:p>
          <a:p>
            <a:pPr lvl="1">
              <a:buFont typeface="Symbol" panose="05050102010706020507" pitchFamily="18" charset="2"/>
              <a:buChar char=""/>
            </a:pPr>
            <a:r>
              <a:rPr lang="en-US" sz="1800" dirty="0"/>
              <a:t>32-bit RISC CPU: </a:t>
            </a:r>
            <a:r>
              <a:rPr lang="en-US" sz="1800" dirty="0" err="1"/>
              <a:t>Tensilica</a:t>
            </a:r>
            <a:r>
              <a:rPr lang="en-US" sz="1800" dirty="0"/>
              <a:t> L106 running at 80 MHz (can be overclocked to 160 MHz)</a:t>
            </a:r>
            <a:endParaRPr lang="en-IN" sz="1800" dirty="0"/>
          </a:p>
          <a:p>
            <a:pPr lvl="1">
              <a:buFont typeface="+mj-lt"/>
              <a:buAutoNum type="arabicPeriod"/>
            </a:pPr>
            <a:r>
              <a:rPr lang="en-US" sz="1800" b="1" dirty="0"/>
              <a:t>Connectivity:</a:t>
            </a:r>
            <a:endParaRPr lang="en-IN" sz="1800" dirty="0"/>
          </a:p>
          <a:p>
            <a:pPr lvl="1">
              <a:buFont typeface="Symbol" panose="05050102010706020507" pitchFamily="18" charset="2"/>
              <a:buChar char=""/>
            </a:pPr>
            <a:r>
              <a:rPr lang="en-US" sz="1800" dirty="0"/>
              <a:t>Wi-Fi: 2.4 GHz IEEE 802.11 b/g/n</a:t>
            </a:r>
            <a:endParaRPr lang="en-IN" sz="1800" dirty="0"/>
          </a:p>
          <a:p>
            <a:pPr lvl="1">
              <a:buFont typeface="Symbol" panose="05050102010706020507" pitchFamily="18" charset="2"/>
              <a:buChar char=""/>
            </a:pPr>
            <a:r>
              <a:rPr lang="en-US" sz="1800" dirty="0"/>
              <a:t>Voltage: 3.0V to 3.6V</a:t>
            </a:r>
            <a:endParaRPr lang="en-IN" sz="1800" dirty="0"/>
          </a:p>
          <a:p>
            <a:pPr lvl="1">
              <a:buFont typeface="Symbol" panose="05050102010706020507" pitchFamily="18" charset="2"/>
              <a:buChar char=""/>
            </a:pPr>
            <a:r>
              <a:rPr lang="en-US" sz="1800" dirty="0"/>
              <a:t>Interfaces: SPI, I²C, I²S, UART, PWM</a:t>
            </a:r>
            <a:endParaRPr lang="en-IN" sz="1800" dirty="0"/>
          </a:p>
          <a:p>
            <a:endParaRPr lang="en-IN" dirty="0"/>
          </a:p>
        </p:txBody>
      </p:sp>
      <p:sp>
        <p:nvSpPr>
          <p:cNvPr id="5" name="Rectangle 4">
            <a:extLst>
              <a:ext uri="{FF2B5EF4-FFF2-40B4-BE49-F238E27FC236}">
                <a16:creationId xmlns:a16="http://schemas.microsoft.com/office/drawing/2014/main" id="{EFD7D377-A10E-4589-D74E-72DF2123646B}"/>
              </a:ext>
            </a:extLst>
          </p:cNvPr>
          <p:cNvSpPr/>
          <p:nvPr/>
        </p:nvSpPr>
        <p:spPr>
          <a:xfrm>
            <a:off x="5771060" y="1534803"/>
            <a:ext cx="2020711" cy="1115005"/>
          </a:xfrm>
          <a:prstGeom prst="rect">
            <a:avLst/>
          </a:prstGeom>
          <a:blipFill>
            <a:blip r:embed="rId2">
              <a:extLst>
                <a:ext uri="{28A0092B-C50C-407E-A947-70E740481C1C}">
                  <a14:useLocalDpi xmlns:a14="http://schemas.microsoft.com/office/drawing/2010/main" val="0"/>
                </a:ext>
              </a:extLst>
            </a:blip>
            <a:srcRect/>
            <a:stretch>
              <a:fillRect l="-10000" r="-10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6" name="Rectangle 5">
            <a:extLst>
              <a:ext uri="{FF2B5EF4-FFF2-40B4-BE49-F238E27FC236}">
                <a16:creationId xmlns:a16="http://schemas.microsoft.com/office/drawing/2014/main" id="{4548A09C-9645-6E13-2F7D-B0FD9B1A4A10}"/>
              </a:ext>
            </a:extLst>
          </p:cNvPr>
          <p:cNvSpPr/>
          <p:nvPr/>
        </p:nvSpPr>
        <p:spPr>
          <a:xfrm>
            <a:off x="5816216" y="4715612"/>
            <a:ext cx="2772189" cy="1558383"/>
          </a:xfrm>
          <a:prstGeom prst="rect">
            <a:avLst/>
          </a:prstGeom>
          <a:blipFill>
            <a:blip r:embed="rId3" cstate="print">
              <a:extLst>
                <a:ext uri="{28A0092B-C50C-407E-A947-70E740481C1C}">
                  <a14:useLocalDpi xmlns:a14="http://schemas.microsoft.com/office/drawing/2010/main" val="0"/>
                </a:ext>
              </a:extLst>
            </a:blip>
            <a:srcRect/>
            <a:stretch>
              <a:fillRect t="-9000" b="-9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7" name="Slide Number Placeholder 6">
            <a:extLst>
              <a:ext uri="{FF2B5EF4-FFF2-40B4-BE49-F238E27FC236}">
                <a16:creationId xmlns:a16="http://schemas.microsoft.com/office/drawing/2014/main" id="{EE5D01DD-CFBD-2944-FAE5-DB025C932E2A}"/>
              </a:ext>
            </a:extLst>
          </p:cNvPr>
          <p:cNvSpPr>
            <a:spLocks noGrp="1"/>
          </p:cNvSpPr>
          <p:nvPr>
            <p:ph type="sldNum" sz="quarter" idx="12"/>
          </p:nvPr>
        </p:nvSpPr>
        <p:spPr>
          <a:xfrm>
            <a:off x="594360" y="6273996"/>
            <a:ext cx="11179950" cy="305876"/>
          </a:xfrm>
        </p:spPr>
        <p:txBody>
          <a:bodyPr/>
          <a:lstStyle/>
          <a:p>
            <a:fld id="{294A09A9-5501-47C1-A89A-A340965A2BE2}" type="slidenum">
              <a:rPr lang="en-US" smtClean="0"/>
              <a:pPr/>
              <a:t>10</a:t>
            </a:fld>
            <a:r>
              <a:rPr lang="en-US" dirty="0"/>
              <a:t>                                                                                                                                                                                                                                                                            </a:t>
            </a:r>
            <a:r>
              <a:rPr lang="en-US" sz="1100" dirty="0"/>
              <a:t> DEPT OF ECE, DSCE</a:t>
            </a:r>
            <a:endParaRPr lang="en-US" dirty="0">
              <a:latin typeface="+mn-lt"/>
            </a:endParaRPr>
          </a:p>
        </p:txBody>
      </p:sp>
    </p:spTree>
    <p:extLst>
      <p:ext uri="{BB962C8B-B14F-4D97-AF65-F5344CB8AC3E}">
        <p14:creationId xmlns:p14="http://schemas.microsoft.com/office/powerpoint/2010/main" val="390315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662D25-E3B2-ED5D-0EA3-54CA74CC2626}"/>
              </a:ext>
            </a:extLst>
          </p:cNvPr>
          <p:cNvSpPr/>
          <p:nvPr/>
        </p:nvSpPr>
        <p:spPr>
          <a:xfrm>
            <a:off x="9048806" y="1134535"/>
            <a:ext cx="2533594" cy="1510889"/>
          </a:xfrm>
          <a:prstGeom prst="rect">
            <a:avLst/>
          </a:prstGeom>
          <a:blipFill>
            <a:blip r:embed="rId2" cstate="print">
              <a:extLst>
                <a:ext uri="{28A0092B-C50C-407E-A947-70E740481C1C}">
                  <a14:useLocalDpi xmlns:a14="http://schemas.microsoft.com/office/drawing/2010/main" val="0"/>
                </a:ext>
              </a:extLst>
            </a:blip>
            <a:srcRect/>
            <a:stretch>
              <a:fillRect l="-4000" r="-4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 name="Content Placeholder 3">
            <a:extLst>
              <a:ext uri="{FF2B5EF4-FFF2-40B4-BE49-F238E27FC236}">
                <a16:creationId xmlns:a16="http://schemas.microsoft.com/office/drawing/2014/main" id="{768FB980-0EC1-92B8-E4EF-297C2325E85D}"/>
              </a:ext>
            </a:extLst>
          </p:cNvPr>
          <p:cNvSpPr>
            <a:spLocks noGrp="1"/>
          </p:cNvSpPr>
          <p:nvPr>
            <p:ph sz="quarter" idx="13"/>
          </p:nvPr>
        </p:nvSpPr>
        <p:spPr>
          <a:xfrm>
            <a:off x="609600" y="584004"/>
            <a:ext cx="10988039" cy="5715195"/>
          </a:xfrm>
        </p:spPr>
        <p:txBody>
          <a:bodyPr>
            <a:normAutofit lnSpcReduction="10000"/>
          </a:bodyPr>
          <a:lstStyle/>
          <a:p>
            <a:pPr lvl="0"/>
            <a:r>
              <a:rPr lang="en-IN" dirty="0"/>
              <a:t>GPS Module</a:t>
            </a:r>
          </a:p>
          <a:p>
            <a:pPr lvl="1"/>
            <a:r>
              <a:rPr lang="en-US" sz="1800" dirty="0"/>
              <a:t>The NEO-6MV2 is the name of the GPS (Global Position System) module that is used in satellites for navigation. </a:t>
            </a:r>
            <a:endParaRPr lang="en-IN" sz="1800" dirty="0"/>
          </a:p>
          <a:p>
            <a:pPr lvl="1"/>
            <a:r>
              <a:rPr lang="en-US" sz="1800" b="0" dirty="0"/>
              <a:t>Standalone GPS Receiver, Anti-jamming Technology, Maximum Navigation Update Rate</a:t>
            </a:r>
            <a:r>
              <a:rPr lang="en-US" sz="1800" b="1" dirty="0"/>
              <a:t>:</a:t>
            </a:r>
            <a:r>
              <a:rPr lang="en-US" sz="1800" dirty="0"/>
              <a:t> 5 Hz</a:t>
            </a:r>
          </a:p>
          <a:p>
            <a:pPr lvl="1"/>
            <a:endParaRPr lang="en-US" sz="1800" dirty="0"/>
          </a:p>
          <a:p>
            <a:pPr marL="402336" lvl="1" indent="0">
              <a:buNone/>
            </a:pPr>
            <a:endParaRPr lang="en-IN" sz="1800" dirty="0"/>
          </a:p>
          <a:p>
            <a:pPr lvl="0"/>
            <a:r>
              <a:rPr lang="en-IN" dirty="0"/>
              <a:t>Vibration Sensor</a:t>
            </a:r>
          </a:p>
          <a:p>
            <a:pPr lvl="1"/>
            <a:r>
              <a:rPr lang="en-US" sz="1800" dirty="0"/>
              <a:t>The vibration sensor module based on the </a:t>
            </a:r>
            <a:r>
              <a:rPr lang="en-US" sz="1800" b="1" dirty="0"/>
              <a:t>vibration sensor SW-420</a:t>
            </a:r>
            <a:r>
              <a:rPr lang="en-US" sz="1800" dirty="0"/>
              <a:t> and Comparator LM393 is used to detect vibrations. </a:t>
            </a:r>
            <a:endParaRPr lang="en-IN" sz="1800" dirty="0"/>
          </a:p>
          <a:p>
            <a:pPr lvl="1"/>
            <a:r>
              <a:rPr lang="en-US" sz="1800" dirty="0"/>
              <a:t>The threshold can adjust using an on-board potentiometer</a:t>
            </a:r>
            <a:endParaRPr lang="en-IN" sz="1800" dirty="0"/>
          </a:p>
          <a:p>
            <a:pPr lvl="1">
              <a:buFont typeface="Symbol" panose="05050102010706020507" pitchFamily="18" charset="2"/>
              <a:buChar char=""/>
            </a:pPr>
            <a:r>
              <a:rPr lang="en-US" sz="1800" dirty="0"/>
              <a:t>Operating Voltage: 3.3V to 5V DC, Operating Current: 15mA.</a:t>
            </a:r>
          </a:p>
          <a:p>
            <a:pPr lvl="1">
              <a:buFont typeface="Symbol" panose="05050102010706020507" pitchFamily="18" charset="2"/>
              <a:buChar char=""/>
            </a:pPr>
            <a:endParaRPr lang="en-US" sz="1800" dirty="0"/>
          </a:p>
          <a:p>
            <a:pPr marL="402336" lvl="1" indent="0">
              <a:buNone/>
            </a:pPr>
            <a:endParaRPr lang="en-IN" sz="1800" dirty="0"/>
          </a:p>
          <a:p>
            <a:pPr lvl="0"/>
            <a:r>
              <a:rPr lang="en-IN" dirty="0"/>
              <a:t>MQ-7 Gas Sensor</a:t>
            </a:r>
          </a:p>
          <a:p>
            <a:pPr lvl="1"/>
            <a:r>
              <a:rPr lang="en-US" sz="1800" dirty="0"/>
              <a:t>They are used in gas detecting equipment for carbon monoxide(CO) in family and industry or car.</a:t>
            </a:r>
            <a:endParaRPr lang="en-IN" sz="1800" dirty="0"/>
          </a:p>
          <a:p>
            <a:pPr lvl="1"/>
            <a:r>
              <a:rPr lang="en-US" sz="1800" dirty="0"/>
              <a:t>High sensitivity to carbon monoxide</a:t>
            </a:r>
            <a:endParaRPr lang="en-IN" sz="1800" dirty="0"/>
          </a:p>
          <a:p>
            <a:pPr lvl="1"/>
            <a:r>
              <a:rPr lang="en-US" sz="1800" dirty="0"/>
              <a:t>Stable and long life</a:t>
            </a:r>
            <a:endParaRPr lang="en-IN" sz="1800" dirty="0"/>
          </a:p>
          <a:p>
            <a:endParaRPr lang="en-IN" dirty="0"/>
          </a:p>
        </p:txBody>
      </p:sp>
      <p:sp>
        <p:nvSpPr>
          <p:cNvPr id="6" name="Rectangle 5">
            <a:extLst>
              <a:ext uri="{FF2B5EF4-FFF2-40B4-BE49-F238E27FC236}">
                <a16:creationId xmlns:a16="http://schemas.microsoft.com/office/drawing/2014/main" id="{D0B160F4-1A83-B309-6A88-C432E65371CC}"/>
              </a:ext>
            </a:extLst>
          </p:cNvPr>
          <p:cNvSpPr/>
          <p:nvPr/>
        </p:nvSpPr>
        <p:spPr>
          <a:xfrm>
            <a:off x="7158679" y="5360312"/>
            <a:ext cx="2366702" cy="1119510"/>
          </a:xfrm>
          <a:prstGeom prst="rect">
            <a:avLst/>
          </a:prstGeom>
          <a:blipFill>
            <a:blip r:embed="rId3">
              <a:extLst>
                <a:ext uri="{28A0092B-C50C-407E-A947-70E740481C1C}">
                  <a14:useLocalDpi xmlns:a14="http://schemas.microsoft.com/office/drawing/2010/main" val="0"/>
                </a:ext>
              </a:extLst>
            </a:blip>
            <a:srcRect/>
            <a:stretch>
              <a:fillRect l="-17000" r="-17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9" name="Picture 8">
            <a:extLst>
              <a:ext uri="{FF2B5EF4-FFF2-40B4-BE49-F238E27FC236}">
                <a16:creationId xmlns:a16="http://schemas.microsoft.com/office/drawing/2014/main" id="{C6ADB67E-62DC-EC7D-B5F5-4D934E8E42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2623" y="3195955"/>
            <a:ext cx="2325511" cy="1431084"/>
          </a:xfrm>
          <a:prstGeom prst="rect">
            <a:avLst/>
          </a:prstGeom>
        </p:spPr>
      </p:pic>
      <p:sp>
        <p:nvSpPr>
          <p:cNvPr id="10" name="Slide Number Placeholder 9">
            <a:extLst>
              <a:ext uri="{FF2B5EF4-FFF2-40B4-BE49-F238E27FC236}">
                <a16:creationId xmlns:a16="http://schemas.microsoft.com/office/drawing/2014/main" id="{C3F33113-7757-11F8-7549-05491367A9D6}"/>
              </a:ext>
            </a:extLst>
          </p:cNvPr>
          <p:cNvSpPr>
            <a:spLocks noGrp="1"/>
          </p:cNvSpPr>
          <p:nvPr>
            <p:ph type="sldNum" sz="quarter" idx="12"/>
          </p:nvPr>
        </p:nvSpPr>
        <p:spPr/>
        <p:txBody>
          <a:bodyPr/>
          <a:lstStyle/>
          <a:p>
            <a:fld id="{294A09A9-5501-47C1-A89A-A340965A2BE2}" type="slidenum">
              <a:rPr lang="en-US" smtClean="0"/>
              <a:pPr/>
              <a:t>11</a:t>
            </a:fld>
            <a:endParaRPr lang="en-US" dirty="0">
              <a:latin typeface="+mn-lt"/>
            </a:endParaRPr>
          </a:p>
        </p:txBody>
      </p:sp>
      <p:sp>
        <p:nvSpPr>
          <p:cNvPr id="11" name="TextBox 10">
            <a:extLst>
              <a:ext uri="{FF2B5EF4-FFF2-40B4-BE49-F238E27FC236}">
                <a16:creationId xmlns:a16="http://schemas.microsoft.com/office/drawing/2014/main" id="{EC2FDC71-A255-485B-4894-710BF61B76B2}"/>
              </a:ext>
            </a:extLst>
          </p:cNvPr>
          <p:cNvSpPr txBox="1"/>
          <p:nvPr/>
        </p:nvSpPr>
        <p:spPr>
          <a:xfrm>
            <a:off x="9618134" y="6479822"/>
            <a:ext cx="1483098" cy="276999"/>
          </a:xfrm>
          <a:prstGeom prst="rect">
            <a:avLst/>
          </a:prstGeom>
          <a:noFill/>
        </p:spPr>
        <p:txBody>
          <a:bodyPr wrap="none" rtlCol="0">
            <a:spAutoFit/>
          </a:bodyPr>
          <a:lstStyle/>
          <a:p>
            <a:r>
              <a:rPr lang="en-US" sz="1200" dirty="0">
                <a:solidFill>
                  <a:schemeClr val="bg1"/>
                </a:solidFill>
              </a:rPr>
              <a:t>DEPT OF ECE, DSCE</a:t>
            </a:r>
            <a:endParaRPr lang="en-IN" sz="1200" dirty="0">
              <a:solidFill>
                <a:schemeClr val="bg1"/>
              </a:solidFill>
            </a:endParaRPr>
          </a:p>
        </p:txBody>
      </p:sp>
    </p:spTree>
    <p:extLst>
      <p:ext uri="{BB962C8B-B14F-4D97-AF65-F5344CB8AC3E}">
        <p14:creationId xmlns:p14="http://schemas.microsoft.com/office/powerpoint/2010/main" val="1774178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D92EADB-69CF-8B18-2332-D69C3ACFB979}"/>
              </a:ext>
            </a:extLst>
          </p:cNvPr>
          <p:cNvSpPr>
            <a:spLocks noGrp="1"/>
          </p:cNvSpPr>
          <p:nvPr>
            <p:ph sz="quarter" idx="13"/>
          </p:nvPr>
        </p:nvSpPr>
        <p:spPr>
          <a:xfrm>
            <a:off x="541867" y="530578"/>
            <a:ext cx="11153421" cy="6073422"/>
          </a:xfrm>
        </p:spPr>
        <p:txBody>
          <a:bodyPr/>
          <a:lstStyle/>
          <a:p>
            <a:pPr lvl="0"/>
            <a:r>
              <a:rPr lang="en-IN" dirty="0"/>
              <a:t>Accelerometer</a:t>
            </a:r>
          </a:p>
          <a:p>
            <a:pPr lvl="1"/>
            <a:r>
              <a:rPr lang="en-US" sz="1800" dirty="0"/>
              <a:t> The ADXL345 is a compact, low-power, full 3-axis MEMS accelerometer module. </a:t>
            </a:r>
            <a:endParaRPr lang="en-IN" sz="1800" dirty="0"/>
          </a:p>
          <a:p>
            <a:pPr lvl="1"/>
            <a:r>
              <a:rPr lang="en-US" sz="1800" dirty="0"/>
              <a:t>The ADXL345 board has an on-board level shifter and 3.3V voltage regulator, which makes interacting with 5V microcontrollers like the Arduino easy. </a:t>
            </a:r>
            <a:endParaRPr lang="en-IN" sz="1800" dirty="0"/>
          </a:p>
          <a:p>
            <a:pPr lvl="1">
              <a:buFont typeface="Symbol" panose="05050102010706020507" pitchFamily="18" charset="2"/>
              <a:buChar char=""/>
            </a:pPr>
            <a:r>
              <a:rPr lang="en-US" sz="1800" dirty="0"/>
              <a:t>Supports both SPI and I2C communication protocols.</a:t>
            </a:r>
          </a:p>
          <a:p>
            <a:pPr lvl="1">
              <a:buFont typeface="Symbol" panose="05050102010706020507" pitchFamily="18" charset="2"/>
              <a:buChar char=""/>
            </a:pPr>
            <a:endParaRPr lang="en-US" sz="1600" dirty="0"/>
          </a:p>
          <a:p>
            <a:pPr lvl="1">
              <a:buFont typeface="Symbol" panose="05050102010706020507" pitchFamily="18" charset="2"/>
              <a:buChar char=""/>
            </a:pPr>
            <a:endParaRPr lang="en-US" sz="1600" dirty="0"/>
          </a:p>
          <a:p>
            <a:pPr marL="402336" lvl="1" indent="0">
              <a:buNone/>
            </a:pPr>
            <a:endParaRPr lang="en-US" sz="1600" dirty="0"/>
          </a:p>
          <a:p>
            <a:pPr lvl="1">
              <a:buFont typeface="Symbol" panose="05050102010706020507" pitchFamily="18" charset="2"/>
              <a:buChar char=""/>
            </a:pPr>
            <a:endParaRPr lang="en-IN" sz="1600" dirty="0"/>
          </a:p>
          <a:p>
            <a:pPr lvl="0"/>
            <a:r>
              <a:rPr lang="en-IN" dirty="0"/>
              <a:t>LCD Display</a:t>
            </a:r>
          </a:p>
          <a:p>
            <a:pPr lvl="1"/>
            <a:r>
              <a:rPr lang="en-US" sz="1800" dirty="0"/>
              <a:t>16X2 LCD Display with  I2C interface is an alphanumeric  display that can show up to 32 characters on a single screen. </a:t>
            </a:r>
            <a:endParaRPr lang="en-IN" sz="1800" dirty="0"/>
          </a:p>
          <a:p>
            <a:pPr lvl="1"/>
            <a:r>
              <a:rPr lang="en-IN" sz="1800" dirty="0"/>
              <a:t>We </a:t>
            </a:r>
            <a:r>
              <a:rPr lang="en-US" sz="1800" dirty="0"/>
              <a:t>can display more characters by scrolling the texts one by one.</a:t>
            </a:r>
            <a:endParaRPr lang="en-IN" sz="1800" dirty="0"/>
          </a:p>
          <a:p>
            <a:pPr lvl="1"/>
            <a:r>
              <a:rPr lang="en-US" sz="1800" dirty="0"/>
              <a:t>Inter-integrated Circuit (in short I2C) is a two-wire short distance communication protocol. </a:t>
            </a:r>
            <a:endParaRPr lang="en-IN" sz="1800" dirty="0"/>
          </a:p>
          <a:p>
            <a:pPr lvl="1"/>
            <a:r>
              <a:rPr lang="en-US" sz="1800" dirty="0"/>
              <a:t>A LCD Display 16x2means it can display 16 characters per line and there are 2 such lines. In this LCD each character is displayed in the 5×7 pixel matrix.</a:t>
            </a:r>
            <a:endParaRPr lang="en-IN" sz="1800" dirty="0"/>
          </a:p>
        </p:txBody>
      </p:sp>
      <p:sp>
        <p:nvSpPr>
          <p:cNvPr id="5" name="Rectangle 4">
            <a:extLst>
              <a:ext uri="{FF2B5EF4-FFF2-40B4-BE49-F238E27FC236}">
                <a16:creationId xmlns:a16="http://schemas.microsoft.com/office/drawing/2014/main" id="{9644B119-EEFE-57E9-1250-D8CCBF478B58}"/>
              </a:ext>
            </a:extLst>
          </p:cNvPr>
          <p:cNvSpPr/>
          <p:nvPr/>
        </p:nvSpPr>
        <p:spPr>
          <a:xfrm>
            <a:off x="7250097" y="1714605"/>
            <a:ext cx="2387983" cy="1825767"/>
          </a:xfrm>
          <a:prstGeom prst="rect">
            <a:avLst/>
          </a:prstGeom>
          <a:blipFill>
            <a:blip r:embed="rId2" cstate="print">
              <a:extLst>
                <a:ext uri="{28A0092B-C50C-407E-A947-70E740481C1C}">
                  <a14:useLocalDpi xmlns:a14="http://schemas.microsoft.com/office/drawing/2010/main" val="0"/>
                </a:ext>
              </a:extLst>
            </a:blip>
            <a:srcRect/>
            <a:stretch>
              <a:fillRect t="-9000" b="-9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7" name="Picture 6">
            <a:extLst>
              <a:ext uri="{FF2B5EF4-FFF2-40B4-BE49-F238E27FC236}">
                <a16:creationId xmlns:a16="http://schemas.microsoft.com/office/drawing/2014/main" id="{1CB194CB-5C6B-0A2E-6ACD-B1BB5626A4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5248" y="5306483"/>
            <a:ext cx="2424890" cy="1162050"/>
          </a:xfrm>
          <a:prstGeom prst="rect">
            <a:avLst/>
          </a:prstGeom>
        </p:spPr>
      </p:pic>
      <p:sp>
        <p:nvSpPr>
          <p:cNvPr id="8" name="Slide Number Placeholder 7">
            <a:extLst>
              <a:ext uri="{FF2B5EF4-FFF2-40B4-BE49-F238E27FC236}">
                <a16:creationId xmlns:a16="http://schemas.microsoft.com/office/drawing/2014/main" id="{2C837D10-1C43-D2CF-A38A-7D668440EEEF}"/>
              </a:ext>
            </a:extLst>
          </p:cNvPr>
          <p:cNvSpPr>
            <a:spLocks noGrp="1"/>
          </p:cNvSpPr>
          <p:nvPr>
            <p:ph type="sldNum" sz="quarter" idx="12"/>
          </p:nvPr>
        </p:nvSpPr>
        <p:spPr/>
        <p:txBody>
          <a:bodyPr/>
          <a:lstStyle/>
          <a:p>
            <a:fld id="{294A09A9-5501-47C1-A89A-A340965A2BE2}" type="slidenum">
              <a:rPr lang="en-US" smtClean="0"/>
              <a:pPr/>
              <a:t>12</a:t>
            </a:fld>
            <a:endParaRPr lang="en-US" dirty="0">
              <a:latin typeface="+mn-lt"/>
            </a:endParaRPr>
          </a:p>
        </p:txBody>
      </p:sp>
      <p:sp>
        <p:nvSpPr>
          <p:cNvPr id="9" name="TextBox 8">
            <a:extLst>
              <a:ext uri="{FF2B5EF4-FFF2-40B4-BE49-F238E27FC236}">
                <a16:creationId xmlns:a16="http://schemas.microsoft.com/office/drawing/2014/main" id="{1B9B938A-FC7F-B30C-EB6B-3740CDF13001}"/>
              </a:ext>
            </a:extLst>
          </p:cNvPr>
          <p:cNvSpPr txBox="1"/>
          <p:nvPr/>
        </p:nvSpPr>
        <p:spPr>
          <a:xfrm>
            <a:off x="9606164" y="6294405"/>
            <a:ext cx="1483098" cy="276999"/>
          </a:xfrm>
          <a:prstGeom prst="rect">
            <a:avLst/>
          </a:prstGeom>
          <a:noFill/>
        </p:spPr>
        <p:txBody>
          <a:bodyPr wrap="none" rtlCol="0">
            <a:spAutoFit/>
          </a:bodyPr>
          <a:lstStyle/>
          <a:p>
            <a:r>
              <a:rPr lang="en-US" sz="1200" dirty="0">
                <a:solidFill>
                  <a:schemeClr val="bg1"/>
                </a:solidFill>
              </a:rPr>
              <a:t>DEPT OF ECE, DSCE</a:t>
            </a:r>
            <a:endParaRPr lang="en-IN" sz="1200" dirty="0">
              <a:solidFill>
                <a:schemeClr val="bg1"/>
              </a:solidFill>
            </a:endParaRPr>
          </a:p>
        </p:txBody>
      </p:sp>
    </p:spTree>
    <p:extLst>
      <p:ext uri="{BB962C8B-B14F-4D97-AF65-F5344CB8AC3E}">
        <p14:creationId xmlns:p14="http://schemas.microsoft.com/office/powerpoint/2010/main" val="3376410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4CE8B8F-B6B5-23CE-7C2D-A45707E0BA82}"/>
              </a:ext>
            </a:extLst>
          </p:cNvPr>
          <p:cNvSpPr>
            <a:spLocks noGrp="1"/>
          </p:cNvSpPr>
          <p:nvPr>
            <p:ph sz="quarter" idx="13"/>
          </p:nvPr>
        </p:nvSpPr>
        <p:spPr>
          <a:xfrm>
            <a:off x="594360" y="482404"/>
            <a:ext cx="10139680" cy="5748215"/>
          </a:xfrm>
        </p:spPr>
        <p:txBody>
          <a:bodyPr>
            <a:normAutofit fontScale="92500" lnSpcReduction="20000"/>
          </a:bodyPr>
          <a:lstStyle/>
          <a:p>
            <a:r>
              <a:rPr lang="en-IN" dirty="0"/>
              <a:t>The ranges of some parameters like Tyre pressure, inside temperature, and Accelerometer are,</a:t>
            </a:r>
          </a:p>
          <a:p>
            <a:pPr marL="457200" indent="-457200">
              <a:buFont typeface="+mj-lt"/>
              <a:buAutoNum type="alphaLcParenR"/>
            </a:pPr>
            <a:r>
              <a:rPr lang="en-IN" b="1" u="sng" dirty="0"/>
              <a:t>Tyre Pressure</a:t>
            </a:r>
            <a:r>
              <a:rPr lang="en-IN" b="1" dirty="0"/>
              <a:t>: </a:t>
            </a:r>
            <a:r>
              <a:rPr lang="en-IN" dirty="0"/>
              <a:t>It also depends on type of bus, Load, Tyre size, Manufacture’s recommendations</a:t>
            </a:r>
          </a:p>
          <a:p>
            <a:pPr lvl="1" indent="0">
              <a:buNone/>
            </a:pPr>
            <a:r>
              <a:rPr lang="en-IN" dirty="0"/>
              <a:t>In Normal Condition:</a:t>
            </a:r>
          </a:p>
          <a:p>
            <a:pPr lvl="1" indent="0">
              <a:buNone/>
            </a:pPr>
            <a:r>
              <a:rPr lang="en-IN" dirty="0"/>
              <a:t>                         Front Tyres- Around 90-100 PSI(Pascals per square inches)</a:t>
            </a:r>
          </a:p>
          <a:p>
            <a:pPr lvl="2" indent="0" eaLnBrk="0" fontAlgn="base" hangingPunct="0">
              <a:lnSpc>
                <a:spcPct val="100000"/>
              </a:lnSpc>
              <a:spcBef>
                <a:spcPct val="0"/>
              </a:spcBef>
              <a:spcAft>
                <a:spcPct val="0"/>
              </a:spcAft>
              <a:buNone/>
            </a:pPr>
            <a:r>
              <a:rPr lang="en-IN" dirty="0"/>
              <a:t>                Rear Tyres(Dual Wheels)- Around 100-110 PSI</a:t>
            </a:r>
          </a:p>
          <a:p>
            <a:pPr lvl="1" indent="0">
              <a:buNone/>
            </a:pPr>
            <a:r>
              <a:rPr lang="en-IN" altLang="en-US" dirty="0">
                <a:latin typeface="Arial" panose="020B0604020202020204" pitchFamily="34" charset="0"/>
              </a:rPr>
              <a:t>In </a:t>
            </a:r>
            <a:r>
              <a:rPr lang="en-US" dirty="0"/>
              <a:t>Below Safe Range (Underinflation):</a:t>
            </a:r>
          </a:p>
          <a:p>
            <a:pPr lvl="1" indent="0">
              <a:buNone/>
            </a:pPr>
            <a:r>
              <a:rPr lang="en-US" dirty="0"/>
              <a:t>                         Front </a:t>
            </a:r>
            <a:r>
              <a:rPr lang="en-US" dirty="0" err="1"/>
              <a:t>Tyres</a:t>
            </a:r>
            <a:r>
              <a:rPr lang="en-US" dirty="0"/>
              <a:t>: Below 85 PSI</a:t>
            </a:r>
          </a:p>
          <a:p>
            <a:pPr marL="402336" lvl="1" indent="0">
              <a:buNone/>
            </a:pPr>
            <a:r>
              <a:rPr lang="en-US" dirty="0"/>
              <a:t>                              Rear </a:t>
            </a:r>
            <a:r>
              <a:rPr lang="en-US" dirty="0" err="1"/>
              <a:t>Tyres</a:t>
            </a:r>
            <a:r>
              <a:rPr lang="en-US" dirty="0"/>
              <a:t>: Below 95 PSI</a:t>
            </a:r>
          </a:p>
          <a:p>
            <a:pPr marL="402336" lvl="1" indent="0">
              <a:buNone/>
            </a:pPr>
            <a:endParaRPr lang="en-US" dirty="0"/>
          </a:p>
          <a:p>
            <a:pPr marL="457200" indent="-457200">
              <a:buAutoNum type="alphaLcParenR" startAt="2"/>
            </a:pPr>
            <a:r>
              <a:rPr lang="en-US" b="1" u="sng" dirty="0"/>
              <a:t>Inside Temperature: </a:t>
            </a:r>
          </a:p>
          <a:p>
            <a:pPr marL="1028700" lvl="1" indent="-342900"/>
            <a:r>
              <a:rPr lang="en-US" dirty="0"/>
              <a:t>If outside temperature is 25 to 30</a:t>
            </a:r>
            <a:r>
              <a:rPr lang="en-IN" dirty="0"/>
              <a:t>°</a:t>
            </a:r>
            <a:r>
              <a:rPr lang="en-US" dirty="0"/>
              <a:t>C, The inside temp. in bus is around 23 to 28 </a:t>
            </a:r>
            <a:r>
              <a:rPr lang="en-IN" dirty="0"/>
              <a:t>°</a:t>
            </a:r>
            <a:r>
              <a:rPr lang="en-US" dirty="0"/>
              <a:t>C due to ventilation or AC system.</a:t>
            </a:r>
          </a:p>
          <a:p>
            <a:pPr marL="1028700" lvl="1" indent="-342900"/>
            <a:r>
              <a:rPr lang="en-US" dirty="0"/>
              <a:t>If bus is over-crowded, the inside temperature increases by 2 to 3 </a:t>
            </a:r>
            <a:r>
              <a:rPr lang="en-IN" dirty="0"/>
              <a:t>°</a:t>
            </a:r>
            <a:r>
              <a:rPr lang="en-US" dirty="0"/>
              <a:t>C. </a:t>
            </a:r>
          </a:p>
          <a:p>
            <a:pPr marL="457200" indent="-457200">
              <a:buAutoNum type="alphaLcParenR" startAt="3"/>
            </a:pPr>
            <a:r>
              <a:rPr lang="en-US" b="1" u="sng" dirty="0"/>
              <a:t>Accelerometer</a:t>
            </a:r>
            <a:r>
              <a:rPr lang="en-US" b="1" dirty="0"/>
              <a:t>:</a:t>
            </a:r>
          </a:p>
          <a:p>
            <a:pPr lvl="1"/>
            <a:r>
              <a:rPr lang="en-US" dirty="0"/>
              <a:t>1g is the standard unit of acceleration used to describe the force of gravity on an object near the Earth's surface.</a:t>
            </a:r>
          </a:p>
          <a:p>
            <a:pPr lvl="1"/>
            <a:r>
              <a:rPr lang="en-US" dirty="0"/>
              <a:t>1g refers to the acceleration due to Earth's gravity, which is approximately 9.8 meters per second squared (m/s²) </a:t>
            </a:r>
          </a:p>
          <a:p>
            <a:endParaRPr lang="en-US" b="1" dirty="0"/>
          </a:p>
          <a:p>
            <a:pPr marL="457200" indent="-457200">
              <a:buAutoNum type="alphaLcParenR" startAt="3"/>
            </a:pPr>
            <a:endParaRPr lang="en-US" b="1" dirty="0"/>
          </a:p>
          <a:p>
            <a:pPr lvl="1"/>
            <a:endParaRPr lang="en-IN" sz="2200" dirty="0"/>
          </a:p>
          <a:p>
            <a:pPr marL="402336" lvl="1" indent="0">
              <a:buNone/>
            </a:pPr>
            <a:endParaRPr lang="en-IN" sz="2200" dirty="0"/>
          </a:p>
          <a:p>
            <a:pPr marL="342900" indent="-342900">
              <a:buFont typeface="Arial" panose="020B0604020202020204" pitchFamily="34" charset="0"/>
              <a:buChar char="•"/>
            </a:pPr>
            <a:endParaRPr lang="en-US" dirty="0"/>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bg1"/>
              </a:solidFill>
              <a:effectLst/>
            </a:endParaRPr>
          </a:p>
          <a:p>
            <a:pPr marL="342900" indent="-342900">
              <a:buFont typeface="Arial" panose="020B0604020202020204" pitchFamily="34" charset="0"/>
              <a:buChar char="•"/>
            </a:pPr>
            <a:endParaRPr lang="en-IN" dirty="0"/>
          </a:p>
          <a:p>
            <a:endParaRPr lang="en-IN" dirty="0"/>
          </a:p>
        </p:txBody>
      </p:sp>
      <p:sp>
        <p:nvSpPr>
          <p:cNvPr id="5" name="Slide Number Placeholder 4">
            <a:extLst>
              <a:ext uri="{FF2B5EF4-FFF2-40B4-BE49-F238E27FC236}">
                <a16:creationId xmlns:a16="http://schemas.microsoft.com/office/drawing/2014/main" id="{EB0C0013-18A4-310B-2B38-3610FEE8EE8D}"/>
              </a:ext>
            </a:extLst>
          </p:cNvPr>
          <p:cNvSpPr>
            <a:spLocks noGrp="1"/>
          </p:cNvSpPr>
          <p:nvPr>
            <p:ph type="sldNum" sz="quarter" idx="12"/>
          </p:nvPr>
        </p:nvSpPr>
        <p:spPr/>
        <p:txBody>
          <a:bodyPr/>
          <a:lstStyle/>
          <a:p>
            <a:fld id="{294A09A9-5501-47C1-A89A-A340965A2BE2}" type="slidenum">
              <a:rPr lang="en-US" smtClean="0"/>
              <a:pPr/>
              <a:t>13</a:t>
            </a:fld>
            <a:endParaRPr lang="en-US" dirty="0">
              <a:latin typeface="+mn-lt"/>
            </a:endParaRPr>
          </a:p>
        </p:txBody>
      </p:sp>
    </p:spTree>
    <p:extLst>
      <p:ext uri="{BB962C8B-B14F-4D97-AF65-F5344CB8AC3E}">
        <p14:creationId xmlns:p14="http://schemas.microsoft.com/office/powerpoint/2010/main" val="3368801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908EFD6-9BA9-AC69-7E92-7CD2C92361AD}"/>
              </a:ext>
            </a:extLst>
          </p:cNvPr>
          <p:cNvSpPr>
            <a:spLocks noGrp="1"/>
          </p:cNvSpPr>
          <p:nvPr>
            <p:ph sz="quarter" idx="13"/>
          </p:nvPr>
        </p:nvSpPr>
        <p:spPr>
          <a:xfrm>
            <a:off x="487681" y="462085"/>
            <a:ext cx="10190480" cy="4597596"/>
          </a:xfrm>
        </p:spPr>
        <p:txBody>
          <a:bodyPr>
            <a:normAutofit/>
          </a:bodyPr>
          <a:lstStyle/>
          <a:p>
            <a:pPr marL="342900" indent="-342900">
              <a:buFont typeface="Arial" panose="020B0604020202020204" pitchFamily="34" charset="0"/>
              <a:buChar char="•"/>
            </a:pPr>
            <a:r>
              <a:rPr lang="en-US" dirty="0"/>
              <a:t> </a:t>
            </a:r>
            <a:r>
              <a:rPr lang="en-IN" sz="1600" b="1" dirty="0"/>
              <a:t>Normal Conditions (Flat, Straight Road)</a:t>
            </a:r>
            <a:r>
              <a:rPr lang="en-IN" sz="1600" dirty="0"/>
              <a:t>:</a:t>
            </a:r>
          </a:p>
          <a:p>
            <a:pPr lvl="1"/>
            <a:r>
              <a:rPr lang="en-IN" sz="1600" dirty="0"/>
              <a:t>X-axis: </a:t>
            </a:r>
            <a:r>
              <a:rPr lang="en-IN" sz="1600" b="1" dirty="0"/>
              <a:t>0g</a:t>
            </a:r>
            <a:r>
              <a:rPr lang="en-IN" sz="1600" dirty="0"/>
              <a:t> (no forward/backward acceleration)</a:t>
            </a:r>
          </a:p>
          <a:p>
            <a:pPr lvl="1"/>
            <a:r>
              <a:rPr lang="en-IN" sz="1600" dirty="0"/>
              <a:t>Y-axis: </a:t>
            </a:r>
            <a:r>
              <a:rPr lang="en-IN" sz="1600" b="1" dirty="0"/>
              <a:t>0g</a:t>
            </a:r>
            <a:r>
              <a:rPr lang="en-IN" sz="1600" dirty="0"/>
              <a:t> (no lateral movement)</a:t>
            </a:r>
          </a:p>
          <a:p>
            <a:pPr lvl="1"/>
            <a:r>
              <a:rPr lang="en-IN" sz="1600" dirty="0"/>
              <a:t>Z-axis: </a:t>
            </a:r>
            <a:r>
              <a:rPr lang="en-IN" sz="1600" b="1" dirty="0"/>
              <a:t>1g</a:t>
            </a:r>
            <a:r>
              <a:rPr lang="en-IN" sz="1600" dirty="0"/>
              <a:t> (normal gravitational pull)</a:t>
            </a:r>
            <a:endParaRPr lang="en-US" sz="1600" b="1" dirty="0"/>
          </a:p>
          <a:p>
            <a:pPr marL="342900" indent="-342900">
              <a:buFont typeface="Arial" panose="020B0604020202020204" pitchFamily="34" charset="0"/>
              <a:buChar char="•"/>
            </a:pPr>
            <a:r>
              <a:rPr lang="en-US" sz="1600" b="1" dirty="0"/>
              <a:t>Tilted Bus (Gradual Tilt or Swerve)</a:t>
            </a:r>
            <a:r>
              <a:rPr lang="en-US" sz="1600" dirty="0"/>
              <a:t>:</a:t>
            </a:r>
          </a:p>
          <a:p>
            <a:pPr lvl="1"/>
            <a:r>
              <a:rPr lang="en-US" sz="1600" dirty="0"/>
              <a:t>X-axis: Slight values like </a:t>
            </a:r>
            <a:r>
              <a:rPr lang="en-US" sz="1600" b="1" dirty="0"/>
              <a:t>+0.2g to -0.2g</a:t>
            </a:r>
            <a:r>
              <a:rPr lang="en-US" sz="1600" dirty="0"/>
              <a:t> (depending on forward/backward tilt)</a:t>
            </a:r>
          </a:p>
          <a:p>
            <a:pPr lvl="1"/>
            <a:r>
              <a:rPr lang="en-US" sz="1600" dirty="0"/>
              <a:t>Y-axis: Can show </a:t>
            </a:r>
            <a:r>
              <a:rPr lang="en-US" sz="1600" b="1" dirty="0"/>
              <a:t>±0.5g to ±1g</a:t>
            </a:r>
            <a:r>
              <a:rPr lang="en-US" sz="1600" dirty="0"/>
              <a:t> depending on the angle of the tilt</a:t>
            </a:r>
          </a:p>
          <a:p>
            <a:pPr lvl="1"/>
            <a:r>
              <a:rPr lang="en-US" sz="1600" dirty="0"/>
              <a:t>Z-axis: May shift slightly, but around </a:t>
            </a:r>
            <a:r>
              <a:rPr lang="en-US" sz="1600" b="1" dirty="0"/>
              <a:t>1g</a:t>
            </a:r>
            <a:r>
              <a:rPr lang="en-US" sz="1600" dirty="0"/>
              <a:t> unless the tilt is extreme</a:t>
            </a:r>
          </a:p>
          <a:p>
            <a:pPr marL="342900" indent="-342900">
              <a:buFont typeface="Arial" panose="020B0604020202020204" pitchFamily="34" charset="0"/>
              <a:buChar char="•"/>
            </a:pPr>
            <a:r>
              <a:rPr lang="en-US" sz="1600" b="1" dirty="0"/>
              <a:t>Accident (Rollover or Collision)</a:t>
            </a:r>
            <a:r>
              <a:rPr lang="en-US" sz="1600" dirty="0"/>
              <a:t>:</a:t>
            </a:r>
          </a:p>
          <a:p>
            <a:pPr lvl="1"/>
            <a:r>
              <a:rPr lang="en-US" sz="1600" dirty="0"/>
              <a:t>X-axis: Can spike to </a:t>
            </a:r>
            <a:r>
              <a:rPr lang="en-US" sz="1600" b="1" dirty="0"/>
              <a:t>+2g or -2g</a:t>
            </a:r>
            <a:r>
              <a:rPr lang="en-US" sz="1600" dirty="0"/>
              <a:t> or more, depending on the force and direction of impact.</a:t>
            </a:r>
          </a:p>
          <a:p>
            <a:pPr lvl="1"/>
            <a:r>
              <a:rPr lang="en-US" sz="1600" dirty="0"/>
              <a:t>Y-axis: In case of side impact or rollover, the reading can spike to </a:t>
            </a:r>
            <a:r>
              <a:rPr lang="en-US" sz="1600" b="1" dirty="0"/>
              <a:t>±3g or higher</a:t>
            </a:r>
            <a:r>
              <a:rPr lang="en-US" sz="1600" dirty="0"/>
              <a:t>.</a:t>
            </a:r>
          </a:p>
          <a:p>
            <a:pPr lvl="1"/>
            <a:r>
              <a:rPr lang="en-US" sz="1600" dirty="0"/>
              <a:t>Z-axis: In extreme cases (rollover), it may show </a:t>
            </a:r>
            <a:r>
              <a:rPr lang="en-US" sz="1600" b="1" dirty="0"/>
              <a:t>+2g, -2g</a:t>
            </a:r>
            <a:r>
              <a:rPr lang="en-US" sz="1600" dirty="0"/>
              <a:t>, or larger oscillations as the bus rotates.</a:t>
            </a:r>
          </a:p>
        </p:txBody>
      </p:sp>
      <p:sp>
        <p:nvSpPr>
          <p:cNvPr id="5" name="Slide Number Placeholder 4">
            <a:extLst>
              <a:ext uri="{FF2B5EF4-FFF2-40B4-BE49-F238E27FC236}">
                <a16:creationId xmlns:a16="http://schemas.microsoft.com/office/drawing/2014/main" id="{384D4C1F-48CB-9EFB-6D6D-9EEF0F1CCCE4}"/>
              </a:ext>
            </a:extLst>
          </p:cNvPr>
          <p:cNvSpPr>
            <a:spLocks noGrp="1"/>
          </p:cNvSpPr>
          <p:nvPr>
            <p:ph type="sldNum" sz="quarter" idx="12"/>
          </p:nvPr>
        </p:nvSpPr>
        <p:spPr/>
        <p:txBody>
          <a:bodyPr/>
          <a:lstStyle/>
          <a:p>
            <a:fld id="{294A09A9-5501-47C1-A89A-A340965A2BE2}" type="slidenum">
              <a:rPr lang="en-US" smtClean="0"/>
              <a:pPr/>
              <a:t>14</a:t>
            </a:fld>
            <a:endParaRPr lang="en-US" dirty="0">
              <a:latin typeface="+mn-lt"/>
            </a:endParaRPr>
          </a:p>
        </p:txBody>
      </p:sp>
    </p:spTree>
    <p:extLst>
      <p:ext uri="{BB962C8B-B14F-4D97-AF65-F5344CB8AC3E}">
        <p14:creationId xmlns:p14="http://schemas.microsoft.com/office/powerpoint/2010/main" val="867010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8DEBD44-CF28-DB39-28D1-42794751D9E9}"/>
              </a:ext>
            </a:extLst>
          </p:cNvPr>
          <p:cNvSpPr>
            <a:spLocks noGrp="1"/>
          </p:cNvSpPr>
          <p:nvPr>
            <p:ph sz="quarter" idx="13"/>
          </p:nvPr>
        </p:nvSpPr>
        <p:spPr>
          <a:xfrm>
            <a:off x="594360" y="457201"/>
            <a:ext cx="11003279" cy="5694044"/>
          </a:xfrm>
        </p:spPr>
        <p:txBody>
          <a:bodyPr/>
          <a:lstStyle/>
          <a:p>
            <a:r>
              <a:rPr lang="en-US" sz="2400" u="sng" dirty="0">
                <a:effectLst/>
                <a:ea typeface="Times New Roman" panose="02020603050405020304" pitchFamily="18" charset="0"/>
                <a:cs typeface="Times New Roman" panose="02020603050405020304" pitchFamily="18" charset="0"/>
              </a:rPr>
              <a:t>  Arduino IDE:</a:t>
            </a:r>
          </a:p>
          <a:p>
            <a:pPr marL="285750" indent="-285750" algn="just">
              <a:buFont typeface="Wingdings" panose="05000000000000000000" pitchFamily="2" charset="2"/>
              <a:buChar char="§"/>
            </a:pPr>
            <a:r>
              <a:rPr lang="en-US" sz="1800" dirty="0">
                <a:effectLst/>
                <a:ea typeface="Times New Roman" panose="02020603050405020304" pitchFamily="18" charset="0"/>
                <a:cs typeface="Times New Roman" panose="02020603050405020304" pitchFamily="18" charset="0"/>
              </a:rPr>
              <a:t>The Arduino Integrated Development Environment (IDE) is a powerful and user-friendly platform designed for programming Arduino boards.</a:t>
            </a:r>
            <a:endParaRPr lang="en-US" sz="1800" dirty="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a:effectLst/>
                <a:ea typeface="Times New Roman" panose="02020603050405020304" pitchFamily="18" charset="0"/>
                <a:cs typeface="Times New Roman" panose="02020603050405020304" pitchFamily="18" charset="0"/>
              </a:rPr>
              <a:t>It provides a comprehensive environment for writing, compiling, and uploading code to Arduino hardware. </a:t>
            </a:r>
          </a:p>
          <a:p>
            <a:pPr marL="285750" indent="-285750" algn="just">
              <a:buFont typeface="Wingdings" panose="05000000000000000000" pitchFamily="2" charset="2"/>
              <a:buChar char="§"/>
            </a:pPr>
            <a:r>
              <a:rPr lang="en-US" sz="1800" dirty="0">
                <a:effectLst/>
                <a:ea typeface="Times New Roman" panose="02020603050405020304" pitchFamily="18" charset="0"/>
                <a:cs typeface="Times New Roman" panose="02020603050405020304" pitchFamily="18" charset="0"/>
              </a:rPr>
              <a:t>This software simplifies the process of interacting with microcontrollers, making it accessible to both beginners and advanced users.</a:t>
            </a:r>
            <a:endParaRPr lang="en-US" sz="1800" dirty="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a:effectLst/>
                <a:ea typeface="Times New Roman" panose="02020603050405020304" pitchFamily="18" charset="0"/>
                <a:cs typeface="Times New Roman" panose="02020603050405020304" pitchFamily="18" charset="0"/>
              </a:rPr>
              <a:t>The Arduino IDE supports various Arduino boards and compatible microcontrollers, enabling a wide range of applications from basic LED blinking to complex robotics projects.</a:t>
            </a:r>
          </a:p>
          <a:p>
            <a:pPr algn="just"/>
            <a:endParaRPr lang="en-US" sz="1800" dirty="0">
              <a:ea typeface="Calibri" panose="020F0502020204030204" pitchFamily="34" charset="0"/>
              <a:cs typeface="Times New Roman" panose="02020603050405020304" pitchFamily="18" charset="0"/>
            </a:endParaRPr>
          </a:p>
          <a:p>
            <a:pPr algn="just"/>
            <a:r>
              <a:rPr lang="en-US" sz="1800" dirty="0">
                <a:effectLst/>
                <a:ea typeface="Calibri" panose="020F0502020204030204" pitchFamily="34" charset="0"/>
                <a:cs typeface="Times New Roman" panose="02020603050405020304" pitchFamily="18" charset="0"/>
              </a:rPr>
              <a:t>   </a:t>
            </a:r>
            <a:r>
              <a:rPr lang="en-US" sz="2400" u="sng" dirty="0">
                <a:ea typeface="Calibri" panose="020F0502020204030204" pitchFamily="34" charset="0"/>
                <a:cs typeface="Times New Roman" panose="02020603050405020304" pitchFamily="18" charset="0"/>
              </a:rPr>
              <a:t>Embedded C</a:t>
            </a:r>
            <a:r>
              <a:rPr lang="en-US" sz="2400" u="sng" dirty="0">
                <a:effectLst/>
                <a:ea typeface="Calibri" panose="020F0502020204030204" pitchFamily="34" charset="0"/>
                <a:cs typeface="Times New Roman" panose="02020603050405020304" pitchFamily="18" charset="0"/>
              </a:rPr>
              <a:t>:</a:t>
            </a:r>
          </a:p>
          <a:p>
            <a:pPr marL="285750" indent="-285750" algn="just">
              <a:buFont typeface="Wingdings" panose="05000000000000000000" pitchFamily="2" charset="2"/>
              <a:buChar char="§"/>
            </a:pPr>
            <a:r>
              <a:rPr lang="en-US" sz="1800" dirty="0">
                <a:effectLst/>
                <a:ea typeface="Times New Roman" panose="02020603050405020304" pitchFamily="18" charset="0"/>
                <a:cs typeface="Times New Roman" panose="02020603050405020304" pitchFamily="18" charset="0"/>
              </a:rPr>
              <a:t>It is a specialized programming language extension of the C programming language, designed for use in embedded systems. </a:t>
            </a:r>
          </a:p>
          <a:p>
            <a:pPr marL="285750" indent="-285750" algn="just">
              <a:buFont typeface="Wingdings" panose="05000000000000000000" pitchFamily="2" charset="2"/>
              <a:buChar char="§"/>
            </a:pPr>
            <a:r>
              <a:rPr lang="en-US" sz="1800" dirty="0">
                <a:effectLst/>
                <a:ea typeface="Times New Roman" panose="02020603050405020304" pitchFamily="18" charset="0"/>
                <a:cs typeface="Times New Roman" panose="02020603050405020304" pitchFamily="18" charset="0"/>
              </a:rPr>
              <a:t>These systems are resource-constrained, with limited memory, processing power, and input/output capabilities. </a:t>
            </a:r>
            <a:endParaRPr lang="en-US" sz="1800" dirty="0">
              <a:effectLst/>
              <a:ea typeface="Calibri" panose="020F0502020204030204" pitchFamily="34" charset="0"/>
              <a:cs typeface="Times New Roman" panose="02020603050405020304" pitchFamily="18" charset="0"/>
            </a:endParaRPr>
          </a:p>
          <a:p>
            <a:pPr algn="just"/>
            <a:endParaRPr lang="en-IN" sz="2400" dirty="0">
              <a:effectLst/>
              <a:ea typeface="Calibri" panose="020F0502020204030204" pitchFamily="34" charset="0"/>
            </a:endParaRPr>
          </a:p>
          <a:p>
            <a:endParaRPr lang="en-US" sz="2400" dirty="0">
              <a:effectLst/>
              <a:ea typeface="Times New Roman" panose="02020603050405020304" pitchFamily="18" charset="0"/>
              <a:cs typeface="Times New Roman" panose="02020603050405020304" pitchFamily="18" charset="0"/>
            </a:endParaRPr>
          </a:p>
          <a:p>
            <a:endParaRPr lang="en-IN" sz="2400" dirty="0">
              <a:effectLst/>
              <a:ea typeface="Calibri" panose="020F0502020204030204" pitchFamily="34" charset="0"/>
            </a:endParaRPr>
          </a:p>
          <a:p>
            <a:endParaRPr lang="en-IN" dirty="0"/>
          </a:p>
        </p:txBody>
      </p:sp>
      <p:sp>
        <p:nvSpPr>
          <p:cNvPr id="5" name="Slide Number Placeholder 4">
            <a:extLst>
              <a:ext uri="{FF2B5EF4-FFF2-40B4-BE49-F238E27FC236}">
                <a16:creationId xmlns:a16="http://schemas.microsoft.com/office/drawing/2014/main" id="{A04BF42C-6D56-41D3-9E9E-7EB035686261}"/>
              </a:ext>
            </a:extLst>
          </p:cNvPr>
          <p:cNvSpPr>
            <a:spLocks noGrp="1"/>
          </p:cNvSpPr>
          <p:nvPr>
            <p:ph type="sldNum" sz="quarter" idx="12"/>
          </p:nvPr>
        </p:nvSpPr>
        <p:spPr/>
        <p:txBody>
          <a:bodyPr/>
          <a:lstStyle/>
          <a:p>
            <a:fld id="{294A09A9-5501-47C1-A89A-A340965A2BE2}" type="slidenum">
              <a:rPr lang="en-US" smtClean="0"/>
              <a:pPr/>
              <a:t>15</a:t>
            </a:fld>
            <a:endParaRPr lang="en-US" dirty="0">
              <a:latin typeface="+mn-lt"/>
            </a:endParaRPr>
          </a:p>
        </p:txBody>
      </p:sp>
      <p:sp>
        <p:nvSpPr>
          <p:cNvPr id="6" name="TextBox 5">
            <a:extLst>
              <a:ext uri="{FF2B5EF4-FFF2-40B4-BE49-F238E27FC236}">
                <a16:creationId xmlns:a16="http://schemas.microsoft.com/office/drawing/2014/main" id="{65DD4BA6-8974-EC7F-E90A-28DE67522D16}"/>
              </a:ext>
            </a:extLst>
          </p:cNvPr>
          <p:cNvSpPr txBox="1"/>
          <p:nvPr/>
        </p:nvSpPr>
        <p:spPr>
          <a:xfrm>
            <a:off x="9606164" y="6294405"/>
            <a:ext cx="1483098" cy="276999"/>
          </a:xfrm>
          <a:prstGeom prst="rect">
            <a:avLst/>
          </a:prstGeom>
          <a:noFill/>
        </p:spPr>
        <p:txBody>
          <a:bodyPr wrap="none" rtlCol="0">
            <a:spAutoFit/>
          </a:bodyPr>
          <a:lstStyle/>
          <a:p>
            <a:r>
              <a:rPr lang="en-US" sz="1200" dirty="0">
                <a:solidFill>
                  <a:schemeClr val="bg1"/>
                </a:solidFill>
              </a:rPr>
              <a:t>DEPT OF ECE, DSCE</a:t>
            </a:r>
            <a:endParaRPr lang="en-IN" sz="1200" dirty="0">
              <a:solidFill>
                <a:schemeClr val="bg1"/>
              </a:solidFill>
            </a:endParaRPr>
          </a:p>
        </p:txBody>
      </p:sp>
    </p:spTree>
    <p:extLst>
      <p:ext uri="{BB962C8B-B14F-4D97-AF65-F5344CB8AC3E}">
        <p14:creationId xmlns:p14="http://schemas.microsoft.com/office/powerpoint/2010/main" val="1249670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0CE2B91-027C-0C75-D5EA-18A11DC2A1CF}"/>
              </a:ext>
            </a:extLst>
          </p:cNvPr>
          <p:cNvSpPr>
            <a:spLocks noGrp="1"/>
          </p:cNvSpPr>
          <p:nvPr>
            <p:ph sz="quarter" idx="13"/>
          </p:nvPr>
        </p:nvSpPr>
        <p:spPr>
          <a:xfrm>
            <a:off x="451556" y="411480"/>
            <a:ext cx="11146083" cy="5791200"/>
          </a:xfrm>
        </p:spPr>
        <p:txBody>
          <a:bodyPr/>
          <a:lstStyle/>
          <a:p>
            <a:pPr marL="285750" indent="-285750" algn="just">
              <a:buFont typeface="Wingdings" panose="05000000000000000000" pitchFamily="2" charset="2"/>
              <a:buChar char="§"/>
            </a:pPr>
            <a:r>
              <a:rPr lang="en-US" sz="1800" dirty="0">
                <a:effectLst/>
                <a:ea typeface="Times New Roman" panose="02020603050405020304" pitchFamily="18" charset="0"/>
                <a:cs typeface="Times New Roman" panose="02020603050405020304" pitchFamily="18" charset="0"/>
              </a:rPr>
              <a:t>Embedded C retains the syntax and structure of standard C but includes additional features to handle hardware-specific tasks. </a:t>
            </a:r>
          </a:p>
          <a:p>
            <a:pPr marL="285750" indent="-285750" algn="just">
              <a:buFont typeface="Wingdings" panose="05000000000000000000" pitchFamily="2" charset="2"/>
              <a:buChar char="§"/>
            </a:pPr>
            <a:r>
              <a:rPr lang="en-US" sz="1800" dirty="0">
                <a:effectLst/>
                <a:ea typeface="Times New Roman" panose="02020603050405020304" pitchFamily="18" charset="0"/>
                <a:cs typeface="Times New Roman" panose="02020603050405020304" pitchFamily="18" charset="0"/>
              </a:rPr>
              <a:t>These features include direct access to hardware via memory-mapped registers, bit manipulation, and the ability to disable and enable interrupts.</a:t>
            </a:r>
          </a:p>
          <a:p>
            <a:pPr marL="285750" indent="-285750" algn="just">
              <a:buFont typeface="Wingdings" panose="05000000000000000000" pitchFamily="2" charset="2"/>
              <a:buChar char="§"/>
            </a:pPr>
            <a:r>
              <a:rPr lang="en-US" sz="1800" dirty="0">
                <a:effectLst/>
                <a:ea typeface="Times New Roman" panose="02020603050405020304" pitchFamily="18" charset="0"/>
                <a:cs typeface="Times New Roman" panose="02020603050405020304" pitchFamily="18" charset="0"/>
              </a:rPr>
              <a:t> These capabilities make Embedded C an ideal choice for programming microcontrollers and other embedded devices.</a:t>
            </a:r>
            <a:endParaRPr lang="en-IN" sz="1800" dirty="0">
              <a:effectLst/>
              <a:ea typeface="Calibri" panose="020F0502020204030204" pitchFamily="34" charset="0"/>
            </a:endParaRPr>
          </a:p>
          <a:p>
            <a:r>
              <a:rPr lang="en-IN" dirty="0"/>
              <a:t> </a:t>
            </a:r>
            <a:r>
              <a:rPr lang="en-IN" sz="2400" u="sng" dirty="0"/>
              <a:t>BLYNK IOT:</a:t>
            </a:r>
          </a:p>
          <a:p>
            <a:pPr marL="285750" indent="-285750">
              <a:buFont typeface="Wingdings" panose="05000000000000000000" pitchFamily="2" charset="2"/>
              <a:buChar char="§"/>
            </a:pPr>
            <a:r>
              <a:rPr lang="en-US" sz="1800" dirty="0">
                <a:effectLst/>
                <a:ea typeface="Times New Roman" panose="02020603050405020304" pitchFamily="18" charset="0"/>
                <a:cs typeface="Times New Roman" panose="02020603050405020304" pitchFamily="18" charset="0"/>
              </a:rPr>
              <a:t>The core features of the Blynk IoT platform include a customizable mobile app, a cloud server, and an extensive library of pre-built widgets. </a:t>
            </a:r>
          </a:p>
          <a:p>
            <a:pPr marL="285750" indent="-285750">
              <a:buFont typeface="Wingdings" panose="05000000000000000000" pitchFamily="2" charset="2"/>
              <a:buChar char="§"/>
            </a:pPr>
            <a:r>
              <a:rPr lang="en-US" sz="1800" dirty="0">
                <a:effectLst/>
                <a:ea typeface="Times New Roman" panose="02020603050405020304" pitchFamily="18" charset="0"/>
                <a:cs typeface="Times New Roman" panose="02020603050405020304" pitchFamily="18" charset="0"/>
              </a:rPr>
              <a:t>The mobile app allows users to create a virtual dashboard with widgets such as buttons, sliders, and gauges that interact with their hardware. </a:t>
            </a:r>
          </a:p>
          <a:p>
            <a:pPr marL="285750" indent="-285750">
              <a:buFont typeface="Wingdings" panose="05000000000000000000" pitchFamily="2" charset="2"/>
              <a:buChar char="§"/>
            </a:pPr>
            <a:r>
              <a:rPr lang="en-US" sz="1800" dirty="0">
                <a:effectLst/>
                <a:ea typeface="Times New Roman" panose="02020603050405020304" pitchFamily="18" charset="0"/>
                <a:cs typeface="Times New Roman" panose="02020603050405020304" pitchFamily="18" charset="0"/>
              </a:rPr>
              <a:t>The cloud server ensures seamless communication between the mobile app and the IoT devices, handling data transmission and control commands. </a:t>
            </a:r>
          </a:p>
          <a:p>
            <a:pPr marL="285750" indent="-285750">
              <a:buFont typeface="Wingdings" panose="05000000000000000000" pitchFamily="2" charset="2"/>
              <a:buChar char="§"/>
            </a:pPr>
            <a:r>
              <a:rPr lang="en-US" sz="1800" dirty="0">
                <a:effectLst/>
                <a:ea typeface="Times New Roman" panose="02020603050405020304" pitchFamily="18" charset="0"/>
                <a:cs typeface="Times New Roman" panose="02020603050405020304" pitchFamily="18" charset="0"/>
              </a:rPr>
              <a:t>Blynk supports a wide range of hardware platforms, making it highly versatile for different IoT projects. </a:t>
            </a:r>
            <a:endParaRPr lang="en-IN" sz="1800" dirty="0"/>
          </a:p>
        </p:txBody>
      </p:sp>
      <p:sp>
        <p:nvSpPr>
          <p:cNvPr id="5" name="Slide Number Placeholder 4">
            <a:extLst>
              <a:ext uri="{FF2B5EF4-FFF2-40B4-BE49-F238E27FC236}">
                <a16:creationId xmlns:a16="http://schemas.microsoft.com/office/drawing/2014/main" id="{52E02D5C-81E2-C7AE-B6D7-9EEA2CB93DF7}"/>
              </a:ext>
            </a:extLst>
          </p:cNvPr>
          <p:cNvSpPr>
            <a:spLocks noGrp="1"/>
          </p:cNvSpPr>
          <p:nvPr>
            <p:ph type="sldNum" sz="quarter" idx="12"/>
          </p:nvPr>
        </p:nvSpPr>
        <p:spPr/>
        <p:txBody>
          <a:bodyPr/>
          <a:lstStyle/>
          <a:p>
            <a:fld id="{294A09A9-5501-47C1-A89A-A340965A2BE2}" type="slidenum">
              <a:rPr lang="en-US" smtClean="0"/>
              <a:pPr/>
              <a:t>16</a:t>
            </a:fld>
            <a:endParaRPr lang="en-US" dirty="0">
              <a:latin typeface="+mn-lt"/>
            </a:endParaRPr>
          </a:p>
        </p:txBody>
      </p:sp>
      <p:sp>
        <p:nvSpPr>
          <p:cNvPr id="6" name="TextBox 5">
            <a:extLst>
              <a:ext uri="{FF2B5EF4-FFF2-40B4-BE49-F238E27FC236}">
                <a16:creationId xmlns:a16="http://schemas.microsoft.com/office/drawing/2014/main" id="{5A1C4E04-5150-3AF9-D08F-57F510D0520E}"/>
              </a:ext>
            </a:extLst>
          </p:cNvPr>
          <p:cNvSpPr txBox="1"/>
          <p:nvPr/>
        </p:nvSpPr>
        <p:spPr>
          <a:xfrm>
            <a:off x="9606164" y="6294405"/>
            <a:ext cx="1483098" cy="276999"/>
          </a:xfrm>
          <a:prstGeom prst="rect">
            <a:avLst/>
          </a:prstGeom>
          <a:noFill/>
        </p:spPr>
        <p:txBody>
          <a:bodyPr wrap="none" rtlCol="0">
            <a:spAutoFit/>
          </a:bodyPr>
          <a:lstStyle/>
          <a:p>
            <a:r>
              <a:rPr lang="en-US" sz="1200" dirty="0">
                <a:solidFill>
                  <a:schemeClr val="bg1"/>
                </a:solidFill>
              </a:rPr>
              <a:t>DEPT OF ECE, DSCE</a:t>
            </a:r>
            <a:endParaRPr lang="en-IN" sz="1200" dirty="0">
              <a:solidFill>
                <a:schemeClr val="bg1"/>
              </a:solidFill>
            </a:endParaRPr>
          </a:p>
        </p:txBody>
      </p:sp>
    </p:spTree>
    <p:extLst>
      <p:ext uri="{BB962C8B-B14F-4D97-AF65-F5344CB8AC3E}">
        <p14:creationId xmlns:p14="http://schemas.microsoft.com/office/powerpoint/2010/main" val="1555380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01B97-F2C4-D557-CF7C-3722F5116E0F}"/>
              </a:ext>
            </a:extLst>
          </p:cNvPr>
          <p:cNvSpPr>
            <a:spLocks noGrp="1"/>
          </p:cNvSpPr>
          <p:nvPr>
            <p:ph type="title"/>
          </p:nvPr>
        </p:nvSpPr>
        <p:spPr>
          <a:xfrm>
            <a:off x="760024" y="304799"/>
            <a:ext cx="10671951" cy="767645"/>
          </a:xfrm>
        </p:spPr>
        <p:txBody>
          <a:bodyPr/>
          <a:lstStyle/>
          <a:p>
            <a:r>
              <a:rPr lang="en-US" dirty="0"/>
              <a:t>                          FLOW CHART </a:t>
            </a:r>
            <a:endParaRPr lang="en-IN" dirty="0"/>
          </a:p>
        </p:txBody>
      </p:sp>
      <p:sp>
        <p:nvSpPr>
          <p:cNvPr id="4" name="Slide Number Placeholder 3">
            <a:extLst>
              <a:ext uri="{FF2B5EF4-FFF2-40B4-BE49-F238E27FC236}">
                <a16:creationId xmlns:a16="http://schemas.microsoft.com/office/drawing/2014/main" id="{ABD42E70-ACF0-AB4D-F126-339377E728B4}"/>
              </a:ext>
            </a:extLst>
          </p:cNvPr>
          <p:cNvSpPr>
            <a:spLocks noGrp="1"/>
          </p:cNvSpPr>
          <p:nvPr>
            <p:ph type="sldNum" sz="quarter" idx="22"/>
          </p:nvPr>
        </p:nvSpPr>
        <p:spPr>
          <a:xfrm>
            <a:off x="594360" y="6285054"/>
            <a:ext cx="11119220" cy="294818"/>
          </a:xfrm>
        </p:spPr>
        <p:txBody>
          <a:bodyPr/>
          <a:lstStyle/>
          <a:p>
            <a:fld id="{294A09A9-5501-47C1-A89A-A340965A2BE2}" type="slidenum">
              <a:rPr lang="en-US" smtClean="0"/>
              <a:pPr/>
              <a:t>17</a:t>
            </a:fld>
            <a:r>
              <a:rPr lang="en-US" sz="1100" dirty="0"/>
              <a:t>                                                                                                                                                                                                                                                                                  DEPT OF ECE, DSCE</a:t>
            </a:r>
            <a:endParaRPr lang="en-US" dirty="0">
              <a:latin typeface="+mn-lt"/>
            </a:endParaRPr>
          </a:p>
        </p:txBody>
      </p:sp>
      <p:pic>
        <p:nvPicPr>
          <p:cNvPr id="5" name="Picture 4">
            <a:extLst>
              <a:ext uri="{FF2B5EF4-FFF2-40B4-BE49-F238E27FC236}">
                <a16:creationId xmlns:a16="http://schemas.microsoft.com/office/drawing/2014/main" id="{CA392C71-C7BB-4721-CB0A-5AA0010C9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8075" y="1301085"/>
            <a:ext cx="6716890" cy="5278787"/>
          </a:xfrm>
          <a:prstGeom prst="rect">
            <a:avLst/>
          </a:prstGeom>
        </p:spPr>
      </p:pic>
    </p:spTree>
    <p:extLst>
      <p:ext uri="{BB962C8B-B14F-4D97-AF65-F5344CB8AC3E}">
        <p14:creationId xmlns:p14="http://schemas.microsoft.com/office/powerpoint/2010/main" val="881895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0832CD-0A92-3250-6D55-1BFA634802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DB2F1E-969F-63E4-6D19-0F059DAFF8BA}"/>
              </a:ext>
            </a:extLst>
          </p:cNvPr>
          <p:cNvSpPr>
            <a:spLocks noGrp="1"/>
          </p:cNvSpPr>
          <p:nvPr>
            <p:ph type="title"/>
          </p:nvPr>
        </p:nvSpPr>
        <p:spPr>
          <a:xfrm>
            <a:off x="920750" y="395111"/>
            <a:ext cx="10350500" cy="723981"/>
          </a:xfrm>
        </p:spPr>
        <p:txBody>
          <a:bodyPr/>
          <a:lstStyle/>
          <a:p>
            <a:r>
              <a:rPr lang="en-US" dirty="0"/>
              <a:t>                     METHODOLOGY</a:t>
            </a:r>
            <a:endParaRPr lang="en-IN" dirty="0"/>
          </a:p>
        </p:txBody>
      </p:sp>
      <p:sp>
        <p:nvSpPr>
          <p:cNvPr id="3" name="Content Placeholder 2">
            <a:extLst>
              <a:ext uri="{FF2B5EF4-FFF2-40B4-BE49-F238E27FC236}">
                <a16:creationId xmlns:a16="http://schemas.microsoft.com/office/drawing/2014/main" id="{D14F3EB2-A486-4672-EF1E-12512D04D6B5}"/>
              </a:ext>
            </a:extLst>
          </p:cNvPr>
          <p:cNvSpPr>
            <a:spLocks noGrp="1"/>
          </p:cNvSpPr>
          <p:nvPr>
            <p:ph sz="quarter" idx="13"/>
          </p:nvPr>
        </p:nvSpPr>
        <p:spPr>
          <a:xfrm>
            <a:off x="443442" y="1264355"/>
            <a:ext cx="11147072" cy="4899379"/>
          </a:xfrm>
        </p:spPr>
        <p:txBody>
          <a:bodyPr>
            <a:normAutofit/>
          </a:bodyPr>
          <a:lstStyle/>
          <a:p>
            <a:pPr marL="0" indent="0">
              <a:buNone/>
            </a:pPr>
            <a:r>
              <a:rPr lang="en-US" dirty="0"/>
              <a:t>The methodology involves several key stages, including System Design, Sensor Integration, Data Processing, and Real time Visualization.</a:t>
            </a:r>
          </a:p>
          <a:p>
            <a:pPr marL="0" indent="0">
              <a:buNone/>
            </a:pPr>
            <a:endParaRPr lang="en-US" dirty="0"/>
          </a:p>
          <a:p>
            <a:pPr marL="354965" indent="-342900">
              <a:lnSpc>
                <a:spcPct val="100000"/>
              </a:lnSpc>
              <a:spcBef>
                <a:spcPts val="100"/>
              </a:spcBef>
              <a:buFont typeface="Wingdings" panose="05000000000000000000" pitchFamily="2" charset="2"/>
              <a:buChar char="q"/>
              <a:tabLst>
                <a:tab pos="561975" algn="l"/>
                <a:tab pos="562610" algn="l"/>
              </a:tabLst>
            </a:pPr>
            <a:r>
              <a:rPr lang="en-US" b="1" kern="0" dirty="0">
                <a:solidFill>
                  <a:schemeClr val="bg1"/>
                </a:solidFill>
                <a:effectLst/>
                <a:ea typeface="Times New Roman" panose="02020603050405020304" pitchFamily="18" charset="0"/>
              </a:rPr>
              <a:t>System Design</a:t>
            </a:r>
          </a:p>
          <a:p>
            <a:pPr marL="846365" lvl="1" indent="-457200" algn="just">
              <a:spcBef>
                <a:spcPts val="100"/>
              </a:spcBef>
              <a:buAutoNum type="arabicPeriod"/>
              <a:tabLst>
                <a:tab pos="561975" algn="l"/>
                <a:tab pos="562610" algn="l"/>
              </a:tabLst>
            </a:pPr>
            <a:r>
              <a:rPr lang="en-IN" sz="1800" dirty="0">
                <a:solidFill>
                  <a:schemeClr val="bg1"/>
                </a:solidFill>
                <a:effectLst/>
              </a:rPr>
              <a:t>The system is built around an Arduino microcontroller, which acts as the central hub for collecting and processing data from various sensors. </a:t>
            </a:r>
          </a:p>
          <a:p>
            <a:pPr marL="846365" lvl="1" indent="-457200" algn="just">
              <a:spcBef>
                <a:spcPts val="100"/>
              </a:spcBef>
              <a:buAutoNum type="arabicPeriod"/>
              <a:tabLst>
                <a:tab pos="561975" algn="l"/>
                <a:tab pos="562610" algn="l"/>
              </a:tabLst>
            </a:pPr>
            <a:r>
              <a:rPr lang="en-IN" sz="1800" dirty="0">
                <a:solidFill>
                  <a:schemeClr val="bg1"/>
                </a:solidFill>
                <a:effectLst/>
              </a:rPr>
              <a:t>The initial design phase focuses on selecting and configuring the appropriate sensors, including those for measuring emissions, engine temperature, vehicle stability, tire pressure, and vibration, as well as a GPS module for real-time location tracking.</a:t>
            </a:r>
          </a:p>
          <a:p>
            <a:pPr marL="389165" lvl="1" indent="0" algn="just">
              <a:spcBef>
                <a:spcPts val="100"/>
              </a:spcBef>
              <a:buNone/>
              <a:tabLst>
                <a:tab pos="561975" algn="l"/>
                <a:tab pos="562610" algn="l"/>
              </a:tabLst>
            </a:pPr>
            <a:endParaRPr lang="en-IN" dirty="0">
              <a:solidFill>
                <a:schemeClr val="bg1"/>
              </a:solidFill>
              <a:effectLst/>
            </a:endParaRPr>
          </a:p>
          <a:p>
            <a:pPr marL="354965" indent="-342900" algn="just">
              <a:lnSpc>
                <a:spcPct val="100000"/>
              </a:lnSpc>
              <a:spcBef>
                <a:spcPts val="100"/>
              </a:spcBef>
              <a:buFont typeface="Wingdings" panose="05000000000000000000" pitchFamily="2" charset="2"/>
              <a:buChar char="q"/>
              <a:tabLst>
                <a:tab pos="561975" algn="l"/>
                <a:tab pos="562610" algn="l"/>
              </a:tabLst>
            </a:pPr>
            <a:r>
              <a:rPr lang="en-US" b="1" kern="0" dirty="0">
                <a:solidFill>
                  <a:schemeClr val="bg1"/>
                </a:solidFill>
                <a:effectLst/>
                <a:ea typeface="Times New Roman" panose="02020603050405020304" pitchFamily="18" charset="0"/>
              </a:rPr>
              <a:t>Sensor Integration</a:t>
            </a:r>
          </a:p>
          <a:p>
            <a:pPr marL="846365" lvl="1" indent="-457200" algn="just">
              <a:spcBef>
                <a:spcPts val="100"/>
              </a:spcBef>
              <a:buAutoNum type="arabicPeriod"/>
              <a:tabLst>
                <a:tab pos="561975" algn="l"/>
                <a:tab pos="562610" algn="l"/>
              </a:tabLst>
            </a:pPr>
            <a:r>
              <a:rPr lang="en-IN" sz="1800" dirty="0">
                <a:solidFill>
                  <a:schemeClr val="bg1"/>
                </a:solidFill>
                <a:effectLst/>
              </a:rPr>
              <a:t>Each sensor is calibrated and tested to ensure its accuracy and compatibility with the Arduino system.</a:t>
            </a:r>
          </a:p>
          <a:p>
            <a:pPr marL="846365" lvl="1" indent="-457200" algn="just">
              <a:spcBef>
                <a:spcPts val="100"/>
              </a:spcBef>
              <a:buAutoNum type="arabicPeriod"/>
              <a:tabLst>
                <a:tab pos="561975" algn="l"/>
                <a:tab pos="562610" algn="l"/>
              </a:tabLst>
            </a:pPr>
            <a:r>
              <a:rPr lang="en-IN" sz="1800" dirty="0">
                <a:solidFill>
                  <a:schemeClr val="bg1"/>
                </a:solidFill>
                <a:effectLst/>
              </a:rPr>
              <a:t> The emission sensor measures the level of pollutants emitted by the bus, while the temperature sensor monitors the engine's operating temperature. The accelerometer detects changes in vehicle stability, and the pressure sensor checks tire pressure. </a:t>
            </a:r>
          </a:p>
          <a:p>
            <a:pPr marL="846365" lvl="1" indent="-457200" algn="just">
              <a:spcBef>
                <a:spcPts val="100"/>
              </a:spcBef>
              <a:buAutoNum type="arabicPeriod"/>
              <a:tabLst>
                <a:tab pos="561975" algn="l"/>
                <a:tab pos="562610" algn="l"/>
              </a:tabLst>
            </a:pPr>
            <a:r>
              <a:rPr lang="en-IN" sz="1800" dirty="0">
                <a:solidFill>
                  <a:schemeClr val="bg1"/>
                </a:solidFill>
                <a:effectLst/>
              </a:rPr>
              <a:t>Additionally, the vibration sensor is used to detect sudden impacts or accidents. </a:t>
            </a:r>
          </a:p>
          <a:p>
            <a:pPr marL="0" indent="0">
              <a:buNone/>
            </a:pPr>
            <a:endParaRPr lang="en-US" dirty="0"/>
          </a:p>
          <a:p>
            <a:pPr marL="0" indent="0">
              <a:buNone/>
            </a:pPr>
            <a:endParaRPr lang="en-IN" dirty="0"/>
          </a:p>
        </p:txBody>
      </p:sp>
      <p:sp>
        <p:nvSpPr>
          <p:cNvPr id="4" name="Slide Number Placeholder 3">
            <a:extLst>
              <a:ext uri="{FF2B5EF4-FFF2-40B4-BE49-F238E27FC236}">
                <a16:creationId xmlns:a16="http://schemas.microsoft.com/office/drawing/2014/main" id="{C46C0776-3AE7-C33B-CFD6-081AD5ABFE92}"/>
              </a:ext>
            </a:extLst>
          </p:cNvPr>
          <p:cNvSpPr>
            <a:spLocks noGrp="1"/>
          </p:cNvSpPr>
          <p:nvPr>
            <p:ph type="sldNum" sz="quarter" idx="22"/>
          </p:nvPr>
        </p:nvSpPr>
        <p:spPr/>
        <p:txBody>
          <a:bodyPr/>
          <a:lstStyle/>
          <a:p>
            <a:fld id="{294A09A9-5501-47C1-A89A-A340965A2BE2}" type="slidenum">
              <a:rPr lang="en-US" smtClean="0"/>
              <a:pPr/>
              <a:t>18</a:t>
            </a:fld>
            <a:endParaRPr lang="en-US" dirty="0">
              <a:latin typeface="+mn-lt"/>
            </a:endParaRPr>
          </a:p>
        </p:txBody>
      </p:sp>
      <p:sp>
        <p:nvSpPr>
          <p:cNvPr id="6" name="TextBox 5">
            <a:extLst>
              <a:ext uri="{FF2B5EF4-FFF2-40B4-BE49-F238E27FC236}">
                <a16:creationId xmlns:a16="http://schemas.microsoft.com/office/drawing/2014/main" id="{D08BBC53-A79D-5A61-25EF-D84437C0D935}"/>
              </a:ext>
            </a:extLst>
          </p:cNvPr>
          <p:cNvSpPr txBox="1"/>
          <p:nvPr/>
        </p:nvSpPr>
        <p:spPr>
          <a:xfrm>
            <a:off x="9788152" y="6441371"/>
            <a:ext cx="1483098" cy="276999"/>
          </a:xfrm>
          <a:prstGeom prst="rect">
            <a:avLst/>
          </a:prstGeom>
          <a:noFill/>
        </p:spPr>
        <p:txBody>
          <a:bodyPr wrap="none" rtlCol="0">
            <a:spAutoFit/>
          </a:bodyPr>
          <a:lstStyle/>
          <a:p>
            <a:r>
              <a:rPr lang="en-US" sz="1200" dirty="0">
                <a:solidFill>
                  <a:schemeClr val="bg1"/>
                </a:solidFill>
              </a:rPr>
              <a:t>DEPT OF ECE, DSCE</a:t>
            </a:r>
            <a:endParaRPr lang="en-IN" sz="1200" dirty="0">
              <a:solidFill>
                <a:schemeClr val="bg1"/>
              </a:solidFill>
            </a:endParaRPr>
          </a:p>
        </p:txBody>
      </p:sp>
    </p:spTree>
    <p:extLst>
      <p:ext uri="{BB962C8B-B14F-4D97-AF65-F5344CB8AC3E}">
        <p14:creationId xmlns:p14="http://schemas.microsoft.com/office/powerpoint/2010/main" val="910734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6B9ECC-E039-2CC7-6DF9-1C18F37F0865}"/>
              </a:ext>
            </a:extLst>
          </p:cNvPr>
          <p:cNvSpPr>
            <a:spLocks noGrp="1"/>
          </p:cNvSpPr>
          <p:nvPr>
            <p:ph sz="quarter" idx="13"/>
          </p:nvPr>
        </p:nvSpPr>
        <p:spPr>
          <a:xfrm>
            <a:off x="481472" y="736600"/>
            <a:ext cx="11225106" cy="5384800"/>
          </a:xfrm>
        </p:spPr>
        <p:txBody>
          <a:bodyPr>
            <a:normAutofit/>
          </a:bodyPr>
          <a:lstStyle/>
          <a:p>
            <a:pPr marL="354965" indent="-342900">
              <a:lnSpc>
                <a:spcPct val="100000"/>
              </a:lnSpc>
              <a:spcBef>
                <a:spcPts val="100"/>
              </a:spcBef>
              <a:buFont typeface="Wingdings" panose="05000000000000000000" pitchFamily="2" charset="2"/>
              <a:buChar char="q"/>
              <a:tabLst>
                <a:tab pos="561975" algn="l"/>
                <a:tab pos="562610" algn="l"/>
              </a:tabLst>
            </a:pPr>
            <a:r>
              <a:rPr lang="en-US" b="1" kern="0" dirty="0">
                <a:solidFill>
                  <a:schemeClr val="bg1"/>
                </a:solidFill>
                <a:effectLst/>
                <a:ea typeface="Times New Roman" panose="02020603050405020304" pitchFamily="18" charset="0"/>
              </a:rPr>
              <a:t>Data Processing</a:t>
            </a:r>
          </a:p>
          <a:p>
            <a:pPr marL="846365" lvl="1" indent="-457200" algn="just">
              <a:spcBef>
                <a:spcPts val="100"/>
              </a:spcBef>
              <a:buAutoNum type="arabicPeriod"/>
              <a:tabLst>
                <a:tab pos="561975" algn="l"/>
                <a:tab pos="562610" algn="l"/>
              </a:tabLst>
            </a:pPr>
            <a:r>
              <a:rPr lang="en-IN" sz="1800" kern="0" dirty="0">
                <a:solidFill>
                  <a:schemeClr val="bg1"/>
                </a:solidFill>
                <a:effectLst/>
                <a:ea typeface="Calibri" panose="020F0502020204030204" pitchFamily="34" charset="0"/>
                <a:cs typeface="Calibri" panose="020F0502020204030204" pitchFamily="34" charset="0"/>
              </a:rPr>
              <a:t> Data from these sensors are continuously collected and processed by the Arduino</a:t>
            </a:r>
          </a:p>
          <a:p>
            <a:pPr marL="846365" lvl="1" indent="-457200" algn="just">
              <a:spcBef>
                <a:spcPts val="100"/>
              </a:spcBef>
              <a:buAutoNum type="arabicPeriod"/>
              <a:tabLst>
                <a:tab pos="561975" algn="l"/>
                <a:tab pos="562610" algn="l"/>
              </a:tabLst>
            </a:pPr>
            <a:r>
              <a:rPr lang="en-IN" dirty="0">
                <a:solidFill>
                  <a:schemeClr val="bg1"/>
                </a:solidFill>
                <a:effectLst/>
                <a:ea typeface="Calibri" panose="020F0502020204030204" pitchFamily="34" charset="0"/>
                <a:cs typeface="Calibri" panose="020F0502020204030204" pitchFamily="34" charset="0"/>
              </a:rPr>
              <a:t>T</a:t>
            </a:r>
            <a:r>
              <a:rPr lang="en-IN" sz="1800" dirty="0">
                <a:solidFill>
                  <a:schemeClr val="bg1"/>
                </a:solidFill>
                <a:effectLst/>
                <a:ea typeface="Calibri" panose="020F0502020204030204" pitchFamily="34" charset="0"/>
                <a:cs typeface="Calibri" panose="020F0502020204030204" pitchFamily="34" charset="0"/>
              </a:rPr>
              <a:t>hen performs initial analysis and data fusion to provide a cohesive set of parameters reflecting the bus's operational status.</a:t>
            </a:r>
          </a:p>
          <a:p>
            <a:pPr marL="846365" lvl="1" indent="-457200" algn="just">
              <a:spcBef>
                <a:spcPts val="100"/>
              </a:spcBef>
              <a:buAutoNum type="arabicPeriod"/>
              <a:tabLst>
                <a:tab pos="561975" algn="l"/>
                <a:tab pos="562610" algn="l"/>
              </a:tabLst>
            </a:pPr>
            <a:endParaRPr lang="en-IN" sz="1800" dirty="0">
              <a:ea typeface="Calibri" panose="020F0502020204030204" pitchFamily="34" charset="0"/>
              <a:cs typeface="Calibri" panose="020F0502020204030204" pitchFamily="34" charset="0"/>
            </a:endParaRPr>
          </a:p>
          <a:p>
            <a:pPr marL="846365" lvl="1" indent="-457200" algn="just">
              <a:spcBef>
                <a:spcPts val="100"/>
              </a:spcBef>
              <a:buAutoNum type="arabicPeriod"/>
              <a:tabLst>
                <a:tab pos="561975" algn="l"/>
                <a:tab pos="562610" algn="l"/>
              </a:tabLst>
            </a:pPr>
            <a:endParaRPr lang="en-IN" sz="1800" dirty="0">
              <a:solidFill>
                <a:schemeClr val="bg1"/>
              </a:solidFill>
              <a:effectLst/>
              <a:ea typeface="Calibri" panose="020F0502020204030204" pitchFamily="34" charset="0"/>
              <a:cs typeface="Calibri" panose="020F0502020204030204" pitchFamily="34" charset="0"/>
            </a:endParaRPr>
          </a:p>
          <a:p>
            <a:pPr marL="354965" indent="-342900" algn="just">
              <a:lnSpc>
                <a:spcPct val="100000"/>
              </a:lnSpc>
              <a:spcBef>
                <a:spcPts val="100"/>
              </a:spcBef>
              <a:buFont typeface="Wingdings" panose="05000000000000000000" pitchFamily="2" charset="2"/>
              <a:buChar char="q"/>
              <a:tabLst>
                <a:tab pos="561975" algn="l"/>
                <a:tab pos="562610" algn="l"/>
              </a:tabLst>
            </a:pPr>
            <a:r>
              <a:rPr lang="en-US" b="1" kern="0" dirty="0">
                <a:solidFill>
                  <a:schemeClr val="bg1"/>
                </a:solidFill>
                <a:effectLst/>
                <a:ea typeface="Calibri" panose="020F0502020204030204" pitchFamily="34" charset="0"/>
                <a:cs typeface="Calibri" panose="020F0502020204030204" pitchFamily="34" charset="0"/>
              </a:rPr>
              <a:t>Real-Time Visualization</a:t>
            </a:r>
          </a:p>
          <a:p>
            <a:pPr marL="846365" lvl="1" indent="-457200" algn="just">
              <a:spcBef>
                <a:spcPts val="100"/>
              </a:spcBef>
              <a:buAutoNum type="arabicPeriod"/>
              <a:tabLst>
                <a:tab pos="561975" algn="l"/>
                <a:tab pos="562610" algn="l"/>
              </a:tabLst>
            </a:pPr>
            <a:r>
              <a:rPr lang="en-IN" sz="1800" kern="0" dirty="0">
                <a:solidFill>
                  <a:schemeClr val="bg1"/>
                </a:solidFill>
                <a:effectLst/>
                <a:ea typeface="Calibri" panose="020F0502020204030204" pitchFamily="34" charset="0"/>
                <a:cs typeface="Calibri" panose="020F0502020204030204" pitchFamily="34" charset="0"/>
              </a:rPr>
              <a:t>The processed data is then transmitted to an ESP8266 module, which handles the communication with the Blynk IoT platform. </a:t>
            </a:r>
            <a:r>
              <a:rPr lang="en-IN" dirty="0">
                <a:solidFill>
                  <a:schemeClr val="bg1"/>
                </a:solidFill>
                <a:effectLst/>
                <a:ea typeface="Calibri" panose="020F0502020204030204" pitchFamily="34" charset="0"/>
                <a:cs typeface="Calibri" panose="020F0502020204030204" pitchFamily="34" charset="0"/>
              </a:rPr>
              <a:t> </a:t>
            </a:r>
          </a:p>
          <a:p>
            <a:pPr marL="846365" lvl="1" indent="-457200" algn="just">
              <a:spcBef>
                <a:spcPts val="100"/>
              </a:spcBef>
              <a:buAutoNum type="arabicPeriod"/>
              <a:tabLst>
                <a:tab pos="561975" algn="l"/>
                <a:tab pos="562610" algn="l"/>
              </a:tabLst>
            </a:pPr>
            <a:r>
              <a:rPr lang="en-IN" sz="1800" kern="0" dirty="0">
                <a:solidFill>
                  <a:schemeClr val="bg1"/>
                </a:solidFill>
                <a:effectLst/>
                <a:ea typeface="Calibri" panose="020F0502020204030204" pitchFamily="34" charset="0"/>
                <a:cs typeface="Calibri" panose="020F0502020204030204" pitchFamily="34" charset="0"/>
              </a:rPr>
              <a:t>The ESP8266 is responsible for sending real-time data to the cloud-based platform, where it is visualized and monitored through a user-friendly interface. </a:t>
            </a:r>
          </a:p>
          <a:p>
            <a:pPr marL="846365" lvl="1" indent="-457200" algn="just">
              <a:spcBef>
                <a:spcPts val="100"/>
              </a:spcBef>
              <a:buAutoNum type="arabicPeriod"/>
              <a:tabLst>
                <a:tab pos="561975" algn="l"/>
                <a:tab pos="562610" algn="l"/>
              </a:tabLst>
            </a:pPr>
            <a:r>
              <a:rPr lang="en-IN" sz="1800" kern="0" dirty="0">
                <a:solidFill>
                  <a:schemeClr val="bg1"/>
                </a:solidFill>
                <a:effectLst/>
                <a:ea typeface="Calibri" panose="020F0502020204030204" pitchFamily="34" charset="0"/>
                <a:cs typeface="Calibri" panose="020F0502020204030204" pitchFamily="34" charset="0"/>
              </a:rPr>
              <a:t>This step involves configuring the ESP8266 for reliable Wi-Fi communication and ensuring that data packets are transmitted accurately and promptly.</a:t>
            </a:r>
          </a:p>
          <a:p>
            <a:pPr marL="846365" lvl="1" indent="-457200" algn="just">
              <a:spcBef>
                <a:spcPts val="100"/>
              </a:spcBef>
              <a:buAutoNum type="arabicPeriod"/>
              <a:tabLst>
                <a:tab pos="561975" algn="l"/>
                <a:tab pos="562610" algn="l"/>
              </a:tabLst>
            </a:pPr>
            <a:r>
              <a:rPr lang="en-IN" sz="1800" kern="0" dirty="0">
                <a:solidFill>
                  <a:schemeClr val="bg1"/>
                </a:solidFill>
                <a:effectLst/>
                <a:ea typeface="Calibri" panose="020F0502020204030204" pitchFamily="34" charset="0"/>
                <a:cs typeface="Calibri" panose="020F0502020204030204" pitchFamily="34" charset="0"/>
              </a:rPr>
              <a:t>The Blynk platform provides a dashboard where users can view real-time data from all sensors, track the bus's location via GPS, and receive alerts or notifications in case of critical events such as high emissions, engine overheating, or accidents.</a:t>
            </a:r>
            <a:endParaRPr lang="en-IN" dirty="0">
              <a:solidFill>
                <a:schemeClr val="bg1"/>
              </a:solidFill>
              <a:effectLst/>
              <a:ea typeface="Calibri" panose="020F0502020204030204" pitchFamily="34" charset="0"/>
              <a:cs typeface="Calibri" panose="020F0502020204030204" pitchFamily="34" charset="0"/>
            </a:endParaRPr>
          </a:p>
          <a:p>
            <a:endParaRPr lang="en-IN" dirty="0"/>
          </a:p>
        </p:txBody>
      </p:sp>
      <p:sp>
        <p:nvSpPr>
          <p:cNvPr id="4" name="Slide Number Placeholder 3">
            <a:extLst>
              <a:ext uri="{FF2B5EF4-FFF2-40B4-BE49-F238E27FC236}">
                <a16:creationId xmlns:a16="http://schemas.microsoft.com/office/drawing/2014/main" id="{EF20F091-02C8-6B5F-24B5-0386DC407B8E}"/>
              </a:ext>
            </a:extLst>
          </p:cNvPr>
          <p:cNvSpPr>
            <a:spLocks noGrp="1"/>
          </p:cNvSpPr>
          <p:nvPr>
            <p:ph type="sldNum" sz="quarter" idx="22"/>
          </p:nvPr>
        </p:nvSpPr>
        <p:spPr/>
        <p:txBody>
          <a:bodyPr/>
          <a:lstStyle/>
          <a:p>
            <a:fld id="{294A09A9-5501-47C1-A89A-A340965A2BE2}" type="slidenum">
              <a:rPr lang="en-US" smtClean="0"/>
              <a:pPr/>
              <a:t>19</a:t>
            </a:fld>
            <a:endParaRPr lang="en-US" dirty="0">
              <a:latin typeface="+mn-lt"/>
            </a:endParaRPr>
          </a:p>
        </p:txBody>
      </p:sp>
      <p:sp>
        <p:nvSpPr>
          <p:cNvPr id="5" name="TextBox 4">
            <a:extLst>
              <a:ext uri="{FF2B5EF4-FFF2-40B4-BE49-F238E27FC236}">
                <a16:creationId xmlns:a16="http://schemas.microsoft.com/office/drawing/2014/main" id="{ADA4969C-08BA-3D8D-97E6-C7C9922BB21F}"/>
              </a:ext>
            </a:extLst>
          </p:cNvPr>
          <p:cNvSpPr txBox="1"/>
          <p:nvPr/>
        </p:nvSpPr>
        <p:spPr>
          <a:xfrm>
            <a:off x="9780179" y="6332220"/>
            <a:ext cx="1483098" cy="276999"/>
          </a:xfrm>
          <a:prstGeom prst="rect">
            <a:avLst/>
          </a:prstGeom>
          <a:noFill/>
        </p:spPr>
        <p:txBody>
          <a:bodyPr wrap="none" rtlCol="0">
            <a:spAutoFit/>
          </a:bodyPr>
          <a:lstStyle/>
          <a:p>
            <a:r>
              <a:rPr lang="en-US" sz="1200" dirty="0">
                <a:solidFill>
                  <a:schemeClr val="bg1"/>
                </a:solidFill>
              </a:rPr>
              <a:t>DEPT OF ECE, DSCE</a:t>
            </a:r>
            <a:endParaRPr lang="en-IN" sz="1200" dirty="0">
              <a:solidFill>
                <a:schemeClr val="bg1"/>
              </a:solidFill>
            </a:endParaRPr>
          </a:p>
        </p:txBody>
      </p:sp>
    </p:spTree>
    <p:extLst>
      <p:ext uri="{BB962C8B-B14F-4D97-AF65-F5344CB8AC3E}">
        <p14:creationId xmlns:p14="http://schemas.microsoft.com/office/powerpoint/2010/main" val="338693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FAA49-672B-E048-8243-57DEAD937C11}"/>
              </a:ext>
            </a:extLst>
          </p:cNvPr>
          <p:cNvSpPr>
            <a:spLocks noGrp="1"/>
          </p:cNvSpPr>
          <p:nvPr>
            <p:ph type="title"/>
          </p:nvPr>
        </p:nvSpPr>
        <p:spPr>
          <a:xfrm>
            <a:off x="2352738" y="137531"/>
            <a:ext cx="7936230" cy="869657"/>
          </a:xfrm>
        </p:spPr>
        <p:txBody>
          <a:bodyPr/>
          <a:lstStyle/>
          <a:p>
            <a:r>
              <a:rPr lang="en-IN" dirty="0"/>
              <a:t>               CONTENTS</a:t>
            </a:r>
          </a:p>
        </p:txBody>
      </p:sp>
      <p:sp>
        <p:nvSpPr>
          <p:cNvPr id="4" name="Content Placeholder 3">
            <a:extLst>
              <a:ext uri="{FF2B5EF4-FFF2-40B4-BE49-F238E27FC236}">
                <a16:creationId xmlns:a16="http://schemas.microsoft.com/office/drawing/2014/main" id="{7037D1E5-BCD8-68DD-34A6-08FE93B9C870}"/>
              </a:ext>
            </a:extLst>
          </p:cNvPr>
          <p:cNvSpPr>
            <a:spLocks noGrp="1"/>
          </p:cNvSpPr>
          <p:nvPr>
            <p:ph sz="quarter" idx="13"/>
          </p:nvPr>
        </p:nvSpPr>
        <p:spPr>
          <a:xfrm>
            <a:off x="2803426" y="1217051"/>
            <a:ext cx="7926705" cy="4755486"/>
          </a:xfrm>
        </p:spPr>
        <p:txBody>
          <a:bodyPr>
            <a:normAutofit lnSpcReduction="10000"/>
          </a:bodyPr>
          <a:lstStyle/>
          <a:p>
            <a:pPr marL="457200" indent="-457200">
              <a:buFont typeface="+mj-lt"/>
              <a:buAutoNum type="arabicPeriod"/>
            </a:pPr>
            <a:r>
              <a:rPr lang="en-IN" dirty="0"/>
              <a:t>Introduction</a:t>
            </a:r>
          </a:p>
          <a:p>
            <a:pPr marL="457200" indent="-457200">
              <a:buFont typeface="+mj-lt"/>
              <a:buAutoNum type="arabicPeriod"/>
            </a:pPr>
            <a:r>
              <a:rPr lang="en-IN" dirty="0"/>
              <a:t>Problem Statement and Objective</a:t>
            </a:r>
          </a:p>
          <a:p>
            <a:pPr marL="457200" indent="-457200">
              <a:buFont typeface="+mj-lt"/>
              <a:buAutoNum type="arabicPeriod"/>
            </a:pPr>
            <a:r>
              <a:rPr lang="en-IN" dirty="0"/>
              <a:t>Literature Survey</a:t>
            </a:r>
          </a:p>
          <a:p>
            <a:pPr marL="457200" indent="-457200">
              <a:buFont typeface="+mj-lt"/>
              <a:buAutoNum type="arabicPeriod"/>
            </a:pPr>
            <a:r>
              <a:rPr lang="en-IN" dirty="0"/>
              <a:t>Block Diagram </a:t>
            </a:r>
          </a:p>
          <a:p>
            <a:pPr marL="457200" indent="-457200">
              <a:buFont typeface="+mj-lt"/>
              <a:buAutoNum type="arabicPeriod"/>
            </a:pPr>
            <a:r>
              <a:rPr lang="en-IN" dirty="0"/>
              <a:t>Methodology and Tools</a:t>
            </a:r>
          </a:p>
          <a:p>
            <a:pPr marL="457200" indent="-457200">
              <a:buFont typeface="+mj-lt"/>
              <a:buAutoNum type="arabicPeriod"/>
            </a:pPr>
            <a:r>
              <a:rPr lang="en-IN" dirty="0"/>
              <a:t>CIE1 Comments and Correction</a:t>
            </a:r>
          </a:p>
          <a:p>
            <a:pPr marL="457200" indent="-457200">
              <a:buFont typeface="+mj-lt"/>
              <a:buAutoNum type="arabicPeriod"/>
            </a:pPr>
            <a:r>
              <a:rPr lang="en-IN" dirty="0"/>
              <a:t>Results and Discussion</a:t>
            </a:r>
          </a:p>
          <a:p>
            <a:pPr marL="457200" indent="-457200">
              <a:buFont typeface="+mj-lt"/>
              <a:buAutoNum type="arabicPeriod"/>
            </a:pPr>
            <a:r>
              <a:rPr lang="en-IN" dirty="0"/>
              <a:t>Advantages and Applications</a:t>
            </a:r>
          </a:p>
          <a:p>
            <a:pPr marL="457200" indent="-457200">
              <a:buFont typeface="+mj-lt"/>
              <a:buAutoNum type="arabicPeriod"/>
            </a:pPr>
            <a:r>
              <a:rPr lang="en-IN" dirty="0"/>
              <a:t>Outcome</a:t>
            </a:r>
          </a:p>
          <a:p>
            <a:pPr marL="457200" indent="-457200">
              <a:buFont typeface="+mj-lt"/>
              <a:buAutoNum type="arabicPeriod"/>
            </a:pPr>
            <a:r>
              <a:rPr lang="en-IN" dirty="0"/>
              <a:t>References</a:t>
            </a:r>
          </a:p>
          <a:p>
            <a:endParaRPr lang="en-IN" dirty="0"/>
          </a:p>
        </p:txBody>
      </p:sp>
      <p:sp>
        <p:nvSpPr>
          <p:cNvPr id="3" name="Slide Number Placeholder 2">
            <a:extLst>
              <a:ext uri="{FF2B5EF4-FFF2-40B4-BE49-F238E27FC236}">
                <a16:creationId xmlns:a16="http://schemas.microsoft.com/office/drawing/2014/main" id="{75346105-6412-1EE5-1755-60EB2798FBFA}"/>
              </a:ext>
            </a:extLst>
          </p:cNvPr>
          <p:cNvSpPr>
            <a:spLocks noGrp="1"/>
          </p:cNvSpPr>
          <p:nvPr>
            <p:ph type="sldNum" sz="quarter" idx="12"/>
          </p:nvPr>
        </p:nvSpPr>
        <p:spPr>
          <a:xfrm>
            <a:off x="928326" y="6354501"/>
            <a:ext cx="10646357" cy="365968"/>
          </a:xfrm>
        </p:spPr>
        <p:txBody>
          <a:bodyPr/>
          <a:lstStyle/>
          <a:p>
            <a:fld id="{294A09A9-5501-47C1-A89A-A340965A2BE2}" type="slidenum">
              <a:rPr lang="en-US" sz="1200" smtClean="0"/>
              <a:pPr/>
              <a:t>2</a:t>
            </a:fld>
            <a:r>
              <a:rPr lang="en-US" sz="1200" dirty="0"/>
              <a:t>                                                                                                                                                                                                                                     DEPT OF ECE, DSCE</a:t>
            </a:r>
            <a:endParaRPr lang="en-US" sz="1200" dirty="0">
              <a:latin typeface="+mn-lt"/>
            </a:endParaRPr>
          </a:p>
        </p:txBody>
      </p:sp>
    </p:spTree>
    <p:extLst>
      <p:ext uri="{BB962C8B-B14F-4D97-AF65-F5344CB8AC3E}">
        <p14:creationId xmlns:p14="http://schemas.microsoft.com/office/powerpoint/2010/main" val="405536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EABDE-F85B-686F-2899-18681B463B0C}"/>
              </a:ext>
            </a:extLst>
          </p:cNvPr>
          <p:cNvSpPr>
            <a:spLocks noGrp="1"/>
          </p:cNvSpPr>
          <p:nvPr>
            <p:ph type="title"/>
          </p:nvPr>
        </p:nvSpPr>
        <p:spPr>
          <a:xfrm>
            <a:off x="470182" y="584005"/>
            <a:ext cx="10972800" cy="700281"/>
          </a:xfrm>
        </p:spPr>
        <p:txBody>
          <a:bodyPr/>
          <a:lstStyle/>
          <a:p>
            <a:r>
              <a:rPr lang="en-US" dirty="0"/>
              <a:t>           RESULTS AND DISCUSSIONS</a:t>
            </a:r>
            <a:endParaRPr lang="en-IN" dirty="0"/>
          </a:p>
        </p:txBody>
      </p:sp>
      <p:pic>
        <p:nvPicPr>
          <p:cNvPr id="7" name="Content Placeholder 6">
            <a:extLst>
              <a:ext uri="{FF2B5EF4-FFF2-40B4-BE49-F238E27FC236}">
                <a16:creationId xmlns:a16="http://schemas.microsoft.com/office/drawing/2014/main" id="{FB4EA8EA-D7E8-A7A7-2FD2-471131232798}"/>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rot="16200000">
            <a:off x="3780874" y="165972"/>
            <a:ext cx="4134817" cy="7313230"/>
          </a:xfrm>
        </p:spPr>
      </p:pic>
      <p:sp>
        <p:nvSpPr>
          <p:cNvPr id="5" name="Slide Number Placeholder 4">
            <a:extLst>
              <a:ext uri="{FF2B5EF4-FFF2-40B4-BE49-F238E27FC236}">
                <a16:creationId xmlns:a16="http://schemas.microsoft.com/office/drawing/2014/main" id="{755530C8-106A-FAF7-F3BA-87728145449C}"/>
              </a:ext>
            </a:extLst>
          </p:cNvPr>
          <p:cNvSpPr>
            <a:spLocks noGrp="1"/>
          </p:cNvSpPr>
          <p:nvPr>
            <p:ph type="sldNum" sz="quarter" idx="12"/>
          </p:nvPr>
        </p:nvSpPr>
        <p:spPr/>
        <p:txBody>
          <a:bodyPr/>
          <a:lstStyle/>
          <a:p>
            <a:fld id="{294A09A9-5501-47C1-A89A-A340965A2BE2}" type="slidenum">
              <a:rPr lang="en-US" smtClean="0"/>
              <a:pPr/>
              <a:t>20</a:t>
            </a:fld>
            <a:endParaRPr lang="en-US" dirty="0">
              <a:latin typeface="+mn-lt"/>
            </a:endParaRPr>
          </a:p>
        </p:txBody>
      </p:sp>
      <p:sp>
        <p:nvSpPr>
          <p:cNvPr id="6" name="TextBox 5">
            <a:extLst>
              <a:ext uri="{FF2B5EF4-FFF2-40B4-BE49-F238E27FC236}">
                <a16:creationId xmlns:a16="http://schemas.microsoft.com/office/drawing/2014/main" id="{4D6CD59B-A599-96A4-6A9E-B60A2B926ED8}"/>
              </a:ext>
            </a:extLst>
          </p:cNvPr>
          <p:cNvSpPr txBox="1"/>
          <p:nvPr/>
        </p:nvSpPr>
        <p:spPr>
          <a:xfrm>
            <a:off x="9629709" y="6360888"/>
            <a:ext cx="1483098" cy="276999"/>
          </a:xfrm>
          <a:prstGeom prst="rect">
            <a:avLst/>
          </a:prstGeom>
          <a:noFill/>
        </p:spPr>
        <p:txBody>
          <a:bodyPr wrap="none" rtlCol="0">
            <a:spAutoFit/>
          </a:bodyPr>
          <a:lstStyle/>
          <a:p>
            <a:r>
              <a:rPr lang="en-US" sz="1200" dirty="0">
                <a:solidFill>
                  <a:schemeClr val="bg1"/>
                </a:solidFill>
              </a:rPr>
              <a:t>DEPT OF ECE, DSCE</a:t>
            </a:r>
            <a:endParaRPr lang="en-IN" sz="1200" dirty="0">
              <a:solidFill>
                <a:schemeClr val="bg1"/>
              </a:solidFill>
            </a:endParaRPr>
          </a:p>
        </p:txBody>
      </p:sp>
    </p:spTree>
    <p:extLst>
      <p:ext uri="{BB962C8B-B14F-4D97-AF65-F5344CB8AC3E}">
        <p14:creationId xmlns:p14="http://schemas.microsoft.com/office/powerpoint/2010/main" val="297234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1AB5493-316A-0F9D-4539-BCEF4D37253D}"/>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445907" y="312215"/>
            <a:ext cx="2852614" cy="2904191"/>
          </a:xfrm>
          <a:prstGeom prst="rect">
            <a:avLst/>
          </a:prstGeom>
          <a:ln>
            <a:noFill/>
          </a:ln>
          <a:effectLst>
            <a:outerShdw blurRad="190500" algn="tl" rotWithShape="0">
              <a:srgbClr val="000000">
                <a:alpha val="70000"/>
              </a:srgbClr>
            </a:outerShdw>
          </a:effectLst>
        </p:spPr>
      </p:pic>
      <p:pic>
        <p:nvPicPr>
          <p:cNvPr id="16" name="Picture 15">
            <a:extLst>
              <a:ext uri="{FF2B5EF4-FFF2-40B4-BE49-F238E27FC236}">
                <a16:creationId xmlns:a16="http://schemas.microsoft.com/office/drawing/2014/main" id="{FB830DC7-96AF-3578-340F-83ADDA13E5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585" y="312214"/>
            <a:ext cx="2864355" cy="2904192"/>
          </a:xfrm>
          <a:prstGeom prst="rect">
            <a:avLst/>
          </a:prstGeom>
          <a:ln>
            <a:noFill/>
          </a:ln>
          <a:effectLst>
            <a:outerShdw blurRad="190500" algn="tl" rotWithShape="0">
              <a:srgbClr val="000000">
                <a:alpha val="70000"/>
              </a:srgbClr>
            </a:outerShdw>
          </a:effectLst>
        </p:spPr>
      </p:pic>
      <p:pic>
        <p:nvPicPr>
          <p:cNvPr id="18" name="Picture 17">
            <a:extLst>
              <a:ext uri="{FF2B5EF4-FFF2-40B4-BE49-F238E27FC236}">
                <a16:creationId xmlns:a16="http://schemas.microsoft.com/office/drawing/2014/main" id="{68C6735D-B377-39A4-C86B-0E7C7E82A7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6393" y="3336403"/>
            <a:ext cx="2852614" cy="2904191"/>
          </a:xfrm>
          <a:prstGeom prst="rect">
            <a:avLst/>
          </a:prstGeom>
          <a:ln>
            <a:noFill/>
          </a:ln>
          <a:effectLst>
            <a:outerShdw blurRad="190500" algn="tl" rotWithShape="0">
              <a:srgbClr val="000000">
                <a:alpha val="70000"/>
              </a:srgbClr>
            </a:outerShdw>
          </a:effectLst>
        </p:spPr>
      </p:pic>
      <p:pic>
        <p:nvPicPr>
          <p:cNvPr id="20" name="Picture 19">
            <a:extLst>
              <a:ext uri="{FF2B5EF4-FFF2-40B4-BE49-F238E27FC236}">
                <a16:creationId xmlns:a16="http://schemas.microsoft.com/office/drawing/2014/main" id="{5B7A5575-153B-99E4-7957-F4B91AE4EF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64334" y="312214"/>
            <a:ext cx="2659045" cy="2671990"/>
          </a:xfrm>
          <a:prstGeom prst="rect">
            <a:avLst/>
          </a:prstGeom>
          <a:ln>
            <a:noFill/>
          </a:ln>
          <a:effectLst>
            <a:outerShdw blurRad="190500" algn="tl" rotWithShape="0">
              <a:srgbClr val="000000">
                <a:alpha val="70000"/>
              </a:srgbClr>
            </a:outerShdw>
          </a:effectLst>
        </p:spPr>
      </p:pic>
      <p:pic>
        <p:nvPicPr>
          <p:cNvPr id="22" name="Picture 21">
            <a:extLst>
              <a:ext uri="{FF2B5EF4-FFF2-40B4-BE49-F238E27FC236}">
                <a16:creationId xmlns:a16="http://schemas.microsoft.com/office/drawing/2014/main" id="{0E90C3D5-C065-978B-48EC-AE0B987E5F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91477" y="3216406"/>
            <a:ext cx="2749169" cy="2642492"/>
          </a:xfrm>
          <a:prstGeom prst="rect">
            <a:avLst/>
          </a:prstGeom>
          <a:ln>
            <a:noFill/>
          </a:ln>
          <a:effectLst>
            <a:outerShdw blurRad="190500" algn="tl" rotWithShape="0">
              <a:srgbClr val="000000">
                <a:alpha val="70000"/>
              </a:srgbClr>
            </a:outerShdw>
          </a:effectLst>
        </p:spPr>
      </p:pic>
      <p:sp>
        <p:nvSpPr>
          <p:cNvPr id="23" name="TextBox 22">
            <a:extLst>
              <a:ext uri="{FF2B5EF4-FFF2-40B4-BE49-F238E27FC236}">
                <a16:creationId xmlns:a16="http://schemas.microsoft.com/office/drawing/2014/main" id="{61F29B99-EBDA-BFB5-D8A8-94F0F0624FB0}"/>
              </a:ext>
            </a:extLst>
          </p:cNvPr>
          <p:cNvSpPr txBox="1"/>
          <p:nvPr/>
        </p:nvSpPr>
        <p:spPr>
          <a:xfrm>
            <a:off x="2188563" y="6361119"/>
            <a:ext cx="2790444" cy="369332"/>
          </a:xfrm>
          <a:prstGeom prst="rect">
            <a:avLst/>
          </a:prstGeom>
          <a:noFill/>
        </p:spPr>
        <p:txBody>
          <a:bodyPr wrap="none" rtlCol="0">
            <a:spAutoFit/>
          </a:bodyPr>
          <a:lstStyle/>
          <a:p>
            <a:r>
              <a:rPr lang="en-US" dirty="0">
                <a:solidFill>
                  <a:schemeClr val="bg1"/>
                </a:solidFill>
              </a:rPr>
              <a:t>Notifications sent to Email </a:t>
            </a:r>
            <a:endParaRPr lang="en-IN" dirty="0">
              <a:solidFill>
                <a:schemeClr val="bg1"/>
              </a:solidFill>
            </a:endParaRPr>
          </a:p>
        </p:txBody>
      </p:sp>
      <p:sp>
        <p:nvSpPr>
          <p:cNvPr id="24" name="TextBox 23">
            <a:extLst>
              <a:ext uri="{FF2B5EF4-FFF2-40B4-BE49-F238E27FC236}">
                <a16:creationId xmlns:a16="http://schemas.microsoft.com/office/drawing/2014/main" id="{8F5AB41C-AED0-D2BC-0C1C-7514E30A4F95}"/>
              </a:ext>
            </a:extLst>
          </p:cNvPr>
          <p:cNvSpPr txBox="1"/>
          <p:nvPr/>
        </p:nvSpPr>
        <p:spPr>
          <a:xfrm>
            <a:off x="7511970" y="5997349"/>
            <a:ext cx="3505190" cy="369332"/>
          </a:xfrm>
          <a:prstGeom prst="rect">
            <a:avLst/>
          </a:prstGeom>
          <a:noFill/>
        </p:spPr>
        <p:txBody>
          <a:bodyPr wrap="none" rtlCol="0">
            <a:spAutoFit/>
          </a:bodyPr>
          <a:lstStyle/>
          <a:p>
            <a:r>
              <a:rPr lang="en-US" dirty="0">
                <a:solidFill>
                  <a:schemeClr val="bg1"/>
                </a:solidFill>
              </a:rPr>
              <a:t>Notifications sent in Blynk IOT App</a:t>
            </a:r>
            <a:endParaRPr lang="en-IN" dirty="0">
              <a:solidFill>
                <a:schemeClr val="bg1"/>
              </a:solidFill>
            </a:endParaRPr>
          </a:p>
        </p:txBody>
      </p:sp>
      <p:sp>
        <p:nvSpPr>
          <p:cNvPr id="25" name="Slide Number Placeholder 24">
            <a:extLst>
              <a:ext uri="{FF2B5EF4-FFF2-40B4-BE49-F238E27FC236}">
                <a16:creationId xmlns:a16="http://schemas.microsoft.com/office/drawing/2014/main" id="{F6711C97-A33B-D0A6-6655-30612CA6D442}"/>
              </a:ext>
            </a:extLst>
          </p:cNvPr>
          <p:cNvSpPr>
            <a:spLocks noGrp="1"/>
          </p:cNvSpPr>
          <p:nvPr>
            <p:ph type="sldNum" sz="quarter" idx="12"/>
          </p:nvPr>
        </p:nvSpPr>
        <p:spPr/>
        <p:txBody>
          <a:bodyPr/>
          <a:lstStyle/>
          <a:p>
            <a:fld id="{294A09A9-5501-47C1-A89A-A340965A2BE2}" type="slidenum">
              <a:rPr lang="en-US" smtClean="0"/>
              <a:pPr/>
              <a:t>21</a:t>
            </a:fld>
            <a:endParaRPr lang="en-US" dirty="0">
              <a:latin typeface="+mn-lt"/>
            </a:endParaRPr>
          </a:p>
        </p:txBody>
      </p:sp>
      <p:sp>
        <p:nvSpPr>
          <p:cNvPr id="26" name="TextBox 25">
            <a:extLst>
              <a:ext uri="{FF2B5EF4-FFF2-40B4-BE49-F238E27FC236}">
                <a16:creationId xmlns:a16="http://schemas.microsoft.com/office/drawing/2014/main" id="{F11BBFCE-8084-551B-0CCD-5839090934BF}"/>
              </a:ext>
            </a:extLst>
          </p:cNvPr>
          <p:cNvSpPr txBox="1"/>
          <p:nvPr/>
        </p:nvSpPr>
        <p:spPr>
          <a:xfrm>
            <a:off x="9629709" y="6360888"/>
            <a:ext cx="1483098" cy="276999"/>
          </a:xfrm>
          <a:prstGeom prst="rect">
            <a:avLst/>
          </a:prstGeom>
          <a:noFill/>
        </p:spPr>
        <p:txBody>
          <a:bodyPr wrap="none" rtlCol="0">
            <a:spAutoFit/>
          </a:bodyPr>
          <a:lstStyle/>
          <a:p>
            <a:r>
              <a:rPr lang="en-US" sz="1200" dirty="0">
                <a:solidFill>
                  <a:schemeClr val="bg1"/>
                </a:solidFill>
              </a:rPr>
              <a:t>DEPT OF ECE, DSCE</a:t>
            </a:r>
            <a:endParaRPr lang="en-IN" sz="1200" dirty="0">
              <a:solidFill>
                <a:schemeClr val="bg1"/>
              </a:solidFill>
            </a:endParaRPr>
          </a:p>
        </p:txBody>
      </p:sp>
    </p:spTree>
    <p:extLst>
      <p:ext uri="{BB962C8B-B14F-4D97-AF65-F5344CB8AC3E}">
        <p14:creationId xmlns:p14="http://schemas.microsoft.com/office/powerpoint/2010/main" val="2879663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99F9B-8863-A482-2491-7E6CF6A6D64B}"/>
              </a:ext>
            </a:extLst>
          </p:cNvPr>
          <p:cNvSpPr>
            <a:spLocks noGrp="1"/>
          </p:cNvSpPr>
          <p:nvPr>
            <p:ph type="title"/>
          </p:nvPr>
        </p:nvSpPr>
        <p:spPr>
          <a:xfrm>
            <a:off x="-2313359" y="1278087"/>
            <a:ext cx="10972800" cy="734147"/>
          </a:xfrm>
        </p:spPr>
        <p:txBody>
          <a:bodyPr/>
          <a:lstStyle/>
          <a:p>
            <a:r>
              <a:rPr lang="en-US" dirty="0"/>
              <a:t>                    APPLICATIONS</a:t>
            </a:r>
            <a:endParaRPr lang="en-IN" dirty="0"/>
          </a:p>
        </p:txBody>
      </p:sp>
      <p:sp>
        <p:nvSpPr>
          <p:cNvPr id="3" name="Content Placeholder 2">
            <a:extLst>
              <a:ext uri="{FF2B5EF4-FFF2-40B4-BE49-F238E27FC236}">
                <a16:creationId xmlns:a16="http://schemas.microsoft.com/office/drawing/2014/main" id="{749AF76F-6084-1E7F-C2AC-AB0FC802C1E9}"/>
              </a:ext>
            </a:extLst>
          </p:cNvPr>
          <p:cNvSpPr>
            <a:spLocks noGrp="1"/>
          </p:cNvSpPr>
          <p:nvPr>
            <p:ph sz="quarter" idx="13"/>
          </p:nvPr>
        </p:nvSpPr>
        <p:spPr>
          <a:xfrm>
            <a:off x="855980" y="2451186"/>
            <a:ext cx="5126882" cy="3635023"/>
          </a:xfrm>
        </p:spPr>
        <p:txBody>
          <a:bodyPr/>
          <a:lstStyle/>
          <a:p>
            <a:r>
              <a:rPr lang="en-US" dirty="0"/>
              <a:t>Some of the Applications are:</a:t>
            </a:r>
          </a:p>
          <a:p>
            <a:r>
              <a:rPr lang="en-US" dirty="0"/>
              <a:t>1. Fleet Management</a:t>
            </a:r>
          </a:p>
          <a:p>
            <a:r>
              <a:rPr lang="en-US" dirty="0"/>
              <a:t>2. Environmental Monitoring</a:t>
            </a:r>
          </a:p>
          <a:p>
            <a:r>
              <a:rPr lang="en-US" dirty="0"/>
              <a:t>3. Passenger Safety</a:t>
            </a:r>
          </a:p>
          <a:p>
            <a:r>
              <a:rPr lang="en-US" dirty="0"/>
              <a:t>4. Accident Response</a:t>
            </a:r>
          </a:p>
          <a:p>
            <a:endParaRPr lang="en-IN" dirty="0"/>
          </a:p>
        </p:txBody>
      </p:sp>
      <p:sp>
        <p:nvSpPr>
          <p:cNvPr id="5" name="Slide Number Placeholder 4">
            <a:extLst>
              <a:ext uri="{FF2B5EF4-FFF2-40B4-BE49-F238E27FC236}">
                <a16:creationId xmlns:a16="http://schemas.microsoft.com/office/drawing/2014/main" id="{8A52F858-5854-795E-A678-E2F6FDE4D38D}"/>
              </a:ext>
            </a:extLst>
          </p:cNvPr>
          <p:cNvSpPr>
            <a:spLocks noGrp="1"/>
          </p:cNvSpPr>
          <p:nvPr>
            <p:ph type="sldNum" sz="quarter" idx="12"/>
          </p:nvPr>
        </p:nvSpPr>
        <p:spPr/>
        <p:txBody>
          <a:bodyPr/>
          <a:lstStyle/>
          <a:p>
            <a:fld id="{294A09A9-5501-47C1-A89A-A340965A2BE2}" type="slidenum">
              <a:rPr lang="en-US" smtClean="0"/>
              <a:pPr/>
              <a:t>22</a:t>
            </a:fld>
            <a:endParaRPr lang="en-US" dirty="0">
              <a:latin typeface="+mn-lt"/>
            </a:endParaRPr>
          </a:p>
        </p:txBody>
      </p:sp>
      <p:sp>
        <p:nvSpPr>
          <p:cNvPr id="6" name="TextBox 5">
            <a:extLst>
              <a:ext uri="{FF2B5EF4-FFF2-40B4-BE49-F238E27FC236}">
                <a16:creationId xmlns:a16="http://schemas.microsoft.com/office/drawing/2014/main" id="{AA8B86ED-0255-2A3F-977A-0F26F989D573}"/>
              </a:ext>
            </a:extLst>
          </p:cNvPr>
          <p:cNvSpPr txBox="1"/>
          <p:nvPr/>
        </p:nvSpPr>
        <p:spPr>
          <a:xfrm>
            <a:off x="9629709" y="6360888"/>
            <a:ext cx="1483098" cy="276999"/>
          </a:xfrm>
          <a:prstGeom prst="rect">
            <a:avLst/>
          </a:prstGeom>
          <a:noFill/>
        </p:spPr>
        <p:txBody>
          <a:bodyPr wrap="none" rtlCol="0">
            <a:spAutoFit/>
          </a:bodyPr>
          <a:lstStyle/>
          <a:p>
            <a:r>
              <a:rPr lang="en-US" sz="1200" dirty="0">
                <a:solidFill>
                  <a:schemeClr val="bg1"/>
                </a:solidFill>
              </a:rPr>
              <a:t>DEPT OF ECE, DSCE</a:t>
            </a:r>
            <a:endParaRPr lang="en-IN" sz="1200" dirty="0">
              <a:solidFill>
                <a:schemeClr val="bg1"/>
              </a:solidFill>
            </a:endParaRPr>
          </a:p>
        </p:txBody>
      </p:sp>
    </p:spTree>
    <p:extLst>
      <p:ext uri="{BB962C8B-B14F-4D97-AF65-F5344CB8AC3E}">
        <p14:creationId xmlns:p14="http://schemas.microsoft.com/office/powerpoint/2010/main" val="2819374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3041-3042-8707-6F24-B9CB95EEBF40}"/>
              </a:ext>
            </a:extLst>
          </p:cNvPr>
          <p:cNvSpPr>
            <a:spLocks noGrp="1"/>
          </p:cNvSpPr>
          <p:nvPr>
            <p:ph type="title"/>
          </p:nvPr>
        </p:nvSpPr>
        <p:spPr>
          <a:xfrm>
            <a:off x="594360" y="282182"/>
            <a:ext cx="10972800" cy="1574317"/>
          </a:xfrm>
        </p:spPr>
        <p:txBody>
          <a:bodyPr/>
          <a:lstStyle/>
          <a:p>
            <a:r>
              <a:rPr lang="en-US" dirty="0"/>
              <a:t>SUMMURY</a:t>
            </a:r>
            <a:endParaRPr lang="en-IN" dirty="0"/>
          </a:p>
        </p:txBody>
      </p:sp>
      <p:sp>
        <p:nvSpPr>
          <p:cNvPr id="3" name="Content Placeholder 2">
            <a:extLst>
              <a:ext uri="{FF2B5EF4-FFF2-40B4-BE49-F238E27FC236}">
                <a16:creationId xmlns:a16="http://schemas.microsoft.com/office/drawing/2014/main" id="{73050152-7152-668C-5918-285823660B88}"/>
              </a:ext>
            </a:extLst>
          </p:cNvPr>
          <p:cNvSpPr>
            <a:spLocks noGrp="1"/>
          </p:cNvSpPr>
          <p:nvPr>
            <p:ph sz="quarter" idx="13"/>
          </p:nvPr>
        </p:nvSpPr>
        <p:spPr>
          <a:xfrm>
            <a:off x="708411" y="2442610"/>
            <a:ext cx="10517285" cy="3889610"/>
          </a:xfrm>
        </p:spPr>
        <p:txBody>
          <a:bodyPr/>
          <a:lstStyle/>
          <a:p>
            <a:pPr marL="285750" indent="-285750" algn="just">
              <a:buFont typeface="Wingdings" panose="05000000000000000000" pitchFamily="2" charset="2"/>
              <a:buChar char="§"/>
            </a:pPr>
            <a:r>
              <a:rPr lang="en-US" sz="1800" kern="0" dirty="0">
                <a:effectLst/>
                <a:ea typeface="Calibri" panose="020F0502020204030204" pitchFamily="34" charset="0"/>
              </a:rPr>
              <a:t>The Bus Tracking and Monitoring System, utilizing IoT technology and various sensors, represents a significant advancement in the management of public transportation fleets. </a:t>
            </a:r>
            <a:endParaRPr lang="en-US" sz="1800" kern="0" dirty="0">
              <a:ea typeface="Calibri" panose="020F0502020204030204" pitchFamily="34" charset="0"/>
            </a:endParaRPr>
          </a:p>
          <a:p>
            <a:pPr marL="285750" indent="-285750" algn="just">
              <a:buFont typeface="Wingdings" panose="05000000000000000000" pitchFamily="2" charset="2"/>
              <a:buChar char="§"/>
            </a:pPr>
            <a:r>
              <a:rPr lang="en-US" sz="1800" kern="0" dirty="0">
                <a:effectLst/>
                <a:ea typeface="Calibri" panose="020F0502020204030204" pitchFamily="34" charset="0"/>
              </a:rPr>
              <a:t>By integrating real-time monitoring of emissions, temperature, vehicle stability, tire pressure, and accident detection, the system offers comprehensive oversight and proactive management capabilities. </a:t>
            </a:r>
          </a:p>
          <a:p>
            <a:pPr marL="285750" indent="-285750" algn="just">
              <a:buFont typeface="Wingdings" panose="05000000000000000000" pitchFamily="2" charset="2"/>
              <a:buChar char="§"/>
            </a:pPr>
            <a:r>
              <a:rPr lang="en-US" sz="1800" kern="0" dirty="0">
                <a:effectLst/>
                <a:ea typeface="Calibri" panose="020F0502020204030204" pitchFamily="34" charset="0"/>
              </a:rPr>
              <a:t>The use of GPS tracking and data visualization through the Blynk IoT platform enhances operational efficiency, optimizes route planning, and facilitates timely maintenance interventions. </a:t>
            </a:r>
          </a:p>
          <a:p>
            <a:pPr marL="285750" indent="-285750" algn="just">
              <a:buFont typeface="Wingdings" panose="05000000000000000000" pitchFamily="2" charset="2"/>
              <a:buChar char="§"/>
            </a:pPr>
            <a:r>
              <a:rPr lang="en-US" sz="1800" dirty="0">
                <a:effectLst/>
                <a:ea typeface="Calibri" panose="020F0502020204030204" pitchFamily="34" charset="0"/>
                <a:cs typeface="Times New Roman" panose="02020603050405020304" pitchFamily="18" charset="0"/>
              </a:rPr>
              <a:t>Overall, the system delivers a robust solution for modernizing bus fleet management, leading to improved service quality, reduced operational costs, and a safer, more efficient transportation network.</a:t>
            </a:r>
            <a:endParaRPr lang="en-IN" sz="1800" dirty="0">
              <a:effectLst/>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
            </a:pPr>
            <a:endParaRPr lang="en-IN" dirty="0"/>
          </a:p>
        </p:txBody>
      </p:sp>
      <p:sp>
        <p:nvSpPr>
          <p:cNvPr id="5" name="Slide Number Placeholder 4">
            <a:extLst>
              <a:ext uri="{FF2B5EF4-FFF2-40B4-BE49-F238E27FC236}">
                <a16:creationId xmlns:a16="http://schemas.microsoft.com/office/drawing/2014/main" id="{CF373987-EC23-293B-D96E-0B788BE7A615}"/>
              </a:ext>
            </a:extLst>
          </p:cNvPr>
          <p:cNvSpPr>
            <a:spLocks noGrp="1"/>
          </p:cNvSpPr>
          <p:nvPr>
            <p:ph type="sldNum" sz="quarter" idx="12"/>
          </p:nvPr>
        </p:nvSpPr>
        <p:spPr/>
        <p:txBody>
          <a:bodyPr/>
          <a:lstStyle/>
          <a:p>
            <a:fld id="{294A09A9-5501-47C1-A89A-A340965A2BE2}" type="slidenum">
              <a:rPr lang="en-US" smtClean="0"/>
              <a:pPr/>
              <a:t>23</a:t>
            </a:fld>
            <a:endParaRPr lang="en-US" dirty="0">
              <a:latin typeface="+mn-lt"/>
            </a:endParaRPr>
          </a:p>
        </p:txBody>
      </p:sp>
      <p:sp>
        <p:nvSpPr>
          <p:cNvPr id="6" name="TextBox 5">
            <a:extLst>
              <a:ext uri="{FF2B5EF4-FFF2-40B4-BE49-F238E27FC236}">
                <a16:creationId xmlns:a16="http://schemas.microsoft.com/office/drawing/2014/main" id="{A1817094-F9B9-42A7-DD1A-FD8AB228EE17}"/>
              </a:ext>
            </a:extLst>
          </p:cNvPr>
          <p:cNvSpPr txBox="1"/>
          <p:nvPr/>
        </p:nvSpPr>
        <p:spPr>
          <a:xfrm>
            <a:off x="9629709" y="6360888"/>
            <a:ext cx="1483098" cy="276999"/>
          </a:xfrm>
          <a:prstGeom prst="rect">
            <a:avLst/>
          </a:prstGeom>
          <a:noFill/>
        </p:spPr>
        <p:txBody>
          <a:bodyPr wrap="none" rtlCol="0">
            <a:spAutoFit/>
          </a:bodyPr>
          <a:lstStyle/>
          <a:p>
            <a:r>
              <a:rPr lang="en-US" sz="1200" dirty="0">
                <a:solidFill>
                  <a:schemeClr val="bg1"/>
                </a:solidFill>
              </a:rPr>
              <a:t>DEPT OF ECE, DSCE</a:t>
            </a:r>
            <a:endParaRPr lang="en-IN" sz="1200" dirty="0">
              <a:solidFill>
                <a:schemeClr val="bg1"/>
              </a:solidFill>
            </a:endParaRPr>
          </a:p>
        </p:txBody>
      </p:sp>
    </p:spTree>
    <p:extLst>
      <p:ext uri="{BB962C8B-B14F-4D97-AF65-F5344CB8AC3E}">
        <p14:creationId xmlns:p14="http://schemas.microsoft.com/office/powerpoint/2010/main" val="1393010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9EC1F-9324-154B-F1FC-602963CC35A2}"/>
              </a:ext>
            </a:extLst>
          </p:cNvPr>
          <p:cNvSpPr>
            <a:spLocks noGrp="1"/>
          </p:cNvSpPr>
          <p:nvPr>
            <p:ph type="title"/>
          </p:nvPr>
        </p:nvSpPr>
        <p:spPr>
          <a:xfrm>
            <a:off x="1693479" y="486331"/>
            <a:ext cx="7936230" cy="590801"/>
          </a:xfrm>
        </p:spPr>
        <p:txBody>
          <a:bodyPr/>
          <a:lstStyle/>
          <a:p>
            <a:r>
              <a:rPr lang="en-US" dirty="0"/>
              <a:t>                REFERENCES</a:t>
            </a:r>
            <a:endParaRPr lang="en-IN" dirty="0"/>
          </a:p>
        </p:txBody>
      </p:sp>
      <p:sp>
        <p:nvSpPr>
          <p:cNvPr id="4" name="Content Placeholder 3">
            <a:extLst>
              <a:ext uri="{FF2B5EF4-FFF2-40B4-BE49-F238E27FC236}">
                <a16:creationId xmlns:a16="http://schemas.microsoft.com/office/drawing/2014/main" id="{747C5E57-4161-5F61-2A79-70C447FC4358}"/>
              </a:ext>
            </a:extLst>
          </p:cNvPr>
          <p:cNvSpPr>
            <a:spLocks noGrp="1"/>
          </p:cNvSpPr>
          <p:nvPr>
            <p:ph sz="quarter" idx="13"/>
          </p:nvPr>
        </p:nvSpPr>
        <p:spPr>
          <a:xfrm>
            <a:off x="464679" y="1470531"/>
            <a:ext cx="11262642" cy="4496958"/>
          </a:xfrm>
        </p:spPr>
        <p:txBody>
          <a:bodyPr>
            <a:noAutofit/>
          </a:bodyPr>
          <a:lstStyle/>
          <a:p>
            <a:pPr marL="36900" indent="0" algn="just">
              <a:lnSpc>
                <a:spcPct val="100000"/>
              </a:lnSpc>
              <a:spcAft>
                <a:spcPts val="1000"/>
              </a:spcAft>
              <a:buNone/>
              <a:tabLst>
                <a:tab pos="123825" algn="l"/>
              </a:tabLst>
            </a:pPr>
            <a:r>
              <a:rPr lang="en-US" sz="1600" dirty="0">
                <a:solidFill>
                  <a:schemeClr val="bg1"/>
                </a:solidFill>
                <a:effectLst/>
                <a:ea typeface="Calibri" panose="020F0502020204030204" pitchFamily="34" charset="0"/>
                <a:cs typeface="Times New Roman" panose="02020603050405020304" pitchFamily="18" charset="0"/>
              </a:rPr>
              <a:t>[1]. J. Park, S. J. Jung, and H. K. Kim, "Bus Tracking and Monitoring System Based on IoT," </a:t>
            </a:r>
            <a:r>
              <a:rPr lang="en-US" sz="1600" i="1" dirty="0">
                <a:solidFill>
                  <a:schemeClr val="bg1"/>
                </a:solidFill>
                <a:effectLst/>
                <a:ea typeface="Calibri" panose="020F0502020204030204" pitchFamily="34" charset="0"/>
                <a:cs typeface="Times New Roman" panose="02020603050405020304" pitchFamily="18" charset="0"/>
              </a:rPr>
              <a:t>IEEE Access</a:t>
            </a:r>
            <a:r>
              <a:rPr lang="en-US" sz="1600" dirty="0">
                <a:solidFill>
                  <a:schemeClr val="bg1"/>
                </a:solidFill>
                <a:effectLst/>
                <a:ea typeface="Calibri" panose="020F0502020204030204" pitchFamily="34" charset="0"/>
                <a:cs typeface="Times New Roman" panose="02020603050405020304" pitchFamily="18" charset="0"/>
              </a:rPr>
              <a:t>, vol. 8, pp. 14683-14691, 2020. doi: 10.1109/ACCESS.2020.2965904.</a:t>
            </a:r>
          </a:p>
          <a:p>
            <a:pPr marL="36900" indent="0" algn="just">
              <a:lnSpc>
                <a:spcPct val="100000"/>
              </a:lnSpc>
              <a:spcAft>
                <a:spcPts val="1000"/>
              </a:spcAft>
              <a:buNone/>
              <a:tabLst>
                <a:tab pos="123825" algn="l"/>
              </a:tabLst>
            </a:pPr>
            <a:r>
              <a:rPr lang="en-US" sz="1600" dirty="0">
                <a:solidFill>
                  <a:schemeClr val="bg1"/>
                </a:solidFill>
                <a:effectLst/>
                <a:ea typeface="Calibri" panose="020F0502020204030204" pitchFamily="34" charset="0"/>
                <a:cs typeface="Times New Roman" panose="02020603050405020304" pitchFamily="18" charset="0"/>
              </a:rPr>
              <a:t>[2]. A. Shinde, M. M. Naik, P. Gadkari, and S. Deshmukh, "IoT-Based Smart Vehicle Monitoring System Using Sensors," </a:t>
            </a:r>
            <a:r>
              <a:rPr lang="en-US" sz="1600" i="1" dirty="0">
                <a:solidFill>
                  <a:schemeClr val="bg1"/>
                </a:solidFill>
                <a:effectLst/>
                <a:ea typeface="Calibri" panose="020F0502020204030204" pitchFamily="34" charset="0"/>
                <a:cs typeface="Times New Roman" panose="02020603050405020304" pitchFamily="18" charset="0"/>
              </a:rPr>
              <a:t>IEEE Internet of Things Journal</a:t>
            </a:r>
            <a:r>
              <a:rPr lang="en-US" sz="1600" dirty="0">
                <a:solidFill>
                  <a:schemeClr val="bg1"/>
                </a:solidFill>
                <a:effectLst/>
                <a:ea typeface="Calibri" panose="020F0502020204030204" pitchFamily="34" charset="0"/>
                <a:cs typeface="Times New Roman" panose="02020603050405020304" pitchFamily="18" charset="0"/>
              </a:rPr>
              <a:t>, vol. 7, no. 5, pp. 4153-4161, 2020. doi: 10.1109/JIOT.2020.2971817.</a:t>
            </a:r>
          </a:p>
          <a:p>
            <a:pPr marL="36900" indent="0" algn="just">
              <a:lnSpc>
                <a:spcPct val="100000"/>
              </a:lnSpc>
              <a:spcAft>
                <a:spcPts val="1000"/>
              </a:spcAft>
              <a:buNone/>
              <a:tabLst>
                <a:tab pos="123825" algn="l"/>
              </a:tabLst>
            </a:pPr>
            <a:r>
              <a:rPr lang="en-US" sz="1600" dirty="0">
                <a:solidFill>
                  <a:schemeClr val="bg1"/>
                </a:solidFill>
                <a:effectLst/>
                <a:ea typeface="Calibri" panose="020F0502020204030204" pitchFamily="34" charset="0"/>
                <a:cs typeface="Times New Roman" panose="02020603050405020304" pitchFamily="18" charset="0"/>
              </a:rPr>
              <a:t>[3]. A. Roy, S. Kar, and P. K. Mandal, "IoT-Based Intelligent Vehicle Tracking and Monitoring System Using Raspberry Pi," in </a:t>
            </a:r>
            <a:r>
              <a:rPr lang="en-US" sz="1600" i="1" dirty="0">
                <a:solidFill>
                  <a:schemeClr val="bg1"/>
                </a:solidFill>
                <a:effectLst/>
                <a:ea typeface="Calibri" panose="020F0502020204030204" pitchFamily="34" charset="0"/>
                <a:cs typeface="Times New Roman" panose="02020603050405020304" pitchFamily="18" charset="0"/>
              </a:rPr>
              <a:t>2021 IEEE 8th Uttar Pradesh Section International Conference on Electrical, Electronics and Computer Engineering (UPCON)</a:t>
            </a:r>
            <a:r>
              <a:rPr lang="en-US" sz="1600" dirty="0">
                <a:solidFill>
                  <a:schemeClr val="bg1"/>
                </a:solidFill>
                <a:effectLst/>
                <a:ea typeface="Calibri" panose="020F0502020204030204" pitchFamily="34" charset="0"/>
                <a:cs typeface="Times New Roman" panose="02020603050405020304" pitchFamily="18" charset="0"/>
              </a:rPr>
              <a:t>, 2021, pp. 1-6. doi: 10.1109/UPCON52273.2021.9667614.</a:t>
            </a:r>
          </a:p>
          <a:p>
            <a:pPr marL="36900" indent="0" algn="just">
              <a:lnSpc>
                <a:spcPct val="100000"/>
              </a:lnSpc>
              <a:spcAft>
                <a:spcPts val="1000"/>
              </a:spcAft>
              <a:buNone/>
              <a:tabLst>
                <a:tab pos="123825" algn="l"/>
              </a:tabLst>
            </a:pPr>
            <a:r>
              <a:rPr lang="en-US" sz="1600" dirty="0">
                <a:solidFill>
                  <a:schemeClr val="bg1"/>
                </a:solidFill>
                <a:effectLst/>
                <a:ea typeface="Calibri" panose="020F0502020204030204" pitchFamily="34" charset="0"/>
                <a:cs typeface="Times New Roman" panose="02020603050405020304" pitchFamily="18" charset="0"/>
              </a:rPr>
              <a:t>[4]. Y. Wang, L. Zhao, and Y. Zhang, "A Comprehensive IoT-based Bus Fleet Monitoring and Management System," in </a:t>
            </a:r>
            <a:r>
              <a:rPr lang="en-US" sz="1600" i="1" dirty="0">
                <a:solidFill>
                  <a:schemeClr val="bg1"/>
                </a:solidFill>
                <a:effectLst/>
                <a:ea typeface="Calibri" panose="020F0502020204030204" pitchFamily="34" charset="0"/>
                <a:cs typeface="Times New Roman" panose="02020603050405020304" pitchFamily="18" charset="0"/>
              </a:rPr>
              <a:t>2021 IEEE 6th International Conference on Signal and Image Processing (ICSIP)</a:t>
            </a:r>
            <a:r>
              <a:rPr lang="en-US" sz="1600" dirty="0">
                <a:solidFill>
                  <a:schemeClr val="bg1"/>
                </a:solidFill>
                <a:effectLst/>
                <a:ea typeface="Calibri" panose="020F0502020204030204" pitchFamily="34" charset="0"/>
                <a:cs typeface="Times New Roman" panose="02020603050405020304" pitchFamily="18" charset="0"/>
              </a:rPr>
              <a:t>, 2021, pp. 45-49. doi: 10.1109/ICSIP52628.2021.9688990.</a:t>
            </a:r>
          </a:p>
          <a:p>
            <a:pPr marL="36900" indent="0" algn="just">
              <a:lnSpc>
                <a:spcPct val="100000"/>
              </a:lnSpc>
              <a:spcAft>
                <a:spcPts val="1000"/>
              </a:spcAft>
              <a:buNone/>
              <a:tabLst>
                <a:tab pos="123825" algn="l"/>
              </a:tabLst>
            </a:pPr>
            <a:r>
              <a:rPr lang="en-US" sz="1600" dirty="0">
                <a:solidFill>
                  <a:schemeClr val="bg1"/>
                </a:solidFill>
                <a:effectLst/>
                <a:ea typeface="Calibri" panose="020F0502020204030204" pitchFamily="34" charset="0"/>
                <a:cs typeface="Times New Roman" panose="02020603050405020304" pitchFamily="18" charset="0"/>
              </a:rPr>
              <a:t>[5]. M. El-</a:t>
            </a:r>
            <a:r>
              <a:rPr lang="en-US" sz="1600" dirty="0" err="1">
                <a:solidFill>
                  <a:schemeClr val="bg1"/>
                </a:solidFill>
                <a:effectLst/>
                <a:ea typeface="Calibri" panose="020F0502020204030204" pitchFamily="34" charset="0"/>
                <a:cs typeface="Times New Roman" panose="02020603050405020304" pitchFamily="18" charset="0"/>
              </a:rPr>
              <a:t>Bendary</a:t>
            </a:r>
            <a:r>
              <a:rPr lang="en-US" sz="1600" dirty="0">
                <a:solidFill>
                  <a:schemeClr val="bg1"/>
                </a:solidFill>
                <a:effectLst/>
                <a:ea typeface="Calibri" panose="020F0502020204030204" pitchFamily="34" charset="0"/>
                <a:cs typeface="Times New Roman" panose="02020603050405020304" pitchFamily="18" charset="0"/>
              </a:rPr>
              <a:t>, M. F. A. El-</a:t>
            </a:r>
            <a:r>
              <a:rPr lang="en-US" sz="1600" dirty="0" err="1">
                <a:solidFill>
                  <a:schemeClr val="bg1"/>
                </a:solidFill>
                <a:effectLst/>
                <a:ea typeface="Calibri" panose="020F0502020204030204" pitchFamily="34" charset="0"/>
                <a:cs typeface="Times New Roman" panose="02020603050405020304" pitchFamily="18" charset="0"/>
              </a:rPr>
              <a:t>Soudani</a:t>
            </a:r>
            <a:r>
              <a:rPr lang="en-US" sz="1600" dirty="0">
                <a:solidFill>
                  <a:schemeClr val="bg1"/>
                </a:solidFill>
                <a:effectLst/>
                <a:ea typeface="Calibri" panose="020F0502020204030204" pitchFamily="34" charset="0"/>
                <a:cs typeface="Times New Roman" panose="02020603050405020304" pitchFamily="18" charset="0"/>
              </a:rPr>
              <a:t>, and A. M. El-Shafee, "IoT-Based Vehicle Emission Monitoring and Control System," in </a:t>
            </a:r>
            <a:r>
              <a:rPr lang="en-US" sz="1600" i="1" dirty="0">
                <a:solidFill>
                  <a:schemeClr val="bg1"/>
                </a:solidFill>
                <a:effectLst/>
                <a:ea typeface="Calibri" panose="020F0502020204030204" pitchFamily="34" charset="0"/>
                <a:cs typeface="Times New Roman" panose="02020603050405020304" pitchFamily="18" charset="0"/>
              </a:rPr>
              <a:t>2020 International Conference on Innovative Trends in Communication and Computer Engineering (ITCE)</a:t>
            </a:r>
            <a:r>
              <a:rPr lang="en-US" sz="1600" dirty="0">
                <a:solidFill>
                  <a:schemeClr val="bg1"/>
                </a:solidFill>
                <a:effectLst/>
                <a:ea typeface="Calibri" panose="020F0502020204030204" pitchFamily="34" charset="0"/>
                <a:cs typeface="Times New Roman" panose="02020603050405020304" pitchFamily="18" charset="0"/>
              </a:rPr>
              <a:t>, 2020, pp. 109-113. doi: 10.1109/ITCE48509.2020.9047749.</a:t>
            </a:r>
          </a:p>
          <a:p>
            <a:pPr marL="12065" indent="0">
              <a:lnSpc>
                <a:spcPct val="100000"/>
              </a:lnSpc>
              <a:spcBef>
                <a:spcPts val="100"/>
              </a:spcBef>
              <a:buNone/>
              <a:tabLst>
                <a:tab pos="561975" algn="l"/>
                <a:tab pos="562610" algn="l"/>
              </a:tabLst>
            </a:pPr>
            <a:endParaRPr lang="en-US" sz="1600" dirty="0">
              <a:solidFill>
                <a:schemeClr val="bg1"/>
              </a:solidFill>
            </a:endParaRPr>
          </a:p>
          <a:p>
            <a:pPr>
              <a:lnSpc>
                <a:spcPct val="100000"/>
              </a:lnSpc>
            </a:pPr>
            <a:endParaRPr lang="en-IN" sz="1600" dirty="0"/>
          </a:p>
        </p:txBody>
      </p:sp>
      <p:sp>
        <p:nvSpPr>
          <p:cNvPr id="5" name="Slide Number Placeholder 4">
            <a:extLst>
              <a:ext uri="{FF2B5EF4-FFF2-40B4-BE49-F238E27FC236}">
                <a16:creationId xmlns:a16="http://schemas.microsoft.com/office/drawing/2014/main" id="{A2A3AA27-17CA-D047-BFBD-386D20633F4B}"/>
              </a:ext>
            </a:extLst>
          </p:cNvPr>
          <p:cNvSpPr>
            <a:spLocks noGrp="1"/>
          </p:cNvSpPr>
          <p:nvPr>
            <p:ph type="sldNum" sz="quarter" idx="12"/>
          </p:nvPr>
        </p:nvSpPr>
        <p:spPr/>
        <p:txBody>
          <a:bodyPr/>
          <a:lstStyle/>
          <a:p>
            <a:fld id="{294A09A9-5501-47C1-A89A-A340965A2BE2}" type="slidenum">
              <a:rPr lang="en-US" smtClean="0"/>
              <a:pPr/>
              <a:t>24</a:t>
            </a:fld>
            <a:endParaRPr lang="en-US" dirty="0">
              <a:latin typeface="+mn-lt"/>
            </a:endParaRPr>
          </a:p>
        </p:txBody>
      </p:sp>
      <p:sp>
        <p:nvSpPr>
          <p:cNvPr id="6" name="TextBox 5">
            <a:extLst>
              <a:ext uri="{FF2B5EF4-FFF2-40B4-BE49-F238E27FC236}">
                <a16:creationId xmlns:a16="http://schemas.microsoft.com/office/drawing/2014/main" id="{004296ED-7ED9-C8AE-78DA-4D47A2116DC3}"/>
              </a:ext>
            </a:extLst>
          </p:cNvPr>
          <p:cNvSpPr txBox="1"/>
          <p:nvPr/>
        </p:nvSpPr>
        <p:spPr>
          <a:xfrm>
            <a:off x="9629709" y="6360888"/>
            <a:ext cx="1483098" cy="276999"/>
          </a:xfrm>
          <a:prstGeom prst="rect">
            <a:avLst/>
          </a:prstGeom>
          <a:noFill/>
        </p:spPr>
        <p:txBody>
          <a:bodyPr wrap="none" rtlCol="0">
            <a:spAutoFit/>
          </a:bodyPr>
          <a:lstStyle/>
          <a:p>
            <a:r>
              <a:rPr lang="en-US" sz="1200" dirty="0">
                <a:solidFill>
                  <a:schemeClr val="bg1"/>
                </a:solidFill>
              </a:rPr>
              <a:t>DEPT OF ECE, DSCE</a:t>
            </a:r>
            <a:endParaRPr lang="en-IN" sz="1200" dirty="0">
              <a:solidFill>
                <a:schemeClr val="bg1"/>
              </a:solidFill>
            </a:endParaRPr>
          </a:p>
        </p:txBody>
      </p:sp>
    </p:spTree>
    <p:extLst>
      <p:ext uri="{BB962C8B-B14F-4D97-AF65-F5344CB8AC3E}">
        <p14:creationId xmlns:p14="http://schemas.microsoft.com/office/powerpoint/2010/main" val="1864639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F77E597-A380-C1D0-396C-3F5F87EB2E97}"/>
              </a:ext>
            </a:extLst>
          </p:cNvPr>
          <p:cNvSpPr>
            <a:spLocks noGrp="1"/>
          </p:cNvSpPr>
          <p:nvPr>
            <p:ph type="title"/>
          </p:nvPr>
        </p:nvSpPr>
        <p:spPr>
          <a:xfrm>
            <a:off x="1206817" y="2681702"/>
            <a:ext cx="9778365" cy="1494596"/>
          </a:xfrm>
        </p:spPr>
        <p:txBody>
          <a:bodyPr/>
          <a:lstStyle/>
          <a:p>
            <a:r>
              <a:rPr lang="en-US" dirty="0"/>
              <a:t>                 </a:t>
            </a:r>
            <a:r>
              <a:rPr lang="en-US" sz="6600" dirty="0"/>
              <a:t>THANK YOU</a:t>
            </a:r>
            <a:endParaRPr lang="en-IN" sz="6600" dirty="0"/>
          </a:p>
        </p:txBody>
      </p:sp>
      <p:sp>
        <p:nvSpPr>
          <p:cNvPr id="11" name="Slide Number Placeholder 10">
            <a:extLst>
              <a:ext uri="{FF2B5EF4-FFF2-40B4-BE49-F238E27FC236}">
                <a16:creationId xmlns:a16="http://schemas.microsoft.com/office/drawing/2014/main" id="{774437E9-172D-A862-9F79-9896656CB23B}"/>
              </a:ext>
            </a:extLst>
          </p:cNvPr>
          <p:cNvSpPr>
            <a:spLocks noGrp="1"/>
          </p:cNvSpPr>
          <p:nvPr>
            <p:ph type="sldNum" sz="quarter" idx="12"/>
          </p:nvPr>
        </p:nvSpPr>
        <p:spPr/>
        <p:txBody>
          <a:bodyPr/>
          <a:lstStyle/>
          <a:p>
            <a:fld id="{294A09A9-5501-47C1-A89A-A340965A2BE2}" type="slidenum">
              <a:rPr lang="en-US" smtClean="0"/>
              <a:pPr/>
              <a:t>25</a:t>
            </a:fld>
            <a:endParaRPr lang="en-US" dirty="0">
              <a:latin typeface="+mn-lt"/>
            </a:endParaRPr>
          </a:p>
        </p:txBody>
      </p:sp>
    </p:spTree>
    <p:extLst>
      <p:ext uri="{BB962C8B-B14F-4D97-AF65-F5344CB8AC3E}">
        <p14:creationId xmlns:p14="http://schemas.microsoft.com/office/powerpoint/2010/main" val="888484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EC6CA-4A27-6497-9498-5F5EB42DB23C}"/>
              </a:ext>
            </a:extLst>
          </p:cNvPr>
          <p:cNvSpPr>
            <a:spLocks noGrp="1"/>
          </p:cNvSpPr>
          <p:nvPr>
            <p:ph type="title"/>
          </p:nvPr>
        </p:nvSpPr>
        <p:spPr>
          <a:xfrm>
            <a:off x="3909765" y="154730"/>
            <a:ext cx="4082769" cy="849981"/>
          </a:xfrm>
        </p:spPr>
        <p:txBody>
          <a:bodyPr/>
          <a:lstStyle/>
          <a:p>
            <a:r>
              <a:rPr lang="en-IN" dirty="0"/>
              <a:t>INTRODUCTION</a:t>
            </a:r>
          </a:p>
        </p:txBody>
      </p:sp>
      <p:sp>
        <p:nvSpPr>
          <p:cNvPr id="4" name="Content Placeholder 3">
            <a:extLst>
              <a:ext uri="{FF2B5EF4-FFF2-40B4-BE49-F238E27FC236}">
                <a16:creationId xmlns:a16="http://schemas.microsoft.com/office/drawing/2014/main" id="{9BE65CC6-283F-057E-CC14-18773613D11D}"/>
              </a:ext>
            </a:extLst>
          </p:cNvPr>
          <p:cNvSpPr>
            <a:spLocks noGrp="1"/>
          </p:cNvSpPr>
          <p:nvPr>
            <p:ph sz="quarter" idx="13"/>
          </p:nvPr>
        </p:nvSpPr>
        <p:spPr>
          <a:xfrm>
            <a:off x="541867" y="1128889"/>
            <a:ext cx="11108266" cy="4944533"/>
          </a:xfrm>
        </p:spPr>
        <p:txBody>
          <a:bodyPr/>
          <a:lstStyle/>
          <a:p>
            <a:pPr marL="342900" indent="-342900">
              <a:buFont typeface="Wingdings" panose="05000000000000000000" pitchFamily="2" charset="2"/>
              <a:buChar char="q"/>
            </a:pPr>
            <a:r>
              <a:rPr lang="en-IN" dirty="0"/>
              <a:t>The advancement in technology has enabled the Development of intelligent transport systems that    enhance the safety, efficiency, and reliability of public transportation.</a:t>
            </a:r>
          </a:p>
          <a:p>
            <a:pPr marL="342900" indent="-342900">
              <a:buFont typeface="Wingdings" panose="05000000000000000000" pitchFamily="2" charset="2"/>
              <a:buChar char="q"/>
            </a:pPr>
            <a:r>
              <a:rPr lang="en-IN" dirty="0"/>
              <a:t>The design of Bus Tracking and Safety management system that leverages an Arduino microcontroller integrated with various sensors to monitor key aspects of bus operation.</a:t>
            </a:r>
          </a:p>
          <a:p>
            <a:pPr marL="342900" indent="-342900">
              <a:buFont typeface="Wingdings" panose="05000000000000000000" pitchFamily="2" charset="2"/>
              <a:buChar char="q"/>
            </a:pPr>
            <a:r>
              <a:rPr lang="en-IN" dirty="0"/>
              <a:t>It includes the monitoring of Emission levels to ensure compliance with environmental standards, temperature to prevent overheating.</a:t>
            </a:r>
          </a:p>
          <a:p>
            <a:pPr marL="342900" indent="-342900">
              <a:buFont typeface="Wingdings" panose="05000000000000000000" pitchFamily="2" charset="2"/>
              <a:buChar char="q"/>
            </a:pPr>
            <a:r>
              <a:rPr lang="en-IN" dirty="0"/>
              <a:t> Tire pressure to prevent accidents caused by underinflation, Vehicle stability, and also detects accidents or significant impacts, triggering immediate alerts.</a:t>
            </a:r>
          </a:p>
          <a:p>
            <a:pPr marL="342900" indent="-342900">
              <a:buFont typeface="Wingdings" panose="05000000000000000000" pitchFamily="2" charset="2"/>
              <a:buChar char="q"/>
            </a:pPr>
            <a:r>
              <a:rPr lang="en-IN" dirty="0"/>
              <a:t>All data is transmitted to the Blynk IOT platform using a Wi-Fi module, where it is visualised in real time.</a:t>
            </a:r>
          </a:p>
          <a:p>
            <a:pPr marL="342900" indent="-342900">
              <a:buFont typeface="Wingdings" panose="05000000000000000000" pitchFamily="2" charset="2"/>
              <a:buChar char="q"/>
            </a:pPr>
            <a:r>
              <a:rPr lang="en-IN" dirty="0"/>
              <a:t>In case of an accident, the system sends instant alerts to designated user and also share its location.</a:t>
            </a:r>
          </a:p>
          <a:p>
            <a:endParaRPr lang="en-IN" dirty="0"/>
          </a:p>
        </p:txBody>
      </p:sp>
      <p:sp>
        <p:nvSpPr>
          <p:cNvPr id="3" name="Slide Number Placeholder 2">
            <a:extLst>
              <a:ext uri="{FF2B5EF4-FFF2-40B4-BE49-F238E27FC236}">
                <a16:creationId xmlns:a16="http://schemas.microsoft.com/office/drawing/2014/main" id="{C5B10DDB-DB1F-0AFB-5FE9-47DBE18D6FCE}"/>
              </a:ext>
            </a:extLst>
          </p:cNvPr>
          <p:cNvSpPr>
            <a:spLocks noGrp="1"/>
          </p:cNvSpPr>
          <p:nvPr>
            <p:ph type="sldNum" sz="quarter" idx="12"/>
          </p:nvPr>
        </p:nvSpPr>
        <p:spPr>
          <a:xfrm>
            <a:off x="594359" y="6331352"/>
            <a:ext cx="11362289" cy="371918"/>
          </a:xfrm>
        </p:spPr>
        <p:txBody>
          <a:bodyPr/>
          <a:lstStyle/>
          <a:p>
            <a:fld id="{294A09A9-5501-47C1-A89A-A340965A2BE2}" type="slidenum">
              <a:rPr lang="en-US" smtClean="0"/>
              <a:pPr/>
              <a:t>3</a:t>
            </a:fld>
            <a:r>
              <a:rPr lang="en-US" dirty="0"/>
              <a:t>                                                                                                                                                                                                                                                                      </a:t>
            </a:r>
            <a:r>
              <a:rPr lang="en-US" sz="1100" dirty="0"/>
              <a:t>DEPT OF ECE, DSCE </a:t>
            </a:r>
            <a:endParaRPr lang="en-US" dirty="0">
              <a:latin typeface="+mn-lt"/>
            </a:endParaRPr>
          </a:p>
        </p:txBody>
      </p:sp>
    </p:spTree>
    <p:extLst>
      <p:ext uri="{BB962C8B-B14F-4D97-AF65-F5344CB8AC3E}">
        <p14:creationId xmlns:p14="http://schemas.microsoft.com/office/powerpoint/2010/main" val="3561174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E2AA1-9C5D-39A3-7B67-2906064DD270}"/>
              </a:ext>
            </a:extLst>
          </p:cNvPr>
          <p:cNvSpPr>
            <a:spLocks noGrp="1"/>
          </p:cNvSpPr>
          <p:nvPr>
            <p:ph type="title"/>
          </p:nvPr>
        </p:nvSpPr>
        <p:spPr>
          <a:xfrm>
            <a:off x="422198" y="549452"/>
            <a:ext cx="10873740" cy="1233555"/>
          </a:xfrm>
        </p:spPr>
        <p:txBody>
          <a:bodyPr/>
          <a:lstStyle/>
          <a:p>
            <a:r>
              <a:rPr lang="en-IN" dirty="0"/>
              <a:t>                  PROBLEM STATEMENT</a:t>
            </a:r>
          </a:p>
        </p:txBody>
      </p:sp>
      <p:sp>
        <p:nvSpPr>
          <p:cNvPr id="3" name="Content Placeholder 2">
            <a:extLst>
              <a:ext uri="{FF2B5EF4-FFF2-40B4-BE49-F238E27FC236}">
                <a16:creationId xmlns:a16="http://schemas.microsoft.com/office/drawing/2014/main" id="{EEE90D49-6CB8-EE1E-A628-E31B3B79BB22}"/>
              </a:ext>
            </a:extLst>
          </p:cNvPr>
          <p:cNvSpPr>
            <a:spLocks noGrp="1"/>
          </p:cNvSpPr>
          <p:nvPr>
            <p:ph sz="quarter" idx="13"/>
          </p:nvPr>
        </p:nvSpPr>
        <p:spPr>
          <a:xfrm>
            <a:off x="549519" y="1759351"/>
            <a:ext cx="11092962" cy="4549197"/>
          </a:xfrm>
        </p:spPr>
        <p:txBody>
          <a:bodyPr/>
          <a:lstStyle/>
          <a:p>
            <a:endParaRPr lang="en-IN" dirty="0"/>
          </a:p>
          <a:p>
            <a:pPr marL="12065" indent="0" algn="just">
              <a:lnSpc>
                <a:spcPct val="100000"/>
              </a:lnSpc>
              <a:spcBef>
                <a:spcPts val="100"/>
              </a:spcBef>
              <a:buNone/>
              <a:tabLst>
                <a:tab pos="561975" algn="l"/>
                <a:tab pos="562610" algn="l"/>
              </a:tabLst>
            </a:pPr>
            <a:r>
              <a:rPr lang="en-US" kern="0" dirty="0">
                <a:solidFill>
                  <a:schemeClr val="bg1"/>
                </a:solidFill>
                <a:effectLst/>
                <a:ea typeface="Times New Roman" panose="02020603050405020304" pitchFamily="18" charset="0"/>
              </a:rPr>
              <a:t>The increasing complexity of urban transportation systems has highlighted the need for enhanced monitoring and management of bus fleets to ensure safety, efficiency, and environmental compliance. Current systems often lack integrated solutions that can simultaneously monitor critical parameters such as emissions, temperature, vehicle stability, tire pressure, and accident detection in real-time. </a:t>
            </a:r>
          </a:p>
          <a:p>
            <a:pPr marL="12065" indent="0" algn="just">
              <a:lnSpc>
                <a:spcPct val="100000"/>
              </a:lnSpc>
              <a:spcBef>
                <a:spcPts val="100"/>
              </a:spcBef>
              <a:buNone/>
              <a:tabLst>
                <a:tab pos="561975" algn="l"/>
                <a:tab pos="562610" algn="l"/>
              </a:tabLst>
            </a:pPr>
            <a:endParaRPr lang="en-US" kern="0" dirty="0">
              <a:solidFill>
                <a:schemeClr val="bg1"/>
              </a:solidFill>
              <a:effectLst/>
              <a:ea typeface="Times New Roman" panose="02020603050405020304" pitchFamily="18" charset="0"/>
            </a:endParaRPr>
          </a:p>
          <a:p>
            <a:pPr marL="12065" indent="0" algn="just">
              <a:spcBef>
                <a:spcPts val="100"/>
              </a:spcBef>
              <a:buNone/>
              <a:tabLst>
                <a:tab pos="561975" algn="l"/>
                <a:tab pos="562610" algn="l"/>
              </a:tabLst>
            </a:pPr>
            <a:r>
              <a:rPr lang="en-US" dirty="0">
                <a:solidFill>
                  <a:schemeClr val="bg1"/>
                </a:solidFill>
                <a:effectLst/>
                <a:ea typeface="Times New Roman" panose="02020603050405020304" pitchFamily="18" charset="0"/>
                <a:cs typeface="Times New Roman" panose="02020603050405020304" pitchFamily="18" charset="0"/>
              </a:rPr>
              <a:t>To address these challenges, An IoT-based bus tracking and monitoring system that can provide real-time data and alerts, enabling fleet managers to maintain optimal bus performance, enhance passenger safety, and reduce environmental impact.</a:t>
            </a:r>
            <a:endParaRPr lang="en-IN" dirty="0">
              <a:solidFill>
                <a:schemeClr val="bg1"/>
              </a:solidFill>
              <a:effectLst/>
              <a:ea typeface="Calibri" panose="020F0502020204030204" pitchFamily="34"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529AC032-E6A3-2527-6E0F-24AB7D6F42CE}"/>
              </a:ext>
            </a:extLst>
          </p:cNvPr>
          <p:cNvSpPr>
            <a:spLocks noGrp="1"/>
          </p:cNvSpPr>
          <p:nvPr>
            <p:ph type="sldNum" sz="quarter" idx="22"/>
          </p:nvPr>
        </p:nvSpPr>
        <p:spPr>
          <a:xfrm>
            <a:off x="594359" y="6332220"/>
            <a:ext cx="11200244" cy="438970"/>
          </a:xfrm>
        </p:spPr>
        <p:txBody>
          <a:bodyPr/>
          <a:lstStyle/>
          <a:p>
            <a:fld id="{294A09A9-5501-47C1-A89A-A340965A2BE2}" type="slidenum">
              <a:rPr lang="en-US" smtClean="0"/>
              <a:pPr/>
              <a:t>4</a:t>
            </a:fld>
            <a:r>
              <a:rPr lang="en-US" sz="1100" dirty="0"/>
              <a:t>                                                                                                                                                                                                                                                                              DEPT OF ECE, DSCE</a:t>
            </a:r>
            <a:endParaRPr lang="en-US" dirty="0">
              <a:latin typeface="+mn-lt"/>
            </a:endParaRPr>
          </a:p>
        </p:txBody>
      </p:sp>
    </p:spTree>
    <p:extLst>
      <p:ext uri="{BB962C8B-B14F-4D97-AF65-F5344CB8AC3E}">
        <p14:creationId xmlns:p14="http://schemas.microsoft.com/office/powerpoint/2010/main" val="3989802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1E8C3-1E9E-4471-C9DE-511A1075719B}"/>
              </a:ext>
            </a:extLst>
          </p:cNvPr>
          <p:cNvSpPr>
            <a:spLocks noGrp="1"/>
          </p:cNvSpPr>
          <p:nvPr>
            <p:ph type="title"/>
          </p:nvPr>
        </p:nvSpPr>
        <p:spPr>
          <a:xfrm>
            <a:off x="557530" y="565720"/>
            <a:ext cx="10873740" cy="879258"/>
          </a:xfrm>
        </p:spPr>
        <p:txBody>
          <a:bodyPr/>
          <a:lstStyle/>
          <a:p>
            <a:r>
              <a:rPr lang="en-US" dirty="0"/>
              <a:t>                         OBJECTIVES</a:t>
            </a:r>
            <a:endParaRPr lang="en-IN" dirty="0"/>
          </a:p>
        </p:txBody>
      </p:sp>
      <p:sp>
        <p:nvSpPr>
          <p:cNvPr id="3" name="Content Placeholder 2">
            <a:extLst>
              <a:ext uri="{FF2B5EF4-FFF2-40B4-BE49-F238E27FC236}">
                <a16:creationId xmlns:a16="http://schemas.microsoft.com/office/drawing/2014/main" id="{6691F0A7-FE1D-039C-0DDA-22E84DC412ED}"/>
              </a:ext>
            </a:extLst>
          </p:cNvPr>
          <p:cNvSpPr>
            <a:spLocks noGrp="1"/>
          </p:cNvSpPr>
          <p:nvPr>
            <p:ph sz="quarter" idx="13"/>
          </p:nvPr>
        </p:nvSpPr>
        <p:spPr>
          <a:xfrm>
            <a:off x="349956" y="2167466"/>
            <a:ext cx="11288888" cy="3813869"/>
          </a:xfrm>
        </p:spPr>
        <p:txBody>
          <a:bodyPr>
            <a:normAutofit/>
          </a:bodyPr>
          <a:lstStyle/>
          <a:p>
            <a:pPr marL="457200" indent="-457200" algn="just">
              <a:buFont typeface="+mj-lt"/>
              <a:buAutoNum type="arabicPeriod"/>
            </a:pPr>
            <a:r>
              <a:rPr lang="en-US" dirty="0"/>
              <a:t>Bus Safety Monitoring: Monitoring of Emission levels, Temperature, Tire pressure, Vehicle Stability and Accident detection and immediate alerting.</a:t>
            </a:r>
          </a:p>
          <a:p>
            <a:pPr marL="457200" indent="-457200" algn="just">
              <a:buFont typeface="+mj-lt"/>
              <a:buAutoNum type="arabicPeriod"/>
            </a:pPr>
            <a:r>
              <a:rPr lang="en-US" dirty="0"/>
              <a:t>Real Time Location Tracking: To accurately track the bus’s location using GPS, facilitating effective route management and providing real time updates to fleet management.</a:t>
            </a:r>
          </a:p>
          <a:p>
            <a:pPr marL="457200" indent="-457200" algn="just">
              <a:buFont typeface="+mj-lt"/>
              <a:buAutoNum type="arabicPeriod"/>
            </a:pPr>
            <a:r>
              <a:rPr lang="en-US" dirty="0"/>
              <a:t>Data Integration And Visualization: All sensor data is transmitted to Blynk IOT platform, where it is visualized in real time.</a:t>
            </a:r>
          </a:p>
          <a:p>
            <a:pPr marL="457200" indent="-457200" algn="just">
              <a:buFont typeface="+mj-lt"/>
              <a:buAutoNum type="arabicPeriod"/>
            </a:pPr>
            <a:r>
              <a:rPr lang="en-US" dirty="0"/>
              <a:t>Enhanced Fleet Management: With a unified system that improves decision-making, enhances safety protocols.</a:t>
            </a:r>
          </a:p>
          <a:p>
            <a:pPr marL="0" indent="0">
              <a:buNone/>
            </a:pPr>
            <a:r>
              <a:rPr lang="en-IN" dirty="0"/>
              <a:t> </a:t>
            </a:r>
            <a:endParaRPr lang="en-US" dirty="0"/>
          </a:p>
        </p:txBody>
      </p:sp>
      <p:sp>
        <p:nvSpPr>
          <p:cNvPr id="4" name="Slide Number Placeholder 3">
            <a:extLst>
              <a:ext uri="{FF2B5EF4-FFF2-40B4-BE49-F238E27FC236}">
                <a16:creationId xmlns:a16="http://schemas.microsoft.com/office/drawing/2014/main" id="{0282C053-DA3E-66CE-1077-A6ACCDFAB437}"/>
              </a:ext>
            </a:extLst>
          </p:cNvPr>
          <p:cNvSpPr>
            <a:spLocks noGrp="1"/>
          </p:cNvSpPr>
          <p:nvPr>
            <p:ph type="sldNum" sz="quarter" idx="22"/>
          </p:nvPr>
        </p:nvSpPr>
        <p:spPr>
          <a:xfrm>
            <a:off x="594360" y="6250330"/>
            <a:ext cx="11044484" cy="329542"/>
          </a:xfrm>
        </p:spPr>
        <p:txBody>
          <a:bodyPr/>
          <a:lstStyle/>
          <a:p>
            <a:fld id="{294A09A9-5501-47C1-A89A-A340965A2BE2}" type="slidenum">
              <a:rPr lang="en-US" smtClean="0"/>
              <a:pPr/>
              <a:t>5</a:t>
            </a:fld>
            <a:r>
              <a:rPr lang="en-US" sz="1100" dirty="0"/>
              <a:t>                                                                                                                                                                                                                                                                                DEPT OF ECE, DSCE</a:t>
            </a:r>
            <a:endParaRPr lang="en-US" dirty="0">
              <a:latin typeface="+mn-lt"/>
            </a:endParaRPr>
          </a:p>
        </p:txBody>
      </p:sp>
    </p:spTree>
    <p:extLst>
      <p:ext uri="{BB962C8B-B14F-4D97-AF65-F5344CB8AC3E}">
        <p14:creationId xmlns:p14="http://schemas.microsoft.com/office/powerpoint/2010/main" val="127354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A9A9A7-F1D2-237D-AC72-E21A286F0A6F}"/>
              </a:ext>
            </a:extLst>
          </p:cNvPr>
          <p:cNvSpPr>
            <a:spLocks noGrp="1"/>
          </p:cNvSpPr>
          <p:nvPr>
            <p:ph type="title"/>
          </p:nvPr>
        </p:nvSpPr>
        <p:spPr>
          <a:xfrm>
            <a:off x="2961498" y="293511"/>
            <a:ext cx="6724369" cy="770566"/>
          </a:xfrm>
        </p:spPr>
        <p:txBody>
          <a:bodyPr/>
          <a:lstStyle/>
          <a:p>
            <a:r>
              <a:rPr lang="en-US" dirty="0"/>
              <a:t>LITERATURE SURVEY</a:t>
            </a:r>
          </a:p>
        </p:txBody>
      </p:sp>
      <p:graphicFrame>
        <p:nvGraphicFramePr>
          <p:cNvPr id="11" name="Content Placeholder 11">
            <a:extLst>
              <a:ext uri="{FF2B5EF4-FFF2-40B4-BE49-F238E27FC236}">
                <a16:creationId xmlns:a16="http://schemas.microsoft.com/office/drawing/2014/main" id="{6FD421D0-6DAB-8D05-ED34-2384FFC3A237}"/>
              </a:ext>
            </a:extLst>
          </p:cNvPr>
          <p:cNvGraphicFramePr>
            <a:graphicFrameLocks/>
          </p:cNvGraphicFramePr>
          <p:nvPr>
            <p:extLst>
              <p:ext uri="{D42A27DB-BD31-4B8C-83A1-F6EECF244321}">
                <p14:modId xmlns:p14="http://schemas.microsoft.com/office/powerpoint/2010/main" val="198206007"/>
              </p:ext>
            </p:extLst>
          </p:nvPr>
        </p:nvGraphicFramePr>
        <p:xfrm>
          <a:off x="285750" y="1437598"/>
          <a:ext cx="11620499" cy="5217202"/>
        </p:xfrm>
        <a:graphic>
          <a:graphicData uri="http://schemas.openxmlformats.org/drawingml/2006/table">
            <a:tbl>
              <a:tblPr firstRow="1" bandRow="1">
                <a:tableStyleId>{5C22544A-7EE6-4342-B048-85BDC9FD1C3A}</a:tableStyleId>
              </a:tblPr>
              <a:tblGrid>
                <a:gridCol w="835461">
                  <a:extLst>
                    <a:ext uri="{9D8B030D-6E8A-4147-A177-3AD203B41FA5}">
                      <a16:colId xmlns:a16="http://schemas.microsoft.com/office/drawing/2014/main" val="1787006924"/>
                    </a:ext>
                  </a:extLst>
                </a:gridCol>
                <a:gridCol w="2962088">
                  <a:extLst>
                    <a:ext uri="{9D8B030D-6E8A-4147-A177-3AD203B41FA5}">
                      <a16:colId xmlns:a16="http://schemas.microsoft.com/office/drawing/2014/main" val="3867836499"/>
                    </a:ext>
                  </a:extLst>
                </a:gridCol>
                <a:gridCol w="1367118">
                  <a:extLst>
                    <a:ext uri="{9D8B030D-6E8A-4147-A177-3AD203B41FA5}">
                      <a16:colId xmlns:a16="http://schemas.microsoft.com/office/drawing/2014/main" val="859612970"/>
                    </a:ext>
                  </a:extLst>
                </a:gridCol>
                <a:gridCol w="3189941">
                  <a:extLst>
                    <a:ext uri="{9D8B030D-6E8A-4147-A177-3AD203B41FA5}">
                      <a16:colId xmlns:a16="http://schemas.microsoft.com/office/drawing/2014/main" val="1497971346"/>
                    </a:ext>
                  </a:extLst>
                </a:gridCol>
                <a:gridCol w="3265891">
                  <a:extLst>
                    <a:ext uri="{9D8B030D-6E8A-4147-A177-3AD203B41FA5}">
                      <a16:colId xmlns:a16="http://schemas.microsoft.com/office/drawing/2014/main" val="3558717271"/>
                    </a:ext>
                  </a:extLst>
                </a:gridCol>
              </a:tblGrid>
              <a:tr h="652414">
                <a:tc>
                  <a:txBody>
                    <a:bodyPr/>
                    <a:lstStyle/>
                    <a:p>
                      <a:r>
                        <a:rPr lang="en-IN" dirty="0">
                          <a:solidFill>
                            <a:schemeClr val="bg1"/>
                          </a:solidFill>
                        </a:rPr>
                        <a:t>Sr. No.</a:t>
                      </a:r>
                    </a:p>
                  </a:txBody>
                  <a:tcPr anchor="ctr"/>
                </a:tc>
                <a:tc>
                  <a:txBody>
                    <a:bodyPr/>
                    <a:lstStyle/>
                    <a:p>
                      <a:r>
                        <a:rPr lang="en-IN" dirty="0">
                          <a:solidFill>
                            <a:schemeClr val="bg1"/>
                          </a:solidFill>
                        </a:rPr>
                        <a:t>Title of the Paper</a:t>
                      </a:r>
                    </a:p>
                  </a:txBody>
                  <a:tcPr anchor="ctr"/>
                </a:tc>
                <a:tc>
                  <a:txBody>
                    <a:bodyPr/>
                    <a:lstStyle/>
                    <a:p>
                      <a:r>
                        <a:rPr lang="en-IN" dirty="0">
                          <a:solidFill>
                            <a:schemeClr val="bg1"/>
                          </a:solidFill>
                        </a:rPr>
                        <a:t>Author(s) &amp; Year</a:t>
                      </a:r>
                    </a:p>
                  </a:txBody>
                  <a:tcPr/>
                </a:tc>
                <a:tc>
                  <a:txBody>
                    <a:bodyPr/>
                    <a:lstStyle/>
                    <a:p>
                      <a:r>
                        <a:rPr lang="en-IN" dirty="0">
                          <a:solidFill>
                            <a:schemeClr val="bg1"/>
                          </a:solidFill>
                        </a:rPr>
                        <a:t>Outcome</a:t>
                      </a:r>
                    </a:p>
                  </a:txBody>
                  <a:tcPr/>
                </a:tc>
                <a:tc>
                  <a:txBody>
                    <a:bodyPr/>
                    <a:lstStyle/>
                    <a:p>
                      <a:r>
                        <a:rPr lang="en-IN" dirty="0">
                          <a:solidFill>
                            <a:schemeClr val="bg1"/>
                          </a:solidFill>
                        </a:rPr>
                        <a:t>Limitations</a:t>
                      </a:r>
                    </a:p>
                  </a:txBody>
                  <a:tcPr/>
                </a:tc>
                <a:extLst>
                  <a:ext uri="{0D108BD9-81ED-4DB2-BD59-A6C34878D82A}">
                    <a16:rowId xmlns:a16="http://schemas.microsoft.com/office/drawing/2014/main" val="184906918"/>
                  </a:ext>
                </a:extLst>
              </a:tr>
              <a:tr h="1386855">
                <a:tc>
                  <a:txBody>
                    <a:bodyPr/>
                    <a:lstStyle/>
                    <a:p>
                      <a:r>
                        <a:rPr lang="en-IN" dirty="0"/>
                        <a:t>1</a:t>
                      </a:r>
                    </a:p>
                  </a:txBody>
                  <a:tcPr/>
                </a:tc>
                <a:tc>
                  <a:txBody>
                    <a:bodyPr/>
                    <a:lstStyle/>
                    <a:p>
                      <a:r>
                        <a:rPr lang="en-US" dirty="0"/>
                        <a:t>IoT-Based Bus Fleet Monitoring and Management System</a:t>
                      </a:r>
                      <a:endParaRPr lang="en-IN" dirty="0"/>
                    </a:p>
                  </a:txBody>
                  <a:tcPr/>
                </a:tc>
                <a:tc>
                  <a:txBody>
                    <a:bodyPr/>
                    <a:lstStyle/>
                    <a:p>
                      <a:r>
                        <a:rPr lang="en-IN" dirty="0"/>
                        <a:t>Wang et al. (2021)</a:t>
                      </a:r>
                    </a:p>
                  </a:txBody>
                  <a:tcPr/>
                </a:tc>
                <a:tc>
                  <a:txBody>
                    <a:bodyPr/>
                    <a:lstStyle/>
                    <a:p>
                      <a:r>
                        <a:rPr lang="en-US" dirty="0"/>
                        <a:t>Improved fleet management through real-time data on vehicle performance and location.</a:t>
                      </a:r>
                      <a:endParaRPr lang="en-IN" dirty="0"/>
                    </a:p>
                  </a:txBody>
                  <a:tcPr/>
                </a:tc>
                <a:tc>
                  <a:txBody>
                    <a:bodyPr/>
                    <a:lstStyle/>
                    <a:p>
                      <a:r>
                        <a:rPr lang="en-US" dirty="0"/>
                        <a:t>High implementation cost and limited scalability for larger fleets.</a:t>
                      </a:r>
                      <a:endParaRPr lang="en-IN" dirty="0"/>
                    </a:p>
                  </a:txBody>
                  <a:tcPr/>
                </a:tc>
                <a:extLst>
                  <a:ext uri="{0D108BD9-81ED-4DB2-BD59-A6C34878D82A}">
                    <a16:rowId xmlns:a16="http://schemas.microsoft.com/office/drawing/2014/main" val="1216636842"/>
                  </a:ext>
                </a:extLst>
              </a:tr>
              <a:tr h="1167877">
                <a:tc>
                  <a:txBody>
                    <a:bodyPr/>
                    <a:lstStyle/>
                    <a:p>
                      <a:r>
                        <a:rPr lang="en-IN" dirty="0"/>
                        <a:t>2</a:t>
                      </a:r>
                    </a:p>
                  </a:txBody>
                  <a:tcPr/>
                </a:tc>
                <a:tc>
                  <a:txBody>
                    <a:bodyPr/>
                    <a:lstStyle/>
                    <a:p>
                      <a:r>
                        <a:rPr lang="en-IN" dirty="0"/>
                        <a:t>Real-Time Vehicle Emission Monitoring</a:t>
                      </a:r>
                    </a:p>
                  </a:txBody>
                  <a:tcPr/>
                </a:tc>
                <a:tc>
                  <a:txBody>
                    <a:bodyPr/>
                    <a:lstStyle/>
                    <a:p>
                      <a:r>
                        <a:rPr lang="en-IN" dirty="0"/>
                        <a:t>Sawant et al. (2021)</a:t>
                      </a:r>
                    </a:p>
                  </a:txBody>
                  <a:tcPr/>
                </a:tc>
                <a:tc>
                  <a:txBody>
                    <a:bodyPr/>
                    <a:lstStyle/>
                    <a:p>
                      <a:r>
                        <a:rPr lang="fr-FR" dirty="0"/>
                        <a:t>Continuos </a:t>
                      </a:r>
                      <a:r>
                        <a:rPr lang="fr-FR" dirty="0" err="1"/>
                        <a:t>emission</a:t>
                      </a:r>
                      <a:r>
                        <a:rPr lang="fr-FR" dirty="0"/>
                        <a:t> monitoring </a:t>
                      </a:r>
                      <a:r>
                        <a:rPr lang="fr-FR" dirty="0" err="1"/>
                        <a:t>ensures</a:t>
                      </a:r>
                      <a:r>
                        <a:rPr lang="fr-FR" dirty="0"/>
                        <a:t> </a:t>
                      </a:r>
                      <a:r>
                        <a:rPr lang="fr-FR" dirty="0" err="1"/>
                        <a:t>environmental</a:t>
                      </a:r>
                      <a:r>
                        <a:rPr lang="fr-FR" dirty="0"/>
                        <a:t> compliance.</a:t>
                      </a:r>
                      <a:endParaRPr lang="en-IN" dirty="0"/>
                    </a:p>
                  </a:txBody>
                  <a:tcPr/>
                </a:tc>
                <a:tc>
                  <a:txBody>
                    <a:bodyPr/>
                    <a:lstStyle/>
                    <a:p>
                      <a:r>
                        <a:rPr lang="en-US" dirty="0"/>
                        <a:t>Requires frequent maintenance and calibration of sensors.</a:t>
                      </a:r>
                      <a:endParaRPr lang="en-IN" dirty="0"/>
                    </a:p>
                  </a:txBody>
                  <a:tcPr/>
                </a:tc>
                <a:extLst>
                  <a:ext uri="{0D108BD9-81ED-4DB2-BD59-A6C34878D82A}">
                    <a16:rowId xmlns:a16="http://schemas.microsoft.com/office/drawing/2014/main" val="3066283542"/>
                  </a:ext>
                </a:extLst>
              </a:tr>
              <a:tr h="1005028">
                <a:tc>
                  <a:txBody>
                    <a:bodyPr/>
                    <a:lstStyle/>
                    <a:p>
                      <a:r>
                        <a:rPr lang="en-IN" dirty="0"/>
                        <a:t>3</a:t>
                      </a:r>
                    </a:p>
                  </a:txBody>
                  <a:tcPr/>
                </a:tc>
                <a:tc>
                  <a:txBody>
                    <a:bodyPr/>
                    <a:lstStyle/>
                    <a:p>
                      <a:r>
                        <a:rPr lang="en-US" dirty="0"/>
                        <a:t>Vehicle Accident Detection and Monitoring System</a:t>
                      </a:r>
                      <a:endParaRPr lang="en-IN" dirty="0"/>
                    </a:p>
                  </a:txBody>
                  <a:tcPr/>
                </a:tc>
                <a:tc>
                  <a:txBody>
                    <a:bodyPr/>
                    <a:lstStyle/>
                    <a:p>
                      <a:r>
                        <a:rPr lang="en-IN" dirty="0"/>
                        <a:t>Singh et al. (2021)</a:t>
                      </a:r>
                    </a:p>
                  </a:txBody>
                  <a:tcPr/>
                </a:tc>
                <a:tc>
                  <a:txBody>
                    <a:bodyPr/>
                    <a:lstStyle/>
                    <a:p>
                      <a:r>
                        <a:rPr lang="en-US" dirty="0"/>
                        <a:t>Enhanced safety through immediate alerts in case of accidents</a:t>
                      </a:r>
                      <a:endParaRPr lang="en-IN" dirty="0"/>
                    </a:p>
                  </a:txBody>
                  <a:tcPr/>
                </a:tc>
                <a:tc>
                  <a:txBody>
                    <a:bodyPr/>
                    <a:lstStyle/>
                    <a:p>
                      <a:r>
                        <a:rPr lang="en-US" dirty="0"/>
                        <a:t>Limited accuracy in detecting low-impact accidents</a:t>
                      </a:r>
                      <a:endParaRPr lang="en-IN" dirty="0"/>
                    </a:p>
                  </a:txBody>
                  <a:tcPr/>
                </a:tc>
                <a:extLst>
                  <a:ext uri="{0D108BD9-81ED-4DB2-BD59-A6C34878D82A}">
                    <a16:rowId xmlns:a16="http://schemas.microsoft.com/office/drawing/2014/main" val="4119821621"/>
                  </a:ext>
                </a:extLst>
              </a:tr>
              <a:tr h="1005028">
                <a:tc>
                  <a:txBody>
                    <a:bodyPr/>
                    <a:lstStyle/>
                    <a:p>
                      <a:r>
                        <a:rPr lang="en-IN" dirty="0"/>
                        <a:t>4</a:t>
                      </a:r>
                    </a:p>
                  </a:txBody>
                  <a:tcPr/>
                </a:tc>
                <a:tc>
                  <a:txBody>
                    <a:bodyPr/>
                    <a:lstStyle/>
                    <a:p>
                      <a:r>
                        <a:rPr lang="en-US" dirty="0"/>
                        <a:t>Real-Time Monitoring of Vehicle Tire Pressure</a:t>
                      </a:r>
                      <a:endParaRPr lang="en-IN" dirty="0"/>
                    </a:p>
                  </a:txBody>
                  <a:tcPr/>
                </a:tc>
                <a:tc>
                  <a:txBody>
                    <a:bodyPr/>
                    <a:lstStyle/>
                    <a:p>
                      <a:r>
                        <a:rPr lang="en-IN" dirty="0"/>
                        <a:t>Yang et al. (2020)</a:t>
                      </a:r>
                    </a:p>
                  </a:txBody>
                  <a:tcPr/>
                </a:tc>
                <a:tc>
                  <a:txBody>
                    <a:bodyPr/>
                    <a:lstStyle/>
                    <a:p>
                      <a:r>
                        <a:rPr lang="en-US" dirty="0"/>
                        <a:t>Improved safety by alerting drivers to tire pressure deviations.</a:t>
                      </a:r>
                      <a:endParaRPr lang="en-IN" dirty="0"/>
                    </a:p>
                  </a:txBody>
                  <a:tcPr/>
                </a:tc>
                <a:tc>
                  <a:txBody>
                    <a:bodyPr/>
                    <a:lstStyle/>
                    <a:p>
                      <a:r>
                        <a:rPr lang="en-US" dirty="0"/>
                        <a:t>Sensor battery life issues and inaccuracies in harsh conditions.</a:t>
                      </a:r>
                      <a:endParaRPr lang="en-IN" dirty="0"/>
                    </a:p>
                  </a:txBody>
                  <a:tcPr/>
                </a:tc>
                <a:extLst>
                  <a:ext uri="{0D108BD9-81ED-4DB2-BD59-A6C34878D82A}">
                    <a16:rowId xmlns:a16="http://schemas.microsoft.com/office/drawing/2014/main" val="1472823660"/>
                  </a:ext>
                </a:extLst>
              </a:tr>
            </a:tbl>
          </a:graphicData>
        </a:graphic>
      </p:graphicFrame>
      <p:sp>
        <p:nvSpPr>
          <p:cNvPr id="12" name="Slide Number Placeholder 11">
            <a:extLst>
              <a:ext uri="{FF2B5EF4-FFF2-40B4-BE49-F238E27FC236}">
                <a16:creationId xmlns:a16="http://schemas.microsoft.com/office/drawing/2014/main" id="{37A77EE2-1D66-21A7-458F-01F89EA18FD8}"/>
              </a:ext>
            </a:extLst>
          </p:cNvPr>
          <p:cNvSpPr>
            <a:spLocks noGrp="1"/>
          </p:cNvSpPr>
          <p:nvPr>
            <p:ph type="sldNum" sz="quarter" idx="12"/>
          </p:nvPr>
        </p:nvSpPr>
        <p:spPr>
          <a:xfrm>
            <a:off x="513337" y="6564489"/>
            <a:ext cx="11292840" cy="293511"/>
          </a:xfrm>
        </p:spPr>
        <p:txBody>
          <a:bodyPr/>
          <a:lstStyle/>
          <a:p>
            <a:fld id="{294A09A9-5501-47C1-A89A-A340965A2BE2}" type="slidenum">
              <a:rPr lang="en-US" smtClean="0"/>
              <a:pPr/>
              <a:t>6</a:t>
            </a:fld>
            <a:endParaRPr lang="en-US" dirty="0">
              <a:latin typeface="+mn-lt"/>
            </a:endParaRPr>
          </a:p>
        </p:txBody>
      </p:sp>
    </p:spTree>
    <p:extLst>
      <p:ext uri="{BB962C8B-B14F-4D97-AF65-F5344CB8AC3E}">
        <p14:creationId xmlns:p14="http://schemas.microsoft.com/office/powerpoint/2010/main" val="412769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94A91-F1E1-3805-8344-DD6EB9CE3699}"/>
              </a:ext>
            </a:extLst>
          </p:cNvPr>
          <p:cNvSpPr>
            <a:spLocks noGrp="1"/>
          </p:cNvSpPr>
          <p:nvPr>
            <p:ph type="title"/>
          </p:nvPr>
        </p:nvSpPr>
        <p:spPr>
          <a:xfrm>
            <a:off x="659130" y="552996"/>
            <a:ext cx="10873740" cy="647336"/>
          </a:xfrm>
        </p:spPr>
        <p:txBody>
          <a:bodyPr/>
          <a:lstStyle/>
          <a:p>
            <a:r>
              <a:rPr lang="en-US" dirty="0"/>
              <a:t>                    BLOCK DIAGRAM</a:t>
            </a:r>
            <a:endParaRPr lang="en-IN" dirty="0"/>
          </a:p>
        </p:txBody>
      </p:sp>
      <p:sp>
        <p:nvSpPr>
          <p:cNvPr id="5" name="Slide Number Placeholder 4">
            <a:extLst>
              <a:ext uri="{FF2B5EF4-FFF2-40B4-BE49-F238E27FC236}">
                <a16:creationId xmlns:a16="http://schemas.microsoft.com/office/drawing/2014/main" id="{E6C908F0-862E-87DA-E1B8-13CB5B7E8705}"/>
              </a:ext>
            </a:extLst>
          </p:cNvPr>
          <p:cNvSpPr>
            <a:spLocks noGrp="1"/>
          </p:cNvSpPr>
          <p:nvPr>
            <p:ph type="sldNum" sz="quarter" idx="22"/>
          </p:nvPr>
        </p:nvSpPr>
        <p:spPr>
          <a:xfrm>
            <a:off x="519028" y="6342516"/>
            <a:ext cx="11153944" cy="274867"/>
          </a:xfrm>
        </p:spPr>
        <p:txBody>
          <a:bodyPr/>
          <a:lstStyle/>
          <a:p>
            <a:fld id="{294A09A9-5501-47C1-A89A-A340965A2BE2}" type="slidenum">
              <a:rPr lang="en-US" smtClean="0"/>
              <a:pPr/>
              <a:t>7</a:t>
            </a:fld>
            <a:r>
              <a:rPr lang="en-US" dirty="0"/>
              <a:t>                                                                                                                                                                                                                                                                               </a:t>
            </a:r>
            <a:r>
              <a:rPr lang="en-US" sz="1100" dirty="0"/>
              <a:t> DEPT OF ECE, DSCE</a:t>
            </a:r>
            <a:endParaRPr lang="en-US" dirty="0">
              <a:latin typeface="+mn-lt"/>
            </a:endParaRPr>
          </a:p>
        </p:txBody>
      </p:sp>
      <p:pic>
        <p:nvPicPr>
          <p:cNvPr id="8" name="Content Placeholder 7">
            <a:extLst>
              <a:ext uri="{FF2B5EF4-FFF2-40B4-BE49-F238E27FC236}">
                <a16:creationId xmlns:a16="http://schemas.microsoft.com/office/drawing/2014/main" id="{E9C3762D-83C1-B2F0-55B9-FA8527330F54}"/>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042355" y="1424192"/>
            <a:ext cx="6107289" cy="5433808"/>
          </a:xfrm>
        </p:spPr>
      </p:pic>
    </p:spTree>
    <p:extLst>
      <p:ext uri="{BB962C8B-B14F-4D97-AF65-F5344CB8AC3E}">
        <p14:creationId xmlns:p14="http://schemas.microsoft.com/office/powerpoint/2010/main" val="618516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58A1F-739C-B80A-465A-1E7E5A9EA1D5}"/>
              </a:ext>
            </a:extLst>
          </p:cNvPr>
          <p:cNvSpPr>
            <a:spLocks noGrp="1"/>
          </p:cNvSpPr>
          <p:nvPr>
            <p:ph type="title"/>
          </p:nvPr>
        </p:nvSpPr>
        <p:spPr>
          <a:xfrm>
            <a:off x="784506" y="525780"/>
            <a:ext cx="10622987" cy="744489"/>
          </a:xfrm>
        </p:spPr>
        <p:txBody>
          <a:bodyPr/>
          <a:lstStyle/>
          <a:p>
            <a:r>
              <a:rPr lang="en-IN" dirty="0"/>
              <a:t>                    Circuit Diagram</a:t>
            </a:r>
          </a:p>
        </p:txBody>
      </p:sp>
      <p:pic>
        <p:nvPicPr>
          <p:cNvPr id="7" name="Content Placeholder 6">
            <a:extLst>
              <a:ext uri="{FF2B5EF4-FFF2-40B4-BE49-F238E27FC236}">
                <a16:creationId xmlns:a16="http://schemas.microsoft.com/office/drawing/2014/main" id="{004315CC-2112-AD78-AB06-384501D19974}"/>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545599" y="1783469"/>
            <a:ext cx="9100800" cy="4672576"/>
          </a:xfrm>
        </p:spPr>
      </p:pic>
      <p:sp>
        <p:nvSpPr>
          <p:cNvPr id="5" name="Slide Number Placeholder 4">
            <a:extLst>
              <a:ext uri="{FF2B5EF4-FFF2-40B4-BE49-F238E27FC236}">
                <a16:creationId xmlns:a16="http://schemas.microsoft.com/office/drawing/2014/main" id="{C1DB5125-5B7A-A732-322E-EF6599B0BB59}"/>
              </a:ext>
            </a:extLst>
          </p:cNvPr>
          <p:cNvSpPr>
            <a:spLocks noGrp="1"/>
          </p:cNvSpPr>
          <p:nvPr>
            <p:ph type="sldNum" sz="quarter" idx="12"/>
          </p:nvPr>
        </p:nvSpPr>
        <p:spPr/>
        <p:txBody>
          <a:bodyPr/>
          <a:lstStyle/>
          <a:p>
            <a:fld id="{294A09A9-5501-47C1-A89A-A340965A2BE2}" type="slidenum">
              <a:rPr lang="en-US" smtClean="0"/>
              <a:pPr/>
              <a:t>8</a:t>
            </a:fld>
            <a:endParaRPr lang="en-US" dirty="0">
              <a:latin typeface="+mn-lt"/>
            </a:endParaRPr>
          </a:p>
        </p:txBody>
      </p:sp>
    </p:spTree>
    <p:extLst>
      <p:ext uri="{BB962C8B-B14F-4D97-AF65-F5344CB8AC3E}">
        <p14:creationId xmlns:p14="http://schemas.microsoft.com/office/powerpoint/2010/main" val="2801608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73541184-1279-4F7C-7104-628C186FE83A}"/>
              </a:ext>
            </a:extLst>
          </p:cNvPr>
          <p:cNvSpPr>
            <a:spLocks noGrp="1"/>
          </p:cNvSpPr>
          <p:nvPr>
            <p:ph type="title"/>
          </p:nvPr>
        </p:nvSpPr>
        <p:spPr>
          <a:xfrm>
            <a:off x="714868" y="1027288"/>
            <a:ext cx="9610796" cy="785716"/>
          </a:xfrm>
        </p:spPr>
        <p:txBody>
          <a:bodyPr/>
          <a:lstStyle/>
          <a:p>
            <a:r>
              <a:rPr lang="en-US" dirty="0"/>
              <a:t>             Hardware &amp; Software Tools  </a:t>
            </a:r>
            <a:endParaRPr lang="en-IN" dirty="0"/>
          </a:p>
        </p:txBody>
      </p:sp>
      <p:sp>
        <p:nvSpPr>
          <p:cNvPr id="16" name="Content Placeholder 15">
            <a:extLst>
              <a:ext uri="{FF2B5EF4-FFF2-40B4-BE49-F238E27FC236}">
                <a16:creationId xmlns:a16="http://schemas.microsoft.com/office/drawing/2014/main" id="{B70D37F8-29DE-08B2-F709-8D05451B7A01}"/>
              </a:ext>
            </a:extLst>
          </p:cNvPr>
          <p:cNvSpPr>
            <a:spLocks noGrp="1"/>
          </p:cNvSpPr>
          <p:nvPr>
            <p:ph sz="quarter" idx="13"/>
          </p:nvPr>
        </p:nvSpPr>
        <p:spPr>
          <a:xfrm>
            <a:off x="3228623" y="2236852"/>
            <a:ext cx="3048000" cy="3699328"/>
          </a:xfrm>
        </p:spPr>
        <p:txBody>
          <a:bodyPr>
            <a:normAutofit fontScale="92500" lnSpcReduction="20000"/>
          </a:bodyPr>
          <a:lstStyle/>
          <a:p>
            <a:pPr marL="0" indent="0">
              <a:buNone/>
            </a:pPr>
            <a:r>
              <a:rPr lang="en-US" dirty="0"/>
              <a:t> </a:t>
            </a:r>
            <a:r>
              <a:rPr lang="en-US" sz="2200" u="sng" dirty="0"/>
              <a:t>Hardware</a:t>
            </a:r>
            <a:r>
              <a:rPr lang="en-US" sz="2200" dirty="0"/>
              <a:t> </a:t>
            </a:r>
            <a:r>
              <a:rPr lang="en-US" sz="2200" u="sng" dirty="0"/>
              <a:t>Tools                                  </a:t>
            </a:r>
          </a:p>
          <a:p>
            <a:pPr lvl="0"/>
            <a:r>
              <a:rPr lang="en-IN" sz="2200" dirty="0"/>
              <a:t>Arduino Uno</a:t>
            </a:r>
          </a:p>
          <a:p>
            <a:pPr lvl="0"/>
            <a:r>
              <a:rPr lang="en-IN" sz="2200" dirty="0"/>
              <a:t>LCD Display</a:t>
            </a:r>
          </a:p>
          <a:p>
            <a:pPr lvl="0"/>
            <a:r>
              <a:rPr lang="en-IN" sz="2200" dirty="0"/>
              <a:t>Gas Sensor</a:t>
            </a:r>
          </a:p>
          <a:p>
            <a:pPr lvl="0"/>
            <a:r>
              <a:rPr lang="en-IN" sz="2200" dirty="0"/>
              <a:t>ESP8266 NodeMCU</a:t>
            </a:r>
          </a:p>
          <a:p>
            <a:pPr lvl="0"/>
            <a:r>
              <a:rPr lang="en-IN" sz="2200" dirty="0"/>
              <a:t>GPS</a:t>
            </a:r>
          </a:p>
          <a:p>
            <a:pPr lvl="0"/>
            <a:r>
              <a:rPr lang="en-IN" sz="2200" dirty="0"/>
              <a:t>Vibration Sensor</a:t>
            </a:r>
          </a:p>
          <a:p>
            <a:pPr lvl="0"/>
            <a:r>
              <a:rPr lang="en-IN" sz="2200" dirty="0"/>
              <a:t>Accelerometer</a:t>
            </a:r>
          </a:p>
        </p:txBody>
      </p:sp>
      <p:sp>
        <p:nvSpPr>
          <p:cNvPr id="23" name="TextBox 22">
            <a:extLst>
              <a:ext uri="{FF2B5EF4-FFF2-40B4-BE49-F238E27FC236}">
                <a16:creationId xmlns:a16="http://schemas.microsoft.com/office/drawing/2014/main" id="{9DE75E27-519D-0A3B-1355-D011035A8768}"/>
              </a:ext>
            </a:extLst>
          </p:cNvPr>
          <p:cNvSpPr txBox="1"/>
          <p:nvPr/>
        </p:nvSpPr>
        <p:spPr>
          <a:xfrm>
            <a:off x="6626577" y="2361030"/>
            <a:ext cx="2603598" cy="2523768"/>
          </a:xfrm>
          <a:prstGeom prst="rect">
            <a:avLst/>
          </a:prstGeom>
          <a:noFill/>
        </p:spPr>
        <p:txBody>
          <a:bodyPr wrap="none" rtlCol="0">
            <a:spAutoFit/>
          </a:bodyPr>
          <a:lstStyle/>
          <a:p>
            <a:r>
              <a:rPr lang="en-US" sz="2000" u="sng" dirty="0">
                <a:solidFill>
                  <a:schemeClr val="bg1"/>
                </a:solidFill>
              </a:rPr>
              <a:t>Software</a:t>
            </a:r>
            <a:r>
              <a:rPr lang="en-US" sz="2000" dirty="0">
                <a:solidFill>
                  <a:schemeClr val="bg1"/>
                </a:solidFill>
              </a:rPr>
              <a:t> </a:t>
            </a:r>
            <a:r>
              <a:rPr lang="en-US" sz="2000" u="sng" dirty="0">
                <a:solidFill>
                  <a:schemeClr val="bg1"/>
                </a:solidFill>
              </a:rPr>
              <a:t>Tools</a:t>
            </a:r>
          </a:p>
          <a:p>
            <a:endParaRPr lang="en-US" sz="2000" u="sng" dirty="0">
              <a:solidFill>
                <a:schemeClr val="bg1"/>
              </a:solidFill>
            </a:endParaRPr>
          </a:p>
          <a:p>
            <a:pPr marL="285750" lvl="0" indent="-285750">
              <a:buFont typeface="Arial" panose="020B0604020202020204" pitchFamily="34" charset="0"/>
              <a:buChar char="•"/>
            </a:pPr>
            <a:r>
              <a:rPr lang="en-IN" sz="2000" dirty="0">
                <a:solidFill>
                  <a:schemeClr val="bg1"/>
                </a:solidFill>
              </a:rPr>
              <a:t>Arduino IDE  </a:t>
            </a:r>
          </a:p>
          <a:p>
            <a:pPr lvl="0"/>
            <a:r>
              <a:rPr lang="en-IN" sz="2000" dirty="0">
                <a:solidFill>
                  <a:schemeClr val="bg1"/>
                </a:solidFill>
              </a:rPr>
              <a:t>                      </a:t>
            </a:r>
          </a:p>
          <a:p>
            <a:pPr marL="285750" lvl="0" indent="-285750">
              <a:buFont typeface="Arial" panose="020B0604020202020204" pitchFamily="34" charset="0"/>
              <a:buChar char="•"/>
            </a:pPr>
            <a:r>
              <a:rPr lang="en-IN" sz="2000" dirty="0">
                <a:solidFill>
                  <a:schemeClr val="bg1"/>
                </a:solidFill>
              </a:rPr>
              <a:t>Embedded C &amp; C++</a:t>
            </a:r>
          </a:p>
          <a:p>
            <a:pPr marL="285750" lvl="0" indent="-285750">
              <a:buFont typeface="Arial" panose="020B0604020202020204" pitchFamily="34" charset="0"/>
              <a:buChar char="•"/>
            </a:pPr>
            <a:endParaRPr lang="en-IN" sz="2000" dirty="0">
              <a:solidFill>
                <a:schemeClr val="bg1"/>
              </a:solidFill>
            </a:endParaRPr>
          </a:p>
          <a:p>
            <a:pPr marL="285750" lvl="0" indent="-285750">
              <a:buFont typeface="Arial" panose="020B0604020202020204" pitchFamily="34" charset="0"/>
              <a:buChar char="•"/>
            </a:pPr>
            <a:r>
              <a:rPr lang="en-IN" sz="2000" dirty="0">
                <a:solidFill>
                  <a:schemeClr val="bg1"/>
                </a:solidFill>
              </a:rPr>
              <a:t>Blynk IOT</a:t>
            </a:r>
          </a:p>
          <a:p>
            <a:endParaRPr lang="en-US" u="sng" dirty="0">
              <a:solidFill>
                <a:schemeClr val="bg1"/>
              </a:solidFill>
            </a:endParaRPr>
          </a:p>
        </p:txBody>
      </p:sp>
      <p:sp>
        <p:nvSpPr>
          <p:cNvPr id="24" name="Slide Number Placeholder 23">
            <a:extLst>
              <a:ext uri="{FF2B5EF4-FFF2-40B4-BE49-F238E27FC236}">
                <a16:creationId xmlns:a16="http://schemas.microsoft.com/office/drawing/2014/main" id="{3979D1BC-E9A5-6F68-D44A-4A3E085EC1ED}"/>
              </a:ext>
            </a:extLst>
          </p:cNvPr>
          <p:cNvSpPr>
            <a:spLocks noGrp="1"/>
          </p:cNvSpPr>
          <p:nvPr>
            <p:ph type="sldNum" sz="quarter" idx="22"/>
          </p:nvPr>
        </p:nvSpPr>
        <p:spPr>
          <a:xfrm>
            <a:off x="594360" y="6273478"/>
            <a:ext cx="11188668" cy="306393"/>
          </a:xfrm>
        </p:spPr>
        <p:txBody>
          <a:bodyPr/>
          <a:lstStyle/>
          <a:p>
            <a:fld id="{294A09A9-5501-47C1-A89A-A340965A2BE2}" type="slidenum">
              <a:rPr lang="en-US" smtClean="0"/>
              <a:pPr/>
              <a:t>9</a:t>
            </a:fld>
            <a:r>
              <a:rPr lang="en-US" dirty="0"/>
              <a:t>                                                                                                                                                                                                                                                                              </a:t>
            </a:r>
            <a:r>
              <a:rPr lang="en-US" sz="1100" dirty="0"/>
              <a:t> DEPT OF ECE, DSCE</a:t>
            </a:r>
            <a:r>
              <a:rPr lang="en-US" dirty="0"/>
              <a:t> </a:t>
            </a:r>
            <a:endParaRPr lang="en-US" dirty="0">
              <a:latin typeface="+mn-lt"/>
            </a:endParaRPr>
          </a:p>
        </p:txBody>
      </p:sp>
    </p:spTree>
    <p:extLst>
      <p:ext uri="{BB962C8B-B14F-4D97-AF65-F5344CB8AC3E}">
        <p14:creationId xmlns:p14="http://schemas.microsoft.com/office/powerpoint/2010/main" val="3200312026"/>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616</TotalTime>
  <Words>2504</Words>
  <Application>Microsoft Office PowerPoint</Application>
  <PresentationFormat>Widescreen</PresentationFormat>
  <Paragraphs>269</Paragraphs>
  <Slides>25</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Cambria</vt:lpstr>
      <vt:lpstr>Franklin Gothic Book</vt:lpstr>
      <vt:lpstr>Franklin Gothic Demi</vt:lpstr>
      <vt:lpstr>Symbol</vt:lpstr>
      <vt:lpstr>Times New Roman</vt:lpstr>
      <vt:lpstr>Wingdings</vt:lpstr>
      <vt:lpstr>Custom</vt:lpstr>
      <vt:lpstr>PowerPoint Presentation</vt:lpstr>
      <vt:lpstr>               CONTENTS</vt:lpstr>
      <vt:lpstr>INTRODUCTION</vt:lpstr>
      <vt:lpstr>                  PROBLEM STATEMENT</vt:lpstr>
      <vt:lpstr>                         OBJECTIVES</vt:lpstr>
      <vt:lpstr>LITERATURE SURVEY</vt:lpstr>
      <vt:lpstr>                    BLOCK DIAGRAM</vt:lpstr>
      <vt:lpstr>                    Circuit Diagram</vt:lpstr>
      <vt:lpstr>             Hardware &amp; Software Tools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FLOW CHART </vt:lpstr>
      <vt:lpstr>                     METHODOLOGY</vt:lpstr>
      <vt:lpstr>PowerPoint Presentation</vt:lpstr>
      <vt:lpstr>           RESULTS AND DISCUSSIONS</vt:lpstr>
      <vt:lpstr>PowerPoint Presentation</vt:lpstr>
      <vt:lpstr>                    APPLICATIONS</vt:lpstr>
      <vt:lpstr>SUMMURY</vt:lpstr>
      <vt:lpstr>                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Sanyukta SK</dc:creator>
  <cp:lastModifiedBy>vaishnavi kandgule</cp:lastModifiedBy>
  <cp:revision>8</cp:revision>
  <dcterms:created xsi:type="dcterms:W3CDTF">2024-11-16T18:20:38Z</dcterms:created>
  <dcterms:modified xsi:type="dcterms:W3CDTF">2025-01-21T10:42:10Z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