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 roundtripDataSignature="AMtx7mj4+vzKLBjH07A2XyQuhETBypekz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d607c7f6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d607c7f6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1295400" y="762000"/>
            <a:ext cx="9808200" cy="5800500"/>
          </a:xfrm>
          <a:prstGeom prst="roundRect">
            <a:avLst>
              <a:gd name="adj" fmla="val 16667"/>
            </a:avLst>
          </a:prstGeom>
          <a:gradFill>
            <a:gsLst>
              <a:gs pos="0">
                <a:srgbClr val="5F82CA"/>
              </a:gs>
              <a:gs pos="50000">
                <a:srgbClr val="3C70CA"/>
              </a:gs>
              <a:gs pos="100000">
                <a:srgbClr val="2E60B9"/>
              </a:gs>
            </a:gsLst>
            <a:lin ang="5400012"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5" name="Google Shape;85;p1"/>
          <p:cNvSpPr txBox="1">
            <a:spLocks noGrp="1"/>
          </p:cNvSpPr>
          <p:nvPr>
            <p:ph type="title"/>
          </p:nvPr>
        </p:nvSpPr>
        <p:spPr>
          <a:xfrm>
            <a:off x="1752600" y="1600200"/>
            <a:ext cx="8610900" cy="3374598"/>
          </a:xfrm>
          <a:prstGeom prst="rect">
            <a:avLst/>
          </a:prstGeom>
          <a:noFill/>
          <a:ln>
            <a:noFill/>
          </a:ln>
        </p:spPr>
        <p:txBody>
          <a:bodyPr spcFirstLastPara="1" wrap="square" lIns="91425" tIns="45700" rIns="91425" bIns="45700" anchor="ctr" anchorCtr="0">
            <a:normAutofit fontScale="90000"/>
          </a:bodyPr>
          <a:lstStyle/>
          <a:p>
            <a:pPr marL="0" lvl="0" indent="0" rtl="0">
              <a:lnSpc>
                <a:spcPct val="90000"/>
              </a:lnSpc>
              <a:spcBef>
                <a:spcPts val="0"/>
              </a:spcBef>
              <a:spcAft>
                <a:spcPts val="0"/>
              </a:spcAft>
              <a:buClr>
                <a:schemeClr val="dk1"/>
              </a:buClr>
              <a:buSzPts val="2160"/>
              <a:buFont typeface="Calibri"/>
              <a:buNone/>
            </a:pPr>
            <a:r>
              <a:rPr lang="en-US" sz="2160" b="1" dirty="0" smtClean="0"/>
              <a:t>                                       </a:t>
            </a:r>
            <a:br>
              <a:rPr lang="en-US" sz="2160" b="1" dirty="0" smtClean="0"/>
            </a:br>
            <a:r>
              <a:rPr lang="en-US" sz="2160" b="1" dirty="0" smtClean="0"/>
              <a:t/>
            </a:r>
            <a:br>
              <a:rPr lang="en-US" sz="2160" b="1" dirty="0" smtClean="0"/>
            </a:br>
            <a:r>
              <a:rPr lang="en-US" sz="2160" b="1" dirty="0" smtClean="0"/>
              <a:t>Ministry</a:t>
            </a:r>
            <a:r>
              <a:rPr lang="en-US" sz="2160" b="1" dirty="0"/>
              <a:t>/ Organization name:  </a:t>
            </a:r>
            <a:r>
              <a:rPr lang="en-US" sz="2150" b="1" dirty="0"/>
              <a:t>Govt. Of Goa </a:t>
            </a:r>
            <a:r>
              <a:rPr lang="en-US" sz="2160" b="1" dirty="0"/>
              <a:t> </a:t>
            </a:r>
            <a:br>
              <a:rPr lang="en-US" sz="2160" b="1" dirty="0"/>
            </a:br>
            <a:endParaRPr sz="2160" b="1"/>
          </a:p>
          <a:p>
            <a:pPr marL="0" lvl="0" indent="0" algn="just" rtl="0">
              <a:lnSpc>
                <a:spcPct val="90000"/>
              </a:lnSpc>
              <a:spcBef>
                <a:spcPts val="0"/>
              </a:spcBef>
              <a:spcAft>
                <a:spcPts val="0"/>
              </a:spcAft>
              <a:buClr>
                <a:schemeClr val="dk1"/>
              </a:buClr>
              <a:buSzPts val="2160"/>
              <a:buFont typeface="Calibri"/>
              <a:buNone/>
            </a:pPr>
            <a:r>
              <a:rPr lang="en-US" sz="2160" b="1" dirty="0" smtClean="0"/>
              <a:t>Problem Statement </a:t>
            </a:r>
            <a:r>
              <a:rPr lang="en-US" sz="2160" b="1" dirty="0"/>
              <a:t>: Virtual Tourist Guide [DR135</a:t>
            </a:r>
            <a:r>
              <a:rPr lang="en-US" sz="2160" b="1" dirty="0" smtClean="0"/>
              <a:t>]</a:t>
            </a:r>
            <a:endParaRPr sz="2160" b="1" smtClean="0"/>
          </a:p>
          <a:p>
            <a:pPr marL="0" lvl="0" indent="0" rtl="0">
              <a:lnSpc>
                <a:spcPct val="90000"/>
              </a:lnSpc>
              <a:spcBef>
                <a:spcPts val="0"/>
              </a:spcBef>
              <a:spcAft>
                <a:spcPts val="0"/>
              </a:spcAft>
              <a:buClr>
                <a:schemeClr val="dk1"/>
              </a:buClr>
              <a:buSzPts val="2160"/>
              <a:buFont typeface="Calibri"/>
              <a:buNone/>
            </a:pPr>
            <a:r>
              <a:rPr lang="en-US" sz="2160" b="1" dirty="0" smtClean="0"/>
              <a:t>	</a:t>
            </a:r>
            <a:br>
              <a:rPr lang="en-US" sz="2160" b="1" dirty="0" smtClean="0"/>
            </a:br>
            <a:r>
              <a:rPr lang="en-US" sz="2160" b="1" dirty="0" smtClean="0"/>
              <a:t>	</a:t>
            </a:r>
            <a:r>
              <a:rPr lang="en-US" sz="2160" b="1" dirty="0" smtClean="0"/>
              <a:t>1.Higher Cost issues for tourists</a:t>
            </a:r>
            <a:br>
              <a:rPr lang="en-US" sz="2160" b="1" dirty="0" smtClean="0"/>
            </a:br>
            <a:r>
              <a:rPr lang="en-US" sz="2160" b="1" dirty="0" smtClean="0"/>
              <a:t/>
            </a:r>
            <a:br>
              <a:rPr lang="en-US" sz="2160" b="1" dirty="0" smtClean="0"/>
            </a:br>
            <a:r>
              <a:rPr lang="en-US" sz="2160" b="1" dirty="0" smtClean="0"/>
              <a:t>	</a:t>
            </a:r>
            <a:r>
              <a:rPr lang="en-US" sz="2160" b="1" dirty="0" smtClean="0"/>
              <a:t>2.Unknown landmarks and Miss-guidance to the tourists </a:t>
            </a:r>
            <a:br>
              <a:rPr lang="en-US" sz="2160" b="1" dirty="0" smtClean="0"/>
            </a:br>
            <a:r>
              <a:rPr lang="en-US" sz="2160" b="1" dirty="0" smtClean="0"/>
              <a:t>	</a:t>
            </a:r>
            <a:r>
              <a:rPr lang="en-US" sz="2160" b="1" dirty="0" smtClean="0"/>
              <a:t/>
            </a:r>
            <a:br>
              <a:rPr lang="en-US" sz="2160" b="1" dirty="0" smtClean="0"/>
            </a:br>
            <a:r>
              <a:rPr lang="en-US" sz="2160" b="1" dirty="0" smtClean="0"/>
              <a:t>	</a:t>
            </a:r>
            <a:r>
              <a:rPr lang="en-US" sz="2160" b="1" dirty="0" smtClean="0"/>
              <a:t>3.Language barriers of tourist guides</a:t>
            </a:r>
            <a:br>
              <a:rPr lang="en-US" sz="2160" b="1" dirty="0" smtClean="0"/>
            </a:br>
            <a:r>
              <a:rPr lang="en-US" sz="2160" b="1" dirty="0" smtClean="0"/>
              <a:t>	</a:t>
            </a:r>
            <a:r>
              <a:rPr lang="en-US" sz="2160" b="1" dirty="0" smtClean="0"/>
              <a:t/>
            </a:r>
            <a:br>
              <a:rPr lang="en-US" sz="2160" b="1" dirty="0" smtClean="0"/>
            </a:br>
            <a:r>
              <a:rPr lang="en-US" sz="2160" b="1" dirty="0" smtClean="0"/>
              <a:t>	</a:t>
            </a:r>
            <a:r>
              <a:rPr lang="en-US" sz="2160" b="1" dirty="0" smtClean="0"/>
              <a:t>4.Trust issues faced by the tourists</a:t>
            </a:r>
            <a:br>
              <a:rPr lang="en-US" sz="2160" b="1" dirty="0" smtClean="0"/>
            </a:br>
            <a:r>
              <a:rPr lang="en-US" sz="2160" b="1" dirty="0" smtClean="0"/>
              <a:t>	</a:t>
            </a:r>
            <a:br>
              <a:rPr lang="en-US" sz="2160" b="1" dirty="0" smtClean="0"/>
            </a:br>
            <a:r>
              <a:rPr lang="en-US" sz="2160" b="1" dirty="0" smtClean="0"/>
              <a:t>	5. Huge decrease in tourists since 2017</a:t>
            </a:r>
            <a:r>
              <a:rPr lang="en-US" sz="2160" b="1" dirty="0" smtClean="0"/>
              <a:t/>
            </a:r>
            <a:br>
              <a:rPr lang="en-US" sz="2160" b="1" dirty="0" smtClean="0"/>
            </a:br>
            <a:r>
              <a:rPr lang="en-US" sz="2160" b="1" dirty="0" smtClean="0"/>
              <a:t/>
            </a:r>
            <a:br>
              <a:rPr lang="en-US" sz="2160" b="1" dirty="0" smtClean="0"/>
            </a:br>
            <a:r>
              <a:rPr lang="en-US" sz="2160" b="1" dirty="0" smtClean="0"/>
              <a:t>Team </a:t>
            </a:r>
            <a:r>
              <a:rPr lang="en-US" sz="2160" b="1" dirty="0"/>
              <a:t>Name :  Sinister Six</a:t>
            </a:r>
            <a:br>
              <a:rPr lang="en-US" sz="2160" b="1" dirty="0"/>
            </a:br>
            <a:endParaRPr sz="2160" b="1"/>
          </a:p>
          <a:p>
            <a:pPr marL="0" lvl="0" indent="0" algn="just" rtl="0">
              <a:lnSpc>
                <a:spcPct val="90000"/>
              </a:lnSpc>
              <a:spcBef>
                <a:spcPts val="0"/>
              </a:spcBef>
              <a:spcAft>
                <a:spcPts val="0"/>
              </a:spcAft>
              <a:buClr>
                <a:schemeClr val="dk1"/>
              </a:buClr>
              <a:buSzPts val="2160"/>
              <a:buFont typeface="Calibri"/>
              <a:buNone/>
            </a:pPr>
            <a:r>
              <a:rPr lang="en-US" sz="2160" b="1" dirty="0"/>
              <a:t>Team Leader Name :  Varnekar Shashank Ravindra				</a:t>
            </a:r>
            <a:r>
              <a:rPr lang="en-US" sz="2160" b="1" dirty="0" smtClean="0"/>
              <a:t>		</a:t>
            </a:r>
            <a:endParaRPr sz="2160" b="1"/>
          </a:p>
          <a:p>
            <a:pPr marL="0" lvl="0" indent="0" algn="just" rtl="0">
              <a:lnSpc>
                <a:spcPct val="90000"/>
              </a:lnSpc>
              <a:spcBef>
                <a:spcPts val="0"/>
              </a:spcBef>
              <a:spcAft>
                <a:spcPts val="0"/>
              </a:spcAft>
              <a:buClr>
                <a:schemeClr val="dk1"/>
              </a:buClr>
              <a:buSzPts val="2160"/>
              <a:buFont typeface="Calibri"/>
              <a:buNone/>
            </a:pPr>
            <a:r>
              <a:rPr lang="en-US" sz="2160" b="1" dirty="0"/>
              <a:t>College Code :  </a:t>
            </a:r>
            <a:r>
              <a:rPr lang="en-US" sz="2160" b="1" dirty="0" smtClean="0"/>
              <a:t>6270</a:t>
            </a:r>
            <a:endParaRPr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304800" y="762000"/>
            <a:ext cx="11582400" cy="5562600"/>
          </a:xfrm>
          <a:prstGeom prst="roundRect">
            <a:avLst>
              <a:gd name="adj" fmla="val 16667"/>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Calibri"/>
              <a:buNone/>
            </a:pPr>
            <a:endParaRPr sz="1800"/>
          </a:p>
        </p:txBody>
      </p:sp>
      <p:sp>
        <p:nvSpPr>
          <p:cNvPr id="91" name="Google Shape;91;p2"/>
          <p:cNvSpPr txBox="1">
            <a:spLocks noGrp="1"/>
          </p:cNvSpPr>
          <p:nvPr>
            <p:ph type="title"/>
          </p:nvPr>
        </p:nvSpPr>
        <p:spPr>
          <a:xfrm>
            <a:off x="609600" y="228600"/>
            <a:ext cx="10972800" cy="62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a:t>Idea / Solution :</a:t>
            </a:r>
            <a:endParaRPr/>
          </a:p>
        </p:txBody>
      </p:sp>
      <p:sp>
        <p:nvSpPr>
          <p:cNvPr id="92" name="Google Shape;92;p2"/>
          <p:cNvSpPr txBox="1"/>
          <p:nvPr/>
        </p:nvSpPr>
        <p:spPr>
          <a:xfrm>
            <a:off x="1686375" y="989551"/>
            <a:ext cx="8561100" cy="5171400"/>
          </a:xfrm>
          <a:prstGeom prst="rect">
            <a:avLst/>
          </a:prstGeom>
          <a:noFill/>
          <a:ln>
            <a:noFill/>
          </a:ln>
        </p:spPr>
        <p:txBody>
          <a:bodyPr spcFirstLastPara="1" wrap="square" lIns="91425" tIns="91425" rIns="91425" bIns="91425" anchor="t" anchorCtr="0">
            <a:noAutofit/>
          </a:bodyPr>
          <a:lstStyle/>
          <a:p>
            <a:pPr lvl="0" indent="457200" algn="just">
              <a:lnSpc>
                <a:spcPct val="115000"/>
              </a:lnSpc>
              <a:spcAft>
                <a:spcPts val="1000"/>
              </a:spcAft>
              <a:buClr>
                <a:schemeClr val="dk1"/>
              </a:buClr>
              <a:buSzPts val="1100"/>
            </a:pPr>
            <a:r>
              <a:rPr lang="en-US" sz="2150" b="1" dirty="0">
                <a:solidFill>
                  <a:schemeClr val="dk1"/>
                </a:solidFill>
                <a:latin typeface="Calibri"/>
                <a:ea typeface="Calibri"/>
                <a:cs typeface="Calibri"/>
                <a:sym typeface="Calibri"/>
              </a:rPr>
              <a:t>VIRTUAL TOURIST </a:t>
            </a:r>
            <a:r>
              <a:rPr lang="en-US" sz="2150" b="1" dirty="0" smtClean="0">
                <a:solidFill>
                  <a:schemeClr val="dk1"/>
                </a:solidFill>
                <a:latin typeface="Calibri"/>
                <a:ea typeface="Calibri"/>
                <a:cs typeface="Calibri"/>
                <a:sym typeface="Calibri"/>
              </a:rPr>
              <a:t>GUIDE : is the Android application based system for </a:t>
            </a:r>
            <a:r>
              <a:rPr lang="en-US" sz="2150" b="1" dirty="0" smtClean="0">
                <a:solidFill>
                  <a:schemeClr val="dk1"/>
                </a:solidFill>
                <a:latin typeface="Calibri"/>
                <a:ea typeface="Calibri"/>
                <a:cs typeface="Calibri"/>
                <a:sym typeface="Calibri"/>
              </a:rPr>
              <a:t>Govt. </a:t>
            </a:r>
            <a:r>
              <a:rPr lang="en-US" sz="2150" b="1" dirty="0" smtClean="0">
                <a:solidFill>
                  <a:schemeClr val="dk1"/>
                </a:solidFill>
                <a:latin typeface="Calibri"/>
                <a:ea typeface="Calibri"/>
                <a:cs typeface="Calibri"/>
                <a:sym typeface="Calibri"/>
              </a:rPr>
              <a:t>of Goa which will act as a virtual guide for tourists</a:t>
            </a:r>
            <a:r>
              <a:rPr lang="en-US" sz="2150" b="1" dirty="0" smtClean="0">
                <a:solidFill>
                  <a:schemeClr val="dk1"/>
                </a:solidFill>
                <a:latin typeface="Calibri"/>
                <a:ea typeface="Calibri"/>
                <a:cs typeface="Calibri"/>
                <a:sym typeface="Calibri"/>
              </a:rPr>
              <a:t>.</a:t>
            </a:r>
          </a:p>
          <a:p>
            <a:pPr lvl="0" indent="457200" algn="just">
              <a:lnSpc>
                <a:spcPct val="115000"/>
              </a:lnSpc>
              <a:spcAft>
                <a:spcPts val="1000"/>
              </a:spcAft>
              <a:buClr>
                <a:schemeClr val="dk1"/>
              </a:buClr>
              <a:buSzPts val="1100"/>
            </a:pPr>
            <a:r>
              <a:rPr lang="en-US" sz="2150" b="1" dirty="0" smtClean="0">
                <a:latin typeface="Calibri" pitchFamily="34" charset="0"/>
                <a:ea typeface="Calibri"/>
                <a:cs typeface="Calibri" pitchFamily="34" charset="0"/>
                <a:sym typeface="Calibri"/>
              </a:rPr>
              <a:t>1.Cheapest </a:t>
            </a:r>
            <a:r>
              <a:rPr lang="en-US" sz="2150" b="1" dirty="0" smtClean="0">
                <a:latin typeface="Calibri" pitchFamily="34" charset="0"/>
                <a:ea typeface="Calibri"/>
                <a:cs typeface="Calibri" pitchFamily="34" charset="0"/>
                <a:sym typeface="Calibri"/>
              </a:rPr>
              <a:t>guide you can hire in </a:t>
            </a:r>
            <a:r>
              <a:rPr lang="en-US" sz="2150" b="1" dirty="0" smtClean="0">
                <a:latin typeface="Calibri" pitchFamily="34" charset="0"/>
                <a:ea typeface="Calibri"/>
                <a:cs typeface="Calibri" pitchFamily="34" charset="0"/>
                <a:sym typeface="Calibri"/>
              </a:rPr>
              <a:t>Goa. </a:t>
            </a:r>
          </a:p>
          <a:p>
            <a:pPr lvl="0" indent="457200" algn="just">
              <a:lnSpc>
                <a:spcPct val="115000"/>
              </a:lnSpc>
              <a:spcAft>
                <a:spcPts val="1000"/>
              </a:spcAft>
              <a:buClr>
                <a:schemeClr val="dk1"/>
              </a:buClr>
              <a:buSzPts val="1100"/>
            </a:pPr>
            <a:r>
              <a:rPr lang="en-US" sz="2150" b="1" dirty="0" smtClean="0">
                <a:latin typeface="Calibri" pitchFamily="34" charset="0"/>
                <a:ea typeface="Calibri"/>
                <a:cs typeface="Calibri" pitchFamily="34" charset="0"/>
                <a:sym typeface="Calibri"/>
              </a:rPr>
              <a:t>2.Just click the picture and know the place.</a:t>
            </a:r>
            <a:endParaRPr lang="en-US" sz="2150" b="1" dirty="0" smtClean="0">
              <a:latin typeface="Calibri" pitchFamily="34" charset="0"/>
              <a:ea typeface="Calibri"/>
              <a:cs typeface="Calibri" pitchFamily="34" charset="0"/>
              <a:sym typeface="Calibri"/>
            </a:endParaRPr>
          </a:p>
          <a:p>
            <a:pPr lvl="0" indent="457200" algn="just">
              <a:lnSpc>
                <a:spcPct val="115000"/>
              </a:lnSpc>
              <a:spcAft>
                <a:spcPts val="1000"/>
              </a:spcAft>
              <a:buClr>
                <a:schemeClr val="dk1"/>
              </a:buClr>
              <a:buSzPts val="1100"/>
            </a:pPr>
            <a:r>
              <a:rPr lang="en-US" sz="2150" b="1" dirty="0" smtClean="0">
                <a:latin typeface="Calibri" pitchFamily="34" charset="0"/>
                <a:ea typeface="Calibri"/>
                <a:cs typeface="Calibri" pitchFamily="34" charset="0"/>
                <a:sym typeface="Calibri"/>
              </a:rPr>
              <a:t>3</a:t>
            </a:r>
            <a:r>
              <a:rPr lang="en-US" sz="2150" b="1" dirty="0" smtClean="0">
                <a:latin typeface="Calibri" pitchFamily="34" charset="0"/>
                <a:ea typeface="Calibri"/>
                <a:cs typeface="Calibri" pitchFamily="34" charset="0"/>
                <a:sym typeface="Calibri"/>
              </a:rPr>
              <a:t>.Enjoy </a:t>
            </a:r>
            <a:r>
              <a:rPr lang="en-US" sz="2150" b="1" dirty="0" smtClean="0">
                <a:latin typeface="Calibri" pitchFamily="34" charset="0"/>
                <a:ea typeface="Calibri"/>
                <a:cs typeface="Calibri" pitchFamily="34" charset="0"/>
                <a:sym typeface="Calibri"/>
              </a:rPr>
              <a:t>your vacation as per your personal time and space</a:t>
            </a:r>
            <a:endParaRPr lang="en-US" sz="2150" b="1" dirty="0" smtClean="0">
              <a:solidFill>
                <a:schemeClr val="dk1"/>
              </a:solidFill>
              <a:latin typeface="Calibri"/>
              <a:ea typeface="Calibri"/>
              <a:cs typeface="Calibri"/>
              <a:sym typeface="Calibri"/>
            </a:endParaRPr>
          </a:p>
          <a:p>
            <a:pPr lvl="0" indent="457200" algn="just">
              <a:lnSpc>
                <a:spcPct val="115000"/>
              </a:lnSpc>
              <a:spcAft>
                <a:spcPts val="1000"/>
              </a:spcAft>
              <a:buClr>
                <a:schemeClr val="dk1"/>
              </a:buClr>
              <a:buSzPts val="1100"/>
            </a:pPr>
            <a:r>
              <a:rPr lang="en-US" sz="2150" b="1" dirty="0" smtClean="0">
                <a:latin typeface="Calibri" pitchFamily="34" charset="0"/>
                <a:ea typeface="Calibri"/>
                <a:cs typeface="Calibri" pitchFamily="34" charset="0"/>
                <a:sym typeface="Calibri"/>
              </a:rPr>
              <a:t>4</a:t>
            </a:r>
            <a:r>
              <a:rPr lang="en-US" sz="2150" b="1" dirty="0" smtClean="0">
                <a:latin typeface="Calibri" pitchFamily="34" charset="0"/>
                <a:ea typeface="Calibri"/>
                <a:cs typeface="Calibri" pitchFamily="34" charset="0"/>
                <a:sym typeface="Calibri"/>
              </a:rPr>
              <a:t>.Solving </a:t>
            </a:r>
            <a:r>
              <a:rPr lang="en-US" sz="2150" b="1" dirty="0" smtClean="0">
                <a:latin typeface="Calibri" pitchFamily="34" charset="0"/>
                <a:ea typeface="Calibri"/>
                <a:cs typeface="Calibri" pitchFamily="34" charset="0"/>
                <a:sym typeface="Calibri"/>
              </a:rPr>
              <a:t>Trust issues by providing the perfect information</a:t>
            </a:r>
            <a:r>
              <a:rPr lang="en-US" sz="2150" b="1" dirty="0" smtClean="0">
                <a:latin typeface="Calibri" pitchFamily="34" charset="0"/>
                <a:ea typeface="Calibri"/>
                <a:cs typeface="Calibri" pitchFamily="34" charset="0"/>
                <a:sym typeface="Calibri"/>
              </a:rPr>
              <a:t>.</a:t>
            </a:r>
          </a:p>
          <a:p>
            <a:pPr lvl="0" indent="457200" algn="just">
              <a:lnSpc>
                <a:spcPct val="115000"/>
              </a:lnSpc>
              <a:spcAft>
                <a:spcPts val="1000"/>
              </a:spcAft>
              <a:buClr>
                <a:schemeClr val="dk1"/>
              </a:buClr>
              <a:buSzPts val="1100"/>
            </a:pPr>
            <a:r>
              <a:rPr lang="en-US" sz="2150" b="1" dirty="0" smtClean="0">
                <a:solidFill>
                  <a:schemeClr val="dk1"/>
                </a:solidFill>
                <a:latin typeface="Calibri" pitchFamily="34" charset="0"/>
                <a:ea typeface="Calibri"/>
                <a:cs typeface="Calibri" pitchFamily="34" charset="0"/>
                <a:sym typeface="Calibri"/>
              </a:rPr>
              <a:t>5. Notification of nearby landmarks with ratings of the same.</a:t>
            </a:r>
            <a:endParaRPr lang="en-US" sz="2150" b="1" dirty="0" smtClean="0">
              <a:solidFill>
                <a:schemeClr val="dk1"/>
              </a:solidFill>
              <a:latin typeface="Calibri"/>
              <a:ea typeface="Calibri"/>
              <a:cs typeface="Calibri"/>
              <a:sym typeface="Calibri"/>
            </a:endParaRPr>
          </a:p>
          <a:p>
            <a:pPr lvl="0" indent="457200" algn="just">
              <a:lnSpc>
                <a:spcPct val="115000"/>
              </a:lnSpc>
              <a:spcAft>
                <a:spcPts val="1000"/>
              </a:spcAft>
              <a:buClr>
                <a:schemeClr val="dk1"/>
              </a:buClr>
              <a:buSzPts val="1100"/>
            </a:pPr>
            <a:r>
              <a:rPr lang="en-US" sz="2150" b="1" dirty="0" smtClean="0">
                <a:solidFill>
                  <a:schemeClr val="dk1"/>
                </a:solidFill>
                <a:latin typeface="Calibri"/>
                <a:ea typeface="Calibri"/>
                <a:cs typeface="Calibri"/>
                <a:sym typeface="Calibri"/>
              </a:rPr>
              <a:t>6.Text to speech for multiple languages by 1</a:t>
            </a:r>
            <a:r>
              <a:rPr lang="en-US" sz="2150" b="1" baseline="30000" dirty="0" smtClean="0">
                <a:solidFill>
                  <a:schemeClr val="dk1"/>
                </a:solidFill>
                <a:latin typeface="Calibri"/>
                <a:ea typeface="Calibri"/>
                <a:cs typeface="Calibri"/>
                <a:sym typeface="Calibri"/>
              </a:rPr>
              <a:t>st</a:t>
            </a:r>
            <a:r>
              <a:rPr lang="en-US" sz="2150" b="1" dirty="0" smtClean="0">
                <a:solidFill>
                  <a:schemeClr val="dk1"/>
                </a:solidFill>
                <a:latin typeface="Calibri"/>
                <a:ea typeface="Calibri"/>
                <a:cs typeface="Calibri"/>
                <a:sym typeface="Calibri"/>
              </a:rPr>
              <a:t> person narration.</a:t>
            </a:r>
          </a:p>
          <a:p>
            <a:pPr lvl="0" indent="457200" algn="ctr">
              <a:lnSpc>
                <a:spcPct val="115000"/>
              </a:lnSpc>
              <a:spcAft>
                <a:spcPts val="1000"/>
              </a:spcAft>
              <a:buClr>
                <a:schemeClr val="dk1"/>
              </a:buClr>
              <a:buSzPts val="1100"/>
            </a:pPr>
            <a:r>
              <a:rPr lang="en-US" sz="3200" b="1" dirty="0" smtClean="0">
                <a:latin typeface="Calibri" pitchFamily="34" charset="0"/>
                <a:ea typeface="Calibri"/>
                <a:cs typeface="Calibri" pitchFamily="34" charset="0"/>
                <a:sym typeface="Calibri"/>
              </a:rPr>
              <a:t>We promise you Increase in Tourist by the end of the year.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7d607c7f64_0_2"/>
          <p:cNvSpPr/>
          <p:nvPr/>
        </p:nvSpPr>
        <p:spPr>
          <a:xfrm>
            <a:off x="1260775" y="525125"/>
            <a:ext cx="9366300" cy="2719800"/>
          </a:xfrm>
          <a:prstGeom prst="roundRect">
            <a:avLst>
              <a:gd name="adj" fmla="val 16667"/>
            </a:avLst>
          </a:prstGeom>
          <a:gradFill>
            <a:gsLst>
              <a:gs pos="0">
                <a:srgbClr val="5F82CA"/>
              </a:gs>
              <a:gs pos="50000">
                <a:srgbClr val="3C70CA"/>
              </a:gs>
              <a:gs pos="100000">
                <a:srgbClr val="2E60B9"/>
              </a:gs>
            </a:gsLst>
            <a:lin ang="5400012"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endParaRPr/>
          </a:p>
        </p:txBody>
      </p:sp>
      <p:sp>
        <p:nvSpPr>
          <p:cNvPr id="98" name="Google Shape;98;g7d607c7f64_0_2"/>
          <p:cNvSpPr txBox="1"/>
          <p:nvPr/>
        </p:nvSpPr>
        <p:spPr>
          <a:xfrm>
            <a:off x="1538475" y="714725"/>
            <a:ext cx="7893600" cy="20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150" dirty="0">
                <a:solidFill>
                  <a:schemeClr val="dk1"/>
                </a:solidFill>
                <a:latin typeface="Calibri"/>
                <a:ea typeface="Calibri"/>
                <a:cs typeface="Calibri"/>
                <a:sym typeface="Calibri"/>
              </a:rPr>
              <a:t>Technology Stack:-</a:t>
            </a:r>
            <a:endParaRPr sz="2150">
              <a:solidFill>
                <a:schemeClr val="dk1"/>
              </a:solidFill>
              <a:latin typeface="Calibri"/>
              <a:ea typeface="Calibri"/>
              <a:cs typeface="Calibri"/>
              <a:sym typeface="Calibri"/>
            </a:endParaRPr>
          </a:p>
          <a:p>
            <a:pPr marL="457200" lvl="0" indent="-365125" algn="l" rtl="0">
              <a:spcBef>
                <a:spcPts val="0"/>
              </a:spcBef>
              <a:spcAft>
                <a:spcPts val="0"/>
              </a:spcAft>
              <a:buClr>
                <a:schemeClr val="dk1"/>
              </a:buClr>
              <a:buSzPts val="2150"/>
              <a:buFont typeface="Calibri"/>
              <a:buAutoNum type="arabicPeriod"/>
            </a:pPr>
            <a:r>
              <a:rPr lang="en-US" sz="2150" dirty="0">
                <a:solidFill>
                  <a:schemeClr val="dk1"/>
                </a:solidFill>
                <a:latin typeface="Calibri"/>
                <a:ea typeface="Calibri"/>
                <a:cs typeface="Calibri"/>
                <a:sym typeface="Calibri"/>
              </a:rPr>
              <a:t>Programming Language : </a:t>
            </a:r>
            <a:r>
              <a:rPr lang="en-US" sz="2150" dirty="0" smtClean="0">
                <a:solidFill>
                  <a:schemeClr val="dk1"/>
                </a:solidFill>
                <a:latin typeface="Calibri"/>
                <a:ea typeface="Calibri"/>
                <a:cs typeface="Calibri"/>
                <a:sym typeface="Calibri"/>
              </a:rPr>
              <a:t>Java/Dart</a:t>
            </a:r>
            <a:endParaRPr sz="2150">
              <a:solidFill>
                <a:schemeClr val="dk1"/>
              </a:solidFill>
              <a:latin typeface="Calibri"/>
              <a:ea typeface="Calibri"/>
              <a:cs typeface="Calibri"/>
              <a:sym typeface="Calibri"/>
            </a:endParaRPr>
          </a:p>
          <a:p>
            <a:pPr marL="457200" lvl="0" indent="-365125" algn="l" rtl="0">
              <a:spcBef>
                <a:spcPts val="0"/>
              </a:spcBef>
              <a:spcAft>
                <a:spcPts val="0"/>
              </a:spcAft>
              <a:buClr>
                <a:schemeClr val="dk1"/>
              </a:buClr>
              <a:buSzPts val="2150"/>
              <a:buFont typeface="Calibri"/>
              <a:buAutoNum type="arabicPeriod"/>
            </a:pPr>
            <a:r>
              <a:rPr lang="en-US" sz="2150" dirty="0">
                <a:solidFill>
                  <a:schemeClr val="dk1"/>
                </a:solidFill>
                <a:latin typeface="Calibri"/>
                <a:ea typeface="Calibri"/>
                <a:cs typeface="Calibri"/>
                <a:sym typeface="Calibri"/>
              </a:rPr>
              <a:t>Toolkit: Android </a:t>
            </a:r>
            <a:r>
              <a:rPr lang="en-US" sz="2150" dirty="0" smtClean="0">
                <a:solidFill>
                  <a:schemeClr val="dk1"/>
                </a:solidFill>
                <a:latin typeface="Calibri"/>
                <a:ea typeface="Calibri"/>
                <a:cs typeface="Calibri"/>
                <a:sym typeface="Calibri"/>
              </a:rPr>
              <a:t>Studio, </a:t>
            </a:r>
            <a:r>
              <a:rPr lang="en-US" sz="2150" dirty="0">
                <a:solidFill>
                  <a:schemeClr val="dk1"/>
                </a:solidFill>
                <a:latin typeface="Calibri"/>
                <a:ea typeface="Calibri"/>
                <a:cs typeface="Calibri"/>
                <a:sym typeface="Calibri"/>
              </a:rPr>
              <a:t>Android Developer </a:t>
            </a:r>
            <a:r>
              <a:rPr lang="en-US" sz="2150" dirty="0" smtClean="0">
                <a:solidFill>
                  <a:schemeClr val="dk1"/>
                </a:solidFill>
                <a:latin typeface="Calibri"/>
                <a:ea typeface="Calibri"/>
                <a:cs typeface="Calibri"/>
                <a:sym typeface="Calibri"/>
              </a:rPr>
              <a:t>Tools/ Flutter </a:t>
            </a:r>
            <a:endParaRPr sz="2150">
              <a:solidFill>
                <a:schemeClr val="dk1"/>
              </a:solidFill>
              <a:latin typeface="Calibri"/>
              <a:ea typeface="Calibri"/>
              <a:cs typeface="Calibri"/>
              <a:sym typeface="Calibri"/>
            </a:endParaRPr>
          </a:p>
          <a:p>
            <a:pPr marL="457200" lvl="0" indent="-365125" algn="l" rtl="0">
              <a:spcBef>
                <a:spcPts val="0"/>
              </a:spcBef>
              <a:spcAft>
                <a:spcPts val="0"/>
              </a:spcAft>
              <a:buClr>
                <a:schemeClr val="dk1"/>
              </a:buClr>
              <a:buSzPts val="2150"/>
              <a:buFont typeface="Calibri"/>
              <a:buAutoNum type="arabicPeriod"/>
            </a:pPr>
            <a:r>
              <a:rPr lang="en-US" sz="2150" dirty="0">
                <a:solidFill>
                  <a:schemeClr val="dk1"/>
                </a:solidFill>
                <a:latin typeface="Calibri"/>
                <a:ea typeface="Calibri"/>
                <a:cs typeface="Calibri"/>
                <a:sym typeface="Calibri"/>
              </a:rPr>
              <a:t>SDK: </a:t>
            </a:r>
            <a:r>
              <a:rPr lang="en-US" sz="2150" dirty="0" smtClean="0">
                <a:solidFill>
                  <a:schemeClr val="dk1"/>
                </a:solidFill>
                <a:latin typeface="Calibri"/>
                <a:ea typeface="Calibri"/>
                <a:cs typeface="Calibri"/>
                <a:sym typeface="Calibri"/>
              </a:rPr>
              <a:t>Android SDK, Flutter SDK</a:t>
            </a:r>
            <a:endParaRPr sz="2150">
              <a:solidFill>
                <a:schemeClr val="dk1"/>
              </a:solidFill>
              <a:latin typeface="Calibri"/>
              <a:ea typeface="Calibri"/>
              <a:cs typeface="Calibri"/>
              <a:sym typeface="Calibri"/>
            </a:endParaRPr>
          </a:p>
          <a:p>
            <a:pPr marL="457200" lvl="0" indent="-365125" algn="l" rtl="0">
              <a:spcBef>
                <a:spcPts val="0"/>
              </a:spcBef>
              <a:spcAft>
                <a:spcPts val="0"/>
              </a:spcAft>
              <a:buClr>
                <a:schemeClr val="dk1"/>
              </a:buClr>
              <a:buSzPts val="2150"/>
              <a:buFont typeface="Calibri"/>
              <a:buAutoNum type="arabicPeriod"/>
            </a:pPr>
            <a:r>
              <a:rPr lang="en-US" sz="2150" dirty="0">
                <a:solidFill>
                  <a:schemeClr val="dk1"/>
                </a:solidFill>
                <a:latin typeface="Calibri"/>
                <a:ea typeface="Calibri"/>
                <a:cs typeface="Calibri"/>
                <a:sym typeface="Calibri"/>
              </a:rPr>
              <a:t>Machine Learning Algorithm : Image Recognition </a:t>
            </a:r>
            <a:endParaRPr sz="2150">
              <a:solidFill>
                <a:schemeClr val="dk1"/>
              </a:solidFill>
              <a:latin typeface="Calibri"/>
              <a:ea typeface="Calibri"/>
              <a:cs typeface="Calibri"/>
              <a:sym typeface="Calibri"/>
            </a:endParaRPr>
          </a:p>
          <a:p>
            <a:pPr marL="457200" lvl="0" indent="-365125" algn="l" rtl="0">
              <a:spcBef>
                <a:spcPts val="0"/>
              </a:spcBef>
              <a:spcAft>
                <a:spcPts val="0"/>
              </a:spcAft>
              <a:buClr>
                <a:schemeClr val="dk1"/>
              </a:buClr>
              <a:buSzPts val="2150"/>
              <a:buFont typeface="Calibri"/>
              <a:buAutoNum type="arabicPeriod"/>
            </a:pPr>
            <a:r>
              <a:rPr lang="en-US" sz="2150" dirty="0">
                <a:solidFill>
                  <a:schemeClr val="dk1"/>
                </a:solidFill>
                <a:latin typeface="Calibri"/>
                <a:ea typeface="Calibri"/>
                <a:cs typeface="Calibri"/>
                <a:sym typeface="Calibri"/>
              </a:rPr>
              <a:t>Firebase</a:t>
            </a:r>
            <a:endParaRPr sz="2150">
              <a:solidFill>
                <a:schemeClr val="dk1"/>
              </a:solidFill>
              <a:latin typeface="Calibri"/>
              <a:ea typeface="Calibri"/>
              <a:cs typeface="Calibri"/>
              <a:sym typeface="Calibri"/>
            </a:endParaRPr>
          </a:p>
          <a:p>
            <a:pPr marL="457200" lvl="0" indent="-365125" algn="l" rtl="0">
              <a:spcBef>
                <a:spcPts val="0"/>
              </a:spcBef>
              <a:spcAft>
                <a:spcPts val="0"/>
              </a:spcAft>
              <a:buClr>
                <a:schemeClr val="dk1"/>
              </a:buClr>
              <a:buSzPts val="2150"/>
              <a:buFont typeface="Calibri"/>
              <a:buAutoNum type="arabicPeriod"/>
            </a:pPr>
            <a:r>
              <a:rPr lang="en-US" sz="2150" dirty="0">
                <a:solidFill>
                  <a:schemeClr val="dk1"/>
                </a:solidFill>
                <a:latin typeface="Calibri"/>
                <a:ea typeface="Calibri"/>
                <a:cs typeface="Calibri"/>
                <a:sym typeface="Calibri"/>
              </a:rPr>
              <a:t>APIs by Google</a:t>
            </a:r>
            <a:endParaRPr sz="2150">
              <a:solidFill>
                <a:schemeClr val="dk1"/>
              </a:solidFill>
              <a:latin typeface="Calibri"/>
              <a:ea typeface="Calibri"/>
              <a:cs typeface="Calibri"/>
              <a:sym typeface="Calibri"/>
            </a:endParaRPr>
          </a:p>
        </p:txBody>
      </p:sp>
      <p:sp>
        <p:nvSpPr>
          <p:cNvPr id="99" name="Google Shape;99;g7d607c7f64_0_2"/>
          <p:cNvSpPr/>
          <p:nvPr/>
        </p:nvSpPr>
        <p:spPr>
          <a:xfrm>
            <a:off x="1262474" y="3772825"/>
            <a:ext cx="9366300" cy="2404500"/>
          </a:xfrm>
          <a:prstGeom prst="roundRect">
            <a:avLst>
              <a:gd name="adj" fmla="val 16667"/>
            </a:avLst>
          </a:prstGeom>
          <a:gradFill>
            <a:gsLst>
              <a:gs pos="0">
                <a:srgbClr val="5F82CA"/>
              </a:gs>
              <a:gs pos="50000">
                <a:srgbClr val="3C70CA"/>
              </a:gs>
              <a:gs pos="100000">
                <a:srgbClr val="2E60B9"/>
              </a:gs>
            </a:gsLst>
            <a:lin ang="5400012"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endParaRPr/>
          </a:p>
        </p:txBody>
      </p:sp>
      <p:sp>
        <p:nvSpPr>
          <p:cNvPr id="100" name="Google Shape;100;g7d607c7f64_0_2"/>
          <p:cNvSpPr txBox="1"/>
          <p:nvPr/>
        </p:nvSpPr>
        <p:spPr>
          <a:xfrm>
            <a:off x="1536775" y="3962425"/>
            <a:ext cx="7893600" cy="20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50" dirty="0">
                <a:solidFill>
                  <a:schemeClr val="dk1"/>
                </a:solidFill>
                <a:latin typeface="Calibri"/>
                <a:ea typeface="Calibri"/>
                <a:cs typeface="Calibri"/>
                <a:sym typeface="Calibri"/>
              </a:rPr>
              <a:t>Dependencies / Show stopper:-</a:t>
            </a:r>
            <a:endParaRPr sz="2150">
              <a:solidFill>
                <a:schemeClr val="dk1"/>
              </a:solidFill>
              <a:latin typeface="Calibri"/>
              <a:ea typeface="Calibri"/>
              <a:cs typeface="Calibri"/>
              <a:sym typeface="Calibri"/>
            </a:endParaRPr>
          </a:p>
          <a:p>
            <a:pPr marL="0" lvl="0" indent="0" algn="l" rtl="0">
              <a:spcBef>
                <a:spcPts val="0"/>
              </a:spcBef>
              <a:spcAft>
                <a:spcPts val="0"/>
              </a:spcAft>
              <a:buNone/>
            </a:pPr>
            <a:r>
              <a:rPr lang="en-US" sz="2150" dirty="0">
                <a:latin typeface="Calibri"/>
                <a:ea typeface="Calibri"/>
                <a:cs typeface="Calibri"/>
                <a:sym typeface="Calibri"/>
              </a:rPr>
              <a:t>1.</a:t>
            </a:r>
            <a:r>
              <a:rPr lang="en-US" sz="2150" dirty="0">
                <a:solidFill>
                  <a:schemeClr val="dk1"/>
                </a:solidFill>
                <a:latin typeface="Calibri"/>
                <a:ea typeface="Calibri"/>
                <a:cs typeface="Calibri"/>
                <a:sym typeface="Calibri"/>
              </a:rPr>
              <a:t>User Sign in</a:t>
            </a:r>
            <a:endParaRPr sz="2150">
              <a:solidFill>
                <a:schemeClr val="dk1"/>
              </a:solidFill>
              <a:latin typeface="Calibri"/>
              <a:ea typeface="Calibri"/>
              <a:cs typeface="Calibri"/>
              <a:sym typeface="Calibri"/>
            </a:endParaRPr>
          </a:p>
          <a:p>
            <a:pPr marL="0" lvl="0" indent="0" algn="l" rtl="0">
              <a:spcBef>
                <a:spcPts val="0"/>
              </a:spcBef>
              <a:spcAft>
                <a:spcPts val="0"/>
              </a:spcAft>
              <a:buNone/>
            </a:pPr>
            <a:r>
              <a:rPr lang="en-US" sz="2150" dirty="0">
                <a:latin typeface="Calibri"/>
                <a:ea typeface="Calibri"/>
                <a:cs typeface="Calibri"/>
                <a:sym typeface="Calibri"/>
              </a:rPr>
              <a:t>2.</a:t>
            </a:r>
            <a:r>
              <a:rPr lang="en-US" sz="2150" dirty="0">
                <a:solidFill>
                  <a:schemeClr val="dk1"/>
                </a:solidFill>
                <a:latin typeface="Calibri"/>
                <a:ea typeface="Calibri"/>
                <a:cs typeface="Calibri"/>
                <a:sym typeface="Calibri"/>
              </a:rPr>
              <a:t>Image Input</a:t>
            </a:r>
            <a:endParaRPr sz="2150">
              <a:solidFill>
                <a:schemeClr val="dk1"/>
              </a:solidFill>
              <a:latin typeface="Calibri"/>
              <a:ea typeface="Calibri"/>
              <a:cs typeface="Calibri"/>
              <a:sym typeface="Calibri"/>
            </a:endParaRPr>
          </a:p>
          <a:p>
            <a:pPr marL="0" lvl="0" indent="0" algn="l" rtl="0">
              <a:spcBef>
                <a:spcPts val="0"/>
              </a:spcBef>
              <a:spcAft>
                <a:spcPts val="0"/>
              </a:spcAft>
              <a:buNone/>
            </a:pPr>
            <a:r>
              <a:rPr lang="en-US" sz="2150" dirty="0">
                <a:solidFill>
                  <a:schemeClr val="dk1"/>
                </a:solidFill>
                <a:latin typeface="Calibri"/>
                <a:ea typeface="Calibri"/>
                <a:cs typeface="Calibri"/>
                <a:sym typeface="Calibri"/>
              </a:rPr>
              <a:t>3.GPS Access</a:t>
            </a:r>
            <a:endParaRPr sz="2150">
              <a:solidFill>
                <a:schemeClr val="dk1"/>
              </a:solidFill>
              <a:latin typeface="Calibri"/>
              <a:ea typeface="Calibri"/>
              <a:cs typeface="Calibri"/>
              <a:sym typeface="Calibri"/>
            </a:endParaRPr>
          </a:p>
          <a:p>
            <a:pPr marL="0" lvl="0" indent="0" algn="l" rtl="0">
              <a:spcBef>
                <a:spcPts val="0"/>
              </a:spcBef>
              <a:spcAft>
                <a:spcPts val="0"/>
              </a:spcAft>
              <a:buNone/>
            </a:pPr>
            <a:r>
              <a:rPr lang="en-US" sz="2150" dirty="0">
                <a:solidFill>
                  <a:schemeClr val="dk1"/>
                </a:solidFill>
                <a:latin typeface="Calibri"/>
                <a:ea typeface="Calibri"/>
                <a:cs typeface="Calibri"/>
                <a:sym typeface="Calibri"/>
              </a:rPr>
              <a:t>4.Internet Access</a:t>
            </a:r>
            <a:endParaRPr sz="2150">
              <a:solidFill>
                <a:schemeClr val="dk1"/>
              </a:solidFill>
              <a:latin typeface="Calibri"/>
              <a:ea typeface="Calibri"/>
              <a:cs typeface="Calibri"/>
              <a:sym typeface="Calibri"/>
            </a:endParaRPr>
          </a:p>
          <a:p>
            <a:pPr marL="0" lvl="0" indent="0" algn="l" rtl="0">
              <a:spcBef>
                <a:spcPts val="0"/>
              </a:spcBef>
              <a:spcAft>
                <a:spcPts val="0"/>
              </a:spcAft>
              <a:buNone/>
            </a:pPr>
            <a:endParaRPr sz="2150">
              <a:solidFill>
                <a:schemeClr val="dk1"/>
              </a:solidFill>
              <a:latin typeface="Calibri"/>
              <a:ea typeface="Calibri"/>
              <a:cs typeface="Calibri"/>
              <a:sym typeface="Calibri"/>
            </a:endParaRPr>
          </a:p>
          <a:p>
            <a:pPr marL="0" lvl="0" indent="0" algn="l" rtl="0">
              <a:spcBef>
                <a:spcPts val="0"/>
              </a:spcBef>
              <a:spcAft>
                <a:spcPts val="0"/>
              </a:spcAft>
              <a:buNone/>
            </a:pPr>
            <a:endParaRPr sz="215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5334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Use- Case Diagram</a:t>
            </a:r>
            <a:endParaRPr/>
          </a:p>
        </p:txBody>
      </p:sp>
      <p:sp>
        <p:nvSpPr>
          <p:cNvPr id="106" name="Google Shape;106;p3"/>
          <p:cNvSpPr/>
          <p:nvPr/>
        </p:nvSpPr>
        <p:spPr>
          <a:xfrm>
            <a:off x="533400" y="1066800"/>
            <a:ext cx="10744200" cy="5562600"/>
          </a:xfrm>
          <a:prstGeom prst="roundRect">
            <a:avLst>
              <a:gd name="adj" fmla="val 16667"/>
            </a:avLst>
          </a:prstGeom>
          <a:gradFill>
            <a:gsLst>
              <a:gs pos="0">
                <a:srgbClr val="5F82CA"/>
              </a:gs>
              <a:gs pos="50000">
                <a:srgbClr val="3C70CA"/>
              </a:gs>
              <a:gs pos="100000">
                <a:srgbClr val="2E60B9"/>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r>
              <a:rPr lang="en-US" dirty="0" smtClean="0"/>
              <a:t>z</a:t>
            </a:r>
            <a:endParaRPr/>
          </a:p>
        </p:txBody>
      </p:sp>
      <p:pic>
        <p:nvPicPr>
          <p:cNvPr id="107" name="Google Shape;107;p3"/>
          <p:cNvPicPr preferRelativeResize="0"/>
          <p:nvPr/>
        </p:nvPicPr>
        <p:blipFill>
          <a:blip r:embed="rId3">
            <a:alphaModFix/>
          </a:blip>
          <a:stretch>
            <a:fillRect/>
          </a:stretch>
        </p:blipFill>
        <p:spPr>
          <a:xfrm>
            <a:off x="1066800" y="1219200"/>
            <a:ext cx="9601200" cy="5105400"/>
          </a:xfrm>
          <a:prstGeom prst="rect">
            <a:avLst/>
          </a:prstGeom>
          <a:noFill/>
          <a:ln w="9525" cap="flat" cmpd="sng">
            <a:solidFill>
              <a:schemeClr val="accent1"/>
            </a:solidFill>
            <a:prstDash val="solid"/>
            <a:miter lim="8000"/>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154</Words>
  <PresentationFormat>Custom</PresentationFormat>
  <Paragraphs>30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                                         Ministry/ Organization name:  Govt. Of Goa    Problem Statement : Virtual Tourist Guide [DR135]    1.Higher Cost issues for tourists   2.Unknown landmarks and Miss-guidance to the tourists     3.Language barriers of tourist guides    4.Trust issues faced by the tourists    5. Huge decrease in tourists since 2017  Team Name :  Sinister Six  Team Leader Name :  Varnekar Shashank Ravindra       College Code :  6270</vt:lpstr>
      <vt:lpstr>Idea / Solution :</vt:lpstr>
      <vt:lpstr>Slide 3</vt:lpstr>
      <vt:lpstr>Use- Case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Ministry/ Organization name:  Govt. Of Goa    Problem Statement : Virtual Tourist Guide [DR135] Goa is a major tourist destination which pulls thousands of tourists every year. Due to high inflow of domestic as well as international tourists, the manpower required to guide the tourist on these landmarks is not sufficient and sometimes lack in the information that need to be given and highlighted to the tourist. Hence we propose the problem of developing a mobile application which renders information about the monument/landmark just by taking their live pictures as inputs. Also notify user about nearby monuments.  Team Name :  Sinister Six  Team Leader Name :  Varnekar Shashank Ravindra        College Code :  6270</dc:title>
  <dc:creator>Anuja Kanhere</dc:creator>
  <cp:lastModifiedBy>Sony</cp:lastModifiedBy>
  <cp:revision>15</cp:revision>
  <dcterms:created xsi:type="dcterms:W3CDTF">2019-12-18T09:24:53Z</dcterms:created>
  <dcterms:modified xsi:type="dcterms:W3CDTF">2020-02-07T11:50:02Z</dcterms:modified>
</cp:coreProperties>
</file>