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err="1"/>
              <a:t>M.Vaishnavi</a:t>
            </a:r>
            <a:r>
              <a:rPr lang="en-GB" sz="2400" dirty="0"/>
              <a:t>.</a:t>
            </a:r>
            <a:endParaRPr lang="en-US" sz="2400" dirty="0"/>
          </a:p>
          <a:p>
            <a:r>
              <a:rPr lang="en-US" sz="2400" dirty="0"/>
              <a:t>REGISTER NO:</a:t>
            </a:r>
            <a:r>
              <a:rPr lang="en-GB" sz="2400"/>
              <a:t>312219317/asunm1709312219317</a:t>
            </a:r>
            <a:endParaRPr lang="en-US" sz="2400" dirty="0"/>
          </a:p>
          <a:p>
            <a:r>
              <a:rPr lang="en-US" sz="2400" dirty="0"/>
              <a:t>DEPARTMENT:</a:t>
            </a:r>
            <a:r>
              <a:rPr lang="en-GB" sz="2400" dirty="0"/>
              <a:t> </a:t>
            </a:r>
            <a:r>
              <a:rPr lang="en-GB" sz="2400" dirty="0" err="1"/>
              <a:t>IIIrd</a:t>
            </a:r>
            <a:r>
              <a:rPr lang="en-GB" sz="2400" dirty="0"/>
              <a:t> - </a:t>
            </a:r>
            <a:r>
              <a:rPr lang="en-GB" sz="2400" dirty="0" err="1"/>
              <a:t>B.Com</a:t>
            </a:r>
            <a:r>
              <a:rPr lang="en-GB" sz="2400" dirty="0"/>
              <a:t>(Commerce)</a:t>
            </a:r>
            <a:endParaRPr lang="en-US" sz="2400" dirty="0"/>
          </a:p>
          <a:p>
            <a:r>
              <a:rPr lang="en-US" sz="2400" dirty="0"/>
              <a:t>COLLEGE</a:t>
            </a:r>
            <a:r>
              <a:rPr lang="en-GB" sz="2400" dirty="0"/>
              <a:t>: Lakshmi </a:t>
            </a:r>
            <a:r>
              <a:rPr lang="en-GB" sz="2400" dirty="0" err="1"/>
              <a:t>Bangaru</a:t>
            </a:r>
            <a:r>
              <a:rPr lang="en-GB" sz="2400" dirty="0"/>
              <a:t>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B05901E-EFE0-038C-701F-B7AD5A47E978}"/>
              </a:ext>
            </a:extLst>
          </p:cNvPr>
          <p:cNvSpPr txBox="1"/>
          <p:nvPr/>
        </p:nvSpPr>
        <p:spPr>
          <a:xfrm>
            <a:off x="1534327" y="1289963"/>
            <a:ext cx="6104304" cy="5355312"/>
          </a:xfrm>
          <a:prstGeom prst="rect">
            <a:avLst/>
          </a:prstGeom>
          <a:noFill/>
        </p:spPr>
        <p:txBody>
          <a:bodyPr wrap="square">
            <a:spAutoFit/>
          </a:bodyPr>
          <a:lstStyle/>
          <a:p>
            <a:pPr fontAlgn="base"/>
            <a:r>
              <a:rPr lang="en-GB" b="1" dirty="0">
                <a:latin typeface="var(--font-family-body)"/>
              </a:rPr>
              <a:t>Data collection: </a:t>
            </a:r>
            <a:r>
              <a:rPr lang="en-GB" dirty="0">
                <a:latin typeface="var(--font-family-body)"/>
              </a:rPr>
              <a:t>Input employee data such as performance </a:t>
            </a:r>
            <a:r>
              <a:rPr lang="en-GB" dirty="0" err="1">
                <a:latin typeface="var(--font-family-body)"/>
              </a:rPr>
              <a:t>metrics,attendence,and</a:t>
            </a:r>
            <a:r>
              <a:rPr lang="en-GB" dirty="0">
                <a:latin typeface="var(--font-family-body)"/>
              </a:rPr>
              <a:t> feedback into structured tables.</a:t>
            </a:r>
          </a:p>
          <a:p>
            <a:pPr fontAlgn="base"/>
            <a:endParaRPr lang="en-GB" dirty="0">
              <a:latin typeface="var(--font-family-body)"/>
            </a:endParaRPr>
          </a:p>
          <a:p>
            <a:pPr fontAlgn="base"/>
            <a:r>
              <a:rPr lang="en-GB" b="1" dirty="0">
                <a:latin typeface="var(--font-family-body)"/>
              </a:rPr>
              <a:t>Metric Calculation: </a:t>
            </a:r>
            <a:r>
              <a:rPr lang="en-GB" dirty="0">
                <a:latin typeface="var(--font-family-body)"/>
              </a:rPr>
              <a:t>Use formulas to calculate key performance indicators (KPIs) such as average </a:t>
            </a:r>
            <a:r>
              <a:rPr lang="en-GB" dirty="0" err="1">
                <a:latin typeface="var(--font-family-body)"/>
              </a:rPr>
              <a:t>productivity,quality</a:t>
            </a:r>
            <a:r>
              <a:rPr lang="en-GB" dirty="0">
                <a:latin typeface="var(--font-family-body)"/>
              </a:rPr>
              <a:t> scores, and </a:t>
            </a:r>
            <a:r>
              <a:rPr lang="en-GB" dirty="0" err="1">
                <a:latin typeface="var(--font-family-body)"/>
              </a:rPr>
              <a:t>attendence</a:t>
            </a:r>
            <a:r>
              <a:rPr lang="en-GB" dirty="0">
                <a:latin typeface="var(--font-family-body)"/>
              </a:rPr>
              <a:t> rates.</a:t>
            </a:r>
          </a:p>
          <a:p>
            <a:pPr fontAlgn="base"/>
            <a:endParaRPr lang="en-GB" b="1" dirty="0">
              <a:latin typeface="var(--font-family-body)"/>
            </a:endParaRPr>
          </a:p>
          <a:p>
            <a:pPr fontAlgn="base"/>
            <a:r>
              <a:rPr lang="en-GB" b="1" dirty="0">
                <a:latin typeface="var(--font-family-body)"/>
              </a:rPr>
              <a:t>Data Visualization: </a:t>
            </a:r>
            <a:r>
              <a:rPr lang="en-GB" dirty="0">
                <a:latin typeface="var(--font-family-body)"/>
              </a:rPr>
              <a:t>Create charts and graphs(</a:t>
            </a:r>
            <a:r>
              <a:rPr lang="en-GB" dirty="0" err="1">
                <a:latin typeface="var(--font-family-body)"/>
              </a:rPr>
              <a:t>e.g.,bar</a:t>
            </a:r>
            <a:r>
              <a:rPr lang="en-GB" dirty="0">
                <a:latin typeface="var(--font-family-body)"/>
              </a:rPr>
              <a:t> </a:t>
            </a:r>
            <a:r>
              <a:rPr lang="en-GB" dirty="0" err="1">
                <a:latin typeface="var(--font-family-body)"/>
              </a:rPr>
              <a:t>charts,pie</a:t>
            </a:r>
            <a:r>
              <a:rPr lang="en-GB" dirty="0">
                <a:latin typeface="var(--font-family-body)"/>
              </a:rPr>
              <a:t> charts) to visually represent performance trends and comparisons.</a:t>
            </a:r>
          </a:p>
          <a:p>
            <a:pPr fontAlgn="base"/>
            <a:endParaRPr lang="en-GB" b="1" dirty="0">
              <a:latin typeface="var(--font-family-body)"/>
            </a:endParaRPr>
          </a:p>
          <a:p>
            <a:pPr fontAlgn="base"/>
            <a:r>
              <a:rPr lang="en-GB" b="1" dirty="0">
                <a:latin typeface="var(--font-family-body)"/>
              </a:rPr>
              <a:t>Benchmarking: </a:t>
            </a:r>
            <a:r>
              <a:rPr lang="en-GB" dirty="0">
                <a:latin typeface="var(--font-family-body)"/>
              </a:rPr>
              <a:t>Establish benchmark and thresholds for performance evaluation to identify high and low performances.</a:t>
            </a:r>
          </a:p>
          <a:p>
            <a:pPr fontAlgn="base"/>
            <a:endParaRPr lang="en-GB" b="1" dirty="0">
              <a:latin typeface="var(--font-family-body)"/>
            </a:endParaRPr>
          </a:p>
          <a:p>
            <a:pPr fontAlgn="base"/>
            <a:r>
              <a:rPr lang="en-GB" b="1" dirty="0">
                <a:latin typeface="var(--font-family-body)"/>
              </a:rPr>
              <a:t>Reporting: </a:t>
            </a:r>
            <a:r>
              <a:rPr lang="en-GB" dirty="0">
                <a:latin typeface="var(--font-family-body)"/>
              </a:rPr>
              <a:t>Generate summary reports that provide insights into performance and areas for improvement</a:t>
            </a:r>
            <a:endParaRPr lang="en-GB" b="1" dirty="0">
              <a:latin typeface="var(--font-family-body)"/>
            </a:endParaRPr>
          </a:p>
          <a:p>
            <a:pPr fontAlgn="base"/>
            <a:endParaRPr lang="en-GB" b="1" dirty="0">
              <a:effectLst/>
              <a:latin typeface="var(--font-family-body)"/>
            </a:endParaRPr>
          </a:p>
          <a:p>
            <a:pPr fontAlgn="base"/>
            <a:endParaRPr lang="en-GB" dirty="0">
              <a:effectLst/>
              <a:latin typeface="var(--font-family-body)"/>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2C5C22A-2116-0A17-1022-61CFBE05D6B7}"/>
              </a:ext>
            </a:extLst>
          </p:cNvPr>
          <p:cNvSpPr txBox="1"/>
          <p:nvPr/>
        </p:nvSpPr>
        <p:spPr>
          <a:xfrm>
            <a:off x="3043848" y="2551837"/>
            <a:ext cx="6104304" cy="923330"/>
          </a:xfrm>
          <a:prstGeom prst="rect">
            <a:avLst/>
          </a:prstGeom>
          <a:noFill/>
        </p:spPr>
        <p:txBody>
          <a:bodyPr wrap="square">
            <a:spAutoFit/>
          </a:bodyPr>
          <a:lstStyle/>
          <a:p>
            <a:pPr fontAlgn="base"/>
            <a:endParaRPr lang="en-GB" b="0" dirty="0">
              <a:effectLst/>
              <a:latin typeface="var(--font-family-body)"/>
            </a:endParaRPr>
          </a:p>
          <a:p>
            <a:br>
              <a:rPr lang="en-GB" b="0" i="0" dirty="0">
                <a:solidFill>
                  <a:srgbClr val="000000"/>
                </a:solidFill>
                <a:effectLst/>
                <a:highlight>
                  <a:srgbClr val="FFFFFF"/>
                </a:highlight>
                <a:latin typeface="var(--font-family-body)"/>
              </a:rPr>
            </a:br>
            <a:endParaRPr lang="en-US" dirty="0"/>
          </a:p>
        </p:txBody>
      </p:sp>
      <p:pic>
        <p:nvPicPr>
          <p:cNvPr id="10" name="Picture 9">
            <a:extLst>
              <a:ext uri="{FF2B5EF4-FFF2-40B4-BE49-F238E27FC236}">
                <a16:creationId xmlns:a16="http://schemas.microsoft.com/office/drawing/2014/main" id="{83F9D7E6-40A4-9A98-C869-FC7C664FD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916" y="1692278"/>
            <a:ext cx="7044313" cy="47751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36056A-3C1D-1878-DA6D-0E496C89CF46}"/>
              </a:ext>
            </a:extLst>
          </p:cNvPr>
          <p:cNvSpPr txBox="1"/>
          <p:nvPr/>
        </p:nvSpPr>
        <p:spPr>
          <a:xfrm>
            <a:off x="1343660" y="1671177"/>
            <a:ext cx="6104304" cy="2585323"/>
          </a:xfrm>
          <a:prstGeom prst="rect">
            <a:avLst/>
          </a:prstGeom>
          <a:noFill/>
        </p:spPr>
        <p:txBody>
          <a:bodyPr wrap="square">
            <a:spAutoFit/>
          </a:bodyPr>
          <a:lstStyle/>
          <a:p>
            <a:r>
              <a:rPr lang="en-US" dirty="0"/>
              <a:t> using Excel for employee performance analysis offers a structured approach to evaluating and improving staff efficiency. Excel's powerful data management and analysis capabilities enable organizations to track performance trends over time, identify both strengths and areas needing improvement, and set clear benchmarks and goals. By organizing performance metrics into comprehensive reports and visualizations, Excel facilitates data-driven decision-making regarding promotions, training, and resource allocation.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5FA6122-5DBF-32FB-0E2E-6478D542482C}"/>
              </a:ext>
            </a:extLst>
          </p:cNvPr>
          <p:cNvSpPr txBox="1"/>
          <p:nvPr/>
        </p:nvSpPr>
        <p:spPr>
          <a:xfrm>
            <a:off x="308478" y="2019300"/>
            <a:ext cx="7367879" cy="4801314"/>
          </a:xfrm>
          <a:prstGeom prst="rect">
            <a:avLst/>
          </a:prstGeom>
          <a:noFill/>
        </p:spPr>
        <p:txBody>
          <a:bodyPr wrap="square">
            <a:spAutoFit/>
          </a:bodyPr>
          <a:lstStyle/>
          <a:p>
            <a:r>
              <a:rPr lang="en-GB" dirty="0"/>
              <a:t>Develop and Excel based performance analysis to  formal business report written by either a business leader or consultant to define and describe an issue an organisation is facing. Its goal is to propose a detailed method to solve the problem and recommend how those responsible can prevent it from reoccurring in the </a:t>
            </a:r>
            <a:r>
              <a:rPr lang="en-GB" dirty="0" err="1"/>
              <a:t>future.While</a:t>
            </a:r>
            <a:r>
              <a:rPr lang="en-GB" dirty="0"/>
              <a:t> these statements are native to the research field, they have become a prominent business resource. It is an effective communication tool that informs senior managers about a potential threat. In the long-run, the practice promotes innovation and technological advancement across the industry.</a:t>
            </a:r>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6436601" cy="4154984"/>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project focuses on </a:t>
            </a:r>
            <a:r>
              <a:rPr lang="en-GB" sz="2400" b="0" i="0" dirty="0" err="1">
                <a:solidFill>
                  <a:srgbClr val="0D0D0D"/>
                </a:solidFill>
                <a:effectLst/>
                <a:latin typeface="Times New Roman" panose="02020603050405020304" pitchFamily="18" charset="0"/>
                <a:cs typeface="Times New Roman" panose="02020603050405020304" pitchFamily="18" charset="0"/>
              </a:rPr>
              <a:t>analyzing</a:t>
            </a:r>
            <a:r>
              <a:rPr lang="en-GB" sz="2400" b="0" i="0" dirty="0">
                <a:solidFill>
                  <a:srgbClr val="0D0D0D"/>
                </a:solidFill>
                <a:effectLst/>
                <a:latin typeface="Times New Roman" panose="02020603050405020304" pitchFamily="18" charset="0"/>
                <a:cs typeface="Times New Roman" panose="02020603050405020304" pitchFamily="18" charset="0"/>
              </a:rPr>
              <a:t> employee performance data to enhance organizational effectiveness and decision-making. By consolidating data from HR systems, performance reviews, and attendance records into Excel, the objective is to identify performance trends, evaluate key metrics, and uncover actionable insights. The analysis will involve visualizing data to reveal patterns and correlations, such as productivity trends and performance disparities across departments. </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EF09B37-EE37-CB95-141F-DC1A2C0FC1C9}"/>
              </a:ext>
            </a:extLst>
          </p:cNvPr>
          <p:cNvSpPr txBox="1"/>
          <p:nvPr/>
        </p:nvSpPr>
        <p:spPr>
          <a:xfrm>
            <a:off x="699452" y="2023229"/>
            <a:ext cx="6104304" cy="3139321"/>
          </a:xfrm>
          <a:prstGeom prst="rect">
            <a:avLst/>
          </a:prstGeom>
          <a:noFill/>
        </p:spPr>
        <p:txBody>
          <a:bodyPr wrap="square">
            <a:spAutoFit/>
          </a:bodyPr>
          <a:lstStyle/>
          <a:p>
            <a:r>
              <a:rPr lang="en-US" dirty="0"/>
              <a:t>1. </a:t>
            </a:r>
            <a:r>
              <a:rPr lang="en-US" b="1" dirty="0"/>
              <a:t>Human Resources (HR) Manage</a:t>
            </a:r>
            <a:r>
              <a:rPr lang="en-GB" b="1" dirty="0" err="1"/>
              <a:t>rs</a:t>
            </a:r>
            <a:r>
              <a:rPr lang="en-US" dirty="0"/>
              <a:t>: They use the data for recruitment, performance management, employee development, and strategic planning.</a:t>
            </a:r>
            <a:endParaRPr lang="en-GB" dirty="0"/>
          </a:p>
          <a:p>
            <a:endParaRPr lang="en-GB" dirty="0"/>
          </a:p>
          <a:p>
            <a:r>
              <a:rPr lang="en-US" dirty="0"/>
              <a:t>2. </a:t>
            </a:r>
            <a:r>
              <a:rPr lang="en-GB" b="1" dirty="0"/>
              <a:t>Department Managers :</a:t>
            </a:r>
            <a:r>
              <a:rPr lang="en-US" dirty="0"/>
              <a:t>They utilize performance metrics to assess team effectiveness, manage resources, and identify training needs.</a:t>
            </a:r>
            <a:endParaRPr lang="en-GB" dirty="0"/>
          </a:p>
          <a:p>
            <a:endParaRPr lang="en-GB" dirty="0"/>
          </a:p>
          <a:p>
            <a:r>
              <a:rPr lang="en-US" dirty="0"/>
              <a:t>3</a:t>
            </a:r>
            <a:r>
              <a:rPr lang="en-US" b="1" dirty="0"/>
              <a:t>.</a:t>
            </a:r>
            <a:r>
              <a:rPr lang="en-GB" b="1" dirty="0"/>
              <a:t>Senior leadership</a:t>
            </a:r>
            <a:r>
              <a:rPr lang="en-US" b="1" dirty="0"/>
              <a:t>:</a:t>
            </a:r>
            <a:r>
              <a:rPr lang="en-US" dirty="0"/>
              <a:t> Executives and senior managers use the data to make strategic decisions, such as workforce planning and organizational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C5D5B5AD-F2D5-EC64-B1EE-E3ACE0D04291}"/>
              </a:ext>
            </a:extLst>
          </p:cNvPr>
          <p:cNvSpPr txBox="1"/>
          <p:nvPr/>
        </p:nvSpPr>
        <p:spPr>
          <a:xfrm>
            <a:off x="3043848" y="2281555"/>
            <a:ext cx="5866421" cy="3693319"/>
          </a:xfrm>
          <a:prstGeom prst="rect">
            <a:avLst/>
          </a:prstGeom>
          <a:noFill/>
        </p:spPr>
        <p:txBody>
          <a:bodyPr wrap="square">
            <a:spAutoFit/>
          </a:bodyPr>
          <a:lstStyle/>
          <a:p>
            <a:r>
              <a:rPr lang="en-GB" b="1" dirty="0"/>
              <a:t>Filtering: </a:t>
            </a:r>
            <a:r>
              <a:rPr lang="en-GB" dirty="0"/>
              <a:t>Temporarily hide unwanted </a:t>
            </a:r>
            <a:r>
              <a:rPr lang="en-GB" dirty="0" err="1"/>
              <a:t>data.Use</a:t>
            </a:r>
            <a:r>
              <a:rPr lang="en-GB" dirty="0"/>
              <a:t> filter in excel to narrow down data in your excel speed sheet.</a:t>
            </a:r>
          </a:p>
          <a:p>
            <a:endParaRPr lang="en-GB" dirty="0"/>
          </a:p>
          <a:p>
            <a:r>
              <a:rPr lang="en-GB" b="1" dirty="0"/>
              <a:t>Formula : </a:t>
            </a:r>
            <a:r>
              <a:rPr lang="en-GB" dirty="0"/>
              <a:t>Used to do mathematical calculations.</a:t>
            </a:r>
          </a:p>
          <a:p>
            <a:endParaRPr lang="en-GB" b="1" dirty="0"/>
          </a:p>
          <a:p>
            <a:r>
              <a:rPr lang="en-GB" b="1" dirty="0"/>
              <a:t>Graph: </a:t>
            </a:r>
            <a:r>
              <a:rPr lang="en-GB" dirty="0"/>
              <a:t>Chats and graphs are visual representation of worksheet </a:t>
            </a:r>
            <a:r>
              <a:rPr lang="en-GB" dirty="0" err="1"/>
              <a:t>data.These</a:t>
            </a:r>
            <a:r>
              <a:rPr lang="en-GB" dirty="0"/>
              <a:t> graphics help you understand the data in a worksheet by displaying patterns and trends that are difficult to see in the data.</a:t>
            </a:r>
          </a:p>
          <a:p>
            <a:endParaRPr lang="en-GB" b="1" dirty="0"/>
          </a:p>
          <a:p>
            <a:r>
              <a:rPr lang="en-GB" b="1" dirty="0"/>
              <a:t>Pivot table : </a:t>
            </a:r>
            <a:r>
              <a:rPr lang="en-GB" dirty="0"/>
              <a:t>Use to summarise, analysis, explore and </a:t>
            </a:r>
            <a:r>
              <a:rPr lang="en-GB"/>
              <a:t>present summary data.</a:t>
            </a:r>
            <a:endParaRPr lang="en-GB" b="1" dirty="0"/>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EC4614F-EB2D-85ED-8191-9D9615CFD7AA}"/>
              </a:ext>
            </a:extLst>
          </p:cNvPr>
          <p:cNvSpPr txBox="1"/>
          <p:nvPr/>
        </p:nvSpPr>
        <p:spPr>
          <a:xfrm>
            <a:off x="755332" y="1638268"/>
            <a:ext cx="8293905" cy="5355312"/>
          </a:xfrm>
          <a:prstGeom prst="rect">
            <a:avLst/>
          </a:prstGeom>
          <a:noFill/>
        </p:spPr>
        <p:txBody>
          <a:bodyPr wrap="square">
            <a:spAutoFit/>
          </a:bodyPr>
          <a:lstStyle/>
          <a:p>
            <a:pPr fontAlgn="base"/>
            <a:r>
              <a:rPr lang="en-GB" b="1" dirty="0">
                <a:latin typeface="var(--font-family-body)"/>
              </a:rPr>
              <a:t>Employee Details: </a:t>
            </a:r>
            <a:r>
              <a:rPr lang="en-GB" dirty="0" err="1">
                <a:latin typeface="var(--font-family-body)"/>
              </a:rPr>
              <a:t>Names,Job</a:t>
            </a:r>
            <a:r>
              <a:rPr lang="en-GB" dirty="0">
                <a:latin typeface="var(--font-family-body)"/>
              </a:rPr>
              <a:t> titles, departments and employee Ids.</a:t>
            </a:r>
          </a:p>
          <a:p>
            <a:pPr fontAlgn="base"/>
            <a:endParaRPr lang="en-GB" b="1" dirty="0">
              <a:effectLst/>
              <a:latin typeface="var(--font-family-body)"/>
            </a:endParaRPr>
          </a:p>
          <a:p>
            <a:pPr fontAlgn="base"/>
            <a:r>
              <a:rPr lang="en-GB" b="1" dirty="0">
                <a:effectLst/>
                <a:latin typeface="var(--font-family-body)"/>
              </a:rPr>
              <a:t>Performance Metrics : </a:t>
            </a:r>
            <a:r>
              <a:rPr lang="en-GB" dirty="0">
                <a:effectLst/>
                <a:latin typeface="var(--font-family-body)"/>
              </a:rPr>
              <a:t>Productivity scores, quality ratings , attendance </a:t>
            </a:r>
            <a:r>
              <a:rPr lang="en-GB" dirty="0" err="1">
                <a:effectLst/>
                <a:latin typeface="var(--font-family-body)"/>
              </a:rPr>
              <a:t>records,and</a:t>
            </a:r>
            <a:r>
              <a:rPr lang="en-GB" dirty="0">
                <a:effectLst/>
                <a:latin typeface="var(--font-family-body)"/>
              </a:rPr>
              <a:t> goal achievement percentages.</a:t>
            </a:r>
          </a:p>
          <a:p>
            <a:pPr fontAlgn="base"/>
            <a:endParaRPr lang="en-GB" b="1" dirty="0">
              <a:latin typeface="var(--font-family-body)"/>
            </a:endParaRPr>
          </a:p>
          <a:p>
            <a:pPr fontAlgn="base"/>
            <a:r>
              <a:rPr lang="en-GB" b="1" dirty="0">
                <a:effectLst/>
                <a:latin typeface="var(--font-family-body)"/>
              </a:rPr>
              <a:t>Review Period : </a:t>
            </a:r>
            <a:r>
              <a:rPr lang="en-GB" dirty="0">
                <a:effectLst/>
                <a:latin typeface="var(--font-family-body)"/>
              </a:rPr>
              <a:t>Dates or timeframes for performance evaluations.</a:t>
            </a:r>
          </a:p>
          <a:p>
            <a:pPr fontAlgn="base"/>
            <a:endParaRPr lang="en-GB" b="1" dirty="0">
              <a:latin typeface="var(--font-family-body)"/>
            </a:endParaRPr>
          </a:p>
          <a:p>
            <a:pPr fontAlgn="base"/>
            <a:r>
              <a:rPr lang="en-GB" b="1" dirty="0">
                <a:effectLst/>
                <a:latin typeface="var(--font-family-body)"/>
              </a:rPr>
              <a:t>Feedback : </a:t>
            </a:r>
            <a:r>
              <a:rPr lang="en-GB" dirty="0">
                <a:effectLst/>
                <a:latin typeface="var(--font-family-body)"/>
              </a:rPr>
              <a:t>Qualitative comments from supervisors or peers.</a:t>
            </a:r>
          </a:p>
          <a:p>
            <a:pPr fontAlgn="base"/>
            <a:endParaRPr lang="en-GB" b="1" dirty="0">
              <a:latin typeface="var(--font-family-body)"/>
            </a:endParaRPr>
          </a:p>
          <a:p>
            <a:pPr fontAlgn="base"/>
            <a:r>
              <a:rPr lang="en-GB" b="1" dirty="0">
                <a:effectLst/>
                <a:latin typeface="var(--font-family-body)"/>
              </a:rPr>
              <a:t>Benchmarks:</a:t>
            </a:r>
            <a:r>
              <a:rPr lang="en-GB" dirty="0">
                <a:effectLst/>
                <a:latin typeface="var(--font-family-body)"/>
              </a:rPr>
              <a:t> Targets performance levels or standards for comparison.</a:t>
            </a:r>
          </a:p>
          <a:p>
            <a:pPr fontAlgn="base"/>
            <a:r>
              <a:rPr lang="en-GB" b="1" dirty="0">
                <a:latin typeface="var(--font-family-body)"/>
              </a:rPr>
              <a:t> </a:t>
            </a:r>
          </a:p>
          <a:p>
            <a:pPr fontAlgn="base"/>
            <a:r>
              <a:rPr lang="en-GB" b="1" dirty="0">
                <a:effectLst/>
                <a:latin typeface="var(--font-family-body)"/>
              </a:rPr>
              <a:t>•</a:t>
            </a:r>
            <a:r>
              <a:rPr lang="en-GB" dirty="0">
                <a:effectLst/>
                <a:latin typeface="var(--font-family-body)"/>
              </a:rPr>
              <a:t>EMPLOYEE DATA SET</a:t>
            </a:r>
            <a:r>
              <a:rPr lang="en-GB" dirty="0">
                <a:latin typeface="var(--font-family-body)"/>
              </a:rPr>
              <a:t>_KAGGLE</a:t>
            </a:r>
          </a:p>
          <a:p>
            <a:pPr fontAlgn="base"/>
            <a:r>
              <a:rPr lang="en-GB" b="1" dirty="0">
                <a:effectLst/>
                <a:latin typeface="var(--font-family-body)"/>
              </a:rPr>
              <a:t>•</a:t>
            </a:r>
            <a:r>
              <a:rPr lang="en-GB" dirty="0">
                <a:effectLst/>
                <a:latin typeface="var(--font-family-body)"/>
              </a:rPr>
              <a:t>26 Features used 9 features</a:t>
            </a:r>
          </a:p>
          <a:p>
            <a:pPr fontAlgn="base"/>
            <a:r>
              <a:rPr lang="en-GB" b="1" dirty="0">
                <a:latin typeface="var(--font-family-body)"/>
              </a:rPr>
              <a:t>•</a:t>
            </a:r>
            <a:r>
              <a:rPr lang="en-GB" dirty="0">
                <a:latin typeface="var(--font-family-body)"/>
              </a:rPr>
              <a:t>Employee </a:t>
            </a:r>
            <a:r>
              <a:rPr lang="en-GB" dirty="0" err="1">
                <a:latin typeface="var(--font-family-body)"/>
              </a:rPr>
              <a:t>I’d_numerical</a:t>
            </a:r>
            <a:endParaRPr lang="en-GB" dirty="0">
              <a:latin typeface="var(--font-family-body)"/>
            </a:endParaRPr>
          </a:p>
          <a:p>
            <a:pPr fontAlgn="base"/>
            <a:r>
              <a:rPr lang="en-GB" b="1" dirty="0">
                <a:effectLst/>
                <a:latin typeface="var(--font-family-body)"/>
              </a:rPr>
              <a:t>•</a:t>
            </a:r>
            <a:r>
              <a:rPr lang="en-GB" dirty="0">
                <a:latin typeface="var(--font-family-body)"/>
              </a:rPr>
              <a:t>Last and first </a:t>
            </a:r>
            <a:r>
              <a:rPr lang="en-GB" dirty="0" err="1">
                <a:latin typeface="var(--font-family-body)"/>
              </a:rPr>
              <a:t>name_text</a:t>
            </a:r>
            <a:endParaRPr lang="en-GB" dirty="0">
              <a:latin typeface="var(--font-family-body)"/>
            </a:endParaRPr>
          </a:p>
          <a:p>
            <a:pPr fontAlgn="base"/>
            <a:r>
              <a:rPr lang="en-GB" b="1" dirty="0">
                <a:effectLst/>
                <a:latin typeface="var(--font-family-body)"/>
              </a:rPr>
              <a:t>•</a:t>
            </a:r>
            <a:r>
              <a:rPr lang="en-GB" dirty="0" err="1">
                <a:latin typeface="var(--font-family-body)"/>
              </a:rPr>
              <a:t>Gender_male</a:t>
            </a:r>
            <a:r>
              <a:rPr lang="en-GB" dirty="0">
                <a:latin typeface="var(--font-family-body)"/>
              </a:rPr>
              <a:t> and female</a:t>
            </a:r>
          </a:p>
          <a:p>
            <a:pPr fontAlgn="base"/>
            <a:r>
              <a:rPr lang="en-GB" b="1" dirty="0">
                <a:effectLst/>
                <a:latin typeface="var(--font-family-body)"/>
              </a:rPr>
              <a:t>•</a:t>
            </a:r>
            <a:r>
              <a:rPr lang="en-GB" dirty="0">
                <a:effectLst/>
                <a:latin typeface="var(--font-family-body)"/>
              </a:rPr>
              <a:t>Employee </a:t>
            </a:r>
            <a:r>
              <a:rPr lang="en-GB" dirty="0" err="1">
                <a:effectLst/>
                <a:latin typeface="var(--font-family-body)"/>
              </a:rPr>
              <a:t>rating_numbers</a:t>
            </a:r>
            <a:endParaRPr lang="en-GB" b="1" dirty="0">
              <a:effectLst/>
              <a:latin typeface="var(--font-family-body)"/>
            </a:endParaRPr>
          </a:p>
          <a:p>
            <a:br>
              <a:rPr lang="en-GB" b="0" i="0" dirty="0">
                <a:solidFill>
                  <a:srgbClr val="000000"/>
                </a:solidFill>
                <a:effectLst/>
                <a:highlight>
                  <a:srgbClr val="FFFFFF"/>
                </a:highlight>
                <a:latin typeface="var(--font-family-body)"/>
              </a:rPr>
            </a:b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70933" y="1551680"/>
            <a:ext cx="8743568" cy="3539430"/>
          </a:xfrm>
          <a:prstGeom prst="rect">
            <a:avLst/>
          </a:prstGeom>
          <a:noFill/>
        </p:spPr>
        <p:txBody>
          <a:bodyPr wrap="square" rtlCol="0">
            <a:spAutoFit/>
          </a:bodyPr>
          <a:lstStyle/>
          <a:p>
            <a:pPr algn="l"/>
            <a:r>
              <a:rPr lang="en-GB" sz="2800" b="0" i="0" dirty="0">
                <a:solidFill>
                  <a:srgbClr val="0D0D0D"/>
                </a:solidFill>
                <a:effectLst/>
                <a:latin typeface="Times New Roman" panose="02020603050405020304" pitchFamily="18" charset="0"/>
                <a:cs typeface="Times New Roman" panose="02020603050405020304" pitchFamily="18" charset="0"/>
              </a:rPr>
              <a:t>Formula using in performance level of employee to measure and describe how precisely the variable within a dataset have been measured.</a:t>
            </a:r>
          </a:p>
          <a:p>
            <a:pPr algn="l"/>
            <a:endParaRPr lang="en-GB" sz="2800" dirty="0">
              <a:solidFill>
                <a:srgbClr val="0D0D0D"/>
              </a:solidFill>
              <a:latin typeface="Times New Roman" panose="02020603050405020304" pitchFamily="18" charset="0"/>
              <a:cs typeface="Times New Roman" panose="02020603050405020304" pitchFamily="18" charset="0"/>
            </a:endParaRPr>
          </a:p>
          <a:p>
            <a:pPr algn="l"/>
            <a:r>
              <a:rPr lang="en-GB" sz="2800" b="0" i="0" dirty="0">
                <a:solidFill>
                  <a:srgbClr val="0D0D0D"/>
                </a:solidFill>
                <a:effectLst/>
                <a:latin typeface="Times New Roman" panose="02020603050405020304" pitchFamily="18" charset="0"/>
                <a:cs typeface="Times New Roman" panose="02020603050405020304" pitchFamily="18" charset="0"/>
              </a:rPr>
              <a:t>FORMULA</a:t>
            </a:r>
          </a:p>
          <a:p>
            <a:pPr algn="l"/>
            <a:r>
              <a:rPr lang="en-GB" sz="2800" dirty="0">
                <a:solidFill>
                  <a:srgbClr val="0D0D0D"/>
                </a:solidFill>
                <a:latin typeface="Times New Roman" panose="02020603050405020304" pitchFamily="18" charset="0"/>
                <a:cs typeface="Times New Roman" panose="02020603050405020304" pitchFamily="18" charset="0"/>
              </a:rPr>
              <a:t>PERFORMANCE LEVEL=IFS(Z8&gt;=5,“VERY</a:t>
            </a:r>
          </a:p>
          <a:p>
            <a:pPr algn="l"/>
            <a:r>
              <a:rPr lang="en-GB" sz="2800" b="0" i="0" dirty="0">
                <a:solidFill>
                  <a:srgbClr val="0D0D0D"/>
                </a:solidFill>
                <a:effectLst/>
                <a:latin typeface="Times New Roman" panose="02020603050405020304" pitchFamily="18" charset="0"/>
                <a:cs typeface="Times New Roman" panose="02020603050405020304" pitchFamily="18" charset="0"/>
              </a:rPr>
              <a:t>HIGH”,Z8&gt;=3,</a:t>
            </a:r>
            <a:r>
              <a:rPr lang="en-GB" sz="2800" dirty="0">
                <a:solidFill>
                  <a:srgbClr val="0D0D0D"/>
                </a:solidFill>
                <a:latin typeface="Times New Roman" panose="02020603050405020304" pitchFamily="18" charset="0"/>
                <a:cs typeface="Times New Roman" panose="02020603050405020304" pitchFamily="18" charset="0"/>
              </a:rPr>
              <a:t>“MED”,“TRUE”,“LOW”)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M.Vaishnavi M.Vaishnavi</cp:lastModifiedBy>
  <cp:revision>15</cp:revision>
  <dcterms:created xsi:type="dcterms:W3CDTF">2024-03-29T15:07:22Z</dcterms:created>
  <dcterms:modified xsi:type="dcterms:W3CDTF">2024-09-06T15:56:42Z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