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a:solidFill>
                  <a:schemeClr val="tx2"/>
                </a:solidFill>
              </a:rPr>
              <a:t>VAISHNAVI M</a:t>
            </a:r>
            <a:endParaRPr lang="en-US" sz="2400" dirty="0"/>
          </a:p>
          <a:p>
            <a:r>
              <a:rPr lang="en-US" sz="2400" dirty="0"/>
              <a:t>REGISTER NO: </a:t>
            </a:r>
            <a:r>
              <a:rPr lang="en-US" sz="2400" dirty="0">
                <a:solidFill>
                  <a:schemeClr val="tx2"/>
                </a:solidFill>
              </a:rPr>
              <a:t>312215894</a:t>
            </a:r>
            <a:endParaRPr lang="en-US" sz="2400" dirty="0"/>
          </a:p>
          <a:p>
            <a:r>
              <a:rPr lang="en-US" sz="2400" dirty="0"/>
              <a:t>DEPARTMENT: </a:t>
            </a:r>
            <a:r>
              <a:rPr lang="en-US" sz="2400" dirty="0">
                <a:solidFill>
                  <a:schemeClr val="tx2"/>
                </a:solidFill>
              </a:rPr>
              <a:t>B.COM ACCOUNTING &amp; FINANCE</a:t>
            </a:r>
            <a:endParaRPr lang="en-US" sz="2400" dirty="0"/>
          </a:p>
          <a:p>
            <a:r>
              <a:rPr lang="en-US" sz="2400" dirty="0"/>
              <a:t>COLLEGE: </a:t>
            </a:r>
            <a:r>
              <a:rPr lang="en-US" sz="2400" dirty="0">
                <a:solidFill>
                  <a:schemeClr val="tx2"/>
                </a:solidFill>
              </a:rPr>
              <a:t>SHRI SHANKARLAL SUNDARBAI SHASUN JAIN COLLEGE    </a:t>
            </a:r>
          </a:p>
          <a:p>
            <a:r>
              <a:rPr lang="en-US" sz="2400" dirty="0">
                <a:solidFill>
                  <a:schemeClr val="tx2"/>
                </a:solidFill>
              </a:rPr>
              <a:t>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2BCCDC7-77DA-BBD8-6F9E-DB686A0B7AF7}"/>
              </a:ext>
            </a:extLst>
          </p:cNvPr>
          <p:cNvSpPr txBox="1"/>
          <p:nvPr/>
        </p:nvSpPr>
        <p:spPr>
          <a:xfrm>
            <a:off x="914400" y="1371600"/>
            <a:ext cx="8236974" cy="2031325"/>
          </a:xfrm>
          <a:prstGeom prst="rect">
            <a:avLst/>
          </a:prstGeom>
          <a:noFill/>
        </p:spPr>
        <p:txBody>
          <a:bodyPr wrap="square">
            <a:spAutoFit/>
          </a:bodyPr>
          <a:lstStyle/>
          <a:p>
            <a:pPr marL="342900" indent="-342900" algn="just">
              <a:buAutoNum type="arabicPeriod"/>
            </a:pPr>
            <a:r>
              <a:rPr lang="en-IN" dirty="0">
                <a:solidFill>
                  <a:schemeClr val="tx2"/>
                </a:solidFill>
              </a:rPr>
              <a:t>Data Collection: </a:t>
            </a:r>
            <a:r>
              <a:rPr lang="en-IN" dirty="0"/>
              <a:t>Data sourced from </a:t>
            </a:r>
            <a:r>
              <a:rPr lang="en-IN" dirty="0" err="1"/>
              <a:t>Edunet</a:t>
            </a:r>
            <a:r>
              <a:rPr lang="en-IN" dirty="0"/>
              <a:t> dashboard.</a:t>
            </a:r>
          </a:p>
          <a:p>
            <a:pPr marL="342900" indent="-342900" algn="just">
              <a:buAutoNum type="arabicPeriod"/>
            </a:pPr>
            <a:r>
              <a:rPr lang="en-IN" dirty="0">
                <a:solidFill>
                  <a:schemeClr val="tx2"/>
                </a:solidFill>
              </a:rPr>
              <a:t> Feature Collection: </a:t>
            </a:r>
            <a:r>
              <a:rPr lang="en-IN" dirty="0"/>
              <a:t>10 features selected for analysis.  </a:t>
            </a:r>
          </a:p>
          <a:p>
            <a:pPr marL="342900" indent="-342900" algn="just">
              <a:buAutoNum type="arabicPeriod"/>
            </a:pPr>
            <a:r>
              <a:rPr lang="en-IN" dirty="0">
                <a:solidFill>
                  <a:schemeClr val="tx2"/>
                </a:solidFill>
              </a:rPr>
              <a:t> Data Cleaning: </a:t>
            </a:r>
            <a:r>
              <a:rPr lang="en-IN" dirty="0"/>
              <a:t>Handling missing values.  </a:t>
            </a:r>
          </a:p>
          <a:p>
            <a:pPr marL="342900" indent="-342900" algn="just">
              <a:buAutoNum type="arabicPeriod"/>
            </a:pPr>
            <a:r>
              <a:rPr lang="en-IN" dirty="0">
                <a:solidFill>
                  <a:schemeClr val="tx2"/>
                </a:solidFill>
              </a:rPr>
              <a:t> Calculation of Performance Level: </a:t>
            </a:r>
            <a:r>
              <a:rPr lang="en-IN" dirty="0"/>
              <a:t>Using employee rating to determine performance. </a:t>
            </a:r>
          </a:p>
          <a:p>
            <a:pPr marL="342900" indent="-342900" algn="just">
              <a:buAutoNum type="arabicPeriod"/>
            </a:pPr>
            <a:r>
              <a:rPr lang="en-IN" dirty="0">
                <a:solidFill>
                  <a:schemeClr val="tx2"/>
                </a:solidFill>
              </a:rPr>
              <a:t>  Summary of Pivot Level: </a:t>
            </a:r>
            <a:r>
              <a:rPr lang="en-IN" dirty="0"/>
              <a:t>Organizing data using pivot tables.  </a:t>
            </a:r>
          </a:p>
          <a:p>
            <a:pPr marL="342900" indent="-342900" algn="just">
              <a:buAutoNum type="arabicPeriod"/>
            </a:pPr>
            <a:r>
              <a:rPr lang="en-IN" dirty="0">
                <a:solidFill>
                  <a:schemeClr val="tx2"/>
                </a:solidFill>
              </a:rPr>
              <a:t> Visualization: </a:t>
            </a:r>
            <a:r>
              <a:rPr lang="en-IN" dirty="0"/>
              <a:t>Graphical representation using pivot tables.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0766F33-4339-8569-A75A-9F2CC1C34863}"/>
              </a:ext>
            </a:extLst>
          </p:cNvPr>
          <p:cNvSpPr txBox="1"/>
          <p:nvPr/>
        </p:nvSpPr>
        <p:spPr>
          <a:xfrm flipH="1">
            <a:off x="1447800" y="1249918"/>
            <a:ext cx="8362950" cy="369332"/>
          </a:xfrm>
          <a:prstGeom prst="rect">
            <a:avLst/>
          </a:prstGeom>
          <a:noFill/>
        </p:spPr>
        <p:txBody>
          <a:bodyPr wrap="square">
            <a:spAutoFit/>
          </a:bodyPr>
          <a:lstStyle/>
          <a:p>
            <a:r>
              <a:rPr lang="en-IN" dirty="0">
                <a:solidFill>
                  <a:schemeClr val="tx2"/>
                </a:solidFill>
              </a:rPr>
              <a:t>=IF(AND(Z8&gt;=5),"VERY HIGH",IF(AND(Z8&gt;=4),"HIGH",IF(AND(Z8&gt;=3),"MED","LOW")))</a:t>
            </a:r>
          </a:p>
        </p:txBody>
      </p:sp>
      <p:pic>
        <p:nvPicPr>
          <p:cNvPr id="10" name="Graphic 9">
            <a:extLst>
              <a:ext uri="{FF2B5EF4-FFF2-40B4-BE49-F238E27FC236}">
                <a16:creationId xmlns:a16="http://schemas.microsoft.com/office/drawing/2014/main" id="{3C9E2983-21B1-C40B-ECC8-C72DAEC9B4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927602"/>
            <a:ext cx="4038600" cy="2209800"/>
          </a:xfrm>
          <a:prstGeom prst="rect">
            <a:avLst/>
          </a:prstGeom>
        </p:spPr>
      </p:pic>
      <p:pic>
        <p:nvPicPr>
          <p:cNvPr id="12" name="Graphic 11">
            <a:extLst>
              <a:ext uri="{FF2B5EF4-FFF2-40B4-BE49-F238E27FC236}">
                <a16:creationId xmlns:a16="http://schemas.microsoft.com/office/drawing/2014/main" id="{09154F7A-0DB3-F464-DB7C-4D8221DC42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29200" y="3829050"/>
            <a:ext cx="4191000" cy="2638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3D8E105-6513-AF36-636E-01D28108F70B}"/>
              </a:ext>
            </a:extLst>
          </p:cNvPr>
          <p:cNvSpPr txBox="1"/>
          <p:nvPr/>
        </p:nvSpPr>
        <p:spPr>
          <a:xfrm>
            <a:off x="767622" y="1524000"/>
            <a:ext cx="8236268" cy="2585323"/>
          </a:xfrm>
          <a:prstGeom prst="rect">
            <a:avLst/>
          </a:prstGeom>
          <a:noFill/>
        </p:spPr>
        <p:txBody>
          <a:bodyPr wrap="square">
            <a:spAutoFit/>
          </a:bodyPr>
          <a:lstStyle/>
          <a:p>
            <a:pPr algn="just"/>
            <a:r>
              <a:rPr lang="en-IN" dirty="0">
                <a:solidFill>
                  <a:schemeClr val="tx2"/>
                </a:solidFill>
              </a:rPr>
              <a:t>In conclusion, the employee performance analysis using Excel has provided valuable insights into both the strengths and areas for improvement within our workforce. While we have identified a number of top performers who consistently exceed expectations, there are also areas where additional support and resources are necessary to boost overall productivity and satisfaction. By implementing targeted training and feedback mechanisms, we can work towards enhancing the skills and performance of all employees. Moving forward, regular performance reviews and data analysis will be essential in ensuring that we maintain a motivated and high-performing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6F97C1-E343-BE6E-DB0E-28E35D7DDCDB}"/>
              </a:ext>
            </a:extLst>
          </p:cNvPr>
          <p:cNvSpPr txBox="1"/>
          <p:nvPr/>
        </p:nvSpPr>
        <p:spPr>
          <a:xfrm>
            <a:off x="1059181" y="1695450"/>
            <a:ext cx="5036820" cy="2585323"/>
          </a:xfrm>
          <a:prstGeom prst="rect">
            <a:avLst/>
          </a:prstGeom>
          <a:noFill/>
        </p:spPr>
        <p:txBody>
          <a:bodyPr wrap="square">
            <a:spAutoFit/>
          </a:bodyPr>
          <a:lstStyle/>
          <a:p>
            <a:pPr algn="just"/>
            <a:r>
              <a:rPr lang="en-US" dirty="0">
                <a:solidFill>
                  <a:schemeClr val="tx2"/>
                </a:solidFill>
              </a:rPr>
              <a:t>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endParaRPr lang="en-IN"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FE95A9D-18C7-8AFD-25FF-D4A291C608C9}"/>
              </a:ext>
            </a:extLst>
          </p:cNvPr>
          <p:cNvSpPr txBox="1"/>
          <p:nvPr/>
        </p:nvSpPr>
        <p:spPr>
          <a:xfrm>
            <a:off x="1143000" y="1828800"/>
            <a:ext cx="5553075" cy="3416320"/>
          </a:xfrm>
          <a:prstGeom prst="rect">
            <a:avLst/>
          </a:prstGeom>
          <a:noFill/>
        </p:spPr>
        <p:txBody>
          <a:bodyPr wrap="square">
            <a:spAutoFit/>
          </a:bodyPr>
          <a:lstStyle/>
          <a:p>
            <a:pPr algn="just"/>
            <a:r>
              <a:rPr lang="en-IN" dirty="0">
                <a:solidFill>
                  <a:schemeClr val="tx2"/>
                </a:solidFill>
              </a:rPr>
              <a:t>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67D71F1-2F76-1D00-43AD-D272E3560B77}"/>
              </a:ext>
            </a:extLst>
          </p:cNvPr>
          <p:cNvSpPr txBox="1"/>
          <p:nvPr/>
        </p:nvSpPr>
        <p:spPr>
          <a:xfrm>
            <a:off x="990600" y="1695450"/>
            <a:ext cx="5014595" cy="2031325"/>
          </a:xfrm>
          <a:prstGeom prst="rect">
            <a:avLst/>
          </a:prstGeom>
          <a:noFill/>
        </p:spPr>
        <p:txBody>
          <a:bodyPr wrap="square">
            <a:spAutoFit/>
          </a:bodyPr>
          <a:lstStyle/>
          <a:p>
            <a:r>
              <a:rPr lang="en-IN" dirty="0">
                <a:solidFill>
                  <a:schemeClr val="tx2"/>
                </a:solidFill>
              </a:rPr>
              <a:t>1. Human Resources (HR) Departments</a:t>
            </a:r>
          </a:p>
          <a:p>
            <a:r>
              <a:rPr lang="en-IN" dirty="0">
                <a:solidFill>
                  <a:schemeClr val="tx2"/>
                </a:solidFill>
              </a:rPr>
              <a:t>2. Managers and Supervisors</a:t>
            </a:r>
          </a:p>
          <a:p>
            <a:r>
              <a:rPr lang="en-IN" dirty="0">
                <a:solidFill>
                  <a:schemeClr val="tx2"/>
                </a:solidFill>
              </a:rPr>
              <a:t>3. Executives and Senior Management</a:t>
            </a:r>
          </a:p>
          <a:p>
            <a:r>
              <a:rPr lang="en-IN" dirty="0">
                <a:solidFill>
                  <a:schemeClr val="tx2"/>
                </a:solidFill>
              </a:rPr>
              <a:t>4. Employees</a:t>
            </a:r>
          </a:p>
          <a:p>
            <a:r>
              <a:rPr lang="en-IN" dirty="0">
                <a:solidFill>
                  <a:schemeClr val="tx2"/>
                </a:solidFill>
              </a:rPr>
              <a:t>5. Training and Development Teams</a:t>
            </a:r>
          </a:p>
          <a:p>
            <a:r>
              <a:rPr lang="en-IN" dirty="0">
                <a:solidFill>
                  <a:schemeClr val="tx2"/>
                </a:solidFill>
              </a:rPr>
              <a:t>6. Compensation and Benefits Teams</a:t>
            </a:r>
          </a:p>
          <a:p>
            <a:r>
              <a:rPr lang="en-IN" dirty="0">
                <a:solidFill>
                  <a:schemeClr val="tx2"/>
                </a:solidFill>
              </a:rPr>
              <a:t>7. Consultants and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6159D13-3926-C97D-8241-A2C95C339F5C}"/>
              </a:ext>
            </a:extLst>
          </p:cNvPr>
          <p:cNvSpPr txBox="1"/>
          <p:nvPr/>
        </p:nvSpPr>
        <p:spPr>
          <a:xfrm>
            <a:off x="3050458" y="2974709"/>
            <a:ext cx="7160342" cy="2585323"/>
          </a:xfrm>
          <a:prstGeom prst="rect">
            <a:avLst/>
          </a:prstGeom>
          <a:noFill/>
        </p:spPr>
        <p:txBody>
          <a:bodyPr wrap="square">
            <a:spAutoFit/>
          </a:bodyPr>
          <a:lstStyle/>
          <a:p>
            <a:pPr algn="just"/>
            <a:r>
              <a:rPr lang="en-IN" dirty="0">
                <a:solidFill>
                  <a:schemeClr val="tx2"/>
                </a:solidFill>
              </a:rPr>
              <a:t>Your solution leverages Excel to provide a comprehensive, user-friendly, and cost-effective approach to employee performance analysis.</a:t>
            </a:r>
          </a:p>
          <a:p>
            <a:pPr algn="just"/>
            <a:endParaRPr lang="en-IN" dirty="0">
              <a:solidFill>
                <a:schemeClr val="tx2"/>
              </a:solidFill>
            </a:endParaRPr>
          </a:p>
          <a:p>
            <a:pPr algn="just"/>
            <a:r>
              <a:rPr lang="en-IN" dirty="0">
                <a:solidFill>
                  <a:schemeClr val="tx2"/>
                </a:solidFill>
              </a:rPr>
              <a:t>Value Proposition:</a:t>
            </a:r>
          </a:p>
          <a:p>
            <a:pPr algn="just"/>
            <a:r>
              <a:rPr lang="en-US" dirty="0">
                <a:solidFill>
                  <a:schemeClr val="tx2"/>
                </a:solidFill>
              </a:rPr>
              <a:t>   1.Cost-Effectiveness</a:t>
            </a:r>
          </a:p>
          <a:p>
            <a:pPr algn="just"/>
            <a:r>
              <a:rPr lang="en-US" dirty="0">
                <a:solidFill>
                  <a:schemeClr val="tx2"/>
                </a:solidFill>
              </a:rPr>
              <a:t>   2.Ease of Use</a:t>
            </a:r>
          </a:p>
          <a:p>
            <a:pPr algn="just"/>
            <a:r>
              <a:rPr lang="en-US" dirty="0">
                <a:solidFill>
                  <a:schemeClr val="tx2"/>
                </a:solidFill>
              </a:rPr>
              <a:t>   3.Data Management</a:t>
            </a:r>
          </a:p>
          <a:p>
            <a:pPr algn="just"/>
            <a:r>
              <a:rPr lang="en-US" dirty="0">
                <a:solidFill>
                  <a:schemeClr val="tx2"/>
                </a:solidFill>
              </a:rPr>
              <a:t>   4.Customizable Analysis</a:t>
            </a:r>
          </a:p>
          <a:p>
            <a:pPr algn="just"/>
            <a:r>
              <a:rPr lang="en-US" dirty="0">
                <a:solidFill>
                  <a:schemeClr val="tx2"/>
                </a:solidFill>
              </a:rPr>
              <a:t>   5.Real-Time Analysis</a:t>
            </a:r>
            <a:endParaRPr lang="en-IN" dirty="0">
              <a:solidFill>
                <a:schemeClr val="tx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ADEF9A8-5EC8-EBF2-3834-DC059E3996F7}"/>
              </a:ext>
            </a:extLst>
          </p:cNvPr>
          <p:cNvSpPr txBox="1"/>
          <p:nvPr/>
        </p:nvSpPr>
        <p:spPr>
          <a:xfrm flipH="1">
            <a:off x="1143000" y="1371600"/>
            <a:ext cx="6858000" cy="2862322"/>
          </a:xfrm>
          <a:prstGeom prst="rect">
            <a:avLst/>
          </a:prstGeom>
          <a:noFill/>
        </p:spPr>
        <p:txBody>
          <a:bodyPr wrap="square">
            <a:spAutoFit/>
          </a:bodyPr>
          <a:lstStyle/>
          <a:p>
            <a:r>
              <a:rPr lang="en-IN" dirty="0">
                <a:solidFill>
                  <a:schemeClr val="tx2"/>
                </a:solidFill>
              </a:rPr>
              <a:t>1. Employee Information</a:t>
            </a:r>
          </a:p>
          <a:p>
            <a:r>
              <a:rPr lang="en-IN" dirty="0">
                <a:solidFill>
                  <a:schemeClr val="tx2"/>
                </a:solidFill>
              </a:rPr>
              <a:t>2. Performance Metrics</a:t>
            </a:r>
          </a:p>
          <a:p>
            <a:r>
              <a:rPr lang="en-IN" dirty="0">
                <a:solidFill>
                  <a:schemeClr val="tx2"/>
                </a:solidFill>
              </a:rPr>
              <a:t>3. Evaluation Scores</a:t>
            </a:r>
          </a:p>
          <a:p>
            <a:r>
              <a:rPr lang="en-IN" dirty="0">
                <a:solidFill>
                  <a:schemeClr val="tx2"/>
                </a:solidFill>
              </a:rPr>
              <a:t>4. Productivity Metrics</a:t>
            </a:r>
          </a:p>
          <a:p>
            <a:r>
              <a:rPr lang="en-IN" dirty="0">
                <a:solidFill>
                  <a:schemeClr val="tx2"/>
                </a:solidFill>
              </a:rPr>
              <a:t>5. Additional Factors</a:t>
            </a:r>
          </a:p>
          <a:p>
            <a:r>
              <a:rPr lang="en-IN" dirty="0">
                <a:solidFill>
                  <a:schemeClr val="tx2"/>
                </a:solidFill>
              </a:rPr>
              <a:t>6. Data Import and Cleaning</a:t>
            </a:r>
          </a:p>
          <a:p>
            <a:r>
              <a:rPr lang="en-IN" dirty="0">
                <a:solidFill>
                  <a:schemeClr val="tx2"/>
                </a:solidFill>
              </a:rPr>
              <a:t>7. Employee classification type</a:t>
            </a:r>
          </a:p>
          <a:p>
            <a:r>
              <a:rPr lang="en-IN" dirty="0">
                <a:solidFill>
                  <a:schemeClr val="tx2"/>
                </a:solidFill>
              </a:rPr>
              <a:t>8. Gender code</a:t>
            </a:r>
          </a:p>
          <a:p>
            <a:r>
              <a:rPr lang="en-IN" dirty="0">
                <a:solidFill>
                  <a:schemeClr val="tx2"/>
                </a:solidFill>
              </a:rPr>
              <a:t>9. Performance Score</a:t>
            </a:r>
          </a:p>
          <a:p>
            <a:r>
              <a:rPr lang="en-IN" dirty="0">
                <a:solidFill>
                  <a:schemeClr val="tx2"/>
                </a:solidFill>
              </a:rPr>
              <a:t>10. Current employee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36662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2A87C0A-3E65-2475-D4AD-F356C979C82A}"/>
              </a:ext>
            </a:extLst>
          </p:cNvPr>
          <p:cNvSpPr txBox="1"/>
          <p:nvPr/>
        </p:nvSpPr>
        <p:spPr>
          <a:xfrm>
            <a:off x="3124200" y="2068339"/>
            <a:ext cx="6100916" cy="2862322"/>
          </a:xfrm>
          <a:prstGeom prst="rect">
            <a:avLst/>
          </a:prstGeom>
          <a:noFill/>
        </p:spPr>
        <p:txBody>
          <a:bodyPr wrap="square">
            <a:spAutoFit/>
          </a:bodyPr>
          <a:lstStyle/>
          <a:p>
            <a:pPr marL="342900" indent="-342900">
              <a:buAutoNum type="arabicPeriod"/>
            </a:pPr>
            <a:r>
              <a:rPr lang="en-IN" dirty="0">
                <a:solidFill>
                  <a:schemeClr val="tx2"/>
                </a:solidFill>
              </a:rPr>
              <a:t>Interactive Dashboards</a:t>
            </a:r>
          </a:p>
          <a:p>
            <a:pPr marL="342900" indent="-342900">
              <a:buAutoNum type="arabicPeriod" startAt="2"/>
            </a:pPr>
            <a:r>
              <a:rPr lang="en-IN" dirty="0">
                <a:solidFill>
                  <a:schemeClr val="tx2"/>
                </a:solidFill>
              </a:rPr>
              <a:t>Data Visualization</a:t>
            </a:r>
          </a:p>
          <a:p>
            <a:pPr marL="342900" indent="-342900">
              <a:buAutoNum type="arabicPeriod" startAt="2"/>
            </a:pPr>
            <a:r>
              <a:rPr lang="en-IN" dirty="0">
                <a:solidFill>
                  <a:schemeClr val="tx2"/>
                </a:solidFill>
              </a:rPr>
              <a:t>Automated Reporting</a:t>
            </a:r>
          </a:p>
          <a:p>
            <a:pPr marL="342900" indent="-342900">
              <a:buAutoNum type="arabicPeriod" startAt="2"/>
            </a:pPr>
            <a:r>
              <a:rPr lang="en-IN" dirty="0">
                <a:solidFill>
                  <a:schemeClr val="tx2"/>
                </a:solidFill>
              </a:rPr>
              <a:t>Predictive Analysis</a:t>
            </a:r>
          </a:p>
          <a:p>
            <a:pPr marL="342900" indent="-342900">
              <a:buAutoNum type="arabicPeriod" startAt="2"/>
            </a:pPr>
            <a:r>
              <a:rPr lang="en-IN" dirty="0">
                <a:solidFill>
                  <a:schemeClr val="tx2"/>
                </a:solidFill>
              </a:rPr>
              <a:t>Scorecards and Balanced Scorecards</a:t>
            </a:r>
          </a:p>
          <a:p>
            <a:r>
              <a:rPr lang="en-IN" dirty="0">
                <a:solidFill>
                  <a:schemeClr val="tx2"/>
                </a:solidFill>
              </a:rPr>
              <a:t>6.   Employee Ranking and Comparison</a:t>
            </a:r>
          </a:p>
          <a:p>
            <a:r>
              <a:rPr lang="en-IN" dirty="0">
                <a:solidFill>
                  <a:schemeClr val="tx2"/>
                </a:solidFill>
              </a:rPr>
              <a:t>7.   Training and Development Analysis</a:t>
            </a:r>
          </a:p>
          <a:p>
            <a:pPr marL="342900" indent="-342900">
              <a:buAutoNum type="arabicPeriod" startAt="8"/>
            </a:pPr>
            <a:r>
              <a:rPr lang="en-IN" dirty="0">
                <a:solidFill>
                  <a:schemeClr val="tx2"/>
                </a:solidFill>
              </a:rPr>
              <a:t>Employee Feedback and Sentiment Analysis</a:t>
            </a:r>
          </a:p>
          <a:p>
            <a:pPr marL="342900" indent="-342900">
              <a:buAutoNum type="arabicPeriod" startAt="8"/>
            </a:pPr>
            <a:r>
              <a:rPr lang="en-IN" dirty="0">
                <a:solidFill>
                  <a:schemeClr val="tx2"/>
                </a:solidFill>
              </a:rPr>
              <a:t> KPI Tracking with Alerts</a:t>
            </a:r>
          </a:p>
          <a:p>
            <a:r>
              <a:rPr lang="en-IN" dirty="0">
                <a:solidFill>
                  <a:schemeClr val="tx2"/>
                </a:solidFill>
              </a:rPr>
              <a:t>10.  Data Security and Privacy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TotalTime>
  <Words>616</Words>
  <Application>Microsoft Office PowerPoint</Application>
  <PresentationFormat>Widescreen</PresentationFormat>
  <Paragraphs>87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Sudharshan M</cp:lastModifiedBy>
  <cp:revision>14</cp:revision>
  <dcterms:created xsi:type="dcterms:W3CDTF">2024-03-29T15:07:22Z</dcterms:created>
  <dcterms:modified xsi:type="dcterms:W3CDTF">2024-08-31T13:12:22Z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