
<file path=[Content_Types].xml><?xml version="1.0" encoding="utf-8"?>
<Types xmlns="http://schemas.openxmlformats.org/package/2006/content-types">
  <Override PartName="/customXml/itemProps3.xml" ContentType="application/vnd.openxmlformats-officedocument.customXmlProperties+xml"/>
  <Override PartName="/ppt/slides/slide6.xml" ContentType="application/vnd.openxmlformats-officedocument.presentationml.slide+xml"/>
  <Override PartName="/ppt/slideLayouts/slideLayout8.xml" ContentType="application/vnd.openxmlformats-officedocument.presentationml.slideLayout+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customXml/itemProps2.xml" ContentType="application/vnd.openxmlformats-officedocument.customXml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6"/>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70" r:id="rId16"/>
    <p:sldId id="2146847073" r:id="rId17"/>
    <p:sldId id="2146847071" r:id="rId18"/>
    <p:sldId id="2146847062" r:id="rId19"/>
    <p:sldId id="2146847061" r:id="rId20"/>
    <p:sldId id="2146847055" r:id="rId21"/>
    <p:sldId id="2146847059" r:id="rId22"/>
    <p:sldId id="2146847072" r:id="rId23"/>
    <p:sldId id="2146847069" r:id="rId24"/>
    <p:sldId id="2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840" y="-96"/>
      </p:cViewPr>
      <p:guideLst>
        <p:guide orient="horz" pos="2160"/>
        <p:guide pos="384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8/3/2025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8/3/2025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8/3/2025</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8/3/2025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8/3/2025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hyperlink" Target="https://github.com/Vaishnavi1955/Farming_AgentProject"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Research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979640" y="3713659"/>
            <a:ext cx="10232720" cy="2369880"/>
          </a:xfrm>
          <a:prstGeom prst="rect">
            <a:avLst/>
          </a:prstGeom>
          <a:noFill/>
        </p:spPr>
        <p:txBody>
          <a:bodyPr wrap="square" lIns="91440" tIns="45720" rIns="91440" bIns="45720" rtlCol="0" anchor="t">
            <a:spAutoFit/>
          </a:bodyPr>
          <a:lstStyle/>
          <a:p>
            <a:r>
              <a:rPr lang="en-US" sz="3200" b="1" dirty="0">
                <a:solidFill>
                  <a:schemeClr val="bg1">
                    <a:lumMod val="75000"/>
                  </a:schemeClr>
                </a:solidFill>
                <a:latin typeface="Arial" pitchFamily="34" charset="0"/>
                <a:cs typeface="Arial" pitchFamily="34" charset="0"/>
              </a:rPr>
              <a:t>Presented By:    </a:t>
            </a:r>
          </a:p>
          <a:p>
            <a:r>
              <a:rPr lang="en-US" sz="2800" b="1" dirty="0">
                <a:solidFill>
                  <a:schemeClr val="accent1">
                    <a:lumMod val="75000"/>
                  </a:schemeClr>
                </a:solidFill>
                <a:latin typeface="Arial" pitchFamily="34" charset="0"/>
                <a:cs typeface="Arial" pitchFamily="34" charset="0"/>
              </a:rPr>
              <a:t> Student </a:t>
            </a:r>
            <a:r>
              <a:rPr lang="en-US" sz="2800" b="1" dirty="0" err="1" smtClean="0">
                <a:solidFill>
                  <a:schemeClr val="accent1">
                    <a:lumMod val="75000"/>
                  </a:schemeClr>
                </a:solidFill>
                <a:latin typeface="Arial" pitchFamily="34" charset="0"/>
                <a:cs typeface="Arial" pitchFamily="34" charset="0"/>
              </a:rPr>
              <a:t>name:Vaishnavi</a:t>
            </a:r>
            <a:r>
              <a:rPr lang="en-US" sz="2800" b="1" dirty="0" smtClean="0">
                <a:solidFill>
                  <a:schemeClr val="accent1">
                    <a:lumMod val="75000"/>
                  </a:schemeClr>
                </a:solidFill>
                <a:latin typeface="Arial" pitchFamily="34" charset="0"/>
                <a:cs typeface="Arial" pitchFamily="34" charset="0"/>
              </a:rPr>
              <a:t> </a:t>
            </a:r>
            <a:r>
              <a:rPr lang="en-US" sz="2800" b="1" dirty="0" err="1" smtClean="0">
                <a:solidFill>
                  <a:schemeClr val="accent1">
                    <a:lumMod val="75000"/>
                  </a:schemeClr>
                </a:solidFill>
                <a:latin typeface="Arial" pitchFamily="34" charset="0"/>
                <a:cs typeface="Arial" pitchFamily="34" charset="0"/>
              </a:rPr>
              <a:t>Laxman</a:t>
            </a:r>
            <a:r>
              <a:rPr lang="en-US" sz="2800" b="1" dirty="0" smtClean="0">
                <a:solidFill>
                  <a:schemeClr val="accent1">
                    <a:lumMod val="75000"/>
                  </a:schemeClr>
                </a:solidFill>
                <a:latin typeface="Arial" pitchFamily="34" charset="0"/>
                <a:cs typeface="Arial" pitchFamily="34" charset="0"/>
              </a:rPr>
              <a:t> </a:t>
            </a:r>
            <a:r>
              <a:rPr lang="en-US" sz="2800" b="1" dirty="0" err="1" smtClean="0">
                <a:solidFill>
                  <a:schemeClr val="accent1">
                    <a:lumMod val="75000"/>
                  </a:schemeClr>
                </a:solidFill>
                <a:latin typeface="Arial" pitchFamily="34" charset="0"/>
                <a:cs typeface="Arial" pitchFamily="34" charset="0"/>
              </a:rPr>
              <a:t>Phad</a:t>
            </a:r>
            <a:endParaRPr lang="en-US" sz="2800" b="1" dirty="0">
              <a:solidFill>
                <a:schemeClr val="accent1">
                  <a:lumMod val="75000"/>
                </a:schemeClr>
              </a:solidFill>
              <a:latin typeface="Arial" pitchFamily="34" charset="0"/>
              <a:cs typeface="Arial" pitchFamily="34" charset="0"/>
            </a:endParaRPr>
          </a:p>
          <a:p>
            <a:pPr algn="r"/>
            <a:r>
              <a:rPr lang="en-US" sz="2800" b="1" dirty="0">
                <a:solidFill>
                  <a:schemeClr val="accent1">
                    <a:lumMod val="75000"/>
                  </a:schemeClr>
                </a:solidFill>
                <a:latin typeface="Arial"/>
                <a:cs typeface="Arial"/>
              </a:rPr>
              <a:t>College Name &amp; Department : MIT Academy of Engineering    Alandi – Computer Department</a:t>
            </a:r>
          </a:p>
          <a:p>
            <a:endParaRPr lang="en-US" sz="32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146CC324-0A49-C60C-9095-B341C383FE0B}"/>
              </a:ext>
            </a:extLst>
          </p:cNvPr>
          <p:cNvSpPr>
            <a:spLocks noGrp="1"/>
          </p:cNvSpPr>
          <p:nvPr>
            <p:ph type="title"/>
          </p:nvPr>
        </p:nvSpPr>
        <p:spPr/>
        <p:txBody>
          <a:bodyPr/>
          <a:lstStyle/>
          <a:p>
            <a:r>
              <a:rPr lang="en-IN" dirty="0">
                <a:solidFill>
                  <a:schemeClr val="accent1"/>
                </a:solidFill>
              </a:rPr>
              <a:t>Add tools</a:t>
            </a:r>
          </a:p>
        </p:txBody>
      </p:sp>
      <p:pic>
        <p:nvPicPr>
          <p:cNvPr id="4" name="Picture 3" descr="Screenshot 2025-08-03 004453.png"/>
          <p:cNvPicPr>
            <a:picLocks noChangeAspect="1"/>
          </p:cNvPicPr>
          <p:nvPr/>
        </p:nvPicPr>
        <p:blipFill>
          <a:blip r:embed="rId2"/>
          <a:stretch>
            <a:fillRect/>
          </a:stretch>
        </p:blipFill>
        <p:spPr>
          <a:xfrm>
            <a:off x="557213" y="1253832"/>
            <a:ext cx="11329988" cy="4832287"/>
          </a:xfrm>
          <a:prstGeom prst="rect">
            <a:avLst/>
          </a:prstGeom>
        </p:spPr>
      </p:pic>
    </p:spTree>
    <p:extLst>
      <p:ext uri="{BB962C8B-B14F-4D97-AF65-F5344CB8AC3E}">
        <p14:creationId xmlns:p14="http://schemas.microsoft.com/office/powerpoint/2010/main" xmlns=""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537292C-C6FB-E951-D59F-66CDA53E9B18}"/>
              </a:ext>
            </a:extLst>
          </p:cNvPr>
          <p:cNvSpPr>
            <a:spLocks noGrp="1"/>
          </p:cNvSpPr>
          <p:nvPr>
            <p:ph type="title"/>
          </p:nvPr>
        </p:nvSpPr>
        <p:spPr/>
        <p:txBody>
          <a:bodyPr/>
          <a:lstStyle/>
          <a:p>
            <a:r>
              <a:rPr lang="en-IN" dirty="0">
                <a:solidFill>
                  <a:schemeClr val="accent1"/>
                </a:solidFill>
              </a:rPr>
              <a:t>Quick start questions</a:t>
            </a:r>
          </a:p>
        </p:txBody>
      </p:sp>
      <p:pic>
        <p:nvPicPr>
          <p:cNvPr id="6" name="Picture 5">
            <a:extLst>
              <a:ext uri="{FF2B5EF4-FFF2-40B4-BE49-F238E27FC236}">
                <a16:creationId xmlns:a16="http://schemas.microsoft.com/office/drawing/2014/main" xmlns="" id="{3BE26D69-81B5-C26C-508C-B6FD6FBB43E0}"/>
              </a:ext>
            </a:extLst>
          </p:cNvPr>
          <p:cNvPicPr>
            <a:picLocks noChangeAspect="1"/>
          </p:cNvPicPr>
          <p:nvPr/>
        </p:nvPicPr>
        <p:blipFill>
          <a:blip r:embed="rId2"/>
          <a:stretch>
            <a:fillRect/>
          </a:stretch>
        </p:blipFill>
        <p:spPr>
          <a:xfrm>
            <a:off x="762000" y="1355545"/>
            <a:ext cx="10539789" cy="4800300"/>
          </a:xfrm>
          <a:prstGeom prst="rect">
            <a:avLst/>
          </a:prstGeom>
        </p:spPr>
      </p:pic>
    </p:spTree>
    <p:extLst>
      <p:ext uri="{BB962C8B-B14F-4D97-AF65-F5344CB8AC3E}">
        <p14:creationId xmlns:p14="http://schemas.microsoft.com/office/powerpoint/2010/main" xmlns=""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C8A21C9-A078-A5CB-4B3B-80E4B1A9A5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9BD858AB-4C9C-FF38-2D0A-69BEE2B5678C}"/>
              </a:ext>
            </a:extLst>
          </p:cNvPr>
          <p:cNvSpPr>
            <a:spLocks noGrp="1"/>
          </p:cNvSpPr>
          <p:nvPr>
            <p:ph type="title"/>
          </p:nvPr>
        </p:nvSpPr>
        <p:spPr/>
        <p:txBody>
          <a:bodyPr/>
          <a:lstStyle/>
          <a:p>
            <a:r>
              <a:rPr lang="en-IN" dirty="0">
                <a:solidFill>
                  <a:schemeClr val="accent1"/>
                </a:solidFill>
              </a:rPr>
              <a:t>deployment</a:t>
            </a:r>
          </a:p>
        </p:txBody>
      </p:sp>
      <p:pic>
        <p:nvPicPr>
          <p:cNvPr id="4" name="Picture 3">
            <a:extLst>
              <a:ext uri="{FF2B5EF4-FFF2-40B4-BE49-F238E27FC236}">
                <a16:creationId xmlns:a16="http://schemas.microsoft.com/office/drawing/2014/main" xmlns="" id="{00C0B6A9-7166-F74C-E1CF-156FE9CB479E}"/>
              </a:ext>
            </a:extLst>
          </p:cNvPr>
          <p:cNvPicPr>
            <a:picLocks noChangeAspect="1"/>
          </p:cNvPicPr>
          <p:nvPr/>
        </p:nvPicPr>
        <p:blipFill>
          <a:blip r:embed="rId2"/>
          <a:stretch>
            <a:fillRect/>
          </a:stretch>
        </p:blipFill>
        <p:spPr>
          <a:xfrm>
            <a:off x="581192" y="1292752"/>
            <a:ext cx="10651958" cy="4863092"/>
          </a:xfrm>
          <a:prstGeom prst="rect">
            <a:avLst/>
          </a:prstGeom>
        </p:spPr>
      </p:pic>
    </p:spTree>
    <p:extLst>
      <p:ext uri="{BB962C8B-B14F-4D97-AF65-F5344CB8AC3E}">
        <p14:creationId xmlns:p14="http://schemas.microsoft.com/office/powerpoint/2010/main" xmlns="" val="17515379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86CBA725-9879-D025-AAEA-EB91D66CD9B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72878138-8583-AC44-70BA-1F4424F7EDBD}"/>
              </a:ext>
            </a:extLst>
          </p:cNvPr>
          <p:cNvSpPr>
            <a:spLocks noGrp="1"/>
          </p:cNvSpPr>
          <p:nvPr>
            <p:ph type="title"/>
          </p:nvPr>
        </p:nvSpPr>
        <p:spPr/>
        <p:txBody>
          <a:bodyPr/>
          <a:lstStyle/>
          <a:p>
            <a:r>
              <a:rPr lang="en-IN" dirty="0">
                <a:solidFill>
                  <a:schemeClr val="accent1"/>
                </a:solidFill>
              </a:rPr>
              <a:t>API references</a:t>
            </a:r>
          </a:p>
        </p:txBody>
      </p:sp>
      <p:pic>
        <p:nvPicPr>
          <p:cNvPr id="7" name="Picture 6">
            <a:extLst>
              <a:ext uri="{FF2B5EF4-FFF2-40B4-BE49-F238E27FC236}">
                <a16:creationId xmlns:a16="http://schemas.microsoft.com/office/drawing/2014/main" xmlns="" id="{9BA9F42E-90BD-C561-27E8-4ACE73ED6625}"/>
              </a:ext>
            </a:extLst>
          </p:cNvPr>
          <p:cNvPicPr>
            <a:picLocks noChangeAspect="1"/>
          </p:cNvPicPr>
          <p:nvPr/>
        </p:nvPicPr>
        <p:blipFill>
          <a:blip r:embed="rId2"/>
          <a:stretch>
            <a:fillRect/>
          </a:stretch>
        </p:blipFill>
        <p:spPr>
          <a:xfrm>
            <a:off x="776748" y="1440067"/>
            <a:ext cx="10638503" cy="4819009"/>
          </a:xfrm>
          <a:prstGeom prst="rect">
            <a:avLst/>
          </a:prstGeom>
        </p:spPr>
      </p:pic>
    </p:spTree>
    <p:extLst>
      <p:ext uri="{BB962C8B-B14F-4D97-AF65-F5344CB8AC3E}">
        <p14:creationId xmlns:p14="http://schemas.microsoft.com/office/powerpoint/2010/main" xmlns="" val="34738297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B1A45219-A88B-B10B-BFF1-055C4566DF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ECEFBB56-37B7-7072-33E1-A33A9A265B8E}"/>
              </a:ext>
            </a:extLst>
          </p:cNvPr>
          <p:cNvSpPr>
            <a:spLocks noGrp="1"/>
          </p:cNvSpPr>
          <p:nvPr>
            <p:ph type="title"/>
          </p:nvPr>
        </p:nvSpPr>
        <p:spPr/>
        <p:txBody>
          <a:bodyPr/>
          <a:lstStyle/>
          <a:p>
            <a:r>
              <a:rPr lang="en-IN" dirty="0">
                <a:solidFill>
                  <a:schemeClr val="accent1"/>
                </a:solidFill>
              </a:rPr>
              <a:t>Preview</a:t>
            </a:r>
          </a:p>
        </p:txBody>
      </p:sp>
      <p:pic>
        <p:nvPicPr>
          <p:cNvPr id="5" name="Picture 4" descr="Screenshot 2025-08-03 004608.png"/>
          <p:cNvPicPr>
            <a:picLocks noChangeAspect="1"/>
          </p:cNvPicPr>
          <p:nvPr/>
        </p:nvPicPr>
        <p:blipFill>
          <a:blip r:embed="rId2"/>
          <a:stretch>
            <a:fillRect/>
          </a:stretch>
        </p:blipFill>
        <p:spPr>
          <a:xfrm>
            <a:off x="642938" y="1246902"/>
            <a:ext cx="11144250" cy="4722725"/>
          </a:xfrm>
          <a:prstGeom prst="rect">
            <a:avLst/>
          </a:prstGeom>
        </p:spPr>
      </p:pic>
    </p:spTree>
    <p:extLst>
      <p:ext uri="{BB962C8B-B14F-4D97-AF65-F5344CB8AC3E}">
        <p14:creationId xmlns:p14="http://schemas.microsoft.com/office/powerpoint/2010/main" xmlns="" val="20200852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xmlns="" id="{D4974547-DF1B-77BB-E545-9344EDB9AD3F}"/>
              </a:ext>
            </a:extLst>
          </p:cNvPr>
          <p:cNvSpPr>
            <a:spLocks noGrp="1"/>
          </p:cNvSpPr>
          <p:nvPr>
            <p:ph idx="1"/>
          </p:nvPr>
        </p:nvSpPr>
        <p:spPr>
          <a:xfrm>
            <a:off x="581192" y="1302026"/>
            <a:ext cx="11029616" cy="4853818"/>
          </a:xfrm>
        </p:spPr>
        <p:txBody>
          <a:bodyPr>
            <a:noAutofit/>
          </a:bodyPr>
          <a:lstStyle/>
          <a:p>
            <a:r>
              <a:rPr lang="en-GB" sz="2000" dirty="0" smtClean="0"/>
              <a:t>The AI-Powered Farming Agent is a smart, accessible, and reliable solution designed to empower small-scale farmers with real-time, data-driven agricultural guidance. By integrating Retrieval-Augmented Generation (RAG), IBM Granite LLM, and IBM Cloud </a:t>
            </a:r>
            <a:r>
              <a:rPr lang="en-GB" sz="2000" dirty="0" err="1" smtClean="0"/>
              <a:t>Lite</a:t>
            </a:r>
            <a:r>
              <a:rPr lang="en-GB" sz="2000" dirty="0" smtClean="0"/>
              <a:t> services, the agent bridges the information gap at the grassroots level. It supports informed decisions on crop planning, soil management, pest control, and market pricing—ultimately enhancing productivity, reducing risks, and increasing income.</a:t>
            </a:r>
            <a:br>
              <a:rPr lang="en-GB" sz="2000" dirty="0" smtClean="0"/>
            </a:br>
            <a:r>
              <a:rPr lang="en-GB" sz="2000" dirty="0" smtClean="0"/>
              <a:t>This innovation brings the power of AI directly to the fields, making smart farming a reality for every farmer.</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4233882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xmlns="" id="{51A299DD-46FA-7866-41D8-C1BFCC2F69DD}"/>
              </a:ext>
            </a:extLst>
          </p:cNvPr>
          <p:cNvSpPr>
            <a:spLocks noGrp="1"/>
          </p:cNvSpPr>
          <p:nvPr>
            <p:ph idx="1"/>
          </p:nvPr>
        </p:nvSpPr>
        <p:spPr/>
        <p:txBody>
          <a:bodyPr>
            <a:normAutofit/>
          </a:bodyPr>
          <a:lstStyle/>
          <a:p>
            <a:pPr marL="0" indent="0">
              <a:buNone/>
            </a:pPr>
            <a:r>
              <a:rPr lang="en-IN" sz="2800" dirty="0" smtClean="0">
                <a:solidFill>
                  <a:schemeClr val="tx1"/>
                </a:solidFill>
                <a:hlinkClick r:id="rId2"/>
              </a:rPr>
              <a:t>https://</a:t>
            </a:r>
            <a:r>
              <a:rPr lang="en-IN" sz="2800" dirty="0" smtClean="0">
                <a:solidFill>
                  <a:schemeClr val="tx1"/>
                </a:solidFill>
                <a:hlinkClick r:id="rId2"/>
              </a:rPr>
              <a:t>github.com/Vaishnavi1955/Farming_AgentProject</a:t>
            </a:r>
            <a:endParaRPr lang="en-IN" sz="2800" dirty="0" smtClean="0">
              <a:solidFill>
                <a:schemeClr val="tx1"/>
              </a:solidFill>
            </a:endParaRPr>
          </a:p>
          <a:p>
            <a:pPr marL="0" indent="0">
              <a:buNone/>
            </a:pPr>
            <a:endParaRPr lang="en-IN" sz="2800" dirty="0">
              <a:solidFill>
                <a:schemeClr val="tx1"/>
              </a:solidFill>
            </a:endParaRPr>
          </a:p>
        </p:txBody>
      </p:sp>
    </p:spTree>
    <p:extLst>
      <p:ext uri="{BB962C8B-B14F-4D97-AF65-F5344CB8AC3E}">
        <p14:creationId xmlns:p14="http://schemas.microsoft.com/office/powerpoint/2010/main" xmlns="" val="2230664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305435" indent="-305435"/>
            <a:r>
              <a:rPr lang="en-US" sz="2800" dirty="0">
                <a:latin typeface="Calibri"/>
                <a:ea typeface="+mn-lt"/>
                <a:cs typeface="+mn-lt"/>
              </a:rPr>
              <a:t>Multilingual Research Support</a:t>
            </a:r>
          </a:p>
          <a:p>
            <a:pPr marL="305435" indent="-305435"/>
            <a:r>
              <a:rPr lang="en-US" sz="2800" dirty="0">
                <a:latin typeface="Calibri"/>
                <a:ea typeface="+mn-lt"/>
                <a:cs typeface="+mn-lt"/>
              </a:rPr>
              <a:t>Voice-Activated Research Assistant</a:t>
            </a:r>
          </a:p>
          <a:p>
            <a:pPr marL="305435" indent="-305435"/>
            <a:r>
              <a:rPr lang="en-US" sz="2800" dirty="0">
                <a:latin typeface="Calibri"/>
                <a:ea typeface="+mn-lt"/>
                <a:cs typeface="+mn-lt"/>
              </a:rPr>
              <a:t>Real-Time Collaboration Features</a:t>
            </a:r>
          </a:p>
          <a:p>
            <a:pPr marL="305435" indent="-305435"/>
            <a:r>
              <a:rPr lang="en-US" sz="2800" dirty="0">
                <a:latin typeface="Calibri"/>
                <a:ea typeface="+mn-lt"/>
                <a:cs typeface="+mn-lt"/>
              </a:rPr>
              <a:t>Research Gap and Novel Topic Identification</a:t>
            </a:r>
          </a:p>
          <a:p>
            <a:pPr marL="305435" indent="-305435"/>
            <a:r>
              <a:rPr lang="en-US" sz="2800" dirty="0">
                <a:latin typeface="Calibri"/>
                <a:ea typeface="+mn-lt"/>
                <a:cs typeface="+mn-lt"/>
              </a:rPr>
              <a:t>Integration with Publishing Platforms</a:t>
            </a:r>
          </a:p>
          <a:p>
            <a:pPr marL="305435" indent="-305435"/>
            <a:r>
              <a:rPr lang="en-US" sz="2800" dirty="0">
                <a:latin typeface="Calibri"/>
                <a:ea typeface="+mn-lt"/>
                <a:cs typeface="+mn-lt"/>
              </a:rPr>
              <a:t>AI-Assisted Paper Drafting</a:t>
            </a:r>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1026" name="Picture 2"/>
          <p:cNvPicPr>
            <a:picLocks noChangeAspect="1" noChangeArrowheads="1"/>
          </p:cNvPicPr>
          <p:nvPr/>
        </p:nvPicPr>
        <p:blipFill>
          <a:blip r:embed="rId2"/>
          <a:srcRect/>
          <a:stretch>
            <a:fillRect/>
          </a:stretch>
        </p:blipFill>
        <p:spPr bwMode="auto">
          <a:xfrm>
            <a:off x="1685924" y="1309688"/>
            <a:ext cx="9301163" cy="4924425"/>
          </a:xfrm>
          <a:prstGeom prst="rect">
            <a:avLst/>
          </a:prstGeom>
          <a:noFill/>
          <a:ln w="9525">
            <a:noFill/>
            <a:miter lim="800000"/>
            <a:headEnd/>
            <a:tailEnd/>
          </a:ln>
          <a:effectLst/>
        </p:spPr>
      </p:pic>
    </p:spTree>
    <p:extLst>
      <p:ext uri="{BB962C8B-B14F-4D97-AF65-F5344CB8AC3E}">
        <p14:creationId xmlns:p14="http://schemas.microsoft.com/office/powerpoint/2010/main" xmlns="" val="384733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0C541853-8CD8-5158-9CFD-B24B31261C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8CDE752A-B155-0056-9190-09F70C3C48AB}"/>
              </a:ext>
            </a:extLst>
          </p:cNvPr>
          <p:cNvSpPr>
            <a:spLocks noGrp="1"/>
          </p:cNvSpPr>
          <p:nvPr>
            <p:ph type="title"/>
          </p:nvPr>
        </p:nvSpPr>
        <p:spPr/>
        <p:txBody>
          <a:bodyPr/>
          <a:lstStyle/>
          <a:p>
            <a:r>
              <a:rPr lang="en-IN" dirty="0">
                <a:solidFill>
                  <a:schemeClr val="accent1"/>
                </a:solidFill>
              </a:rPr>
              <a:t>IBM Certifications</a:t>
            </a:r>
          </a:p>
        </p:txBody>
      </p:sp>
      <p:pic>
        <p:nvPicPr>
          <p:cNvPr id="2050" name="Picture 2"/>
          <p:cNvPicPr>
            <a:picLocks noGrp="1" noChangeAspect="1" noChangeArrowheads="1"/>
          </p:cNvPicPr>
          <p:nvPr>
            <p:ph idx="1"/>
          </p:nvPr>
        </p:nvPicPr>
        <p:blipFill>
          <a:blip r:embed="rId2"/>
          <a:srcRect/>
          <a:stretch>
            <a:fillRect/>
          </a:stretch>
        </p:blipFill>
        <p:spPr bwMode="auto">
          <a:xfrm>
            <a:off x="2257424" y="1301750"/>
            <a:ext cx="9001126" cy="4927600"/>
          </a:xfrm>
          <a:prstGeom prst="rect">
            <a:avLst/>
          </a:prstGeom>
          <a:noFill/>
          <a:ln w="9525">
            <a:noFill/>
            <a:miter lim="800000"/>
            <a:headEnd/>
            <a:tailEnd/>
          </a:ln>
          <a:effectLst/>
        </p:spPr>
      </p:pic>
    </p:spTree>
    <p:extLst>
      <p:ext uri="{BB962C8B-B14F-4D97-AF65-F5344CB8AC3E}">
        <p14:creationId xmlns:p14="http://schemas.microsoft.com/office/powerpoint/2010/main" xmlns="" val="18451648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38200" y="-110126"/>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04426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75960" y="829472"/>
            <a:ext cx="2688941" cy="461665"/>
          </a:xfrm>
          <a:prstGeom prst="rect">
            <a:avLst/>
          </a:prstGeom>
        </p:spPr>
        <p:txBody>
          <a:bodyPr wrap="none">
            <a:spAutoFit/>
          </a:bodyPr>
          <a:lstStyle/>
          <a:p>
            <a:r>
              <a:rPr lang="en-IN" sz="2400" b="1" dirty="0">
                <a:solidFill>
                  <a:schemeClr val="accent2"/>
                </a:solidFill>
              </a:rPr>
              <a:t>RAG LAB certificate</a:t>
            </a:r>
          </a:p>
        </p:txBody>
      </p:sp>
      <p:pic>
        <p:nvPicPr>
          <p:cNvPr id="3074" name="Picture 2"/>
          <p:cNvPicPr>
            <a:picLocks noChangeAspect="1" noChangeArrowheads="1"/>
          </p:cNvPicPr>
          <p:nvPr/>
        </p:nvPicPr>
        <p:blipFill>
          <a:blip r:embed="rId2"/>
          <a:srcRect/>
          <a:stretch>
            <a:fillRect/>
          </a:stretch>
        </p:blipFill>
        <p:spPr bwMode="auto">
          <a:xfrm>
            <a:off x="1654175" y="1471612"/>
            <a:ext cx="9118600" cy="4457700"/>
          </a:xfrm>
          <a:prstGeom prst="rect">
            <a:avLst/>
          </a:prstGeom>
          <a:noFill/>
          <a:ln w="9525">
            <a:noFill/>
            <a:miter lim="800000"/>
            <a:headEnd/>
            <a:tailEnd/>
          </a:ln>
          <a:effectLst/>
        </p:spPr>
      </p:pic>
    </p:spTree>
    <p:extLst>
      <p:ext uri="{BB962C8B-B14F-4D97-AF65-F5344CB8AC3E}">
        <p14:creationId xmlns:p14="http://schemas.microsoft.com/office/powerpoint/2010/main" xmlns="" val="14066612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Autofit/>
          </a:bodyPr>
          <a:lstStyle/>
          <a:p>
            <a:r>
              <a:rPr lang="en-US" sz="3200" b="1" dirty="0">
                <a:solidFill>
                  <a:schemeClr val="accent1"/>
                </a:solidFill>
                <a:latin typeface="Arial" panose="020B0604020202020204" pitchFamily="34" charset="0"/>
                <a:cs typeface="Arial" panose="020B0604020202020204" pitchFamily="34" charset="0"/>
              </a:rPr>
              <a:t>Problem Statement</a:t>
            </a:r>
            <a:endParaRPr lang="en-US" sz="3200" dirty="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354081" y="1154645"/>
            <a:ext cx="11256727" cy="5157665"/>
          </a:xfrm>
        </p:spPr>
        <p:txBody>
          <a:bodyPr>
            <a:normAutofit fontScale="92500" lnSpcReduction="10000"/>
          </a:bodyPr>
          <a:lstStyle/>
          <a:p>
            <a:pPr marL="0" indent="0">
              <a:lnSpc>
                <a:spcPct val="120000"/>
              </a:lnSpc>
              <a:buNone/>
            </a:pPr>
            <a:r>
              <a:rPr lang="en-GB" sz="1800" dirty="0" smtClean="0"/>
              <a:t>An AI Agent for Smart Farming Advice, powered by RAG (Retrieval-Augmented Generation), supports small-scale farmers by delivering real-time, localized agricultural guidance. It retrieves trusted data on weather forecasts, soil conditions, crop recommendations, pest control measures, and current market prices from agricultural departments, meteorological sources, and </a:t>
            </a:r>
            <a:r>
              <a:rPr lang="en-GB" sz="1800" dirty="0" err="1" smtClean="0"/>
              <a:t>agri</a:t>
            </a:r>
            <a:r>
              <a:rPr lang="en-GB" sz="1800" dirty="0" smtClean="0"/>
              <a:t> tech platforms. Farmers can interact in their local language and ask questions like “What crop is best for this season?” or “What is today’s </a:t>
            </a:r>
            <a:r>
              <a:rPr lang="en-GB" sz="1800" dirty="0" err="1" smtClean="0"/>
              <a:t>mandi</a:t>
            </a:r>
            <a:r>
              <a:rPr lang="en-GB" sz="1800" dirty="0" smtClean="0"/>
              <a:t> rate for tomatoes?” The agent ensures timely, data-driven decisions that reduce risk, increase yield, and boost income. This AI-driven assistant bridges the knowledge gap and brings smart farming to the grassroots. </a:t>
            </a:r>
            <a:endParaRPr lang="en-GB" sz="1800" dirty="0" smtClean="0"/>
          </a:p>
          <a:p>
            <a:pPr marL="0" indent="0">
              <a:lnSpc>
                <a:spcPct val="120000"/>
              </a:lnSpc>
              <a:buNone/>
            </a:pPr>
            <a:r>
              <a:rPr lang="en-US" sz="2600" b="1" dirty="0" smtClean="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Proposed </a:t>
            </a:r>
            <a:r>
              <a:rPr lang="en-US" sz="2600" b="1"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rPr>
              <a:t>Solution:</a:t>
            </a:r>
          </a:p>
          <a:p>
            <a:pPr marL="0" indent="0">
              <a:lnSpc>
                <a:spcPct val="120000"/>
              </a:lnSpc>
              <a:buNone/>
            </a:pPr>
            <a:r>
              <a:rPr lang="en-US" sz="1800" dirty="0">
                <a:latin typeface="Calibri" panose="020F0502020204030204" pitchFamily="34" charset="0"/>
                <a:ea typeface="Calibri" panose="020F0502020204030204" pitchFamily="34" charset="0"/>
                <a:cs typeface="Calibri" panose="020F0502020204030204" pitchFamily="34" charset="0"/>
              </a:rPr>
              <a:t>To address the research overload and inefficiency in literature review, we propose building an AI-powered Research Agent using IBM Cloud Lite services and Granite-3.3-8b-Instruct (IBM’s optimized instruction-following LLM).</a:t>
            </a:r>
          </a:p>
          <a:p>
            <a:pPr marL="0" indent="0">
              <a:lnSpc>
                <a:spcPct val="120000"/>
              </a:lnSpc>
              <a:buNone/>
            </a:pPr>
            <a:r>
              <a:rPr lang="en-US" sz="1800" dirty="0">
                <a:latin typeface="Calibri" panose="020F0502020204030204" pitchFamily="34" charset="0"/>
                <a:ea typeface="Calibri" panose="020F0502020204030204" pitchFamily="34" charset="0"/>
                <a:cs typeface="Calibri" panose="020F0502020204030204" pitchFamily="34" charset="0"/>
              </a:rPr>
              <a:t>This intelligent assistant will help users—students, researchers, and academicians—by understanding their research goals and delivering context-aware summaries, suggestions, and citations via a conversational interface powered by IBM Watson Assistant.</a:t>
            </a:r>
          </a:p>
          <a:p>
            <a:pPr marL="0" indent="0">
              <a:lnSpc>
                <a:spcPct val="120000"/>
              </a:lnSpc>
              <a:buNone/>
            </a:pPr>
            <a:r>
              <a:rPr lang="en-US" sz="1800" dirty="0">
                <a:latin typeface="Calibri" panose="020F0502020204030204" pitchFamily="34" charset="0"/>
                <a:ea typeface="Calibri" panose="020F0502020204030204" pitchFamily="34" charset="0"/>
                <a:cs typeface="Calibri" panose="020F0502020204030204" pitchFamily="34" charset="0"/>
              </a:rPr>
              <a:t>By leveraging Retrieval-Augmented Generation (RAG) and Natural Language Processing (NLP), the agent will provide accurate, relevant, and up-to-date academic insights to streamline the research workflow.</a:t>
            </a:r>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441671" y="1370749"/>
            <a:ext cx="11029616" cy="530296"/>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xmlns="" id="{40B9234A-56AB-47BB-E0BD-725AF6684B23}"/>
              </a:ext>
            </a:extLst>
          </p:cNvPr>
          <p:cNvSpPr>
            <a:spLocks noGrp="1"/>
          </p:cNvSpPr>
          <p:nvPr>
            <p:ph idx="1"/>
          </p:nvPr>
        </p:nvSpPr>
        <p:spPr/>
        <p:txBody>
          <a:bodyPr>
            <a:normAutofit/>
          </a:bodyPr>
          <a:lstStyle/>
          <a:p>
            <a:pPr marL="305435" indent="-305435"/>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IBM Cloud Watsonx AI Studio</a:t>
            </a:r>
          </a:p>
          <a:p>
            <a:pPr marL="305435" indent="-305435"/>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IBM Cloud </a:t>
            </a:r>
            <a:r>
              <a:rPr lang="en-IN" sz="2400" dirty="0" err="1">
                <a:solidFill>
                  <a:schemeClr val="tx1"/>
                </a:solidFill>
                <a:latin typeface="Calibri" panose="020F0502020204030204" pitchFamily="34" charset="0"/>
                <a:ea typeface="Calibri" panose="020F0502020204030204" pitchFamily="34" charset="0"/>
                <a:cs typeface="Calibri" panose="020F0502020204030204" pitchFamily="34" charset="0"/>
              </a:rPr>
              <a:t>Watsonx</a:t>
            </a:r>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 AI runtime</a:t>
            </a:r>
          </a:p>
          <a:p>
            <a:pPr marL="305435" indent="-305435"/>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IBM Cloud Service</a:t>
            </a:r>
          </a:p>
          <a:p>
            <a:pPr marL="305435" indent="-305435"/>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IBM Cloud Storage Object</a:t>
            </a:r>
          </a:p>
          <a:p>
            <a:pPr marL="305435" indent="-305435"/>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IBM Cloud Agent Lab</a:t>
            </a:r>
          </a:p>
          <a:p>
            <a:pPr marL="305435" indent="-305435"/>
            <a:r>
              <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rPr>
              <a:t>IBM Granite (via Watsonx.ai studio)</a:t>
            </a:r>
          </a:p>
          <a:p>
            <a:pPr marL="0" indent="0">
              <a:buNone/>
            </a:pPr>
            <a:endParaRPr lang="en-IN" sz="2400"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xmlns=""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noAutofit/>
          </a:bodyPr>
          <a:lstStyle/>
          <a:p>
            <a:pPr marL="0" indent="0">
              <a:buNone/>
            </a:pPr>
            <a:endParaRPr lang="en-GB" sz="1400" dirty="0" smtClean="0">
              <a:solidFill>
                <a:schemeClr val="tx1"/>
              </a:solidFill>
              <a:latin typeface="Times New Roman" pitchFamily="18" charset="0"/>
              <a:cs typeface="Times New Roman" pitchFamily="18" charset="0"/>
            </a:endParaRPr>
          </a:p>
          <a:p>
            <a:pPr marL="0" indent="0">
              <a:buNone/>
            </a:pPr>
            <a:endParaRPr lang="en-GB" sz="1400" dirty="0" smtClean="0">
              <a:solidFill>
                <a:schemeClr val="tx1"/>
              </a:solidFill>
              <a:latin typeface="Times New Roman" pitchFamily="18" charset="0"/>
              <a:cs typeface="Times New Roman" pitchFamily="18" charset="0"/>
            </a:endParaRPr>
          </a:p>
          <a:p>
            <a:pPr marL="0" indent="0">
              <a:buNone/>
            </a:pPr>
            <a:r>
              <a:rPr lang="en-GB" sz="1400" dirty="0" smtClean="0">
                <a:solidFill>
                  <a:schemeClr val="tx1"/>
                </a:solidFill>
                <a:latin typeface="Times New Roman" pitchFamily="18" charset="0"/>
                <a:cs typeface="Times New Roman" pitchFamily="18" charset="0"/>
              </a:rPr>
              <a:t>This </a:t>
            </a:r>
            <a:r>
              <a:rPr lang="en-GB" sz="1400" dirty="0" smtClean="0">
                <a:solidFill>
                  <a:schemeClr val="tx1"/>
                </a:solidFill>
                <a:latin typeface="Times New Roman" pitchFamily="18" charset="0"/>
                <a:cs typeface="Times New Roman" pitchFamily="18" charset="0"/>
              </a:rPr>
              <a:t>intelligent assistant significantly reduces research time, improves the quality of literature reviews, supports early-stage researchers, and fosters interdisciplinary collaboration by making academic knowledge more accessible and actionable</a:t>
            </a:r>
            <a:r>
              <a:rPr lang="en-GB" sz="1400" dirty="0" smtClean="0">
                <a:solidFill>
                  <a:schemeClr val="tx1"/>
                </a:solidFill>
                <a:latin typeface="Times New Roman" pitchFamily="18" charset="0"/>
                <a:cs typeface="Times New Roman" pitchFamily="18" charset="0"/>
              </a:rPr>
              <a:t>.</a:t>
            </a:r>
          </a:p>
          <a:p>
            <a:pPr marL="0" indent="0">
              <a:buNone/>
            </a:pPr>
            <a:r>
              <a:rPr lang="en-IN" sz="2000" b="1" dirty="0" smtClean="0">
                <a:solidFill>
                  <a:schemeClr val="tx1"/>
                </a:solidFill>
                <a:latin typeface="Calibri"/>
                <a:ea typeface="Calibri"/>
                <a:cs typeface="Calibri"/>
              </a:rPr>
              <a:t>Unique </a:t>
            </a:r>
            <a:r>
              <a:rPr lang="en-IN" sz="2000" b="1" dirty="0">
                <a:solidFill>
                  <a:schemeClr val="tx1"/>
                </a:solidFill>
                <a:latin typeface="Calibri"/>
                <a:ea typeface="Calibri"/>
                <a:cs typeface="Calibri"/>
              </a:rPr>
              <a:t>features:</a:t>
            </a:r>
          </a:p>
          <a:p>
            <a:r>
              <a:rPr lang="en-GB" sz="1600" dirty="0" smtClean="0">
                <a:solidFill>
                  <a:schemeClr val="tx1"/>
                </a:solidFill>
                <a:latin typeface="Times New Roman" pitchFamily="18" charset="0"/>
                <a:cs typeface="Times New Roman" pitchFamily="18" charset="0"/>
              </a:rPr>
              <a:t>Weather Forecasts</a:t>
            </a:r>
            <a:br>
              <a:rPr lang="en-GB" sz="1600" dirty="0" smtClean="0">
                <a:solidFill>
                  <a:schemeClr val="tx1"/>
                </a:solidFill>
                <a:latin typeface="Times New Roman" pitchFamily="18" charset="0"/>
                <a:cs typeface="Times New Roman" pitchFamily="18" charset="0"/>
              </a:rPr>
            </a:br>
            <a:r>
              <a:rPr lang="en-GB" sz="1600" dirty="0" smtClean="0">
                <a:solidFill>
                  <a:schemeClr val="tx1"/>
                </a:solidFill>
                <a:latin typeface="Times New Roman" pitchFamily="18" charset="0"/>
                <a:cs typeface="Times New Roman" pitchFamily="18" charset="0"/>
              </a:rPr>
              <a:t>Provides real-time, location-based weather updates.</a:t>
            </a:r>
          </a:p>
          <a:p>
            <a:r>
              <a:rPr lang="en-GB" sz="1600" dirty="0" smtClean="0">
                <a:solidFill>
                  <a:schemeClr val="tx1"/>
                </a:solidFill>
                <a:latin typeface="Times New Roman" pitchFamily="18" charset="0"/>
                <a:cs typeface="Times New Roman" pitchFamily="18" charset="0"/>
              </a:rPr>
              <a:t>Soil Advice</a:t>
            </a:r>
            <a:br>
              <a:rPr lang="en-GB" sz="1600" dirty="0" smtClean="0">
                <a:solidFill>
                  <a:schemeClr val="tx1"/>
                </a:solidFill>
                <a:latin typeface="Times New Roman" pitchFamily="18" charset="0"/>
                <a:cs typeface="Times New Roman" pitchFamily="18" charset="0"/>
              </a:rPr>
            </a:br>
            <a:r>
              <a:rPr lang="en-GB" sz="1600" dirty="0" smtClean="0">
                <a:solidFill>
                  <a:schemeClr val="tx1"/>
                </a:solidFill>
                <a:latin typeface="Times New Roman" pitchFamily="18" charset="0"/>
                <a:cs typeface="Times New Roman" pitchFamily="18" charset="0"/>
              </a:rPr>
              <a:t>Recommends crops and fertilizers based on soil conditions.</a:t>
            </a:r>
          </a:p>
          <a:p>
            <a:r>
              <a:rPr lang="en-GB" sz="1600" dirty="0" smtClean="0">
                <a:solidFill>
                  <a:schemeClr val="tx1"/>
                </a:solidFill>
                <a:latin typeface="Times New Roman" pitchFamily="18" charset="0"/>
                <a:cs typeface="Times New Roman" pitchFamily="18" charset="0"/>
              </a:rPr>
              <a:t>Crop Recommendations</a:t>
            </a:r>
            <a:br>
              <a:rPr lang="en-GB" sz="1600" dirty="0" smtClean="0">
                <a:solidFill>
                  <a:schemeClr val="tx1"/>
                </a:solidFill>
                <a:latin typeface="Times New Roman" pitchFamily="18" charset="0"/>
                <a:cs typeface="Times New Roman" pitchFamily="18" charset="0"/>
              </a:rPr>
            </a:br>
            <a:r>
              <a:rPr lang="en-GB" sz="1600" dirty="0" smtClean="0">
                <a:solidFill>
                  <a:schemeClr val="tx1"/>
                </a:solidFill>
                <a:latin typeface="Times New Roman" pitchFamily="18" charset="0"/>
                <a:cs typeface="Times New Roman" pitchFamily="18" charset="0"/>
              </a:rPr>
              <a:t>Suggests best crops for the current season and region.</a:t>
            </a:r>
          </a:p>
          <a:p>
            <a:r>
              <a:rPr lang="en-GB" sz="1600" dirty="0" smtClean="0">
                <a:solidFill>
                  <a:schemeClr val="tx1"/>
                </a:solidFill>
                <a:latin typeface="Times New Roman" pitchFamily="18" charset="0"/>
                <a:cs typeface="Times New Roman" pitchFamily="18" charset="0"/>
              </a:rPr>
              <a:t>Pest &amp; Disease Control</a:t>
            </a:r>
            <a:br>
              <a:rPr lang="en-GB" sz="1600" dirty="0" smtClean="0">
                <a:solidFill>
                  <a:schemeClr val="tx1"/>
                </a:solidFill>
                <a:latin typeface="Times New Roman" pitchFamily="18" charset="0"/>
                <a:cs typeface="Times New Roman" pitchFamily="18" charset="0"/>
              </a:rPr>
            </a:br>
            <a:r>
              <a:rPr lang="en-GB" sz="1600" dirty="0" smtClean="0">
                <a:solidFill>
                  <a:schemeClr val="tx1"/>
                </a:solidFill>
                <a:latin typeface="Times New Roman" pitchFamily="18" charset="0"/>
                <a:cs typeface="Times New Roman" pitchFamily="18" charset="0"/>
              </a:rPr>
              <a:t>Offers alerts and treatment tips for common crop issues.</a:t>
            </a:r>
          </a:p>
          <a:p>
            <a:r>
              <a:rPr lang="en-GB" sz="1600" dirty="0" err="1" smtClean="0">
                <a:solidFill>
                  <a:schemeClr val="tx1"/>
                </a:solidFill>
                <a:latin typeface="Times New Roman" pitchFamily="18" charset="0"/>
                <a:cs typeface="Times New Roman" pitchFamily="18" charset="0"/>
              </a:rPr>
              <a:t>Mandi</a:t>
            </a:r>
            <a:r>
              <a:rPr lang="en-GB" sz="1600" dirty="0" smtClean="0">
                <a:solidFill>
                  <a:schemeClr val="tx1"/>
                </a:solidFill>
                <a:latin typeface="Times New Roman" pitchFamily="18" charset="0"/>
                <a:cs typeface="Times New Roman" pitchFamily="18" charset="0"/>
              </a:rPr>
              <a:t> Rates</a:t>
            </a:r>
            <a:br>
              <a:rPr lang="en-GB" sz="1600" dirty="0" smtClean="0">
                <a:solidFill>
                  <a:schemeClr val="tx1"/>
                </a:solidFill>
                <a:latin typeface="Times New Roman" pitchFamily="18" charset="0"/>
                <a:cs typeface="Times New Roman" pitchFamily="18" charset="0"/>
              </a:rPr>
            </a:br>
            <a:r>
              <a:rPr lang="en-GB" sz="1600" dirty="0" smtClean="0">
                <a:solidFill>
                  <a:schemeClr val="tx1"/>
                </a:solidFill>
                <a:latin typeface="Times New Roman" pitchFamily="18" charset="0"/>
                <a:cs typeface="Times New Roman" pitchFamily="18" charset="0"/>
              </a:rPr>
              <a:t>Shares daily market prices for fruits, vegetables, and grains.</a:t>
            </a:r>
          </a:p>
          <a:p>
            <a:r>
              <a:rPr lang="en-GB" sz="1600" dirty="0" smtClean="0">
                <a:solidFill>
                  <a:schemeClr val="tx1"/>
                </a:solidFill>
                <a:latin typeface="Times New Roman" pitchFamily="18" charset="0"/>
                <a:cs typeface="Times New Roman" pitchFamily="18" charset="0"/>
              </a:rPr>
              <a:t>Local Language Support</a:t>
            </a:r>
            <a:br>
              <a:rPr lang="en-GB" sz="1600" dirty="0" smtClean="0">
                <a:solidFill>
                  <a:schemeClr val="tx1"/>
                </a:solidFill>
                <a:latin typeface="Times New Roman" pitchFamily="18" charset="0"/>
                <a:cs typeface="Times New Roman" pitchFamily="18" charset="0"/>
              </a:rPr>
            </a:br>
            <a:r>
              <a:rPr lang="en-GB" sz="1600" dirty="0" smtClean="0">
                <a:solidFill>
                  <a:schemeClr val="tx1"/>
                </a:solidFill>
                <a:latin typeface="Times New Roman" pitchFamily="18" charset="0"/>
                <a:cs typeface="Times New Roman" pitchFamily="18" charset="0"/>
              </a:rPr>
              <a:t>Farmers can ask questions in their native language</a:t>
            </a:r>
            <a:r>
              <a:rPr lang="en-GB" sz="1600" dirty="0" smtClean="0">
                <a:solidFill>
                  <a:schemeClr val="tx1"/>
                </a:solidFill>
                <a:latin typeface="Times New Roman" pitchFamily="18" charset="0"/>
                <a:cs typeface="Times New Roman" pitchFamily="18" charset="0"/>
              </a:rPr>
              <a:t>.</a:t>
            </a:r>
            <a:endParaRPr lang="en-GB" sz="1600" dirty="0" smtClean="0">
              <a:solidFill>
                <a:schemeClr val="tx1"/>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xmlns="" id="{AB679E23-F86A-AFA9-FE9C-7F5A518E8198}"/>
              </a:ext>
            </a:extLst>
          </p:cNvPr>
          <p:cNvSpPr>
            <a:spLocks noGrp="1"/>
          </p:cNvSpPr>
          <p:nvPr>
            <p:ph idx="1"/>
          </p:nvPr>
        </p:nvSpPr>
        <p:spPr/>
        <p:txBody>
          <a:bodyPr>
            <a:normAutofit/>
          </a:bodyPr>
          <a:lstStyle/>
          <a:p>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Students</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 Especially undergraduate and postgraduate students who need help in literature reviews, project reports, or thesis writing.</a:t>
            </a:r>
          </a:p>
          <a:p>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Academic Researchers</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 Who require assistance in discovering relevant papers, identifying research gaps, and summarizing vast volumes of research.</a:t>
            </a:r>
          </a:p>
          <a:p>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Professors &amp; Faculty</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 Looking to stay updated with the latest research in their fields and support students with up-to-date references.</a:t>
            </a:r>
          </a:p>
          <a:p>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Industry Professionals &amp; R&amp;D Teams</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 Who want to explore academic insights, technical advancements, and emerging trends for innovation and product development.</a:t>
            </a:r>
          </a:p>
          <a:p>
            <a:r>
              <a:rPr lang="en-US" sz="2200" b="1" dirty="0">
                <a:solidFill>
                  <a:schemeClr val="tx1"/>
                </a:solidFill>
                <a:latin typeface="Calibri" panose="020F0502020204030204" pitchFamily="34" charset="0"/>
                <a:ea typeface="Calibri" panose="020F0502020204030204" pitchFamily="34" charset="0"/>
                <a:cs typeface="Calibri" panose="020F0502020204030204" pitchFamily="34" charset="0"/>
              </a:rPr>
              <a:t>Data Scientists &amp; Engineers</a:t>
            </a:r>
            <a:r>
              <a:rPr lang="en-US" sz="2200" dirty="0">
                <a:solidFill>
                  <a:schemeClr val="tx1"/>
                </a:solidFill>
                <a:latin typeface="Calibri" panose="020F0502020204030204" pitchFamily="34" charset="0"/>
                <a:ea typeface="Calibri" panose="020F0502020204030204" pitchFamily="34" charset="0"/>
                <a:cs typeface="Calibri" panose="020F0502020204030204" pitchFamily="34" charset="0"/>
              </a:rPr>
              <a:t> – Who require datasets, technical papers, or algorithmic references for solving domain-specific problems.</a:t>
            </a:r>
          </a:p>
        </p:txBody>
      </p:sp>
    </p:spTree>
    <p:extLst>
      <p:ext uri="{BB962C8B-B14F-4D97-AF65-F5344CB8AC3E}">
        <p14:creationId xmlns:p14="http://schemas.microsoft.com/office/powerpoint/2010/main" xmlns=""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xmlns="" id="{BA3410C9-747C-0C4D-FAD7-77167E836569}"/>
              </a:ext>
            </a:extLst>
          </p:cNvPr>
          <p:cNvSpPr>
            <a:spLocks noGrp="1"/>
          </p:cNvSpPr>
          <p:nvPr>
            <p:ph type="title"/>
          </p:nvPr>
        </p:nvSpPr>
        <p:spPr/>
        <p:txBody>
          <a:bodyPr/>
          <a:lstStyle/>
          <a:p>
            <a:r>
              <a:rPr lang="en-IN" dirty="0">
                <a:solidFill>
                  <a:schemeClr val="accent1"/>
                </a:solidFill>
              </a:rPr>
              <a:t>Setting up</a:t>
            </a:r>
          </a:p>
        </p:txBody>
      </p:sp>
      <p:pic>
        <p:nvPicPr>
          <p:cNvPr id="4" name="Picture 3" descr="Screenshot 2025-08-02 232557.png"/>
          <p:cNvPicPr>
            <a:picLocks noChangeAspect="1"/>
          </p:cNvPicPr>
          <p:nvPr/>
        </p:nvPicPr>
        <p:blipFill>
          <a:blip r:embed="rId2"/>
          <a:stretch>
            <a:fillRect/>
          </a:stretch>
        </p:blipFill>
        <p:spPr>
          <a:xfrm>
            <a:off x="671514" y="1494497"/>
            <a:ext cx="10987086" cy="4734854"/>
          </a:xfrm>
          <a:prstGeom prst="rect">
            <a:avLst/>
          </a:prstGeom>
        </p:spPr>
      </p:pic>
    </p:spTree>
    <p:extLst>
      <p:ext uri="{BB962C8B-B14F-4D97-AF65-F5344CB8AC3E}">
        <p14:creationId xmlns:p14="http://schemas.microsoft.com/office/powerpoint/2010/main" xmlns=""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4F8070C-FF0D-BBE3-3D8A-C3794CCCE8A2}"/>
              </a:ext>
            </a:extLst>
          </p:cNvPr>
          <p:cNvSpPr>
            <a:spLocks noGrp="1"/>
          </p:cNvSpPr>
          <p:nvPr>
            <p:ph type="title"/>
          </p:nvPr>
        </p:nvSpPr>
        <p:spPr/>
        <p:txBody>
          <a:bodyPr/>
          <a:lstStyle/>
          <a:p>
            <a:r>
              <a:rPr lang="en-IN" dirty="0">
                <a:solidFill>
                  <a:schemeClr val="accent1"/>
                </a:solidFill>
              </a:rPr>
              <a:t>Agent Instruction</a:t>
            </a:r>
          </a:p>
        </p:txBody>
      </p:sp>
      <p:pic>
        <p:nvPicPr>
          <p:cNvPr id="8" name="Content Placeholder 7" descr="Screenshot 2025-08-03 004424.png"/>
          <p:cNvPicPr>
            <a:picLocks noGrp="1" noChangeAspect="1"/>
          </p:cNvPicPr>
          <p:nvPr>
            <p:ph idx="1"/>
          </p:nvPr>
        </p:nvPicPr>
        <p:blipFill>
          <a:blip r:embed="rId2"/>
          <a:stretch>
            <a:fillRect/>
          </a:stretch>
        </p:blipFill>
        <p:spPr>
          <a:xfrm>
            <a:off x="1096420" y="1301750"/>
            <a:ext cx="9999160" cy="4673600"/>
          </a:xfrm>
        </p:spPr>
      </p:pic>
    </p:spTree>
    <p:extLst>
      <p:ext uri="{BB962C8B-B14F-4D97-AF65-F5344CB8AC3E}">
        <p14:creationId xmlns:p14="http://schemas.microsoft.com/office/powerpoint/2010/main" xmlns=""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214</TotalTime>
  <Words>588</Words>
  <Application>Microsoft Office PowerPoint</Application>
  <PresentationFormat>Custom</PresentationFormat>
  <Paragraphs>73</Paragraphs>
  <Slides>21</Slides>
  <Notes>0</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DividendVTI</vt:lpstr>
      <vt:lpstr>Research  agent</vt:lpstr>
      <vt:lpstr>OUTLINE</vt:lpstr>
      <vt:lpstr>Problem Statement</vt:lpstr>
      <vt:lpstr>Technology  used</vt:lpstr>
      <vt:lpstr>IBM cloud services used</vt:lpstr>
      <vt:lpstr>Wow factors</vt:lpstr>
      <vt:lpstr>End users</vt:lpstr>
      <vt:lpstr>Setting up</vt:lpstr>
      <vt:lpstr>Agent Instruction</vt:lpstr>
      <vt:lpstr>Add tools</vt:lpstr>
      <vt:lpstr>Quick start questions</vt:lpstr>
      <vt:lpstr>deployment</vt:lpstr>
      <vt:lpstr>API references</vt:lpstr>
      <vt:lpstr>Preview</vt:lpstr>
      <vt:lpstr>Conclusion</vt:lpstr>
      <vt:lpstr>GitHub Link</vt:lpstr>
      <vt:lpstr>Slide 17</vt:lpstr>
      <vt:lpstr>IBM Certifications</vt:lpstr>
      <vt:lpstr>IBM Certifications</vt:lpstr>
      <vt:lpstr>Slide 20</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145</cp:revision>
  <dcterms:created xsi:type="dcterms:W3CDTF">2021-05-26T16:50:10Z</dcterms:created>
  <dcterms:modified xsi:type="dcterms:W3CDTF">2025-08-02T19:47:09Z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