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customXml" Target="../customXml/item1.xml"/><Relationship Id="rId28" Type="http://schemas.openxmlformats.org/officeDocument/2006/relationships/customXmlProps" Target="../customXml/itemProps1.xml"/><Relationship Id="rId2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7" name=""/>
        <p:cNvGrpSpPr/>
        <p:nvPr/>
      </p:nvGrpSpPr>
      <p:grpSpPr>
        <a:xfrm>
          <a:off x="0" y="0"/>
          <a:ext cx="0" cy="0"/>
          <a:chOff x="0" y="0"/>
          <a:chExt cx="0" cy="0"/>
        </a:xfrm>
      </p:grpSpPr>
      <p:sp>
        <p:nvSpPr>
          <p:cNvPr id="104867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03-08-2025</a:t>
            </a:fld>
            <a:endParaRPr lang="en-IN"/>
          </a:p>
        </p:txBody>
      </p:sp>
      <p:sp>
        <p:nvSpPr>
          <p:cNvPr id="104868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8/3/2025</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1" name=""/>
        <p:cNvGrpSpPr/>
        <p:nvPr/>
      </p:nvGrpSpPr>
      <p:grpSpPr>
        <a:xfrm>
          <a:off x="0" y="0"/>
          <a:ext cx="0" cy="0"/>
          <a:chOff x="0" y="0"/>
          <a:chExt cx="0" cy="0"/>
        </a:xfrm>
      </p:grpSpPr>
      <p:sp>
        <p:nvSpPr>
          <p:cNvPr id="1048643" name="Title 1"/>
          <p:cNvSpPr>
            <a:spLocks noGrp="1"/>
          </p:cNvSpPr>
          <p:nvPr>
            <p:ph type="title"/>
          </p:nvPr>
        </p:nvSpPr>
        <p:spPr>
          <a:xfrm>
            <a:off x="581192" y="702156"/>
            <a:ext cx="11029616" cy="1013800"/>
          </a:xfrm>
        </p:spPr>
        <p:txBody>
          <a:bodyPr/>
          <a:p>
            <a:r>
              <a:rPr lang="en-US"/>
              <a:t>Click to edit Master title style</a:t>
            </a:r>
          </a:p>
        </p:txBody>
      </p:sp>
      <p:sp>
        <p:nvSpPr>
          <p:cNvPr id="104864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Date Placeholder 3"/>
          <p:cNvSpPr>
            <a:spLocks noGrp="1"/>
          </p:cNvSpPr>
          <p:nvPr>
            <p:ph type="dt" sz="half" idx="10"/>
          </p:nvPr>
        </p:nvSpPr>
        <p:spPr/>
        <p:txBody>
          <a:bodyPr/>
          <a:p>
            <a:fld id="{2CED4963-E985-44C4-B8C4-FDD613B7C2F8}" type="datetime1">
              <a:rPr lang="en-US" smtClean="0"/>
              <a:t>8/3/2025</a:t>
            </a:fld>
            <a:endParaRPr lang="en-US"/>
          </a:p>
        </p:txBody>
      </p:sp>
      <p:sp>
        <p:nvSpPr>
          <p:cNvPr id="1048646" name="Footer Placeholder 4"/>
          <p:cNvSpPr>
            <a:spLocks noGrp="1"/>
          </p:cNvSpPr>
          <p:nvPr>
            <p:ph type="ftr" sz="quarter" idx="11"/>
          </p:nvPr>
        </p:nvSpPr>
        <p:spPr>
          <a:xfrm>
            <a:off x="581192" y="6423914"/>
            <a:ext cx="6917210" cy="365125"/>
          </a:xfrm>
          <a:prstGeom prst="rect"/>
        </p:spPr>
        <p:txBody>
          <a:bodyPr/>
          <a:p>
            <a:endParaRPr lang="en-US"/>
          </a:p>
        </p:txBody>
      </p:sp>
      <p:sp>
        <p:nvSpPr>
          <p:cNvPr id="104864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9" name=""/>
        <p:cNvGrpSpPr/>
        <p:nvPr/>
      </p:nvGrpSpPr>
      <p:grpSpPr>
        <a:xfrm>
          <a:off x="0" y="0"/>
          <a:ext cx="0" cy="0"/>
          <a:chOff x="0" y="0"/>
          <a:chExt cx="0" cy="0"/>
        </a:xfrm>
      </p:grpSpPr>
      <p:sp>
        <p:nvSpPr>
          <p:cNvPr id="104862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4" name="Date Placeholder 10"/>
          <p:cNvSpPr>
            <a:spLocks noGrp="1"/>
          </p:cNvSpPr>
          <p:nvPr>
            <p:ph type="dt" sz="half" idx="10"/>
          </p:nvPr>
        </p:nvSpPr>
        <p:spPr/>
        <p:txBody>
          <a:bodyPr/>
          <a:p>
            <a:fld id="{ED291B17-9318-49DB-B28B-6E5994AE9581}" type="datetime1">
              <a:rPr lang="en-US" smtClean="0"/>
              <a:t>8/3/2025</a:t>
            </a:fld>
            <a:endParaRPr lang="en-US"/>
          </a:p>
        </p:txBody>
      </p:sp>
      <p:sp>
        <p:nvSpPr>
          <p:cNvPr id="104863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8/3/2025</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4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1" name="Date Placeholder 6"/>
          <p:cNvSpPr>
            <a:spLocks noGrp="1"/>
          </p:cNvSpPr>
          <p:nvPr>
            <p:ph type="dt" sz="half" idx="10"/>
          </p:nvPr>
        </p:nvSpPr>
        <p:spPr/>
        <p:txBody>
          <a:bodyPr/>
          <a:p>
            <a:fld id="{B2497495-0637-405E-AE64-5CC7506D51F5}" type="datetime1">
              <a:rPr lang="en-US" smtClean="0"/>
              <a:t>8/3/2025</a:t>
            </a:fld>
            <a:endParaRPr lang="en-US"/>
          </a:p>
        </p:txBody>
      </p:sp>
      <p:sp>
        <p:nvSpPr>
          <p:cNvPr id="1048652" name="Footer Placeholder 8"/>
          <p:cNvSpPr>
            <a:spLocks noGrp="1"/>
          </p:cNvSpPr>
          <p:nvPr>
            <p:ph type="ftr" sz="quarter" idx="11"/>
          </p:nvPr>
        </p:nvSpPr>
        <p:spPr>
          <a:xfrm>
            <a:off x="581192" y="6423914"/>
            <a:ext cx="6917210" cy="365125"/>
          </a:xfrm>
          <a:prstGeom prst="rect"/>
        </p:spPr>
        <p:txBody>
          <a:bodyPr/>
          <a:p>
            <a:endParaRPr lang="en-US"/>
          </a:p>
        </p:txBody>
      </p:sp>
      <p:sp>
        <p:nvSpPr>
          <p:cNvPr id="104865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sp>
        <p:nvSpPr>
          <p:cNvPr id="1048654" name="Title 1"/>
          <p:cNvSpPr>
            <a:spLocks noGrp="1"/>
          </p:cNvSpPr>
          <p:nvPr>
            <p:ph type="title"/>
          </p:nvPr>
        </p:nvSpPr>
        <p:spPr>
          <a:xfrm>
            <a:off x="581193" y="729658"/>
            <a:ext cx="11029616" cy="492855"/>
          </a:xfrm>
        </p:spPr>
        <p:txBody>
          <a:bodyPr/>
          <a:p>
            <a:r>
              <a:rPr lang="en-US"/>
              <a:t>Click to edit Master title style</a:t>
            </a:r>
          </a:p>
        </p:txBody>
      </p:sp>
      <p:sp>
        <p:nvSpPr>
          <p:cNvPr id="104865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4"/>
          <p:cNvSpPr>
            <a:spLocks noGrp="1"/>
          </p:cNvSpPr>
          <p:nvPr>
            <p:ph type="dt" sz="half" idx="10"/>
          </p:nvPr>
        </p:nvSpPr>
        <p:spPr/>
        <p:txBody>
          <a:bodyPr/>
          <a:p>
            <a:fld id="{7BFFD690-9426-415D-8B65-26881E07B2D4}" type="datetime1">
              <a:rPr lang="en-US" smtClean="0"/>
              <a:t>8/3/2025</a:t>
            </a:fld>
            <a:endParaRPr lang="en-US"/>
          </a:p>
        </p:txBody>
      </p:sp>
      <p:sp>
        <p:nvSpPr>
          <p:cNvPr id="1048658" name="Footer Placeholder 5"/>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64" name=""/>
        <p:cNvGrpSpPr/>
        <p:nvPr/>
      </p:nvGrpSpPr>
      <p:grpSpPr>
        <a:xfrm>
          <a:off x="0" y="0"/>
          <a:ext cx="0" cy="0"/>
          <a:chOff x="0" y="0"/>
          <a:chExt cx="0" cy="0"/>
        </a:xfrm>
      </p:grpSpPr>
      <p:sp>
        <p:nvSpPr>
          <p:cNvPr id="1048660" name="Title 1"/>
          <p:cNvSpPr>
            <a:spLocks noGrp="1"/>
          </p:cNvSpPr>
          <p:nvPr>
            <p:ph type="title"/>
          </p:nvPr>
        </p:nvSpPr>
        <p:spPr>
          <a:xfrm>
            <a:off x="581193" y="729658"/>
            <a:ext cx="11029616" cy="988332"/>
          </a:xfrm>
        </p:spPr>
        <p:txBody>
          <a:bodyPr/>
          <a:p>
            <a:r>
              <a:rPr lang="en-US"/>
              <a:t>Click to edit Master title style</a:t>
            </a:r>
          </a:p>
        </p:txBody>
      </p:sp>
      <p:sp>
        <p:nvSpPr>
          <p:cNvPr id="104866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6"/>
          <p:cNvSpPr>
            <a:spLocks noGrp="1"/>
          </p:cNvSpPr>
          <p:nvPr>
            <p:ph type="dt" sz="half" idx="10"/>
          </p:nvPr>
        </p:nvSpPr>
        <p:spPr/>
        <p:txBody>
          <a:bodyPr/>
          <a:p>
            <a:fld id="{04C4989A-474C-40DE-95B9-011C28B71673}" type="datetime1">
              <a:rPr lang="en-US" smtClean="0"/>
              <a:t>8/3/2025</a:t>
            </a:fld>
            <a:endParaRPr lang="en-US"/>
          </a:p>
        </p:txBody>
      </p:sp>
      <p:sp>
        <p:nvSpPr>
          <p:cNvPr id="1048666" name="Footer Placeholder 7"/>
          <p:cNvSpPr>
            <a:spLocks noGrp="1"/>
          </p:cNvSpPr>
          <p:nvPr>
            <p:ph type="ftr" sz="quarter" idx="11"/>
          </p:nvPr>
        </p:nvSpPr>
        <p:spPr>
          <a:xfrm>
            <a:off x="581192" y="6423914"/>
            <a:ext cx="6917210" cy="365125"/>
          </a:xfrm>
          <a:prstGeom prst="rect"/>
        </p:spPr>
        <p:txBody>
          <a:bodyPr/>
          <a:p>
            <a:endParaRPr lang="en-US"/>
          </a:p>
        </p:txBody>
      </p:sp>
      <p:sp>
        <p:nvSpPr>
          <p:cNvPr id="104866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7" name=""/>
        <p:cNvGrpSpPr/>
        <p:nvPr/>
      </p:nvGrpSpPr>
      <p:grpSpPr>
        <a:xfrm>
          <a:off x="0" y="0"/>
          <a:ext cx="0" cy="0"/>
          <a:chOff x="0" y="0"/>
          <a:chExt cx="0" cy="0"/>
        </a:xfrm>
      </p:grpSpPr>
      <p:sp>
        <p:nvSpPr>
          <p:cNvPr id="1048623" name="Title 1"/>
          <p:cNvSpPr>
            <a:spLocks noGrp="1"/>
          </p:cNvSpPr>
          <p:nvPr>
            <p:ph type="title"/>
          </p:nvPr>
        </p:nvSpPr>
        <p:spPr>
          <a:xfrm>
            <a:off x="575894" y="729658"/>
            <a:ext cx="11029616" cy="592246"/>
          </a:xfrm>
        </p:spPr>
        <p:txBody>
          <a:bodyPr/>
          <a:p>
            <a:r>
              <a:rPr lang="en-US"/>
              <a:t>Click to edit Master title style</a:t>
            </a:r>
          </a:p>
        </p:txBody>
      </p:sp>
      <p:sp>
        <p:nvSpPr>
          <p:cNvPr id="1048624" name="Date Placeholder 2"/>
          <p:cNvSpPr>
            <a:spLocks noGrp="1"/>
          </p:cNvSpPr>
          <p:nvPr>
            <p:ph type="dt" sz="half" idx="10"/>
          </p:nvPr>
        </p:nvSpPr>
        <p:spPr/>
        <p:txBody>
          <a:bodyPr/>
          <a:p>
            <a:fld id="{5DB4ED54-5B5E-4A04-93D3-5772E3CE3818}" type="datetime1">
              <a:rPr lang="en-US" smtClean="0"/>
              <a:t>8/3/2025</a:t>
            </a:fld>
            <a:endParaRPr lang="en-US"/>
          </a:p>
        </p:txBody>
      </p:sp>
      <p:sp>
        <p:nvSpPr>
          <p:cNvPr id="1048625" name="Footer Placeholder 3"/>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5" name=""/>
        <p:cNvGrpSpPr/>
        <p:nvPr/>
      </p:nvGrpSpPr>
      <p:grpSpPr>
        <a:xfrm>
          <a:off x="0" y="0"/>
          <a:ext cx="0" cy="0"/>
          <a:chOff x="0" y="0"/>
          <a:chExt cx="0" cy="0"/>
        </a:xfrm>
      </p:grpSpPr>
      <p:sp>
        <p:nvSpPr>
          <p:cNvPr id="1048668" name="Date Placeholder 1"/>
          <p:cNvSpPr>
            <a:spLocks noGrp="1"/>
          </p:cNvSpPr>
          <p:nvPr>
            <p:ph type="dt" sz="half" idx="10"/>
          </p:nvPr>
        </p:nvSpPr>
        <p:spPr/>
        <p:txBody>
          <a:bodyPr/>
          <a:p>
            <a:fld id="{4EDE50D6-574B-40AF-946F-D52A04ADE379}" type="datetime1">
              <a:rPr lang="en-US" smtClean="0"/>
              <a:t>8/3/2025</a:t>
            </a:fld>
            <a:endParaRPr lang="en-US"/>
          </a:p>
        </p:txBody>
      </p:sp>
      <p:sp>
        <p:nvSpPr>
          <p:cNvPr id="1048669" name="Footer Placeholder 2"/>
          <p:cNvSpPr>
            <a:spLocks noGrp="1"/>
          </p:cNvSpPr>
          <p:nvPr>
            <p:ph type="ftr" sz="quarter" idx="11"/>
          </p:nvPr>
        </p:nvSpPr>
        <p:spPr>
          <a:xfrm>
            <a:off x="581192" y="6423914"/>
            <a:ext cx="6917210" cy="365125"/>
          </a:xfrm>
          <a:prstGeom prst="rect"/>
        </p:spPr>
        <p:txBody>
          <a:bodyPr/>
          <a:p>
            <a:endParaRPr lang="en-US"/>
          </a:p>
        </p:txBody>
      </p:sp>
      <p:sp>
        <p:nvSpPr>
          <p:cNvPr id="104867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67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5" name="Date Placeholder 7"/>
          <p:cNvSpPr>
            <a:spLocks noGrp="1"/>
          </p:cNvSpPr>
          <p:nvPr>
            <p:ph type="dt" sz="half" idx="10"/>
          </p:nvPr>
        </p:nvSpPr>
        <p:spPr>
          <a:xfrm>
            <a:off x="7605951" y="6456916"/>
            <a:ext cx="2844799" cy="365125"/>
          </a:xfrm>
        </p:spPr>
        <p:txBody>
          <a:bodyPr/>
          <a:p>
            <a:fld id="{D82884F1-FFEA-405F-9602-3DCA865EDA4E}" type="datetime1">
              <a:rPr lang="en-US" smtClean="0"/>
              <a:t>8/3/2025</a:t>
            </a:fld>
            <a:endParaRPr lang="en-US"/>
          </a:p>
        </p:txBody>
      </p:sp>
      <p:sp>
        <p:nvSpPr>
          <p:cNvPr id="1048676" name="Footer Placeholder 9"/>
          <p:cNvSpPr>
            <a:spLocks noGrp="1"/>
          </p:cNvSpPr>
          <p:nvPr>
            <p:ph type="ftr" sz="quarter" idx="11"/>
          </p:nvPr>
        </p:nvSpPr>
        <p:spPr>
          <a:xfrm>
            <a:off x="581192" y="6452590"/>
            <a:ext cx="6917210" cy="365125"/>
          </a:xfrm>
          <a:prstGeom prst="rect"/>
        </p:spPr>
        <p:txBody>
          <a:bodyPr/>
          <a:p>
            <a:endParaRPr lang="en-US"/>
          </a:p>
        </p:txBody>
      </p:sp>
      <p:sp>
        <p:nvSpPr>
          <p:cNvPr id="104867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0" name=""/>
        <p:cNvGrpSpPr/>
        <p:nvPr/>
      </p:nvGrpSpPr>
      <p:grpSpPr>
        <a:xfrm>
          <a:off x="0" y="0"/>
          <a:ext cx="0" cy="0"/>
          <a:chOff x="0" y="0"/>
          <a:chExt cx="0" cy="0"/>
        </a:xfrm>
      </p:grpSpPr>
      <p:sp>
        <p:nvSpPr>
          <p:cNvPr id="104863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0" name="Date Placeholder 4"/>
          <p:cNvSpPr>
            <a:spLocks noGrp="1"/>
          </p:cNvSpPr>
          <p:nvPr>
            <p:ph type="dt" sz="half" idx="10"/>
          </p:nvPr>
        </p:nvSpPr>
        <p:spPr/>
        <p:txBody>
          <a:bodyPr/>
          <a:p>
            <a:fld id="{7E18DB4A-8810-4A10-AD5C-D5E2C667F5B3}" type="datetime1">
              <a:rPr lang="en-US" smtClean="0"/>
              <a:t>8/3/2025</a:t>
            </a:fld>
            <a:endParaRPr lang="en-US"/>
          </a:p>
        </p:txBody>
      </p:sp>
      <p:sp>
        <p:nvSpPr>
          <p:cNvPr id="104864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hyperlink" Target="https://github.com/Vaishnavi1955/Farming_AgentProject" TargetMode="Externa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altLang="en-GB" b="1" dirty="0" lang="en-US">
                <a:solidFill>
                  <a:schemeClr val="accent1"/>
                </a:solidFill>
                <a:latin typeface="Arial" panose="020B0604020202020204" pitchFamily="34" charset="0"/>
                <a:cs typeface="Arial" panose="020B0604020202020204" pitchFamily="34" charset="0"/>
              </a:rPr>
              <a:t>F</a:t>
            </a:r>
            <a:r>
              <a:rPr altLang="en-GB" b="1" dirty="0" lang="en-US">
                <a:solidFill>
                  <a:schemeClr val="accent1"/>
                </a:solidFill>
                <a:latin typeface="Arial" panose="020B0604020202020204" pitchFamily="34" charset="0"/>
                <a:cs typeface="Arial" panose="020B0604020202020204" pitchFamily="34" charset="0"/>
              </a:rPr>
              <a:t>a</a:t>
            </a:r>
            <a:r>
              <a:rPr altLang="en-GB" b="1" dirty="0" lang="en-US">
                <a:solidFill>
                  <a:schemeClr val="accent1"/>
                </a:solidFill>
                <a:latin typeface="Arial" panose="020B0604020202020204" pitchFamily="34" charset="0"/>
                <a:cs typeface="Arial" panose="020B0604020202020204" pitchFamily="34" charset="0"/>
              </a:rPr>
              <a:t>r</a:t>
            </a:r>
            <a:r>
              <a:rPr altLang="en-GB" b="1" dirty="0" lang="en-US">
                <a:solidFill>
                  <a:schemeClr val="accent1"/>
                </a:solidFill>
                <a:latin typeface="Arial" panose="020B0604020202020204" pitchFamily="34" charset="0"/>
                <a:cs typeface="Arial" panose="020B0604020202020204" pitchFamily="34" charset="0"/>
              </a:rPr>
              <a:t>m</a:t>
            </a:r>
            <a:r>
              <a:rPr altLang="en-GB" b="1" dirty="0" lang="en-US">
                <a:solidFill>
                  <a:schemeClr val="accent1"/>
                </a:solidFill>
                <a:latin typeface="Arial" panose="020B0604020202020204" pitchFamily="34" charset="0"/>
                <a:cs typeface="Arial" panose="020B0604020202020204" pitchFamily="34" charset="0"/>
              </a:rPr>
              <a:t>i</a:t>
            </a:r>
            <a:r>
              <a:rPr altLang="en-GB" b="1" dirty="0" lang="en-US">
                <a:solidFill>
                  <a:schemeClr val="accent1"/>
                </a:solidFill>
                <a:latin typeface="Arial" panose="020B0604020202020204" pitchFamily="34" charset="0"/>
                <a:cs typeface="Arial" panose="020B0604020202020204" pitchFamily="34" charset="0"/>
              </a:rPr>
              <a:t>n</a:t>
            </a:r>
            <a:r>
              <a:rPr altLang="en-GB" b="1" dirty="0" lang="en-US">
                <a:solidFill>
                  <a:schemeClr val="accent1"/>
                </a:solidFill>
                <a:latin typeface="Arial" panose="020B0604020202020204" pitchFamily="34" charset="0"/>
                <a:cs typeface="Arial" panose="020B0604020202020204" pitchFamily="34" charset="0"/>
              </a:rPr>
              <a:t>g</a:t>
            </a:r>
            <a:r>
              <a:rPr altLang="en-GB" b="1" dirty="0" lang="en-US">
                <a:solidFill>
                  <a:schemeClr val="accent1"/>
                </a:solidFill>
                <a:latin typeface="Arial" panose="020B0604020202020204" pitchFamily="34" charset="0"/>
                <a:cs typeface="Arial" panose="020B0604020202020204" pitchFamily="34" charset="0"/>
              </a:rPr>
              <a:t> </a:t>
            </a:r>
            <a:r>
              <a:rPr altLang="en-GB" b="1" dirty="0" lang="en-US">
                <a:solidFill>
                  <a:schemeClr val="accent1"/>
                </a:solidFill>
                <a:latin typeface="Arial" panose="020B0604020202020204" pitchFamily="34" charset="0"/>
                <a:cs typeface="Arial" panose="020B0604020202020204" pitchFamily="34" charset="0"/>
              </a:rPr>
              <a:t>A</a:t>
            </a:r>
            <a:r>
              <a:rPr altLang="en-GB" b="1" dirty="0" lang="en-US">
                <a:solidFill>
                  <a:schemeClr val="accent1"/>
                </a:solidFill>
                <a:latin typeface="Arial" panose="020B0604020202020204" pitchFamily="34" charset="0"/>
                <a:cs typeface="Arial" panose="020B0604020202020204" pitchFamily="34" charset="0"/>
              </a:rPr>
              <a:t>g</a:t>
            </a:r>
            <a:r>
              <a:rPr altLang="en-GB" b="1" dirty="0" lang="en-US">
                <a:solidFill>
                  <a:schemeClr val="accent1"/>
                </a:solidFill>
                <a:latin typeface="Arial" panose="020B0604020202020204" pitchFamily="34" charset="0"/>
                <a:cs typeface="Arial" panose="020B0604020202020204" pitchFamily="34" charset="0"/>
              </a:rPr>
              <a:t>e</a:t>
            </a:r>
            <a:r>
              <a:rPr altLang="en-GB" b="1" dirty="0" lang="en-US">
                <a:solidFill>
                  <a:schemeClr val="accent1"/>
                </a:solidFill>
                <a:latin typeface="Arial" panose="020B0604020202020204" pitchFamily="34" charset="0"/>
                <a:cs typeface="Arial" panose="020B0604020202020204" pitchFamily="34" charset="0"/>
              </a:rPr>
              <a:t>n</a:t>
            </a:r>
            <a:r>
              <a:rPr altLang="en-GB" b="1" dirty="0" lang="en-US">
                <a:solidFill>
                  <a:schemeClr val="accent1"/>
                </a:solidFill>
                <a:latin typeface="Arial" panose="020B0604020202020204" pitchFamily="34" charset="0"/>
                <a:cs typeface="Arial" panose="020B0604020202020204" pitchFamily="34" charset="0"/>
              </a:rPr>
              <a:t>t</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IBM HACKATHON PROJECT</a:t>
            </a:r>
          </a:p>
        </p:txBody>
      </p:sp>
      <p:sp>
        <p:nvSpPr>
          <p:cNvPr id="1048591" name="TextBox 3"/>
          <p:cNvSpPr txBox="1"/>
          <p:nvPr/>
        </p:nvSpPr>
        <p:spPr>
          <a:xfrm>
            <a:off x="979640" y="3713659"/>
            <a:ext cx="10232720" cy="2313940"/>
          </a:xfrm>
          <a:prstGeom prst="rect"/>
          <a:noFill/>
        </p:spPr>
        <p:txBody>
          <a:bodyPr anchor="t" bIns="45720" lIns="91440" rIns="91440" rtlCol="0" tIns="45720" wrap="square">
            <a:spAutoFit/>
          </a:bodyPr>
          <a:p>
            <a:r>
              <a:rPr b="1" dirty="0" sz="3200" lang="en-US">
                <a:solidFill>
                  <a:schemeClr val="bg1">
                    <a:lumMod val="75000"/>
                  </a:schemeClr>
                </a:solidFill>
                <a:latin typeface="Arial" pitchFamily="34" charset="0"/>
                <a:cs typeface="Arial" pitchFamily="34" charset="0"/>
              </a:rPr>
              <a:t>Presented By:    </a:t>
            </a:r>
          </a:p>
          <a:p>
            <a:r>
              <a:rPr b="1" dirty="0" sz="2800" lang="en-US">
                <a:solidFill>
                  <a:schemeClr val="accent1">
                    <a:lumMod val="75000"/>
                  </a:schemeClr>
                </a:solidFill>
                <a:latin typeface="Arial" pitchFamily="34" charset="0"/>
                <a:cs typeface="Arial" pitchFamily="34" charset="0"/>
              </a:rPr>
              <a:t> Student </a:t>
            </a:r>
            <a:r>
              <a:rPr b="1" dirty="0" sz="2800" lang="en-US" err="1" smtClean="0">
                <a:solidFill>
                  <a:schemeClr val="accent1">
                    <a:lumMod val="75000"/>
                  </a:schemeClr>
                </a:solidFill>
                <a:latin typeface="Arial" pitchFamily="34" charset="0"/>
                <a:cs typeface="Arial" pitchFamily="34" charset="0"/>
              </a:rPr>
              <a:t>name:Vaishnavi</a:t>
            </a:r>
            <a:r>
              <a:rPr b="1" dirty="0" sz="2800" lang="en-US" smtClean="0">
                <a:solidFill>
                  <a:schemeClr val="accent1">
                    <a:lumMod val="75000"/>
                  </a:schemeClr>
                </a:solidFill>
                <a:latin typeface="Arial" pitchFamily="34" charset="0"/>
                <a:cs typeface="Arial" pitchFamily="34" charset="0"/>
              </a:rPr>
              <a:t> </a:t>
            </a:r>
            <a:r>
              <a:rPr b="1" dirty="0" sz="2800" lang="en-US" err="1" smtClean="0">
                <a:solidFill>
                  <a:schemeClr val="accent1">
                    <a:lumMod val="75000"/>
                  </a:schemeClr>
                </a:solidFill>
                <a:latin typeface="Arial" pitchFamily="34" charset="0"/>
                <a:cs typeface="Arial" pitchFamily="34" charset="0"/>
              </a:rPr>
              <a:t>Laxman</a:t>
            </a:r>
            <a:r>
              <a:rPr b="1" dirty="0" sz="2800" lang="en-US" smtClean="0">
                <a:solidFill>
                  <a:schemeClr val="accent1">
                    <a:lumMod val="75000"/>
                  </a:schemeClr>
                </a:solidFill>
                <a:latin typeface="Arial" pitchFamily="34" charset="0"/>
                <a:cs typeface="Arial" pitchFamily="34" charset="0"/>
              </a:rPr>
              <a:t> </a:t>
            </a:r>
            <a:r>
              <a:rPr b="1" dirty="0" sz="2800" lang="en-US" err="1" smtClean="0">
                <a:solidFill>
                  <a:schemeClr val="accent1">
                    <a:lumMod val="75000"/>
                  </a:schemeClr>
                </a:solidFill>
                <a:latin typeface="Arial" pitchFamily="34" charset="0"/>
                <a:cs typeface="Arial" pitchFamily="34" charset="0"/>
              </a:rPr>
              <a:t>Phad</a:t>
            </a:r>
            <a:endParaRPr b="1" dirty="0" sz="2800" lang="en-US">
              <a:solidFill>
                <a:schemeClr val="accent1">
                  <a:lumMod val="75000"/>
                </a:schemeClr>
              </a:solidFill>
              <a:latin typeface="Arial" pitchFamily="34" charset="0"/>
              <a:cs typeface="Arial" pitchFamily="34" charset="0"/>
            </a:endParaRPr>
          </a:p>
          <a:p>
            <a:pPr algn="r"/>
            <a:r>
              <a:rPr b="1" dirty="0" sz="2800" lang="en-US">
                <a:solidFill>
                  <a:schemeClr val="accent1">
                    <a:lumMod val="75000"/>
                  </a:schemeClr>
                </a:solidFill>
                <a:latin typeface="Arial"/>
                <a:cs typeface="Arial"/>
              </a:rPr>
              <a:t>College Name &amp; Department : MIT Academy of Engineering    Alandi – Computer Department</a:t>
            </a:r>
          </a:p>
          <a:p>
            <a:endParaRPr b="1" dirty="0" sz="32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9" name="Title 1"/>
          <p:cNvSpPr>
            <a:spLocks noGrp="1"/>
          </p:cNvSpPr>
          <p:nvPr>
            <p:ph type="title"/>
          </p:nvPr>
        </p:nvSpPr>
        <p:spPr/>
        <p:txBody>
          <a:bodyPr/>
          <a:p>
            <a:r>
              <a:rPr dirty="0" lang="en-IN">
                <a:solidFill>
                  <a:schemeClr val="accent1"/>
                </a:solidFill>
              </a:rPr>
              <a:t>Add tools</a:t>
            </a:r>
          </a:p>
        </p:txBody>
      </p:sp>
      <p:pic>
        <p:nvPicPr>
          <p:cNvPr id="2097155" name="Picture 3" descr="Screenshot 2025-08-03 004453.png"/>
          <p:cNvPicPr>
            <a:picLocks noChangeAspect="1"/>
          </p:cNvPicPr>
          <p:nvPr/>
        </p:nvPicPr>
        <p:blipFill>
          <a:blip xmlns:r="http://schemas.openxmlformats.org/officeDocument/2006/relationships" r:embed="rId1"/>
          <a:stretch>
            <a:fillRect/>
          </a:stretch>
        </p:blipFill>
        <p:spPr>
          <a:xfrm>
            <a:off x="557213" y="1253832"/>
            <a:ext cx="11329988" cy="483228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0" name="Title 1"/>
          <p:cNvSpPr>
            <a:spLocks noGrp="1"/>
          </p:cNvSpPr>
          <p:nvPr>
            <p:ph type="title"/>
          </p:nvPr>
        </p:nvSpPr>
        <p:spPr/>
        <p:txBody>
          <a:bodyPr/>
          <a:p>
            <a:r>
              <a:rPr dirty="0" lang="en-IN">
                <a:solidFill>
                  <a:schemeClr val="accent1"/>
                </a:solidFill>
              </a:rPr>
              <a:t>Quick start questions</a:t>
            </a:r>
          </a:p>
        </p:txBody>
      </p:sp>
      <p:pic>
        <p:nvPicPr>
          <p:cNvPr id="2097156" name="Picture 5"/>
          <p:cNvPicPr>
            <a:picLocks noChangeAspect="1"/>
          </p:cNvPicPr>
          <p:nvPr/>
        </p:nvPicPr>
        <p:blipFill>
          <a:blip xmlns:r="http://schemas.openxmlformats.org/officeDocument/2006/relationships" r:embed="rId1"/>
          <a:stretch>
            <a:fillRect/>
          </a:stretch>
        </p:blipFill>
        <p:spPr>
          <a:xfrm>
            <a:off x="762000" y="1355545"/>
            <a:ext cx="10539789" cy="48003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1" name="Title 1"/>
          <p:cNvSpPr>
            <a:spLocks noGrp="1"/>
          </p:cNvSpPr>
          <p:nvPr>
            <p:ph type="title"/>
          </p:nvPr>
        </p:nvSpPr>
        <p:spPr/>
        <p:txBody>
          <a:bodyPr/>
          <a:p>
            <a:r>
              <a:rPr dirty="0" lang="en-IN">
                <a:solidFill>
                  <a:schemeClr val="accent1"/>
                </a:solidFill>
              </a:rPr>
              <a:t>deployment</a:t>
            </a:r>
          </a:p>
        </p:txBody>
      </p:sp>
      <p:pic>
        <p:nvPicPr>
          <p:cNvPr id="2097164" name="Content Placeholder 7" descr="Screenshot 2025-08-03 004424.png"/>
          <p:cNvPicPr>
            <a:picLocks/>
          </p:cNvPicPr>
          <p:nvPr/>
        </p:nvPicPr>
        <p:blipFill>
          <a:blip xmlns:r="http://schemas.openxmlformats.org/officeDocument/2006/relationships" r:embed="rId1"/>
          <a:stretch>
            <a:fillRect/>
          </a:stretch>
        </p:blipFill>
        <p:spPr>
          <a:xfrm>
            <a:off x="1096420" y="1301750"/>
            <a:ext cx="9999160" cy="46736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2" name="Title 1"/>
          <p:cNvSpPr>
            <a:spLocks noGrp="1"/>
          </p:cNvSpPr>
          <p:nvPr>
            <p:ph type="title"/>
          </p:nvPr>
        </p:nvSpPr>
        <p:spPr/>
        <p:txBody>
          <a:bodyPr/>
          <a:p>
            <a:r>
              <a:rPr dirty="0" lang="en-IN">
                <a:solidFill>
                  <a:schemeClr val="accent1"/>
                </a:solidFill>
              </a:rPr>
              <a:t>API references</a:t>
            </a:r>
          </a:p>
        </p:txBody>
      </p:sp>
      <p:pic>
        <p:nvPicPr>
          <p:cNvPr id="2097158" name="Picture 6"/>
          <p:cNvPicPr>
            <a:picLocks noChangeAspect="1"/>
          </p:cNvPicPr>
          <p:nvPr/>
        </p:nvPicPr>
        <p:blipFill>
          <a:blip xmlns:r="http://schemas.openxmlformats.org/officeDocument/2006/relationships" r:embed="rId1"/>
          <a:stretch>
            <a:fillRect/>
          </a:stretch>
        </p:blipFill>
        <p:spPr>
          <a:xfrm>
            <a:off x="776748" y="1440067"/>
            <a:ext cx="10638503" cy="481900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3" name="Title 1"/>
          <p:cNvSpPr>
            <a:spLocks noGrp="1"/>
          </p:cNvSpPr>
          <p:nvPr>
            <p:ph type="title"/>
          </p:nvPr>
        </p:nvSpPr>
        <p:spPr/>
        <p:txBody>
          <a:bodyPr/>
          <a:p>
            <a:r>
              <a:rPr dirty="0" lang="en-IN">
                <a:solidFill>
                  <a:schemeClr val="accent1"/>
                </a:solidFill>
              </a:rPr>
              <a:t>Preview</a:t>
            </a:r>
          </a:p>
        </p:txBody>
      </p:sp>
      <p:pic>
        <p:nvPicPr>
          <p:cNvPr id="2097159" name="Picture 4" descr="Screenshot 2025-08-03 004608.png"/>
          <p:cNvPicPr>
            <a:picLocks noChangeAspect="1"/>
          </p:cNvPicPr>
          <p:nvPr/>
        </p:nvPicPr>
        <p:blipFill>
          <a:blip xmlns:r="http://schemas.openxmlformats.org/officeDocument/2006/relationships" r:embed="rId1"/>
          <a:stretch>
            <a:fillRect/>
          </a:stretch>
        </p:blipFill>
        <p:spPr>
          <a:xfrm>
            <a:off x="642938" y="1246902"/>
            <a:ext cx="11144250" cy="4722725"/>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4" name="Title 1"/>
          <p:cNvSpPr>
            <a:spLocks noGrp="1"/>
          </p:cNvSpPr>
          <p:nvPr>
            <p:ph type="title"/>
          </p:nvPr>
        </p:nvSpPr>
        <p:spPr/>
        <p:txBody>
          <a:bodyPr/>
          <a:p>
            <a:r>
              <a:rPr dirty="0" lang="en-IN">
                <a:solidFill>
                  <a:schemeClr val="accent1"/>
                </a:solidFill>
              </a:rPr>
              <a:t>Conclusion</a:t>
            </a:r>
          </a:p>
        </p:txBody>
      </p:sp>
      <p:sp>
        <p:nvSpPr>
          <p:cNvPr id="1048615" name="Content Placeholder 2"/>
          <p:cNvSpPr>
            <a:spLocks noGrp="1"/>
          </p:cNvSpPr>
          <p:nvPr>
            <p:ph idx="1"/>
          </p:nvPr>
        </p:nvSpPr>
        <p:spPr>
          <a:xfrm>
            <a:off x="581192" y="1302026"/>
            <a:ext cx="11029616" cy="4853818"/>
          </a:xfrm>
        </p:spPr>
        <p:txBody>
          <a:bodyPr>
            <a:noAutofit/>
          </a:bodyPr>
          <a:p>
            <a:r>
              <a:rPr dirty="0" sz="2000" lang="en-GB" smtClean="0"/>
              <a:t>The AI-Powered Farming Agent is a smart, accessible, and reliable solution designed to empower small-scale farmers with real-time, data-driven agricultural guidance. By integrating Retrieval-Augmented Generation (RAG), IBM Granite LLM, and IBM Cloud </a:t>
            </a:r>
            <a:r>
              <a:rPr dirty="0" sz="2000" lang="en-GB" err="1" smtClean="0"/>
              <a:t>Lite</a:t>
            </a:r>
            <a:r>
              <a:rPr dirty="0" sz="2000" lang="en-GB" smtClean="0"/>
              <a:t> services, the agent bridges the information gap at the grassroots level. It supports informed decisions on crop planning, soil management, pest control, and market pricing—ultimately enhancing productivity, reducing risks, and increasing income.</a:t>
            </a:r>
            <a:br>
              <a:rPr dirty="0" sz="2000" lang="en-GB" smtClean="0"/>
            </a:br>
            <a:r>
              <a:rPr dirty="0" sz="2000" lang="en-GB" smtClean="0"/>
              <a:t>This innovation brings the power of AI directly to the fields, making smart farming a reality for every farmer.</a:t>
            </a:r>
            <a:endParaRPr dirty="0" sz="20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6" name="Title 1"/>
          <p:cNvSpPr>
            <a:spLocks noGrp="1"/>
          </p:cNvSpPr>
          <p:nvPr>
            <p:ph type="title"/>
          </p:nvPr>
        </p:nvSpPr>
        <p:spPr/>
        <p:txBody>
          <a:bodyPr/>
          <a:p>
            <a:r>
              <a:rPr dirty="0" lang="en-IN">
                <a:solidFill>
                  <a:schemeClr val="accent1"/>
                </a:solidFill>
              </a:rPr>
              <a:t>GitHub Link</a:t>
            </a:r>
          </a:p>
        </p:txBody>
      </p:sp>
      <p:sp>
        <p:nvSpPr>
          <p:cNvPr id="1048617" name="Content Placeholder 2"/>
          <p:cNvSpPr>
            <a:spLocks noGrp="1"/>
          </p:cNvSpPr>
          <p:nvPr>
            <p:ph idx="1"/>
          </p:nvPr>
        </p:nvSpPr>
        <p:spPr/>
        <p:txBody>
          <a:bodyPr>
            <a:normAutofit/>
          </a:bodyPr>
          <a:p>
            <a:pPr indent="0" marL="0">
              <a:buNone/>
            </a:pPr>
            <a:r>
              <a:rPr dirty="0" sz="2800" lang="en-IN" smtClean="0">
                <a:solidFill>
                  <a:schemeClr val="tx1"/>
                </a:solidFill>
                <a:hlinkClick r:id="rId1"/>
              </a:rPr>
              <a:t>https://</a:t>
            </a:r>
            <a:r>
              <a:rPr dirty="0" sz="2800" lang="en-IN" smtClean="0">
                <a:solidFill>
                  <a:schemeClr val="tx1"/>
                </a:solidFill>
                <a:hlinkClick r:id="rId1"/>
              </a:rPr>
              <a:t>github.com/Vaishnavi1955/Farming_AgentProject</a:t>
            </a:r>
            <a:endParaRPr dirty="0" sz="2800" lang="en-IN" smtClean="0">
              <a:solidFill>
                <a:schemeClr val="tx1"/>
              </a:solidFill>
            </a:endParaRPr>
          </a:p>
          <a:p>
            <a:pPr indent="0" marL="0">
              <a:buNone/>
            </a:pPr>
            <a:endParaRPr dirty="0" sz="2800" lang="en-IN">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8" name="Content Placeholder 2"/>
          <p:cNvSpPr>
            <a:spLocks noGrp="1"/>
          </p:cNvSpPr>
          <p:nvPr>
            <p:ph idx="1"/>
          </p:nvPr>
        </p:nvSpPr>
        <p:spPr/>
        <p:txBody>
          <a:bodyPr/>
          <a:p>
            <a:pPr indent="-305435" marL="305435"/>
            <a:r>
              <a:rPr dirty="0" sz="2800" lang="en-US">
                <a:latin typeface="Calibri"/>
                <a:ea typeface="+mn-lt"/>
                <a:cs typeface="+mn-lt"/>
              </a:rPr>
              <a:t>Multilingual Research Support</a:t>
            </a:r>
          </a:p>
          <a:p>
            <a:pPr indent="-305435" marL="305435"/>
            <a:r>
              <a:rPr dirty="0" sz="2800" lang="en-US">
                <a:latin typeface="Calibri"/>
                <a:ea typeface="+mn-lt"/>
                <a:cs typeface="+mn-lt"/>
              </a:rPr>
              <a:t>Voice-Activated Research Assistant</a:t>
            </a:r>
          </a:p>
          <a:p>
            <a:pPr indent="-305435" marL="305435"/>
            <a:r>
              <a:rPr dirty="0" sz="2800" lang="en-US">
                <a:latin typeface="Calibri"/>
                <a:ea typeface="+mn-lt"/>
                <a:cs typeface="+mn-lt"/>
              </a:rPr>
              <a:t>Real-Time Collaboration Features</a:t>
            </a:r>
          </a:p>
          <a:p>
            <a:pPr indent="-305435" marL="305435"/>
            <a:r>
              <a:rPr dirty="0" sz="2800" lang="en-US">
                <a:latin typeface="Calibri"/>
                <a:ea typeface="+mn-lt"/>
                <a:cs typeface="+mn-lt"/>
              </a:rPr>
              <a:t>Research Gap and Novel Topic Identification</a:t>
            </a:r>
          </a:p>
          <a:p>
            <a:pPr indent="-305435" marL="305435"/>
            <a:r>
              <a:rPr dirty="0" sz="2800" lang="en-US">
                <a:latin typeface="Calibri"/>
                <a:ea typeface="+mn-lt"/>
                <a:cs typeface="+mn-lt"/>
              </a:rPr>
              <a:t>Integration with Publishing Platforms</a:t>
            </a:r>
          </a:p>
          <a:p>
            <a:pPr indent="-305435" marL="305435"/>
            <a:r>
              <a:rPr dirty="0" sz="2800" lang="en-US">
                <a:latin typeface="Calibri"/>
                <a:ea typeface="+mn-lt"/>
                <a:cs typeface="+mn-lt"/>
              </a:rPr>
              <a:t>AI-Assisted Paper Drafting</a:t>
            </a:r>
          </a:p>
        </p:txBody>
      </p:sp>
      <p:sp>
        <p:nvSpPr>
          <p:cNvPr id="1048619"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0" name="Title 1"/>
          <p:cNvSpPr>
            <a:spLocks noGrp="1"/>
          </p:cNvSpPr>
          <p:nvPr>
            <p:ph type="title"/>
          </p:nvPr>
        </p:nvSpPr>
        <p:spPr/>
        <p:txBody>
          <a:bodyPr/>
          <a:p>
            <a:r>
              <a:rPr dirty="0" lang="en-IN">
                <a:solidFill>
                  <a:schemeClr val="accent1"/>
                </a:solidFill>
              </a:rPr>
              <a:t>IBM Certifications</a:t>
            </a:r>
          </a:p>
        </p:txBody>
      </p:sp>
      <p:pic>
        <p:nvPicPr>
          <p:cNvPr id="2097160" name="Picture 2"/>
          <p:cNvPicPr>
            <a:picLocks noChangeAspect="1" noChangeArrowheads="1"/>
          </p:cNvPicPr>
          <p:nvPr/>
        </p:nvPicPr>
        <p:blipFill>
          <a:blip xmlns:r="http://schemas.openxmlformats.org/officeDocument/2006/relationships" r:embed="rId1"/>
          <a:srcRect/>
          <a:stretch>
            <a:fillRect/>
          </a:stretch>
        </p:blipFill>
        <p:spPr bwMode="auto">
          <a:xfrm>
            <a:off x="1685924" y="1309688"/>
            <a:ext cx="9301163" cy="4924425"/>
          </a:xfrm>
          <a:prstGeom prst="rect"/>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1" name="Title 1"/>
          <p:cNvSpPr>
            <a:spLocks noGrp="1"/>
          </p:cNvSpPr>
          <p:nvPr>
            <p:ph type="title"/>
          </p:nvPr>
        </p:nvSpPr>
        <p:spPr/>
        <p:txBody>
          <a:bodyPr/>
          <a:p>
            <a:r>
              <a:rPr dirty="0" lang="en-IN">
                <a:solidFill>
                  <a:schemeClr val="accent1"/>
                </a:solidFill>
              </a:rPr>
              <a:t>IBM Certifications</a:t>
            </a:r>
          </a:p>
        </p:txBody>
      </p:sp>
      <p:pic>
        <p:nvPicPr>
          <p:cNvPr id="2097161"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2257424" y="1301750"/>
            <a:ext cx="9001126" cy="4927600"/>
          </a:xfrm>
          <a:prstGeom prst="rect"/>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5" name="Title 1"/>
          <p:cNvSpPr>
            <a:spLocks noGrp="1"/>
          </p:cNvSpPr>
          <p:nvPr>
            <p:ph type="title"/>
          </p:nvPr>
        </p:nvSpPr>
        <p:spPr>
          <a:xfrm>
            <a:off x="838200" y="-110126"/>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04426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Technology used</a:t>
            </a:r>
            <a:endParaRPr dirty="0" lang="en-US">
              <a:latin typeface="Arial"/>
              <a:cs typeface="Arial"/>
            </a:endParaRPr>
          </a:p>
          <a:p>
            <a:pPr indent="-305435" marL="305435"/>
            <a:r>
              <a:rPr b="1" dirty="0" sz="2000" lang="en-US">
                <a:latin typeface="Arial"/>
                <a:ea typeface="+mn-lt"/>
                <a:cs typeface="+mn-lt"/>
              </a:rPr>
              <a:t>Wow factor </a:t>
            </a:r>
            <a:endParaRPr dirty="0" sz="2000" lang="en-US">
              <a:latin typeface="Arial"/>
              <a:ea typeface="+mn-lt"/>
              <a:cs typeface="+mn-lt"/>
            </a:endParaRPr>
          </a:p>
          <a:p>
            <a:pPr indent="-305435" marL="305435"/>
            <a:r>
              <a:rPr b="1" dirty="0" sz="2000" lang="en-US">
                <a:latin typeface="Arial"/>
                <a:ea typeface="+mn-lt"/>
                <a:cs typeface="+mn-lt"/>
              </a:rPr>
              <a:t>End users</a:t>
            </a:r>
          </a:p>
          <a:p>
            <a:pPr indent="-305435" marL="305435"/>
            <a:r>
              <a:rPr b="1" dirty="0" sz="2000" lang="en-US">
                <a:latin typeface="Arial"/>
                <a:ea typeface="+mn-lt"/>
                <a:cs typeface="+mn-lt"/>
              </a:rPr>
              <a:t>Result</a:t>
            </a:r>
          </a:p>
          <a:p>
            <a:pPr indent="-305435" marL="305435"/>
            <a:r>
              <a:rPr b="1" dirty="0" sz="2000" lang="en-US">
                <a:latin typeface="Arial"/>
                <a:ea typeface="+mn-lt"/>
                <a:cs typeface="+mn-lt"/>
              </a:rPr>
              <a:t>Conclusion</a:t>
            </a:r>
          </a:p>
          <a:p>
            <a:pPr indent="-305435" marL="305435"/>
            <a:r>
              <a:rPr b="1" dirty="0" sz="2000" lang="en-US">
                <a:latin typeface="Arial"/>
                <a:ea typeface="+mn-lt"/>
                <a:cs typeface="+mn-lt"/>
              </a:rPr>
              <a:t>Git-hub Link</a:t>
            </a:r>
          </a:p>
          <a:p>
            <a:pPr indent="-305435" marL="305435"/>
            <a:r>
              <a:rPr b="1" dirty="0" sz="2000" lang="en-US">
                <a:latin typeface="Arial"/>
                <a:ea typeface="+mn-lt"/>
                <a:cs typeface="+mn-lt"/>
              </a:rPr>
              <a:t>Future scope</a:t>
            </a:r>
          </a:p>
          <a:p>
            <a:pPr indent="-305435" marL="305435"/>
            <a:r>
              <a:rPr b="1" dirty="0" sz="2000" lang="en-US">
                <a:latin typeface="Arial"/>
                <a:ea typeface="+mn-lt"/>
                <a:cs typeface="+mn-lt"/>
              </a:rPr>
              <a:t>IBM Certifications</a:t>
            </a:r>
          </a:p>
          <a:p>
            <a:pPr indent="-305435" marL="305435"/>
            <a:endParaRPr b="1" dirty="0" sz="2000" lang="en-US">
              <a:latin typeface="Arial"/>
              <a:ea typeface="+mn-lt"/>
              <a:cs typeface="+mn-lt"/>
            </a:endParaRPr>
          </a:p>
          <a:p>
            <a:pPr indent="-305435" marL="305435"/>
            <a:endParaRPr dirty="0" lang="en-US">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2" name="Rectangle 3"/>
          <p:cNvSpPr/>
          <p:nvPr/>
        </p:nvSpPr>
        <p:spPr>
          <a:xfrm>
            <a:off x="475960" y="829472"/>
            <a:ext cx="2871212" cy="447041"/>
          </a:xfrm>
          <a:prstGeom prst="rect"/>
        </p:spPr>
        <p:txBody>
          <a:bodyPr wrap="none">
            <a:spAutoFit/>
          </a:bodyPr>
          <a:p>
            <a:r>
              <a:rPr b="1" dirty="0" sz="2400" lang="en-IN">
                <a:solidFill>
                  <a:schemeClr val="accent2"/>
                </a:solidFill>
              </a:rPr>
              <a:t>RAG LAB certificate</a:t>
            </a:r>
          </a:p>
        </p:txBody>
      </p:sp>
      <p:pic>
        <p:nvPicPr>
          <p:cNvPr id="2097162" name="Picture 2"/>
          <p:cNvPicPr>
            <a:picLocks noChangeAspect="1" noChangeArrowheads="1"/>
          </p:cNvPicPr>
          <p:nvPr/>
        </p:nvPicPr>
        <p:blipFill>
          <a:blip xmlns:r="http://schemas.openxmlformats.org/officeDocument/2006/relationships" r:embed="rId1"/>
          <a:srcRect/>
          <a:stretch>
            <a:fillRect/>
          </a:stretch>
        </p:blipFill>
        <p:spPr bwMode="auto">
          <a:xfrm>
            <a:off x="1654175" y="1471612"/>
            <a:ext cx="9118600" cy="4457700"/>
          </a:xfrm>
          <a:prstGeom prst="rect"/>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7" name="Title 4"/>
          <p:cNvSpPr>
            <a:spLocks noGrp="1"/>
          </p:cNvSpPr>
          <p:nvPr>
            <p:ph type="title"/>
          </p:nvPr>
        </p:nvSpPr>
        <p:spPr/>
        <p:txBody>
          <a:bodyPr>
            <a:noAutofit/>
          </a:bodyPr>
          <a:p>
            <a:r>
              <a:rPr b="1" dirty="0" sz="3200" lang="en-US">
                <a:solidFill>
                  <a:schemeClr val="accent1"/>
                </a:solidFill>
                <a:latin typeface="Arial" panose="020B0604020202020204" pitchFamily="34" charset="0"/>
                <a:cs typeface="Arial" panose="020B0604020202020204" pitchFamily="34" charset="0"/>
              </a:rPr>
              <a:t>Problem Statement</a:t>
            </a:r>
            <a:endParaRPr dirty="0" sz="3200" lang="en-US"/>
          </a:p>
        </p:txBody>
      </p:sp>
      <p:sp>
        <p:nvSpPr>
          <p:cNvPr id="1048598" name="Content Placeholder 1"/>
          <p:cNvSpPr>
            <a:spLocks noGrp="1"/>
          </p:cNvSpPr>
          <p:nvPr>
            <p:ph idx="1"/>
          </p:nvPr>
        </p:nvSpPr>
        <p:spPr>
          <a:xfrm>
            <a:off x="354081" y="1154645"/>
            <a:ext cx="11256727" cy="5157665"/>
          </a:xfrm>
        </p:spPr>
        <p:txBody>
          <a:bodyPr>
            <a:normAutofit/>
          </a:bodyPr>
          <a:p>
            <a:pPr indent="0" marL="0">
              <a:lnSpc>
                <a:spcPct val="120000"/>
              </a:lnSpc>
              <a:buNone/>
            </a:pPr>
            <a:r>
              <a:rPr dirty="0" sz="1800" lang="en-GB" smtClean="0"/>
              <a:t>An AI Agent for Smart Farming Advice, powered by RAG (Retrieval-Augmented Generation), supports small-scale farmers by delivering real-time, localized agricultural guidance. It retrieves trusted data on weather forecasts, soil conditions, crop recommendations, pest control measures, and current market prices from agricultural departments, meteorological sources, and </a:t>
            </a:r>
            <a:r>
              <a:rPr dirty="0" sz="1800" lang="en-GB" err="1" smtClean="0"/>
              <a:t>agri</a:t>
            </a:r>
            <a:r>
              <a:rPr dirty="0" sz="1800" lang="en-GB" smtClean="0"/>
              <a:t> tech platforms. Farmers can interact in their local language and ask questions like “What crop is best for this season?” or “What is today’s </a:t>
            </a:r>
            <a:r>
              <a:rPr dirty="0" sz="1800" lang="en-GB" err="1" smtClean="0"/>
              <a:t>mandi</a:t>
            </a:r>
            <a:r>
              <a:rPr dirty="0" sz="1800" lang="en-GB" smtClean="0"/>
              <a:t> rate for tomatoes?” The agent ensures timely, data-driven decisions that reduce risk, increase yield, and boost income. This AI-driven assistant bridges the knowledge gap and brings smart farming to the grassroots. </a:t>
            </a:r>
            <a:endParaRPr dirty="0" sz="1800" lang="en-GB" smtClean="0"/>
          </a:p>
          <a:p>
            <a:pPr indent="0" marL="0">
              <a:lnSpc>
                <a:spcPct val="120000"/>
              </a:lnSpc>
              <a:buNone/>
            </a:pPr>
            <a:r>
              <a:rPr b="1" dirty="0" sz="2600" lang="en-US" smtClean="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Proposed </a:t>
            </a:r>
            <a:r>
              <a:rPr b="1" dirty="0" sz="2600" lang="en-US">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Solution:</a:t>
            </a:r>
          </a:p>
          <a:p>
            <a:pPr indent="0" marL="0">
              <a:lnSpc>
                <a:spcPct val="120000"/>
              </a:lnSpc>
              <a:buNone/>
            </a:pPr>
            <a:r>
              <a:rPr dirty="0" sz="1800" lang="en-US">
                <a:latin typeface="Calibri" panose="020F0502020204030204" pitchFamily="34" charset="0"/>
                <a:ea typeface="Calibri" panose="020F0502020204030204" pitchFamily="34" charset="0"/>
                <a:cs typeface="Calibri" panose="020F0502020204030204" pitchFamily="34" charset="0"/>
              </a:rPr>
              <a:t>To address the research overload and inefficiency in literature review, we propose building an AI-powered Research Agent using IBM Cloud Lite services and Granite-3.3-8b-Instruct (IBM’s optimized instruction-following LLM).</a:t>
            </a:r>
          </a:p>
          <a:p>
            <a:pPr indent="0" marL="0">
              <a:lnSpc>
                <a:spcPct val="120000"/>
              </a:lnSpc>
              <a:buNone/>
            </a:pPr>
            <a:r>
              <a:rPr dirty="0" sz="1800" lang="en-US">
                <a:latin typeface="Calibri" panose="020F0502020204030204" pitchFamily="34" charset="0"/>
                <a:ea typeface="Calibri" panose="020F0502020204030204" pitchFamily="34" charset="0"/>
                <a:cs typeface="Calibri" panose="020F0502020204030204" pitchFamily="34" charset="0"/>
              </a:rPr>
              <a:t>This intelligent assistant will help users—students, researchers, and academicians—by understanding their research goals and delivering context-aware summaries, suggestions, and citations via a conversational interface powered by IBM Watson Assistant.</a:t>
            </a:r>
          </a:p>
          <a:p>
            <a:pPr indent="0" marL="0">
              <a:lnSpc>
                <a:spcPct val="120000"/>
              </a:lnSpc>
              <a:buNone/>
            </a:pPr>
            <a:r>
              <a:rPr dirty="0" sz="1800" lang="en-US">
                <a:latin typeface="Calibri" panose="020F0502020204030204" pitchFamily="34" charset="0"/>
                <a:ea typeface="Calibri" panose="020F0502020204030204" pitchFamily="34" charset="0"/>
                <a:cs typeface="Calibri" panose="020F0502020204030204" pitchFamily="34" charset="0"/>
              </a:rPr>
              <a:t>By leveraging Retrieval-Augmented Generation (RAG) and Natural Language Processing (NLP), the agent will provide accurate, relevant, and up-to-date academic insights to streamline the research workflow.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9" name="Title 4"/>
          <p:cNvSpPr>
            <a:spLocks noGrp="1"/>
          </p:cNvSpPr>
          <p:nvPr>
            <p:ph type="title"/>
          </p:nvPr>
        </p:nvSpPr>
        <p:spPr>
          <a:xfrm>
            <a:off x="441671" y="1370749"/>
            <a:ext cx="11029616" cy="530296"/>
          </a:xfrm>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Technology  used</a:t>
            </a:r>
            <a:endParaRPr dirty="0"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0" marL="0">
              <a:buNone/>
            </a:pPr>
            <a:r>
              <a:rPr dirty="0" sz="2800" lang="en-US">
                <a:solidFill>
                  <a:srgbClr val="000000"/>
                </a:solidFill>
                <a:latin typeface="Calibri"/>
                <a:ea typeface="Calibri"/>
                <a:cs typeface="Calibri"/>
              </a:rPr>
              <a:t>IBM cloud lite services</a:t>
            </a:r>
          </a:p>
          <a:p>
            <a:pPr indent="0" marL="0">
              <a:buNone/>
            </a:pPr>
            <a:r>
              <a:rPr dirty="0" sz="2800" lang="en-US">
                <a:solidFill>
                  <a:srgbClr val="000000"/>
                </a:solidFill>
                <a:latin typeface="Calibri"/>
                <a:ea typeface="Calibri"/>
                <a:cs typeface="Calibri"/>
              </a:rPr>
              <a:t>Natural Language Processing (NLP)</a:t>
            </a:r>
          </a:p>
          <a:p>
            <a:pPr indent="0" marL="0">
              <a:buNone/>
            </a:pPr>
            <a:r>
              <a:rPr dirty="0" sz="2800" lang="en-US">
                <a:solidFill>
                  <a:srgbClr val="000000"/>
                </a:solidFill>
                <a:latin typeface="Calibri"/>
                <a:ea typeface="Calibri"/>
                <a:cs typeface="Calibri"/>
              </a:rPr>
              <a:t>Retrieval Augmented Generation (RAG)</a:t>
            </a:r>
          </a:p>
          <a:p>
            <a:pPr indent="0" marL="0">
              <a:buNone/>
            </a:pPr>
            <a:r>
              <a:rPr dirty="0" sz="2800" lang="en-US">
                <a:solidFill>
                  <a:srgbClr val="000000"/>
                </a:solidFill>
                <a:latin typeface="Calibri"/>
                <a:ea typeface="Calibri"/>
                <a:cs typeface="Calibri"/>
              </a:rPr>
              <a:t>IBM Granite 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1" name="Title 1"/>
          <p:cNvSpPr>
            <a:spLocks noGrp="1"/>
          </p:cNvSpPr>
          <p:nvPr>
            <p:ph type="title"/>
          </p:nvPr>
        </p:nvSpPr>
        <p:spPr/>
        <p:txBody>
          <a:bodyPr/>
          <a:p>
            <a:r>
              <a:rPr dirty="0" lang="en-IN">
                <a:solidFill>
                  <a:schemeClr val="accent1"/>
                </a:solidFill>
              </a:rPr>
              <a:t>IBM cloud services used</a:t>
            </a:r>
          </a:p>
        </p:txBody>
      </p:sp>
      <p:sp>
        <p:nvSpPr>
          <p:cNvPr id="1048602" name="Content Placeholder 2"/>
          <p:cNvSpPr>
            <a:spLocks noGrp="1"/>
          </p:cNvSpPr>
          <p:nvPr>
            <p:ph idx="1"/>
          </p:nvPr>
        </p:nvSpPr>
        <p:spPr/>
        <p:txBody>
          <a:bodyPr>
            <a:normAutofit/>
          </a:bodyPr>
          <a:p>
            <a:pPr indent="-305435" marL="305435"/>
            <a:r>
              <a:rPr dirty="0" sz="2400" lang="en-IN">
                <a:solidFill>
                  <a:schemeClr val="tx1"/>
                </a:solidFill>
                <a:latin typeface="Calibri" panose="020F0502020204030204" pitchFamily="34" charset="0"/>
                <a:ea typeface="Calibri" panose="020F0502020204030204" pitchFamily="34" charset="0"/>
                <a:cs typeface="Calibri" panose="020F0502020204030204" pitchFamily="34" charset="0"/>
              </a:rPr>
              <a:t>IBM Cloud Watsonx AI Studio</a:t>
            </a:r>
          </a:p>
          <a:p>
            <a:pPr indent="-305435" marL="305435"/>
            <a:r>
              <a:rPr dirty="0" sz="2400" lang="en-IN">
                <a:solidFill>
                  <a:schemeClr val="tx1"/>
                </a:solidFill>
                <a:latin typeface="Calibri" panose="020F0502020204030204" pitchFamily="34" charset="0"/>
                <a:ea typeface="Calibri" panose="020F0502020204030204" pitchFamily="34" charset="0"/>
                <a:cs typeface="Calibri" panose="020F0502020204030204" pitchFamily="34" charset="0"/>
              </a:rPr>
              <a:t>IBM Cloud </a:t>
            </a:r>
            <a:r>
              <a:rPr dirty="0" sz="2400" lang="en-IN" err="1">
                <a:solidFill>
                  <a:schemeClr val="tx1"/>
                </a:solidFill>
                <a:latin typeface="Calibri" panose="020F0502020204030204" pitchFamily="34" charset="0"/>
                <a:ea typeface="Calibri" panose="020F0502020204030204" pitchFamily="34" charset="0"/>
                <a:cs typeface="Calibri" panose="020F0502020204030204" pitchFamily="34" charset="0"/>
              </a:rPr>
              <a:t>Watsonx</a:t>
            </a:r>
            <a:r>
              <a:rPr dirty="0" sz="2400" lang="en-IN">
                <a:solidFill>
                  <a:schemeClr val="tx1"/>
                </a:solidFill>
                <a:latin typeface="Calibri" panose="020F0502020204030204" pitchFamily="34" charset="0"/>
                <a:ea typeface="Calibri" panose="020F0502020204030204" pitchFamily="34" charset="0"/>
                <a:cs typeface="Calibri" panose="020F0502020204030204" pitchFamily="34" charset="0"/>
              </a:rPr>
              <a:t> AI runtime</a:t>
            </a:r>
          </a:p>
          <a:p>
            <a:pPr indent="-305435" marL="305435"/>
            <a:r>
              <a:rPr dirty="0" sz="2400" lang="en-IN">
                <a:solidFill>
                  <a:schemeClr val="tx1"/>
                </a:solidFill>
                <a:latin typeface="Calibri" panose="020F0502020204030204" pitchFamily="34" charset="0"/>
                <a:ea typeface="Calibri" panose="020F0502020204030204" pitchFamily="34" charset="0"/>
                <a:cs typeface="Calibri" panose="020F0502020204030204" pitchFamily="34" charset="0"/>
              </a:rPr>
              <a:t>IBM Cloud Service</a:t>
            </a:r>
          </a:p>
          <a:p>
            <a:pPr indent="-305435" marL="305435"/>
            <a:r>
              <a:rPr dirty="0" sz="2400" lang="en-IN">
                <a:solidFill>
                  <a:schemeClr val="tx1"/>
                </a:solidFill>
                <a:latin typeface="Calibri" panose="020F0502020204030204" pitchFamily="34" charset="0"/>
                <a:ea typeface="Calibri" panose="020F0502020204030204" pitchFamily="34" charset="0"/>
                <a:cs typeface="Calibri" panose="020F0502020204030204" pitchFamily="34" charset="0"/>
              </a:rPr>
              <a:t>IBM Cloud Storage Object</a:t>
            </a:r>
          </a:p>
          <a:p>
            <a:pPr indent="-305435" marL="305435"/>
            <a:r>
              <a:rPr dirty="0" sz="2400" lang="en-IN">
                <a:solidFill>
                  <a:schemeClr val="tx1"/>
                </a:solidFill>
                <a:latin typeface="Calibri" panose="020F0502020204030204" pitchFamily="34" charset="0"/>
                <a:ea typeface="Calibri" panose="020F0502020204030204" pitchFamily="34" charset="0"/>
                <a:cs typeface="Calibri" panose="020F0502020204030204" pitchFamily="34" charset="0"/>
              </a:rPr>
              <a:t>IBM Cloud Agent Lab</a:t>
            </a:r>
          </a:p>
          <a:p>
            <a:pPr indent="-305435" marL="305435"/>
            <a:r>
              <a:rPr dirty="0" sz="2400" lang="en-IN">
                <a:solidFill>
                  <a:schemeClr val="tx1"/>
                </a:solidFill>
                <a:latin typeface="Calibri" panose="020F0502020204030204" pitchFamily="34" charset="0"/>
                <a:ea typeface="Calibri" panose="020F0502020204030204" pitchFamily="34" charset="0"/>
                <a:cs typeface="Calibri" panose="020F0502020204030204" pitchFamily="34" charset="0"/>
              </a:rPr>
              <a:t>IBM Granite (via Watsonx.ai studio)</a:t>
            </a:r>
          </a:p>
          <a:p>
            <a:pPr indent="0" marL="0">
              <a:buNone/>
            </a:pPr>
            <a:endParaRPr dirty="0" sz="2400" lang="en-IN">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3" name="Title 4"/>
          <p:cNvSpPr>
            <a:spLocks noGrp="1"/>
          </p:cNvSpPr>
          <p:nvPr>
            <p:ph type="title"/>
          </p:nvPr>
        </p:nvSpPr>
        <p:spPr>
          <a:xfrm>
            <a:off x="581191" y="771730"/>
            <a:ext cx="11029616" cy="530296"/>
          </a:xfrm>
        </p:spPr>
        <p:txBody>
          <a:bodyPr>
            <a:noAutofit/>
          </a:bodyPr>
          <a:p>
            <a:r>
              <a:rPr b="1" dirty="0" sz="3200" lang="en-US">
                <a:solidFill>
                  <a:schemeClr val="accent1"/>
                </a:solidFill>
                <a:latin typeface="Arial"/>
                <a:ea typeface="+mj-lt"/>
                <a:cs typeface="Arial"/>
              </a:rPr>
              <a:t>Wow factors</a:t>
            </a:r>
            <a:endParaRPr dirty="0" sz="3200" lang="en-US">
              <a:solidFill>
                <a:schemeClr val="accent1"/>
              </a:solidFill>
              <a:latin typeface="Calibri Light"/>
              <a:cs typeface="Calibri Light"/>
            </a:endParaRPr>
          </a:p>
        </p:txBody>
      </p:sp>
      <p:sp>
        <p:nvSpPr>
          <p:cNvPr id="1048604" name="Content Placeholder 1"/>
          <p:cNvSpPr>
            <a:spLocks noGrp="1"/>
          </p:cNvSpPr>
          <p:nvPr>
            <p:ph idx="1"/>
          </p:nvPr>
        </p:nvSpPr>
        <p:spPr/>
        <p:txBody>
          <a:bodyPr>
            <a:noAutofit/>
          </a:bodyPr>
          <a:p>
            <a:pPr indent="0" marL="0">
              <a:buNone/>
            </a:pPr>
            <a:endParaRPr dirty="0" sz="1400" lang="en-GB" smtClean="0">
              <a:solidFill>
                <a:schemeClr val="tx1"/>
              </a:solidFill>
              <a:latin typeface="Times New Roman" pitchFamily="18" charset="0"/>
              <a:cs typeface="Times New Roman" pitchFamily="18" charset="0"/>
            </a:endParaRPr>
          </a:p>
          <a:p>
            <a:pPr indent="0" marL="0">
              <a:buNone/>
            </a:pPr>
            <a:endParaRPr dirty="0" sz="1400" lang="en-GB" smtClean="0">
              <a:solidFill>
                <a:schemeClr val="tx1"/>
              </a:solidFill>
              <a:latin typeface="Times New Roman" pitchFamily="18" charset="0"/>
              <a:cs typeface="Times New Roman" pitchFamily="18" charset="0"/>
            </a:endParaRPr>
          </a:p>
          <a:p>
            <a:pPr indent="0" marL="0">
              <a:buNone/>
            </a:pPr>
            <a:r>
              <a:rPr dirty="0" sz="1400" lang="en-GB" smtClean="0">
                <a:solidFill>
                  <a:schemeClr val="tx1"/>
                </a:solidFill>
                <a:latin typeface="Times New Roman" pitchFamily="18" charset="0"/>
                <a:cs typeface="Times New Roman" pitchFamily="18" charset="0"/>
              </a:rPr>
              <a:t>This </a:t>
            </a:r>
            <a:r>
              <a:rPr dirty="0" sz="1400" lang="en-GB" smtClean="0">
                <a:solidFill>
                  <a:schemeClr val="tx1"/>
                </a:solidFill>
                <a:latin typeface="Times New Roman" pitchFamily="18" charset="0"/>
                <a:cs typeface="Times New Roman" pitchFamily="18" charset="0"/>
              </a:rPr>
              <a:t>intelligent assistant significantly reduces research time, improves the quality of literature reviews, supports early-stage researchers, and fosters interdisciplinary collaboration by making academic knowledge more accessible and actionable</a:t>
            </a:r>
            <a:r>
              <a:rPr dirty="0" sz="1400" lang="en-GB" smtClean="0">
                <a:solidFill>
                  <a:schemeClr val="tx1"/>
                </a:solidFill>
                <a:latin typeface="Times New Roman" pitchFamily="18" charset="0"/>
                <a:cs typeface="Times New Roman" pitchFamily="18" charset="0"/>
              </a:rPr>
              <a:t>.</a:t>
            </a:r>
          </a:p>
          <a:p>
            <a:pPr indent="0" marL="0">
              <a:buNone/>
            </a:pPr>
            <a:r>
              <a:rPr b="1" dirty="0" sz="2000" lang="en-IN" smtClean="0">
                <a:solidFill>
                  <a:schemeClr val="tx1"/>
                </a:solidFill>
                <a:latin typeface="Calibri"/>
                <a:ea typeface="Calibri"/>
                <a:cs typeface="Calibri"/>
              </a:rPr>
              <a:t>Unique </a:t>
            </a:r>
            <a:r>
              <a:rPr b="1" dirty="0" sz="2000" lang="en-IN">
                <a:solidFill>
                  <a:schemeClr val="tx1"/>
                </a:solidFill>
                <a:latin typeface="Calibri"/>
                <a:ea typeface="Calibri"/>
                <a:cs typeface="Calibri"/>
              </a:rPr>
              <a:t>features:</a:t>
            </a:r>
          </a:p>
          <a:p>
            <a:r>
              <a:rPr dirty="0" sz="1600" lang="en-GB" smtClean="0">
                <a:solidFill>
                  <a:schemeClr val="tx1"/>
                </a:solidFill>
                <a:latin typeface="Times New Roman" pitchFamily="18" charset="0"/>
                <a:cs typeface="Times New Roman" pitchFamily="18" charset="0"/>
              </a:rPr>
              <a:t>Weather Forecasts</a:t>
            </a:r>
            <a:br>
              <a:rPr dirty="0" sz="1600" lang="en-GB" smtClean="0">
                <a:solidFill>
                  <a:schemeClr val="tx1"/>
                </a:solidFill>
                <a:latin typeface="Times New Roman" pitchFamily="18" charset="0"/>
                <a:cs typeface="Times New Roman" pitchFamily="18" charset="0"/>
              </a:rPr>
            </a:br>
            <a:r>
              <a:rPr dirty="0" sz="1600" lang="en-GB" smtClean="0">
                <a:solidFill>
                  <a:schemeClr val="tx1"/>
                </a:solidFill>
                <a:latin typeface="Times New Roman" pitchFamily="18" charset="0"/>
                <a:cs typeface="Times New Roman" pitchFamily="18" charset="0"/>
              </a:rPr>
              <a:t>Provides real-time, location-based weather updates.</a:t>
            </a:r>
          </a:p>
          <a:p>
            <a:r>
              <a:rPr dirty="0" sz="1600" lang="en-GB" smtClean="0">
                <a:solidFill>
                  <a:schemeClr val="tx1"/>
                </a:solidFill>
                <a:latin typeface="Times New Roman" pitchFamily="18" charset="0"/>
                <a:cs typeface="Times New Roman" pitchFamily="18" charset="0"/>
              </a:rPr>
              <a:t>Soil Advice</a:t>
            </a:r>
            <a:br>
              <a:rPr dirty="0" sz="1600" lang="en-GB" smtClean="0">
                <a:solidFill>
                  <a:schemeClr val="tx1"/>
                </a:solidFill>
                <a:latin typeface="Times New Roman" pitchFamily="18" charset="0"/>
                <a:cs typeface="Times New Roman" pitchFamily="18" charset="0"/>
              </a:rPr>
            </a:br>
            <a:r>
              <a:rPr dirty="0" sz="1600" lang="en-GB" smtClean="0">
                <a:solidFill>
                  <a:schemeClr val="tx1"/>
                </a:solidFill>
                <a:latin typeface="Times New Roman" pitchFamily="18" charset="0"/>
                <a:cs typeface="Times New Roman" pitchFamily="18" charset="0"/>
              </a:rPr>
              <a:t>Recommends crops and fertilizers based on soil conditions.</a:t>
            </a:r>
          </a:p>
          <a:p>
            <a:r>
              <a:rPr dirty="0" sz="1600" lang="en-GB" smtClean="0">
                <a:solidFill>
                  <a:schemeClr val="tx1"/>
                </a:solidFill>
                <a:latin typeface="Times New Roman" pitchFamily="18" charset="0"/>
                <a:cs typeface="Times New Roman" pitchFamily="18" charset="0"/>
              </a:rPr>
              <a:t>Crop Recommendations</a:t>
            </a:r>
            <a:br>
              <a:rPr dirty="0" sz="1600" lang="en-GB" smtClean="0">
                <a:solidFill>
                  <a:schemeClr val="tx1"/>
                </a:solidFill>
                <a:latin typeface="Times New Roman" pitchFamily="18" charset="0"/>
                <a:cs typeface="Times New Roman" pitchFamily="18" charset="0"/>
              </a:rPr>
            </a:br>
            <a:r>
              <a:rPr dirty="0" sz="1600" lang="en-GB" smtClean="0">
                <a:solidFill>
                  <a:schemeClr val="tx1"/>
                </a:solidFill>
                <a:latin typeface="Times New Roman" pitchFamily="18" charset="0"/>
                <a:cs typeface="Times New Roman" pitchFamily="18" charset="0"/>
              </a:rPr>
              <a:t>Suggests best crops for the current season and region.</a:t>
            </a:r>
          </a:p>
          <a:p>
            <a:r>
              <a:rPr dirty="0" sz="1600" lang="en-GB" smtClean="0">
                <a:solidFill>
                  <a:schemeClr val="tx1"/>
                </a:solidFill>
                <a:latin typeface="Times New Roman" pitchFamily="18" charset="0"/>
                <a:cs typeface="Times New Roman" pitchFamily="18" charset="0"/>
              </a:rPr>
              <a:t>Pest &amp; Disease Control</a:t>
            </a:r>
            <a:br>
              <a:rPr dirty="0" sz="1600" lang="en-GB" smtClean="0">
                <a:solidFill>
                  <a:schemeClr val="tx1"/>
                </a:solidFill>
                <a:latin typeface="Times New Roman" pitchFamily="18" charset="0"/>
                <a:cs typeface="Times New Roman" pitchFamily="18" charset="0"/>
              </a:rPr>
            </a:br>
            <a:r>
              <a:rPr dirty="0" sz="1600" lang="en-GB" smtClean="0">
                <a:solidFill>
                  <a:schemeClr val="tx1"/>
                </a:solidFill>
                <a:latin typeface="Times New Roman" pitchFamily="18" charset="0"/>
                <a:cs typeface="Times New Roman" pitchFamily="18" charset="0"/>
              </a:rPr>
              <a:t>Offers alerts and treatment tips for common crop issues.</a:t>
            </a:r>
          </a:p>
          <a:p>
            <a:r>
              <a:rPr dirty="0" sz="1600" lang="en-GB" err="1" smtClean="0">
                <a:solidFill>
                  <a:schemeClr val="tx1"/>
                </a:solidFill>
                <a:latin typeface="Times New Roman" pitchFamily="18" charset="0"/>
                <a:cs typeface="Times New Roman" pitchFamily="18" charset="0"/>
              </a:rPr>
              <a:t>Mandi</a:t>
            </a:r>
            <a:r>
              <a:rPr dirty="0" sz="1600" lang="en-GB" smtClean="0">
                <a:solidFill>
                  <a:schemeClr val="tx1"/>
                </a:solidFill>
                <a:latin typeface="Times New Roman" pitchFamily="18" charset="0"/>
                <a:cs typeface="Times New Roman" pitchFamily="18" charset="0"/>
              </a:rPr>
              <a:t> Rates</a:t>
            </a:r>
            <a:br>
              <a:rPr dirty="0" sz="1600" lang="en-GB" smtClean="0">
                <a:solidFill>
                  <a:schemeClr val="tx1"/>
                </a:solidFill>
                <a:latin typeface="Times New Roman" pitchFamily="18" charset="0"/>
                <a:cs typeface="Times New Roman" pitchFamily="18" charset="0"/>
              </a:rPr>
            </a:br>
            <a:r>
              <a:rPr dirty="0" sz="1600" lang="en-GB" smtClean="0">
                <a:solidFill>
                  <a:schemeClr val="tx1"/>
                </a:solidFill>
                <a:latin typeface="Times New Roman" pitchFamily="18" charset="0"/>
                <a:cs typeface="Times New Roman" pitchFamily="18" charset="0"/>
              </a:rPr>
              <a:t>Shares daily market prices for fruits, vegetables, and grains.</a:t>
            </a:r>
          </a:p>
          <a:p>
            <a:r>
              <a:rPr dirty="0" sz="1600" lang="en-GB" smtClean="0">
                <a:solidFill>
                  <a:schemeClr val="tx1"/>
                </a:solidFill>
                <a:latin typeface="Times New Roman" pitchFamily="18" charset="0"/>
                <a:cs typeface="Times New Roman" pitchFamily="18" charset="0"/>
              </a:rPr>
              <a:t>Local Language Support</a:t>
            </a:r>
            <a:br>
              <a:rPr dirty="0" sz="1600" lang="en-GB" smtClean="0">
                <a:solidFill>
                  <a:schemeClr val="tx1"/>
                </a:solidFill>
                <a:latin typeface="Times New Roman" pitchFamily="18" charset="0"/>
                <a:cs typeface="Times New Roman" pitchFamily="18" charset="0"/>
              </a:rPr>
            </a:br>
            <a:r>
              <a:rPr dirty="0" sz="1600" lang="en-GB" smtClean="0">
                <a:solidFill>
                  <a:schemeClr val="tx1"/>
                </a:solidFill>
                <a:latin typeface="Times New Roman" pitchFamily="18" charset="0"/>
                <a:cs typeface="Times New Roman" pitchFamily="18" charset="0"/>
              </a:rPr>
              <a:t>Farmers can ask questions in their native language</a:t>
            </a:r>
            <a:r>
              <a:rPr dirty="0" sz="1600" lang="en-GB" smtClean="0">
                <a:solidFill>
                  <a:schemeClr val="tx1"/>
                </a:solidFill>
                <a:latin typeface="Times New Roman" pitchFamily="18" charset="0"/>
                <a:cs typeface="Times New Roman" pitchFamily="18" charset="0"/>
              </a:rPr>
              <a:t>.</a:t>
            </a:r>
            <a:endParaRPr dirty="0" sz="1600" lang="en-GB" smtClean="0">
              <a:solidFill>
                <a:schemeClr val="tx1"/>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5" name="Title 1"/>
          <p:cNvSpPr>
            <a:spLocks noGrp="1"/>
          </p:cNvSpPr>
          <p:nvPr>
            <p:ph type="title"/>
          </p:nvPr>
        </p:nvSpPr>
        <p:spPr/>
        <p:txBody>
          <a:bodyPr/>
          <a:p>
            <a:r>
              <a:rPr dirty="0" lang="en-IN">
                <a:solidFill>
                  <a:schemeClr val="accent1"/>
                </a:solidFill>
              </a:rPr>
              <a:t>End users</a:t>
            </a:r>
          </a:p>
        </p:txBody>
      </p:sp>
      <p:sp>
        <p:nvSpPr>
          <p:cNvPr id="1048606" name="Content Placeholder 2"/>
          <p:cNvSpPr>
            <a:spLocks noGrp="1"/>
          </p:cNvSpPr>
          <p:nvPr>
            <p:ph idx="1"/>
          </p:nvPr>
        </p:nvSpPr>
        <p:spPr/>
        <p:txBody>
          <a:bodyPr>
            <a:normAutofit/>
          </a:bodyPr>
          <a:p>
            <a:r>
              <a:rPr b="1" dirty="0" sz="2200" lang="en-US">
                <a:solidFill>
                  <a:schemeClr val="tx1"/>
                </a:solidFill>
                <a:latin typeface="Calibri" panose="020F0502020204030204" pitchFamily="34" charset="0"/>
                <a:ea typeface="Calibri" panose="020F0502020204030204" pitchFamily="34" charset="0"/>
                <a:cs typeface="Calibri" panose="020F0502020204030204" pitchFamily="34" charset="0"/>
              </a:rPr>
              <a:t>Students</a:t>
            </a:r>
            <a:r>
              <a:rPr dirty="0" sz="2200" lang="en-US">
                <a:solidFill>
                  <a:schemeClr val="tx1"/>
                </a:solidFill>
                <a:latin typeface="Calibri" panose="020F0502020204030204" pitchFamily="34" charset="0"/>
                <a:ea typeface="Calibri" panose="020F0502020204030204" pitchFamily="34" charset="0"/>
                <a:cs typeface="Calibri" panose="020F0502020204030204" pitchFamily="34" charset="0"/>
              </a:rPr>
              <a:t> – Especially undergraduate and postgraduate students who need help in literature reviews, project reports, or thesis writing.</a:t>
            </a:r>
          </a:p>
          <a:p>
            <a:r>
              <a:rPr b="1" dirty="0" sz="2200" lang="en-US">
                <a:solidFill>
                  <a:schemeClr val="tx1"/>
                </a:solidFill>
                <a:latin typeface="Calibri" panose="020F0502020204030204" pitchFamily="34" charset="0"/>
                <a:ea typeface="Calibri" panose="020F0502020204030204" pitchFamily="34" charset="0"/>
                <a:cs typeface="Calibri" panose="020F0502020204030204" pitchFamily="34" charset="0"/>
              </a:rPr>
              <a:t>Academic Researchers</a:t>
            </a:r>
            <a:r>
              <a:rPr dirty="0" sz="2200" lang="en-US">
                <a:solidFill>
                  <a:schemeClr val="tx1"/>
                </a:solidFill>
                <a:latin typeface="Calibri" panose="020F0502020204030204" pitchFamily="34" charset="0"/>
                <a:ea typeface="Calibri" panose="020F0502020204030204" pitchFamily="34" charset="0"/>
                <a:cs typeface="Calibri" panose="020F0502020204030204" pitchFamily="34" charset="0"/>
              </a:rPr>
              <a:t> – Who require assistance in discovering relevant papers, identifying research gaps, and summarizing vast volumes of research.</a:t>
            </a:r>
          </a:p>
          <a:p>
            <a:r>
              <a:rPr b="1" dirty="0" sz="2200" lang="en-US">
                <a:solidFill>
                  <a:schemeClr val="tx1"/>
                </a:solidFill>
                <a:latin typeface="Calibri" panose="020F0502020204030204" pitchFamily="34" charset="0"/>
                <a:ea typeface="Calibri" panose="020F0502020204030204" pitchFamily="34" charset="0"/>
                <a:cs typeface="Calibri" panose="020F0502020204030204" pitchFamily="34" charset="0"/>
              </a:rPr>
              <a:t>Professors &amp; Faculty</a:t>
            </a:r>
            <a:r>
              <a:rPr dirty="0" sz="2200" lang="en-US">
                <a:solidFill>
                  <a:schemeClr val="tx1"/>
                </a:solidFill>
                <a:latin typeface="Calibri" panose="020F0502020204030204" pitchFamily="34" charset="0"/>
                <a:ea typeface="Calibri" panose="020F0502020204030204" pitchFamily="34" charset="0"/>
                <a:cs typeface="Calibri" panose="020F0502020204030204" pitchFamily="34" charset="0"/>
              </a:rPr>
              <a:t> – Looking to stay updated with the latest research in their fields and support students with up-to-date references.</a:t>
            </a:r>
          </a:p>
          <a:p>
            <a:r>
              <a:rPr b="1" dirty="0" sz="2200" lang="en-US">
                <a:solidFill>
                  <a:schemeClr val="tx1"/>
                </a:solidFill>
                <a:latin typeface="Calibri" panose="020F0502020204030204" pitchFamily="34" charset="0"/>
                <a:ea typeface="Calibri" panose="020F0502020204030204" pitchFamily="34" charset="0"/>
                <a:cs typeface="Calibri" panose="020F0502020204030204" pitchFamily="34" charset="0"/>
              </a:rPr>
              <a:t>Industry Professionals &amp; R&amp;D Teams</a:t>
            </a:r>
            <a:r>
              <a:rPr dirty="0" sz="2200" lang="en-US">
                <a:solidFill>
                  <a:schemeClr val="tx1"/>
                </a:solidFill>
                <a:latin typeface="Calibri" panose="020F0502020204030204" pitchFamily="34" charset="0"/>
                <a:ea typeface="Calibri" panose="020F0502020204030204" pitchFamily="34" charset="0"/>
                <a:cs typeface="Calibri" panose="020F0502020204030204" pitchFamily="34" charset="0"/>
              </a:rPr>
              <a:t> – Who want to explore academic insights, technical advancements, and emerging trends for innovation and product development.</a:t>
            </a:r>
          </a:p>
          <a:p>
            <a:r>
              <a:rPr b="1" dirty="0" sz="2200" lang="en-US">
                <a:solidFill>
                  <a:schemeClr val="tx1"/>
                </a:solidFill>
                <a:latin typeface="Calibri" panose="020F0502020204030204" pitchFamily="34" charset="0"/>
                <a:ea typeface="Calibri" panose="020F0502020204030204" pitchFamily="34" charset="0"/>
                <a:cs typeface="Calibri" panose="020F0502020204030204" pitchFamily="34" charset="0"/>
              </a:rPr>
              <a:t>Data Scientists &amp; Engineers</a:t>
            </a:r>
            <a:r>
              <a:rPr dirty="0" sz="2200" lang="en-US">
                <a:solidFill>
                  <a:schemeClr val="tx1"/>
                </a:solidFill>
                <a:latin typeface="Calibri" panose="020F0502020204030204" pitchFamily="34" charset="0"/>
                <a:ea typeface="Calibri" panose="020F0502020204030204" pitchFamily="34" charset="0"/>
                <a:cs typeface="Calibri" panose="020F0502020204030204" pitchFamily="34" charset="0"/>
              </a:rPr>
              <a:t> – Who require datasets, technical papers, or algorithmic references for solving domain-specific problems.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7" name="Title 1"/>
          <p:cNvSpPr>
            <a:spLocks noGrp="1"/>
          </p:cNvSpPr>
          <p:nvPr>
            <p:ph type="title"/>
          </p:nvPr>
        </p:nvSpPr>
        <p:spPr/>
        <p:txBody>
          <a:bodyPr/>
          <a:p>
            <a:r>
              <a:rPr dirty="0" lang="en-IN">
                <a:solidFill>
                  <a:schemeClr val="accent1"/>
                </a:solidFill>
              </a:rPr>
              <a:t>Setting up</a:t>
            </a:r>
          </a:p>
        </p:txBody>
      </p:sp>
      <p:pic>
        <p:nvPicPr>
          <p:cNvPr id="2097153" name="Picture 3" descr="Screenshot 2025-08-02 232557.png"/>
          <p:cNvPicPr>
            <a:picLocks noChangeAspect="1"/>
          </p:cNvPicPr>
          <p:nvPr/>
        </p:nvPicPr>
        <p:blipFill>
          <a:blip xmlns:r="http://schemas.openxmlformats.org/officeDocument/2006/relationships" r:embed="rId1"/>
          <a:stretch>
            <a:fillRect/>
          </a:stretch>
        </p:blipFill>
        <p:spPr>
          <a:xfrm>
            <a:off x="671514" y="1494497"/>
            <a:ext cx="10987086" cy="473485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8" name="Title 1"/>
          <p:cNvSpPr>
            <a:spLocks noGrp="1"/>
          </p:cNvSpPr>
          <p:nvPr>
            <p:ph type="title"/>
          </p:nvPr>
        </p:nvSpPr>
        <p:spPr/>
        <p:txBody>
          <a:bodyPr/>
          <a:p>
            <a:r>
              <a:rPr dirty="0" lang="en-IN">
                <a:solidFill>
                  <a:schemeClr val="accent1"/>
                </a:solidFill>
              </a:rPr>
              <a:t>Agent Instruction</a:t>
            </a:r>
          </a:p>
        </p:txBody>
      </p:sp>
      <p:pic>
        <p:nvPicPr>
          <p:cNvPr id="2097154" name="Content Placeholder 7" descr="Screenshot 2025-08-03 004424.png"/>
          <p:cNvPicPr>
            <a:picLocks noChangeAspect="1" noGrp="1"/>
          </p:cNvPicPr>
          <p:nvPr>
            <p:ph idx="1"/>
          </p:nvPr>
        </p:nvPicPr>
        <p:blipFill>
          <a:blip xmlns:r="http://schemas.openxmlformats.org/officeDocument/2006/relationships" r:embed="rId1"/>
          <a:stretch>
            <a:fillRect/>
          </a:stretch>
        </p:blipFill>
        <p:spPr>
          <a:xfrm>
            <a:off x="1096420" y="1301750"/>
            <a:ext cx="9999160" cy="4673600"/>
          </a:xfrm>
        </p:spPr>
      </p:pic>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HP</cp:lastModifiedBy>
  <dcterms:created xsi:type="dcterms:W3CDTF">2021-05-26T05:50:10Z</dcterms:created>
  <dcterms:modified xsi:type="dcterms:W3CDTF">2025-08-04T14:29:22Z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f25146b3ef2c49c3a6cdc074bf5a9a89</vt:lpwstr>
  </property>
</Properties>
</file>