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3" r:id="rId1"/>
  </p:sldMasterIdLst>
  <p:sldIdLst>
    <p:sldId id="256" r:id="rId2"/>
    <p:sldId id="257" r:id="rId3"/>
    <p:sldId id="258" r:id="rId4"/>
    <p:sldId id="259" r:id="rId5"/>
    <p:sldId id="260" r:id="rId6"/>
    <p:sldId id="262" r:id="rId7"/>
    <p:sldId id="261" r:id="rId8"/>
    <p:sldId id="276"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_rels/data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A90A4B-86CE-4085-8F33-C1813902A4E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253028B-6ED9-421A-9FFC-9CDD7113C6AD}">
      <dgm:prSet/>
      <dgm:spPr/>
      <dgm:t>
        <a:bodyPr/>
        <a:lstStyle/>
        <a:p>
          <a:r>
            <a:rPr lang="en-IN"/>
            <a:t>1. Design and Construct a Quadruped Robot : Develop a four-legged robotic platform capable of stable and adaptive walking on varied terrain using appropriate actuators, sensors, and structural materials.     </a:t>
          </a:r>
          <a:endParaRPr lang="en-US"/>
        </a:p>
      </dgm:t>
    </dgm:pt>
    <dgm:pt modelId="{5DCB16BC-F115-4CF7-8FE6-E73411CF6AFB}" type="parTrans" cxnId="{CB452BA2-D83D-4AB9-8A66-DCB4E9D1D191}">
      <dgm:prSet/>
      <dgm:spPr/>
      <dgm:t>
        <a:bodyPr/>
        <a:lstStyle/>
        <a:p>
          <a:endParaRPr lang="en-US"/>
        </a:p>
      </dgm:t>
    </dgm:pt>
    <dgm:pt modelId="{A131F084-67C4-4922-B99A-21FF74F07328}" type="sibTrans" cxnId="{CB452BA2-D83D-4AB9-8A66-DCB4E9D1D191}">
      <dgm:prSet/>
      <dgm:spPr/>
      <dgm:t>
        <a:bodyPr/>
        <a:lstStyle/>
        <a:p>
          <a:endParaRPr lang="en-US"/>
        </a:p>
      </dgm:t>
    </dgm:pt>
    <dgm:pt modelId="{0742A804-7B30-4829-B822-EC074AC0DAE2}">
      <dgm:prSet/>
      <dgm:spPr/>
      <dgm:t>
        <a:bodyPr/>
        <a:lstStyle/>
        <a:p>
          <a:r>
            <a:rPr lang="en-IN"/>
            <a:t>2. Implement Real-Time Locomotion Control : Design and implement a real-time control algorithm (e.g., inverse kinematics and gait planning) to enable smooth and responsive walking motion.</a:t>
          </a:r>
          <a:endParaRPr lang="en-US"/>
        </a:p>
      </dgm:t>
    </dgm:pt>
    <dgm:pt modelId="{54659051-9A31-48FE-9817-0EC335440D0E}" type="parTrans" cxnId="{6749233A-8A57-493E-8CA2-4597C91C3748}">
      <dgm:prSet/>
      <dgm:spPr/>
      <dgm:t>
        <a:bodyPr/>
        <a:lstStyle/>
        <a:p>
          <a:endParaRPr lang="en-US"/>
        </a:p>
      </dgm:t>
    </dgm:pt>
    <dgm:pt modelId="{C679BFF6-78DB-4B98-9EF5-DF101A3DFCF4}" type="sibTrans" cxnId="{6749233A-8A57-493E-8CA2-4597C91C3748}">
      <dgm:prSet/>
      <dgm:spPr/>
      <dgm:t>
        <a:bodyPr/>
        <a:lstStyle/>
        <a:p>
          <a:endParaRPr lang="en-US"/>
        </a:p>
      </dgm:t>
    </dgm:pt>
    <dgm:pt modelId="{4D367037-6160-481F-8172-3B67AD5C5DC7}">
      <dgm:prSet/>
      <dgm:spPr/>
      <dgm:t>
        <a:bodyPr/>
        <a:lstStyle/>
        <a:p>
          <a:r>
            <a:rPr lang="en-IN"/>
            <a:t>3. Integrate Environmental Monitoring Sensors : Equip the robot with environmental sensors (e.g., temperature, humidity, gas, air quality, or camera modules) to collect real-time environmental data.</a:t>
          </a:r>
          <a:endParaRPr lang="en-US"/>
        </a:p>
      </dgm:t>
    </dgm:pt>
    <dgm:pt modelId="{39E043B9-96B2-4E3F-B9F8-F20E28BA2E3E}" type="parTrans" cxnId="{AB0CA901-0D4E-46A7-9662-7E24744F80C8}">
      <dgm:prSet/>
      <dgm:spPr/>
      <dgm:t>
        <a:bodyPr/>
        <a:lstStyle/>
        <a:p>
          <a:endParaRPr lang="en-US"/>
        </a:p>
      </dgm:t>
    </dgm:pt>
    <dgm:pt modelId="{F6AC2510-55F3-4465-8DC7-9B0A3114EA13}" type="sibTrans" cxnId="{AB0CA901-0D4E-46A7-9662-7E24744F80C8}">
      <dgm:prSet/>
      <dgm:spPr/>
      <dgm:t>
        <a:bodyPr/>
        <a:lstStyle/>
        <a:p>
          <a:endParaRPr lang="en-US"/>
        </a:p>
      </dgm:t>
    </dgm:pt>
    <dgm:pt modelId="{98D3E5E9-E09C-4FD1-A145-89C3FCACF03E}">
      <dgm:prSet/>
      <dgm:spPr/>
      <dgm:t>
        <a:bodyPr/>
        <a:lstStyle/>
        <a:p>
          <a:r>
            <a:rPr lang="en-IN"/>
            <a:t>4. Develop a Data Acquisition and Transmission System : Implement a system to acquire, process, and wirelessly transmit sensor data to a remote station for analysis and visualization.</a:t>
          </a:r>
          <a:endParaRPr lang="en-US"/>
        </a:p>
      </dgm:t>
    </dgm:pt>
    <dgm:pt modelId="{67B73A86-9B72-425B-B8E5-3DF200B435A9}" type="parTrans" cxnId="{1C5CB68F-D8B3-4A14-B5F7-BA50FC5D5E1D}">
      <dgm:prSet/>
      <dgm:spPr/>
      <dgm:t>
        <a:bodyPr/>
        <a:lstStyle/>
        <a:p>
          <a:endParaRPr lang="en-US"/>
        </a:p>
      </dgm:t>
    </dgm:pt>
    <dgm:pt modelId="{69A456E0-A076-425F-8047-BDA1FF71D325}" type="sibTrans" cxnId="{1C5CB68F-D8B3-4A14-B5F7-BA50FC5D5E1D}">
      <dgm:prSet/>
      <dgm:spPr/>
      <dgm:t>
        <a:bodyPr/>
        <a:lstStyle/>
        <a:p>
          <a:endParaRPr lang="en-US"/>
        </a:p>
      </dgm:t>
    </dgm:pt>
    <dgm:pt modelId="{4AB477B3-4A17-4600-88B1-10C0C0C4DAB1}">
      <dgm:prSet/>
      <dgm:spPr/>
      <dgm:t>
        <a:bodyPr/>
        <a:lstStyle/>
        <a:p>
          <a:r>
            <a:rPr lang="en-IN"/>
            <a:t>5. Enable Autonomous Navigation and Obstacle Avoidance : Integrate GPS and proximity sensors (e.g., ultrasonic, LiDAR) to enable semi-autonomous or fully autonomous navigation and obstacle detection.</a:t>
          </a:r>
          <a:endParaRPr lang="en-US"/>
        </a:p>
      </dgm:t>
    </dgm:pt>
    <dgm:pt modelId="{53FC2B12-457C-47D8-82A8-72C096927111}" type="parTrans" cxnId="{EDFA1AA6-9CC6-475C-9894-6E113F0CC0BC}">
      <dgm:prSet/>
      <dgm:spPr/>
      <dgm:t>
        <a:bodyPr/>
        <a:lstStyle/>
        <a:p>
          <a:endParaRPr lang="en-US"/>
        </a:p>
      </dgm:t>
    </dgm:pt>
    <dgm:pt modelId="{B803EF7D-A759-4912-86F1-1EB7E1D9A4E1}" type="sibTrans" cxnId="{EDFA1AA6-9CC6-475C-9894-6E113F0CC0BC}">
      <dgm:prSet/>
      <dgm:spPr/>
      <dgm:t>
        <a:bodyPr/>
        <a:lstStyle/>
        <a:p>
          <a:endParaRPr lang="en-US"/>
        </a:p>
      </dgm:t>
    </dgm:pt>
    <dgm:pt modelId="{04F1AB03-018D-41EC-BD13-85DF5FC4C413}">
      <dgm:prSet/>
      <dgm:spPr/>
      <dgm:t>
        <a:bodyPr/>
        <a:lstStyle/>
        <a:p>
          <a:r>
            <a:rPr lang="en-IN"/>
            <a:t>6. Ensure Energy Efficiency and Mobility :Optimize the power system to support long-duration operation and design the locomotion to minimize energy consumption while maintaining mobility.</a:t>
          </a:r>
          <a:endParaRPr lang="en-US"/>
        </a:p>
      </dgm:t>
    </dgm:pt>
    <dgm:pt modelId="{8830CA6B-DA0F-4B69-AF85-946F5E974F66}" type="parTrans" cxnId="{88621DB0-14B0-4A96-B686-D20548147144}">
      <dgm:prSet/>
      <dgm:spPr/>
      <dgm:t>
        <a:bodyPr/>
        <a:lstStyle/>
        <a:p>
          <a:endParaRPr lang="en-US"/>
        </a:p>
      </dgm:t>
    </dgm:pt>
    <dgm:pt modelId="{9314AEF0-DAF5-406E-8674-E38B0C7E2FF1}" type="sibTrans" cxnId="{88621DB0-14B0-4A96-B686-D20548147144}">
      <dgm:prSet/>
      <dgm:spPr/>
      <dgm:t>
        <a:bodyPr/>
        <a:lstStyle/>
        <a:p>
          <a:endParaRPr lang="en-US"/>
        </a:p>
      </dgm:t>
    </dgm:pt>
    <dgm:pt modelId="{1E8BCB40-2BA1-468A-A6D5-AAE537D51292}">
      <dgm:prSet/>
      <dgm:spPr/>
      <dgm:t>
        <a:bodyPr/>
        <a:lstStyle/>
        <a:p>
          <a:r>
            <a:rPr lang="en-IN"/>
            <a:t>7. Test and Validate in Real-World Environments : Evaluate the robot's performance in outdoor or indoor environments to ensure robustness, adaptability, and sensor accurancy.</a:t>
          </a:r>
          <a:endParaRPr lang="en-US"/>
        </a:p>
      </dgm:t>
    </dgm:pt>
    <dgm:pt modelId="{82D57EAD-C503-4F61-9FB0-1DA32C59309D}" type="parTrans" cxnId="{50C3400A-F932-40C3-9FDB-83108F74BD8F}">
      <dgm:prSet/>
      <dgm:spPr/>
      <dgm:t>
        <a:bodyPr/>
        <a:lstStyle/>
        <a:p>
          <a:endParaRPr lang="en-US"/>
        </a:p>
      </dgm:t>
    </dgm:pt>
    <dgm:pt modelId="{41F9BEA0-9F57-4390-B8E5-C8F611460043}" type="sibTrans" cxnId="{50C3400A-F932-40C3-9FDB-83108F74BD8F}">
      <dgm:prSet/>
      <dgm:spPr/>
      <dgm:t>
        <a:bodyPr/>
        <a:lstStyle/>
        <a:p>
          <a:endParaRPr lang="en-US"/>
        </a:p>
      </dgm:t>
    </dgm:pt>
    <dgm:pt modelId="{782E0390-528F-4FF3-89D6-3F8D3DEEC120}" type="pres">
      <dgm:prSet presAssocID="{DDA90A4B-86CE-4085-8F33-C1813902A4E0}" presName="root" presStyleCnt="0">
        <dgm:presLayoutVars>
          <dgm:dir/>
          <dgm:resizeHandles val="exact"/>
        </dgm:presLayoutVars>
      </dgm:prSet>
      <dgm:spPr/>
    </dgm:pt>
    <dgm:pt modelId="{5C3284D9-B47A-4716-919C-289ADB7E98C4}" type="pres">
      <dgm:prSet presAssocID="{8253028B-6ED9-421A-9FFC-9CDD7113C6AD}" presName="compNode" presStyleCnt="0"/>
      <dgm:spPr/>
    </dgm:pt>
    <dgm:pt modelId="{0D220971-F4AC-42D0-81C5-196D1A4E4E69}" type="pres">
      <dgm:prSet presAssocID="{8253028B-6ED9-421A-9FFC-9CDD7113C6AD}" presName="bgRect" presStyleLbl="bgShp" presStyleIdx="0" presStyleCnt="7"/>
      <dgm:spPr/>
    </dgm:pt>
    <dgm:pt modelId="{4EDCBA6F-F8C0-4D99-9F05-83D4BFE55585}" type="pres">
      <dgm:prSet presAssocID="{8253028B-6ED9-421A-9FFC-9CDD7113C6AD}"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terpillar"/>
        </a:ext>
      </dgm:extLst>
    </dgm:pt>
    <dgm:pt modelId="{299ABF2C-8529-4292-A8B4-66F9A23FA4BA}" type="pres">
      <dgm:prSet presAssocID="{8253028B-6ED9-421A-9FFC-9CDD7113C6AD}" presName="spaceRect" presStyleCnt="0"/>
      <dgm:spPr/>
    </dgm:pt>
    <dgm:pt modelId="{1FB950FB-F854-4544-B6C0-314769BCB71E}" type="pres">
      <dgm:prSet presAssocID="{8253028B-6ED9-421A-9FFC-9CDD7113C6AD}" presName="parTx" presStyleLbl="revTx" presStyleIdx="0" presStyleCnt="7">
        <dgm:presLayoutVars>
          <dgm:chMax val="0"/>
          <dgm:chPref val="0"/>
        </dgm:presLayoutVars>
      </dgm:prSet>
      <dgm:spPr/>
    </dgm:pt>
    <dgm:pt modelId="{4C7BAFEF-2E62-4F11-8F80-5622AE027D9C}" type="pres">
      <dgm:prSet presAssocID="{A131F084-67C4-4922-B99A-21FF74F07328}" presName="sibTrans" presStyleCnt="0"/>
      <dgm:spPr/>
    </dgm:pt>
    <dgm:pt modelId="{398A10E9-1700-4D35-AE09-A7477F42BAFD}" type="pres">
      <dgm:prSet presAssocID="{0742A804-7B30-4829-B822-EC074AC0DAE2}" presName="compNode" presStyleCnt="0"/>
      <dgm:spPr/>
    </dgm:pt>
    <dgm:pt modelId="{A76B8702-E641-4AE3-8134-AAA787E7C8F3}" type="pres">
      <dgm:prSet presAssocID="{0742A804-7B30-4829-B822-EC074AC0DAE2}" presName="bgRect" presStyleLbl="bgShp" presStyleIdx="1" presStyleCnt="7"/>
      <dgm:spPr/>
    </dgm:pt>
    <dgm:pt modelId="{A1683D89-D8F6-4F8A-A8D7-44648B9DFB79}" type="pres">
      <dgm:prSet presAssocID="{0742A804-7B30-4829-B822-EC074AC0DAE2}"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orkflow"/>
        </a:ext>
      </dgm:extLst>
    </dgm:pt>
    <dgm:pt modelId="{6EA08A91-D15F-4F64-9E17-6EABFE0DD563}" type="pres">
      <dgm:prSet presAssocID="{0742A804-7B30-4829-B822-EC074AC0DAE2}" presName="spaceRect" presStyleCnt="0"/>
      <dgm:spPr/>
    </dgm:pt>
    <dgm:pt modelId="{D1B37079-A2F7-4A1A-A76D-21BA5A2D0C08}" type="pres">
      <dgm:prSet presAssocID="{0742A804-7B30-4829-B822-EC074AC0DAE2}" presName="parTx" presStyleLbl="revTx" presStyleIdx="1" presStyleCnt="7">
        <dgm:presLayoutVars>
          <dgm:chMax val="0"/>
          <dgm:chPref val="0"/>
        </dgm:presLayoutVars>
      </dgm:prSet>
      <dgm:spPr/>
    </dgm:pt>
    <dgm:pt modelId="{3B7121F7-BAD6-43AF-9069-90098BC41152}" type="pres">
      <dgm:prSet presAssocID="{C679BFF6-78DB-4B98-9EF5-DF101A3DFCF4}" presName="sibTrans" presStyleCnt="0"/>
      <dgm:spPr/>
    </dgm:pt>
    <dgm:pt modelId="{CC7B931A-92BD-44B3-8287-15BD2CD0888D}" type="pres">
      <dgm:prSet presAssocID="{4D367037-6160-481F-8172-3B67AD5C5DC7}" presName="compNode" presStyleCnt="0"/>
      <dgm:spPr/>
    </dgm:pt>
    <dgm:pt modelId="{FC43AF05-FCCD-4987-8378-4F50B8F3547F}" type="pres">
      <dgm:prSet presAssocID="{4D367037-6160-481F-8172-3B67AD5C5DC7}" presName="bgRect" presStyleLbl="bgShp" presStyleIdx="2" presStyleCnt="7"/>
      <dgm:spPr/>
    </dgm:pt>
    <dgm:pt modelId="{05E123A9-9C2F-44CF-8E72-2C7C1C31D149}" type="pres">
      <dgm:prSet presAssocID="{4D367037-6160-481F-8172-3B67AD5C5DC7}"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4472031E-80E4-475F-A735-9971A5A76471}" type="pres">
      <dgm:prSet presAssocID="{4D367037-6160-481F-8172-3B67AD5C5DC7}" presName="spaceRect" presStyleCnt="0"/>
      <dgm:spPr/>
    </dgm:pt>
    <dgm:pt modelId="{1CBBB554-D43B-48C5-8B6E-98E51C0F8F9D}" type="pres">
      <dgm:prSet presAssocID="{4D367037-6160-481F-8172-3B67AD5C5DC7}" presName="parTx" presStyleLbl="revTx" presStyleIdx="2" presStyleCnt="7">
        <dgm:presLayoutVars>
          <dgm:chMax val="0"/>
          <dgm:chPref val="0"/>
        </dgm:presLayoutVars>
      </dgm:prSet>
      <dgm:spPr/>
    </dgm:pt>
    <dgm:pt modelId="{ACE46C01-2F2C-4ED7-A426-17728F4E6648}" type="pres">
      <dgm:prSet presAssocID="{F6AC2510-55F3-4465-8DC7-9B0A3114EA13}" presName="sibTrans" presStyleCnt="0"/>
      <dgm:spPr/>
    </dgm:pt>
    <dgm:pt modelId="{34963CA9-9110-4BED-88D2-E42CBAF49B3A}" type="pres">
      <dgm:prSet presAssocID="{98D3E5E9-E09C-4FD1-A145-89C3FCACF03E}" presName="compNode" presStyleCnt="0"/>
      <dgm:spPr/>
    </dgm:pt>
    <dgm:pt modelId="{44C29F92-6404-42FA-B85C-098E79979946}" type="pres">
      <dgm:prSet presAssocID="{98D3E5E9-E09C-4FD1-A145-89C3FCACF03E}" presName="bgRect" presStyleLbl="bgShp" presStyleIdx="3" presStyleCnt="7"/>
      <dgm:spPr/>
    </dgm:pt>
    <dgm:pt modelId="{E8038D9D-2255-4B99-B0C6-FE18CCB35970}" type="pres">
      <dgm:prSet presAssocID="{98D3E5E9-E09C-4FD1-A145-89C3FCACF03E}"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atellite dish"/>
        </a:ext>
      </dgm:extLst>
    </dgm:pt>
    <dgm:pt modelId="{372864FA-BBE8-4011-ACF6-186B7B18A97B}" type="pres">
      <dgm:prSet presAssocID="{98D3E5E9-E09C-4FD1-A145-89C3FCACF03E}" presName="spaceRect" presStyleCnt="0"/>
      <dgm:spPr/>
    </dgm:pt>
    <dgm:pt modelId="{75DDC7F6-E148-4FD7-9CD0-EA84CF3ADA7E}" type="pres">
      <dgm:prSet presAssocID="{98D3E5E9-E09C-4FD1-A145-89C3FCACF03E}" presName="parTx" presStyleLbl="revTx" presStyleIdx="3" presStyleCnt="7">
        <dgm:presLayoutVars>
          <dgm:chMax val="0"/>
          <dgm:chPref val="0"/>
        </dgm:presLayoutVars>
      </dgm:prSet>
      <dgm:spPr/>
    </dgm:pt>
    <dgm:pt modelId="{4A52B291-FDCE-4AE6-B283-D706B1A3A9B4}" type="pres">
      <dgm:prSet presAssocID="{69A456E0-A076-425F-8047-BDA1FF71D325}" presName="sibTrans" presStyleCnt="0"/>
      <dgm:spPr/>
    </dgm:pt>
    <dgm:pt modelId="{DD4EA5B5-A4D3-4214-8B57-295E963F7666}" type="pres">
      <dgm:prSet presAssocID="{4AB477B3-4A17-4600-88B1-10C0C0C4DAB1}" presName="compNode" presStyleCnt="0"/>
      <dgm:spPr/>
    </dgm:pt>
    <dgm:pt modelId="{A58B2BE6-3B6C-46DD-8C0B-F7874FFD2330}" type="pres">
      <dgm:prSet presAssocID="{4AB477B3-4A17-4600-88B1-10C0C0C4DAB1}" presName="bgRect" presStyleLbl="bgShp" presStyleIdx="4" presStyleCnt="7"/>
      <dgm:spPr/>
    </dgm:pt>
    <dgm:pt modelId="{E04E3BC4-3449-482A-B648-B818EBF5AC75}" type="pres">
      <dgm:prSet presAssocID="{4AB477B3-4A17-4600-88B1-10C0C0C4DAB1}"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atellite"/>
        </a:ext>
      </dgm:extLst>
    </dgm:pt>
    <dgm:pt modelId="{20A0AAC3-9772-4032-8FDC-7E9102119499}" type="pres">
      <dgm:prSet presAssocID="{4AB477B3-4A17-4600-88B1-10C0C0C4DAB1}" presName="spaceRect" presStyleCnt="0"/>
      <dgm:spPr/>
    </dgm:pt>
    <dgm:pt modelId="{1977865A-694E-47AF-BE64-CE876331A703}" type="pres">
      <dgm:prSet presAssocID="{4AB477B3-4A17-4600-88B1-10C0C0C4DAB1}" presName="parTx" presStyleLbl="revTx" presStyleIdx="4" presStyleCnt="7">
        <dgm:presLayoutVars>
          <dgm:chMax val="0"/>
          <dgm:chPref val="0"/>
        </dgm:presLayoutVars>
      </dgm:prSet>
      <dgm:spPr/>
    </dgm:pt>
    <dgm:pt modelId="{8D7AFF0D-A4DF-49A5-8437-50507CC2D852}" type="pres">
      <dgm:prSet presAssocID="{B803EF7D-A759-4912-86F1-1EB7E1D9A4E1}" presName="sibTrans" presStyleCnt="0"/>
      <dgm:spPr/>
    </dgm:pt>
    <dgm:pt modelId="{867C6613-AEDE-46D2-9B14-3000458DCCB8}" type="pres">
      <dgm:prSet presAssocID="{04F1AB03-018D-41EC-BD13-85DF5FC4C413}" presName="compNode" presStyleCnt="0"/>
      <dgm:spPr/>
    </dgm:pt>
    <dgm:pt modelId="{656FB63F-EFF1-4BBC-9279-66C6ED97C1A0}" type="pres">
      <dgm:prSet presAssocID="{04F1AB03-018D-41EC-BD13-85DF5FC4C413}" presName="bgRect" presStyleLbl="bgShp" presStyleIdx="5" presStyleCnt="7"/>
      <dgm:spPr/>
    </dgm:pt>
    <dgm:pt modelId="{08332A8B-A226-4A61-8286-57E914C6C137}" type="pres">
      <dgm:prSet presAssocID="{04F1AB03-018D-41EC-BD13-85DF5FC4C413}"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rain"/>
        </a:ext>
      </dgm:extLst>
    </dgm:pt>
    <dgm:pt modelId="{E4330CD1-B278-4CFD-B5C7-081868C899AE}" type="pres">
      <dgm:prSet presAssocID="{04F1AB03-018D-41EC-BD13-85DF5FC4C413}" presName="spaceRect" presStyleCnt="0"/>
      <dgm:spPr/>
    </dgm:pt>
    <dgm:pt modelId="{4CD6BD6E-FF7B-49EB-9A58-67B346079682}" type="pres">
      <dgm:prSet presAssocID="{04F1AB03-018D-41EC-BD13-85DF5FC4C413}" presName="parTx" presStyleLbl="revTx" presStyleIdx="5" presStyleCnt="7">
        <dgm:presLayoutVars>
          <dgm:chMax val="0"/>
          <dgm:chPref val="0"/>
        </dgm:presLayoutVars>
      </dgm:prSet>
      <dgm:spPr/>
    </dgm:pt>
    <dgm:pt modelId="{ACB1F657-0602-49DB-82F1-236AB779B784}" type="pres">
      <dgm:prSet presAssocID="{9314AEF0-DAF5-406E-8674-E38B0C7E2FF1}" presName="sibTrans" presStyleCnt="0"/>
      <dgm:spPr/>
    </dgm:pt>
    <dgm:pt modelId="{778A830B-8431-4ED4-82B1-6E535A8496C5}" type="pres">
      <dgm:prSet presAssocID="{1E8BCB40-2BA1-468A-A6D5-AAE537D51292}" presName="compNode" presStyleCnt="0"/>
      <dgm:spPr/>
    </dgm:pt>
    <dgm:pt modelId="{1C78200E-142E-41E8-996C-1C1CC0C8C5BE}" type="pres">
      <dgm:prSet presAssocID="{1E8BCB40-2BA1-468A-A6D5-AAE537D51292}" presName="bgRect" presStyleLbl="bgShp" presStyleIdx="6" presStyleCnt="7"/>
      <dgm:spPr/>
    </dgm:pt>
    <dgm:pt modelId="{387CFD09-970E-4618-A081-ACCE3EC36DDB}" type="pres">
      <dgm:prSet presAssocID="{1E8BCB40-2BA1-468A-A6D5-AAE537D51292}"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Processor"/>
        </a:ext>
      </dgm:extLst>
    </dgm:pt>
    <dgm:pt modelId="{A3CAF025-7154-4739-924D-CFFA40AC8FA7}" type="pres">
      <dgm:prSet presAssocID="{1E8BCB40-2BA1-468A-A6D5-AAE537D51292}" presName="spaceRect" presStyleCnt="0"/>
      <dgm:spPr/>
    </dgm:pt>
    <dgm:pt modelId="{8B5AB039-59A9-4217-99F9-DD1089AEAB79}" type="pres">
      <dgm:prSet presAssocID="{1E8BCB40-2BA1-468A-A6D5-AAE537D51292}" presName="parTx" presStyleLbl="revTx" presStyleIdx="6" presStyleCnt="7">
        <dgm:presLayoutVars>
          <dgm:chMax val="0"/>
          <dgm:chPref val="0"/>
        </dgm:presLayoutVars>
      </dgm:prSet>
      <dgm:spPr/>
    </dgm:pt>
  </dgm:ptLst>
  <dgm:cxnLst>
    <dgm:cxn modelId="{AB0CA901-0D4E-46A7-9662-7E24744F80C8}" srcId="{DDA90A4B-86CE-4085-8F33-C1813902A4E0}" destId="{4D367037-6160-481F-8172-3B67AD5C5DC7}" srcOrd="2" destOrd="0" parTransId="{39E043B9-96B2-4E3F-B9F8-F20E28BA2E3E}" sibTransId="{F6AC2510-55F3-4465-8DC7-9B0A3114EA13}"/>
    <dgm:cxn modelId="{50C3400A-F932-40C3-9FDB-83108F74BD8F}" srcId="{DDA90A4B-86CE-4085-8F33-C1813902A4E0}" destId="{1E8BCB40-2BA1-468A-A6D5-AAE537D51292}" srcOrd="6" destOrd="0" parTransId="{82D57EAD-C503-4F61-9FB0-1DA32C59309D}" sibTransId="{41F9BEA0-9F57-4390-B8E5-C8F611460043}"/>
    <dgm:cxn modelId="{D267482D-3CA5-47FB-9532-76C76564844C}" type="presOf" srcId="{8253028B-6ED9-421A-9FFC-9CDD7113C6AD}" destId="{1FB950FB-F854-4544-B6C0-314769BCB71E}" srcOrd="0" destOrd="0" presId="urn:microsoft.com/office/officeart/2018/2/layout/IconVerticalSolidList"/>
    <dgm:cxn modelId="{6749233A-8A57-493E-8CA2-4597C91C3748}" srcId="{DDA90A4B-86CE-4085-8F33-C1813902A4E0}" destId="{0742A804-7B30-4829-B822-EC074AC0DAE2}" srcOrd="1" destOrd="0" parTransId="{54659051-9A31-48FE-9817-0EC335440D0E}" sibTransId="{C679BFF6-78DB-4B98-9EF5-DF101A3DFCF4}"/>
    <dgm:cxn modelId="{E0A66C49-F957-4958-83CF-C36587689867}" type="presOf" srcId="{1E8BCB40-2BA1-468A-A6D5-AAE537D51292}" destId="{8B5AB039-59A9-4217-99F9-DD1089AEAB79}" srcOrd="0" destOrd="0" presId="urn:microsoft.com/office/officeart/2018/2/layout/IconVerticalSolidList"/>
    <dgm:cxn modelId="{3D520753-4FE6-4C48-A514-9744BCB2191A}" type="presOf" srcId="{0742A804-7B30-4829-B822-EC074AC0DAE2}" destId="{D1B37079-A2F7-4A1A-A76D-21BA5A2D0C08}" srcOrd="0" destOrd="0" presId="urn:microsoft.com/office/officeart/2018/2/layout/IconVerticalSolidList"/>
    <dgm:cxn modelId="{1DC7B356-CED7-498E-B0A0-DB07C29DCBA7}" type="presOf" srcId="{04F1AB03-018D-41EC-BD13-85DF5FC4C413}" destId="{4CD6BD6E-FF7B-49EB-9A58-67B346079682}" srcOrd="0" destOrd="0" presId="urn:microsoft.com/office/officeart/2018/2/layout/IconVerticalSolidList"/>
    <dgm:cxn modelId="{1C5CB68F-D8B3-4A14-B5F7-BA50FC5D5E1D}" srcId="{DDA90A4B-86CE-4085-8F33-C1813902A4E0}" destId="{98D3E5E9-E09C-4FD1-A145-89C3FCACF03E}" srcOrd="3" destOrd="0" parTransId="{67B73A86-9B72-425B-B8E5-3DF200B435A9}" sibTransId="{69A456E0-A076-425F-8047-BDA1FF71D325}"/>
    <dgm:cxn modelId="{CB452BA2-D83D-4AB9-8A66-DCB4E9D1D191}" srcId="{DDA90A4B-86CE-4085-8F33-C1813902A4E0}" destId="{8253028B-6ED9-421A-9FFC-9CDD7113C6AD}" srcOrd="0" destOrd="0" parTransId="{5DCB16BC-F115-4CF7-8FE6-E73411CF6AFB}" sibTransId="{A131F084-67C4-4922-B99A-21FF74F07328}"/>
    <dgm:cxn modelId="{EDFA1AA6-9CC6-475C-9894-6E113F0CC0BC}" srcId="{DDA90A4B-86CE-4085-8F33-C1813902A4E0}" destId="{4AB477B3-4A17-4600-88B1-10C0C0C4DAB1}" srcOrd="4" destOrd="0" parTransId="{53FC2B12-457C-47D8-82A8-72C096927111}" sibTransId="{B803EF7D-A759-4912-86F1-1EB7E1D9A4E1}"/>
    <dgm:cxn modelId="{88621DB0-14B0-4A96-B686-D20548147144}" srcId="{DDA90A4B-86CE-4085-8F33-C1813902A4E0}" destId="{04F1AB03-018D-41EC-BD13-85DF5FC4C413}" srcOrd="5" destOrd="0" parTransId="{8830CA6B-DA0F-4B69-AF85-946F5E974F66}" sibTransId="{9314AEF0-DAF5-406E-8674-E38B0C7E2FF1}"/>
    <dgm:cxn modelId="{0E5371C8-D448-420D-A5BE-58D0B5B5598F}" type="presOf" srcId="{4AB477B3-4A17-4600-88B1-10C0C0C4DAB1}" destId="{1977865A-694E-47AF-BE64-CE876331A703}" srcOrd="0" destOrd="0" presId="urn:microsoft.com/office/officeart/2018/2/layout/IconVerticalSolidList"/>
    <dgm:cxn modelId="{8E6EB3C9-5835-4DA7-A9A6-91F93DF8537E}" type="presOf" srcId="{4D367037-6160-481F-8172-3B67AD5C5DC7}" destId="{1CBBB554-D43B-48C5-8B6E-98E51C0F8F9D}" srcOrd="0" destOrd="0" presId="urn:microsoft.com/office/officeart/2018/2/layout/IconVerticalSolidList"/>
    <dgm:cxn modelId="{B67182D2-BD89-4C97-924C-A41EF3F2EFBB}" type="presOf" srcId="{DDA90A4B-86CE-4085-8F33-C1813902A4E0}" destId="{782E0390-528F-4FF3-89D6-3F8D3DEEC120}" srcOrd="0" destOrd="0" presId="urn:microsoft.com/office/officeart/2018/2/layout/IconVerticalSolidList"/>
    <dgm:cxn modelId="{0C35BCEE-C5F4-4F59-8028-C068C1347D2E}" type="presOf" srcId="{98D3E5E9-E09C-4FD1-A145-89C3FCACF03E}" destId="{75DDC7F6-E148-4FD7-9CD0-EA84CF3ADA7E}" srcOrd="0" destOrd="0" presId="urn:microsoft.com/office/officeart/2018/2/layout/IconVerticalSolidList"/>
    <dgm:cxn modelId="{55223DDF-FF7E-47F8-82B4-4FF19E10643C}" type="presParOf" srcId="{782E0390-528F-4FF3-89D6-3F8D3DEEC120}" destId="{5C3284D9-B47A-4716-919C-289ADB7E98C4}" srcOrd="0" destOrd="0" presId="urn:microsoft.com/office/officeart/2018/2/layout/IconVerticalSolidList"/>
    <dgm:cxn modelId="{F9044D55-4DCB-453D-B4A2-667848C82658}" type="presParOf" srcId="{5C3284D9-B47A-4716-919C-289ADB7E98C4}" destId="{0D220971-F4AC-42D0-81C5-196D1A4E4E69}" srcOrd="0" destOrd="0" presId="urn:microsoft.com/office/officeart/2018/2/layout/IconVerticalSolidList"/>
    <dgm:cxn modelId="{523C6B22-C9CE-43C8-BFFE-1CC479D2A7C9}" type="presParOf" srcId="{5C3284D9-B47A-4716-919C-289ADB7E98C4}" destId="{4EDCBA6F-F8C0-4D99-9F05-83D4BFE55585}" srcOrd="1" destOrd="0" presId="urn:microsoft.com/office/officeart/2018/2/layout/IconVerticalSolidList"/>
    <dgm:cxn modelId="{4F590626-C5E5-42BB-9475-34A6C577E670}" type="presParOf" srcId="{5C3284D9-B47A-4716-919C-289ADB7E98C4}" destId="{299ABF2C-8529-4292-A8B4-66F9A23FA4BA}" srcOrd="2" destOrd="0" presId="urn:microsoft.com/office/officeart/2018/2/layout/IconVerticalSolidList"/>
    <dgm:cxn modelId="{44C31C0F-F640-4B29-98CB-49E69004E1B5}" type="presParOf" srcId="{5C3284D9-B47A-4716-919C-289ADB7E98C4}" destId="{1FB950FB-F854-4544-B6C0-314769BCB71E}" srcOrd="3" destOrd="0" presId="urn:microsoft.com/office/officeart/2018/2/layout/IconVerticalSolidList"/>
    <dgm:cxn modelId="{4B41667E-4CBE-47F5-A9B9-29027B3B4947}" type="presParOf" srcId="{782E0390-528F-4FF3-89D6-3F8D3DEEC120}" destId="{4C7BAFEF-2E62-4F11-8F80-5622AE027D9C}" srcOrd="1" destOrd="0" presId="urn:microsoft.com/office/officeart/2018/2/layout/IconVerticalSolidList"/>
    <dgm:cxn modelId="{2E26D11C-EB26-4E4D-BDB8-888EDBA28B58}" type="presParOf" srcId="{782E0390-528F-4FF3-89D6-3F8D3DEEC120}" destId="{398A10E9-1700-4D35-AE09-A7477F42BAFD}" srcOrd="2" destOrd="0" presId="urn:microsoft.com/office/officeart/2018/2/layout/IconVerticalSolidList"/>
    <dgm:cxn modelId="{485BF5DF-265C-4567-9DD5-64D6686DE398}" type="presParOf" srcId="{398A10E9-1700-4D35-AE09-A7477F42BAFD}" destId="{A76B8702-E641-4AE3-8134-AAA787E7C8F3}" srcOrd="0" destOrd="0" presId="urn:microsoft.com/office/officeart/2018/2/layout/IconVerticalSolidList"/>
    <dgm:cxn modelId="{3F7D40EC-8812-4710-A967-ED66DE38B9CE}" type="presParOf" srcId="{398A10E9-1700-4D35-AE09-A7477F42BAFD}" destId="{A1683D89-D8F6-4F8A-A8D7-44648B9DFB79}" srcOrd="1" destOrd="0" presId="urn:microsoft.com/office/officeart/2018/2/layout/IconVerticalSolidList"/>
    <dgm:cxn modelId="{551174C7-D35B-4D96-AAD0-91D295AE98B1}" type="presParOf" srcId="{398A10E9-1700-4D35-AE09-A7477F42BAFD}" destId="{6EA08A91-D15F-4F64-9E17-6EABFE0DD563}" srcOrd="2" destOrd="0" presId="urn:microsoft.com/office/officeart/2018/2/layout/IconVerticalSolidList"/>
    <dgm:cxn modelId="{5D073C2A-5C35-46CA-A06B-F50F37FEA869}" type="presParOf" srcId="{398A10E9-1700-4D35-AE09-A7477F42BAFD}" destId="{D1B37079-A2F7-4A1A-A76D-21BA5A2D0C08}" srcOrd="3" destOrd="0" presId="urn:microsoft.com/office/officeart/2018/2/layout/IconVerticalSolidList"/>
    <dgm:cxn modelId="{6F7AC07C-6284-46BC-B0E6-31258C8C292D}" type="presParOf" srcId="{782E0390-528F-4FF3-89D6-3F8D3DEEC120}" destId="{3B7121F7-BAD6-43AF-9069-90098BC41152}" srcOrd="3" destOrd="0" presId="urn:microsoft.com/office/officeart/2018/2/layout/IconVerticalSolidList"/>
    <dgm:cxn modelId="{63C2E4C0-8471-4FA6-85CE-78240E34E630}" type="presParOf" srcId="{782E0390-528F-4FF3-89D6-3F8D3DEEC120}" destId="{CC7B931A-92BD-44B3-8287-15BD2CD0888D}" srcOrd="4" destOrd="0" presId="urn:microsoft.com/office/officeart/2018/2/layout/IconVerticalSolidList"/>
    <dgm:cxn modelId="{FA74E592-CE61-4141-AAFB-DAB4651385F8}" type="presParOf" srcId="{CC7B931A-92BD-44B3-8287-15BD2CD0888D}" destId="{FC43AF05-FCCD-4987-8378-4F50B8F3547F}" srcOrd="0" destOrd="0" presId="urn:microsoft.com/office/officeart/2018/2/layout/IconVerticalSolidList"/>
    <dgm:cxn modelId="{BBDE4C61-3F71-4BB1-8716-E5405C2D17D5}" type="presParOf" srcId="{CC7B931A-92BD-44B3-8287-15BD2CD0888D}" destId="{05E123A9-9C2F-44CF-8E72-2C7C1C31D149}" srcOrd="1" destOrd="0" presId="urn:microsoft.com/office/officeart/2018/2/layout/IconVerticalSolidList"/>
    <dgm:cxn modelId="{2C7A40A6-36FE-4B90-A50A-F53C0317FB75}" type="presParOf" srcId="{CC7B931A-92BD-44B3-8287-15BD2CD0888D}" destId="{4472031E-80E4-475F-A735-9971A5A76471}" srcOrd="2" destOrd="0" presId="urn:microsoft.com/office/officeart/2018/2/layout/IconVerticalSolidList"/>
    <dgm:cxn modelId="{179BEF28-A61F-4857-8AD7-51BAC4CA742F}" type="presParOf" srcId="{CC7B931A-92BD-44B3-8287-15BD2CD0888D}" destId="{1CBBB554-D43B-48C5-8B6E-98E51C0F8F9D}" srcOrd="3" destOrd="0" presId="urn:microsoft.com/office/officeart/2018/2/layout/IconVerticalSolidList"/>
    <dgm:cxn modelId="{531E88B6-8475-40DC-8E65-11ADF4890683}" type="presParOf" srcId="{782E0390-528F-4FF3-89D6-3F8D3DEEC120}" destId="{ACE46C01-2F2C-4ED7-A426-17728F4E6648}" srcOrd="5" destOrd="0" presId="urn:microsoft.com/office/officeart/2018/2/layout/IconVerticalSolidList"/>
    <dgm:cxn modelId="{FF37D9B3-1C9F-452B-B908-9AA0477D9740}" type="presParOf" srcId="{782E0390-528F-4FF3-89D6-3F8D3DEEC120}" destId="{34963CA9-9110-4BED-88D2-E42CBAF49B3A}" srcOrd="6" destOrd="0" presId="urn:microsoft.com/office/officeart/2018/2/layout/IconVerticalSolidList"/>
    <dgm:cxn modelId="{4E075574-1C84-4B09-B86C-B71E3AE8CB87}" type="presParOf" srcId="{34963CA9-9110-4BED-88D2-E42CBAF49B3A}" destId="{44C29F92-6404-42FA-B85C-098E79979946}" srcOrd="0" destOrd="0" presId="urn:microsoft.com/office/officeart/2018/2/layout/IconVerticalSolidList"/>
    <dgm:cxn modelId="{8A1E29E5-B2F5-4790-A9D4-53FE020F8CDE}" type="presParOf" srcId="{34963CA9-9110-4BED-88D2-E42CBAF49B3A}" destId="{E8038D9D-2255-4B99-B0C6-FE18CCB35970}" srcOrd="1" destOrd="0" presId="urn:microsoft.com/office/officeart/2018/2/layout/IconVerticalSolidList"/>
    <dgm:cxn modelId="{022DFFD9-F548-47F4-82B6-C8DBBC91778A}" type="presParOf" srcId="{34963CA9-9110-4BED-88D2-E42CBAF49B3A}" destId="{372864FA-BBE8-4011-ACF6-186B7B18A97B}" srcOrd="2" destOrd="0" presId="urn:microsoft.com/office/officeart/2018/2/layout/IconVerticalSolidList"/>
    <dgm:cxn modelId="{7755A2F5-5C87-449A-A1FE-D0C9849CF1B7}" type="presParOf" srcId="{34963CA9-9110-4BED-88D2-E42CBAF49B3A}" destId="{75DDC7F6-E148-4FD7-9CD0-EA84CF3ADA7E}" srcOrd="3" destOrd="0" presId="urn:microsoft.com/office/officeart/2018/2/layout/IconVerticalSolidList"/>
    <dgm:cxn modelId="{642D8BF9-A60A-49C5-9E45-A841AB1035B9}" type="presParOf" srcId="{782E0390-528F-4FF3-89D6-3F8D3DEEC120}" destId="{4A52B291-FDCE-4AE6-B283-D706B1A3A9B4}" srcOrd="7" destOrd="0" presId="urn:microsoft.com/office/officeart/2018/2/layout/IconVerticalSolidList"/>
    <dgm:cxn modelId="{6080B8B8-94B2-48B9-A191-E9B8100948DA}" type="presParOf" srcId="{782E0390-528F-4FF3-89D6-3F8D3DEEC120}" destId="{DD4EA5B5-A4D3-4214-8B57-295E963F7666}" srcOrd="8" destOrd="0" presId="urn:microsoft.com/office/officeart/2018/2/layout/IconVerticalSolidList"/>
    <dgm:cxn modelId="{BB6D4F17-53B4-47BE-8E0F-336CA03F5975}" type="presParOf" srcId="{DD4EA5B5-A4D3-4214-8B57-295E963F7666}" destId="{A58B2BE6-3B6C-46DD-8C0B-F7874FFD2330}" srcOrd="0" destOrd="0" presId="urn:microsoft.com/office/officeart/2018/2/layout/IconVerticalSolidList"/>
    <dgm:cxn modelId="{D13CAA40-3009-4803-BB14-C763884D9155}" type="presParOf" srcId="{DD4EA5B5-A4D3-4214-8B57-295E963F7666}" destId="{E04E3BC4-3449-482A-B648-B818EBF5AC75}" srcOrd="1" destOrd="0" presId="urn:microsoft.com/office/officeart/2018/2/layout/IconVerticalSolidList"/>
    <dgm:cxn modelId="{B39B92DA-A71F-43E4-9F88-0275FA545D26}" type="presParOf" srcId="{DD4EA5B5-A4D3-4214-8B57-295E963F7666}" destId="{20A0AAC3-9772-4032-8FDC-7E9102119499}" srcOrd="2" destOrd="0" presId="urn:microsoft.com/office/officeart/2018/2/layout/IconVerticalSolidList"/>
    <dgm:cxn modelId="{B61A10F6-FB14-4FA2-936D-6D11586F690F}" type="presParOf" srcId="{DD4EA5B5-A4D3-4214-8B57-295E963F7666}" destId="{1977865A-694E-47AF-BE64-CE876331A703}" srcOrd="3" destOrd="0" presId="urn:microsoft.com/office/officeart/2018/2/layout/IconVerticalSolidList"/>
    <dgm:cxn modelId="{AD7EC7AF-73B7-4DDD-91ED-C73D98E7144F}" type="presParOf" srcId="{782E0390-528F-4FF3-89D6-3F8D3DEEC120}" destId="{8D7AFF0D-A4DF-49A5-8437-50507CC2D852}" srcOrd="9" destOrd="0" presId="urn:microsoft.com/office/officeart/2018/2/layout/IconVerticalSolidList"/>
    <dgm:cxn modelId="{50460174-1EE9-4B3D-9053-7C50D4579702}" type="presParOf" srcId="{782E0390-528F-4FF3-89D6-3F8D3DEEC120}" destId="{867C6613-AEDE-46D2-9B14-3000458DCCB8}" srcOrd="10" destOrd="0" presId="urn:microsoft.com/office/officeart/2018/2/layout/IconVerticalSolidList"/>
    <dgm:cxn modelId="{99831C18-5D67-410C-AC05-2A60413AC18A}" type="presParOf" srcId="{867C6613-AEDE-46D2-9B14-3000458DCCB8}" destId="{656FB63F-EFF1-4BBC-9279-66C6ED97C1A0}" srcOrd="0" destOrd="0" presId="urn:microsoft.com/office/officeart/2018/2/layout/IconVerticalSolidList"/>
    <dgm:cxn modelId="{BF379B44-7652-41DD-999A-8A2839CE6594}" type="presParOf" srcId="{867C6613-AEDE-46D2-9B14-3000458DCCB8}" destId="{08332A8B-A226-4A61-8286-57E914C6C137}" srcOrd="1" destOrd="0" presId="urn:microsoft.com/office/officeart/2018/2/layout/IconVerticalSolidList"/>
    <dgm:cxn modelId="{067D05CE-4AC5-4795-9389-81907E1196FD}" type="presParOf" srcId="{867C6613-AEDE-46D2-9B14-3000458DCCB8}" destId="{E4330CD1-B278-4CFD-B5C7-081868C899AE}" srcOrd="2" destOrd="0" presId="urn:microsoft.com/office/officeart/2018/2/layout/IconVerticalSolidList"/>
    <dgm:cxn modelId="{995D870D-D61B-407C-8731-29C6CEC5140F}" type="presParOf" srcId="{867C6613-AEDE-46D2-9B14-3000458DCCB8}" destId="{4CD6BD6E-FF7B-49EB-9A58-67B346079682}" srcOrd="3" destOrd="0" presId="urn:microsoft.com/office/officeart/2018/2/layout/IconVerticalSolidList"/>
    <dgm:cxn modelId="{24594FF5-ADBD-4B4F-B8B6-47A5C10BE3C4}" type="presParOf" srcId="{782E0390-528F-4FF3-89D6-3F8D3DEEC120}" destId="{ACB1F657-0602-49DB-82F1-236AB779B784}" srcOrd="11" destOrd="0" presId="urn:microsoft.com/office/officeart/2018/2/layout/IconVerticalSolidList"/>
    <dgm:cxn modelId="{18D9A5A1-6C30-4AAB-A103-5D8480F75EB2}" type="presParOf" srcId="{782E0390-528F-4FF3-89D6-3F8D3DEEC120}" destId="{778A830B-8431-4ED4-82B1-6E535A8496C5}" srcOrd="12" destOrd="0" presId="urn:microsoft.com/office/officeart/2018/2/layout/IconVerticalSolidList"/>
    <dgm:cxn modelId="{19294B77-BE76-4C12-B6AD-98C2798DE692}" type="presParOf" srcId="{778A830B-8431-4ED4-82B1-6E535A8496C5}" destId="{1C78200E-142E-41E8-996C-1C1CC0C8C5BE}" srcOrd="0" destOrd="0" presId="urn:microsoft.com/office/officeart/2018/2/layout/IconVerticalSolidList"/>
    <dgm:cxn modelId="{73FB5059-3156-4F36-8083-3CEE5D52801B}" type="presParOf" srcId="{778A830B-8431-4ED4-82B1-6E535A8496C5}" destId="{387CFD09-970E-4618-A081-ACCE3EC36DDB}" srcOrd="1" destOrd="0" presId="urn:microsoft.com/office/officeart/2018/2/layout/IconVerticalSolidList"/>
    <dgm:cxn modelId="{910045BB-4A8B-4C07-8BCA-6DBD48C39410}" type="presParOf" srcId="{778A830B-8431-4ED4-82B1-6E535A8496C5}" destId="{A3CAF025-7154-4739-924D-CFFA40AC8FA7}" srcOrd="2" destOrd="0" presId="urn:microsoft.com/office/officeart/2018/2/layout/IconVerticalSolidList"/>
    <dgm:cxn modelId="{D69D485C-4A2D-4A9D-B23D-F11B7B2A7B95}" type="presParOf" srcId="{778A830B-8431-4ED4-82B1-6E535A8496C5}" destId="{8B5AB039-59A9-4217-99F9-DD1089AEAB7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87D414-CF12-4AE9-8F13-2CDF3223D5A3}"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1AD78731-DFCF-4EA1-A6B3-20BAB55C36FE}">
      <dgm:prSet/>
      <dgm:spPr/>
      <dgm:t>
        <a:bodyPr/>
        <a:lstStyle/>
        <a:p>
          <a:pPr>
            <a:lnSpc>
              <a:spcPct val="100000"/>
            </a:lnSpc>
            <a:defRPr cap="all"/>
          </a:pPr>
          <a:r>
            <a:rPr lang="en-IN" dirty="0"/>
            <a:t>SOFTWARE REQUIREMENTS:</a:t>
          </a:r>
          <a:endParaRPr lang="en-US" dirty="0"/>
        </a:p>
      </dgm:t>
    </dgm:pt>
    <dgm:pt modelId="{4D0A0D7E-6DFC-453E-8127-8051E09495CE}" type="parTrans" cxnId="{4D2287D2-7C89-4527-98CB-EA8C4FBDAFD5}">
      <dgm:prSet/>
      <dgm:spPr/>
      <dgm:t>
        <a:bodyPr/>
        <a:lstStyle/>
        <a:p>
          <a:endParaRPr lang="en-US"/>
        </a:p>
      </dgm:t>
    </dgm:pt>
    <dgm:pt modelId="{EBDAB2CE-D80F-4CE7-8A8F-9C822D02055E}" type="sibTrans" cxnId="{4D2287D2-7C89-4527-98CB-EA8C4FBDAFD5}">
      <dgm:prSet/>
      <dgm:spPr/>
      <dgm:t>
        <a:bodyPr/>
        <a:lstStyle/>
        <a:p>
          <a:endParaRPr lang="en-US"/>
        </a:p>
      </dgm:t>
    </dgm:pt>
    <dgm:pt modelId="{EE58D0B8-13E0-4F94-B7C5-602102638BC5}">
      <dgm:prSet/>
      <dgm:spPr/>
      <dgm:t>
        <a:bodyPr/>
        <a:lstStyle/>
        <a:p>
          <a:pPr>
            <a:lnSpc>
              <a:spcPct val="100000"/>
            </a:lnSpc>
            <a:defRPr cap="all"/>
          </a:pPr>
          <a:r>
            <a:rPr lang="en-US"/>
            <a:t>Operating System: Windows 10.</a:t>
          </a:r>
        </a:p>
      </dgm:t>
    </dgm:pt>
    <dgm:pt modelId="{A09B10C8-2227-40FC-A893-D75F369B897A}" type="parTrans" cxnId="{DA5A841A-90F3-4E55-85A2-655714D7CB23}">
      <dgm:prSet/>
      <dgm:spPr/>
      <dgm:t>
        <a:bodyPr/>
        <a:lstStyle/>
        <a:p>
          <a:endParaRPr lang="en-US"/>
        </a:p>
      </dgm:t>
    </dgm:pt>
    <dgm:pt modelId="{E0390BBA-A664-4D57-9301-6FD73DD47886}" type="sibTrans" cxnId="{DA5A841A-90F3-4E55-85A2-655714D7CB23}">
      <dgm:prSet/>
      <dgm:spPr/>
      <dgm:t>
        <a:bodyPr/>
        <a:lstStyle/>
        <a:p>
          <a:endParaRPr lang="en-US"/>
        </a:p>
      </dgm:t>
    </dgm:pt>
    <dgm:pt modelId="{CA240E5F-51EF-41CF-8131-6A197AD8B0E1}">
      <dgm:prSet/>
      <dgm:spPr/>
      <dgm:t>
        <a:bodyPr/>
        <a:lstStyle/>
        <a:p>
          <a:pPr>
            <a:lnSpc>
              <a:spcPct val="100000"/>
            </a:lnSpc>
            <a:defRPr cap="all"/>
          </a:pPr>
          <a:r>
            <a:rPr lang="en-US"/>
            <a:t>Programming: Arduino </a:t>
          </a:r>
        </a:p>
      </dgm:t>
    </dgm:pt>
    <dgm:pt modelId="{04963DFA-A7FE-487B-BBB1-093F31F040A8}" type="parTrans" cxnId="{74B11458-8AF2-4BE8-BE5C-F89FBCCC686F}">
      <dgm:prSet/>
      <dgm:spPr/>
      <dgm:t>
        <a:bodyPr/>
        <a:lstStyle/>
        <a:p>
          <a:endParaRPr lang="en-US"/>
        </a:p>
      </dgm:t>
    </dgm:pt>
    <dgm:pt modelId="{5C040F3D-D5B1-49DE-B25D-54346DC9E343}" type="sibTrans" cxnId="{74B11458-8AF2-4BE8-BE5C-F89FBCCC686F}">
      <dgm:prSet/>
      <dgm:spPr/>
      <dgm:t>
        <a:bodyPr/>
        <a:lstStyle/>
        <a:p>
          <a:endParaRPr lang="en-US"/>
        </a:p>
      </dgm:t>
    </dgm:pt>
    <dgm:pt modelId="{799AF301-69EB-490C-B4DA-50240BD18C97}" type="pres">
      <dgm:prSet presAssocID="{C687D414-CF12-4AE9-8F13-2CDF3223D5A3}" presName="root" presStyleCnt="0">
        <dgm:presLayoutVars>
          <dgm:dir/>
          <dgm:resizeHandles val="exact"/>
        </dgm:presLayoutVars>
      </dgm:prSet>
      <dgm:spPr/>
    </dgm:pt>
    <dgm:pt modelId="{60939F03-D9CC-488C-AE0F-98F6DE9CB28A}" type="pres">
      <dgm:prSet presAssocID="{1AD78731-DFCF-4EA1-A6B3-20BAB55C36FE}" presName="compNode" presStyleCnt="0"/>
      <dgm:spPr/>
    </dgm:pt>
    <dgm:pt modelId="{7D282CC6-AB76-40A3-B671-3D978B044D54}" type="pres">
      <dgm:prSet presAssocID="{1AD78731-DFCF-4EA1-A6B3-20BAB55C36FE}" presName="iconBgRect" presStyleLbl="bgShp" presStyleIdx="0" presStyleCnt="3"/>
      <dgm:spPr/>
    </dgm:pt>
    <dgm:pt modelId="{AF87B56D-B6EB-4BEF-8CDD-CE395F970341}" type="pres">
      <dgm:prSet presAssocID="{1AD78731-DFCF-4EA1-A6B3-20BAB55C36F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mputer"/>
        </a:ext>
      </dgm:extLst>
    </dgm:pt>
    <dgm:pt modelId="{FE2496D8-FE06-42BC-88A7-AEA73EF2AAAB}" type="pres">
      <dgm:prSet presAssocID="{1AD78731-DFCF-4EA1-A6B3-20BAB55C36FE}" presName="spaceRect" presStyleCnt="0"/>
      <dgm:spPr/>
    </dgm:pt>
    <dgm:pt modelId="{914A99B2-6D7A-4E67-8755-053EAD004EA1}" type="pres">
      <dgm:prSet presAssocID="{1AD78731-DFCF-4EA1-A6B3-20BAB55C36FE}" presName="textRect" presStyleLbl="revTx" presStyleIdx="0" presStyleCnt="3">
        <dgm:presLayoutVars>
          <dgm:chMax val="1"/>
          <dgm:chPref val="1"/>
        </dgm:presLayoutVars>
      </dgm:prSet>
      <dgm:spPr/>
    </dgm:pt>
    <dgm:pt modelId="{25DD280D-964B-4D9F-B5E1-6A84B5AFCE3A}" type="pres">
      <dgm:prSet presAssocID="{EBDAB2CE-D80F-4CE7-8A8F-9C822D02055E}" presName="sibTrans" presStyleCnt="0"/>
      <dgm:spPr/>
    </dgm:pt>
    <dgm:pt modelId="{70209196-B2BE-4CAF-BD89-B5B1DE84BEE1}" type="pres">
      <dgm:prSet presAssocID="{EE58D0B8-13E0-4F94-B7C5-602102638BC5}" presName="compNode" presStyleCnt="0"/>
      <dgm:spPr/>
    </dgm:pt>
    <dgm:pt modelId="{58F70AC5-A73E-4516-9E34-CA28F7DE2872}" type="pres">
      <dgm:prSet presAssocID="{EE58D0B8-13E0-4F94-B7C5-602102638BC5}" presName="iconBgRect" presStyleLbl="bgShp" presStyleIdx="1" presStyleCnt="3"/>
      <dgm:spPr/>
    </dgm:pt>
    <dgm:pt modelId="{AA81DEC0-CF30-4A2C-9592-24A04C0C2E5B}" type="pres">
      <dgm:prSet presAssocID="{EE58D0B8-13E0-4F94-B7C5-602102638BC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aptop"/>
        </a:ext>
      </dgm:extLst>
    </dgm:pt>
    <dgm:pt modelId="{678CA019-5C3C-43BA-A244-8F7700023296}" type="pres">
      <dgm:prSet presAssocID="{EE58D0B8-13E0-4F94-B7C5-602102638BC5}" presName="spaceRect" presStyleCnt="0"/>
      <dgm:spPr/>
    </dgm:pt>
    <dgm:pt modelId="{9366EE31-E383-4361-B8E0-DA4A0BD0683A}" type="pres">
      <dgm:prSet presAssocID="{EE58D0B8-13E0-4F94-B7C5-602102638BC5}" presName="textRect" presStyleLbl="revTx" presStyleIdx="1" presStyleCnt="3">
        <dgm:presLayoutVars>
          <dgm:chMax val="1"/>
          <dgm:chPref val="1"/>
        </dgm:presLayoutVars>
      </dgm:prSet>
      <dgm:spPr/>
    </dgm:pt>
    <dgm:pt modelId="{9C663FC4-B542-45DC-B285-DC308718B970}" type="pres">
      <dgm:prSet presAssocID="{E0390BBA-A664-4D57-9301-6FD73DD47886}" presName="sibTrans" presStyleCnt="0"/>
      <dgm:spPr/>
    </dgm:pt>
    <dgm:pt modelId="{650DF959-D5B5-455E-B3C2-52A974F4745F}" type="pres">
      <dgm:prSet presAssocID="{CA240E5F-51EF-41CF-8131-6A197AD8B0E1}" presName="compNode" presStyleCnt="0"/>
      <dgm:spPr/>
    </dgm:pt>
    <dgm:pt modelId="{22D2B634-2ADA-43B5-BFB1-EE80004EAC94}" type="pres">
      <dgm:prSet presAssocID="{CA240E5F-51EF-41CF-8131-6A197AD8B0E1}" presName="iconBgRect" presStyleLbl="bgShp" presStyleIdx="2" presStyleCnt="3"/>
      <dgm:spPr/>
    </dgm:pt>
    <dgm:pt modelId="{EAFD9606-5AC6-40AB-AAA0-A60E82165B49}" type="pres">
      <dgm:prSet presAssocID="{CA240E5F-51EF-41CF-8131-6A197AD8B0E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grammer"/>
        </a:ext>
      </dgm:extLst>
    </dgm:pt>
    <dgm:pt modelId="{8A850C5F-1336-44FA-984E-22BE2C9F2BEE}" type="pres">
      <dgm:prSet presAssocID="{CA240E5F-51EF-41CF-8131-6A197AD8B0E1}" presName="spaceRect" presStyleCnt="0"/>
      <dgm:spPr/>
    </dgm:pt>
    <dgm:pt modelId="{242BD257-3518-4C2D-AB1E-C393FBA5E7BB}" type="pres">
      <dgm:prSet presAssocID="{CA240E5F-51EF-41CF-8131-6A197AD8B0E1}" presName="textRect" presStyleLbl="revTx" presStyleIdx="2" presStyleCnt="3">
        <dgm:presLayoutVars>
          <dgm:chMax val="1"/>
          <dgm:chPref val="1"/>
        </dgm:presLayoutVars>
      </dgm:prSet>
      <dgm:spPr/>
    </dgm:pt>
  </dgm:ptLst>
  <dgm:cxnLst>
    <dgm:cxn modelId="{DA5A841A-90F3-4E55-85A2-655714D7CB23}" srcId="{C687D414-CF12-4AE9-8F13-2CDF3223D5A3}" destId="{EE58D0B8-13E0-4F94-B7C5-602102638BC5}" srcOrd="1" destOrd="0" parTransId="{A09B10C8-2227-40FC-A893-D75F369B897A}" sibTransId="{E0390BBA-A664-4D57-9301-6FD73DD47886}"/>
    <dgm:cxn modelId="{5F09A55C-AFCE-410F-AFC7-7211E8E4143D}" type="presOf" srcId="{EE58D0B8-13E0-4F94-B7C5-602102638BC5}" destId="{9366EE31-E383-4361-B8E0-DA4A0BD0683A}" srcOrd="0" destOrd="0" presId="urn:microsoft.com/office/officeart/2018/5/layout/IconCircleLabelList"/>
    <dgm:cxn modelId="{74B11458-8AF2-4BE8-BE5C-F89FBCCC686F}" srcId="{C687D414-CF12-4AE9-8F13-2CDF3223D5A3}" destId="{CA240E5F-51EF-41CF-8131-6A197AD8B0E1}" srcOrd="2" destOrd="0" parTransId="{04963DFA-A7FE-487B-BBB1-093F31F040A8}" sibTransId="{5C040F3D-D5B1-49DE-B25D-54346DC9E343}"/>
    <dgm:cxn modelId="{56312C58-FF2F-49C6-A340-8EC1E93B07AF}" type="presOf" srcId="{C687D414-CF12-4AE9-8F13-2CDF3223D5A3}" destId="{799AF301-69EB-490C-B4DA-50240BD18C97}" srcOrd="0" destOrd="0" presId="urn:microsoft.com/office/officeart/2018/5/layout/IconCircleLabelList"/>
    <dgm:cxn modelId="{F23871A8-9431-4147-B707-B0FA7B91AD31}" type="presOf" srcId="{1AD78731-DFCF-4EA1-A6B3-20BAB55C36FE}" destId="{914A99B2-6D7A-4E67-8755-053EAD004EA1}" srcOrd="0" destOrd="0" presId="urn:microsoft.com/office/officeart/2018/5/layout/IconCircleLabelList"/>
    <dgm:cxn modelId="{4D2287D2-7C89-4527-98CB-EA8C4FBDAFD5}" srcId="{C687D414-CF12-4AE9-8F13-2CDF3223D5A3}" destId="{1AD78731-DFCF-4EA1-A6B3-20BAB55C36FE}" srcOrd="0" destOrd="0" parTransId="{4D0A0D7E-6DFC-453E-8127-8051E09495CE}" sibTransId="{EBDAB2CE-D80F-4CE7-8A8F-9C822D02055E}"/>
    <dgm:cxn modelId="{6BC7D8E2-F9DE-49BD-BF78-F81F6E6A7061}" type="presOf" srcId="{CA240E5F-51EF-41CF-8131-6A197AD8B0E1}" destId="{242BD257-3518-4C2D-AB1E-C393FBA5E7BB}" srcOrd="0" destOrd="0" presId="urn:microsoft.com/office/officeart/2018/5/layout/IconCircleLabelList"/>
    <dgm:cxn modelId="{6898C12B-89EC-42D8-BBF5-1A04C319558D}" type="presParOf" srcId="{799AF301-69EB-490C-B4DA-50240BD18C97}" destId="{60939F03-D9CC-488C-AE0F-98F6DE9CB28A}" srcOrd="0" destOrd="0" presId="urn:microsoft.com/office/officeart/2018/5/layout/IconCircleLabelList"/>
    <dgm:cxn modelId="{BF72FC9D-1006-4537-9BDC-2B6539C90CA7}" type="presParOf" srcId="{60939F03-D9CC-488C-AE0F-98F6DE9CB28A}" destId="{7D282CC6-AB76-40A3-B671-3D978B044D54}" srcOrd="0" destOrd="0" presId="urn:microsoft.com/office/officeart/2018/5/layout/IconCircleLabelList"/>
    <dgm:cxn modelId="{DD7FD3FD-E7CB-4EB5-BA32-7EDAF6065A19}" type="presParOf" srcId="{60939F03-D9CC-488C-AE0F-98F6DE9CB28A}" destId="{AF87B56D-B6EB-4BEF-8CDD-CE395F970341}" srcOrd="1" destOrd="0" presId="urn:microsoft.com/office/officeart/2018/5/layout/IconCircleLabelList"/>
    <dgm:cxn modelId="{2A17253E-4D4A-4B34-8F96-B6688F9F680E}" type="presParOf" srcId="{60939F03-D9CC-488C-AE0F-98F6DE9CB28A}" destId="{FE2496D8-FE06-42BC-88A7-AEA73EF2AAAB}" srcOrd="2" destOrd="0" presId="urn:microsoft.com/office/officeart/2018/5/layout/IconCircleLabelList"/>
    <dgm:cxn modelId="{FB433CAD-9D86-4D13-8D6B-94A2421F5577}" type="presParOf" srcId="{60939F03-D9CC-488C-AE0F-98F6DE9CB28A}" destId="{914A99B2-6D7A-4E67-8755-053EAD004EA1}" srcOrd="3" destOrd="0" presId="urn:microsoft.com/office/officeart/2018/5/layout/IconCircleLabelList"/>
    <dgm:cxn modelId="{5460C50E-4642-42EA-B6C0-09612743E79D}" type="presParOf" srcId="{799AF301-69EB-490C-B4DA-50240BD18C97}" destId="{25DD280D-964B-4D9F-B5E1-6A84B5AFCE3A}" srcOrd="1" destOrd="0" presId="urn:microsoft.com/office/officeart/2018/5/layout/IconCircleLabelList"/>
    <dgm:cxn modelId="{3D175905-AA0F-494F-9C5A-7610971271B0}" type="presParOf" srcId="{799AF301-69EB-490C-B4DA-50240BD18C97}" destId="{70209196-B2BE-4CAF-BD89-B5B1DE84BEE1}" srcOrd="2" destOrd="0" presId="urn:microsoft.com/office/officeart/2018/5/layout/IconCircleLabelList"/>
    <dgm:cxn modelId="{30B4071B-5B41-4287-ACDF-60C60CE3574C}" type="presParOf" srcId="{70209196-B2BE-4CAF-BD89-B5B1DE84BEE1}" destId="{58F70AC5-A73E-4516-9E34-CA28F7DE2872}" srcOrd="0" destOrd="0" presId="urn:microsoft.com/office/officeart/2018/5/layout/IconCircleLabelList"/>
    <dgm:cxn modelId="{07BA75AF-DB77-45B5-AF07-2202A192EA92}" type="presParOf" srcId="{70209196-B2BE-4CAF-BD89-B5B1DE84BEE1}" destId="{AA81DEC0-CF30-4A2C-9592-24A04C0C2E5B}" srcOrd="1" destOrd="0" presId="urn:microsoft.com/office/officeart/2018/5/layout/IconCircleLabelList"/>
    <dgm:cxn modelId="{2487E02E-F2BF-45E4-BCF1-EE452A3607B2}" type="presParOf" srcId="{70209196-B2BE-4CAF-BD89-B5B1DE84BEE1}" destId="{678CA019-5C3C-43BA-A244-8F7700023296}" srcOrd="2" destOrd="0" presId="urn:microsoft.com/office/officeart/2018/5/layout/IconCircleLabelList"/>
    <dgm:cxn modelId="{34BB5A6F-3D2C-4DC8-B752-D55D2A52DAD6}" type="presParOf" srcId="{70209196-B2BE-4CAF-BD89-B5B1DE84BEE1}" destId="{9366EE31-E383-4361-B8E0-DA4A0BD0683A}" srcOrd="3" destOrd="0" presId="urn:microsoft.com/office/officeart/2018/5/layout/IconCircleLabelList"/>
    <dgm:cxn modelId="{A05389EE-20D3-42C1-9017-200E8EB834DD}" type="presParOf" srcId="{799AF301-69EB-490C-B4DA-50240BD18C97}" destId="{9C663FC4-B542-45DC-B285-DC308718B970}" srcOrd="3" destOrd="0" presId="urn:microsoft.com/office/officeart/2018/5/layout/IconCircleLabelList"/>
    <dgm:cxn modelId="{68A7C049-11AE-4E7D-BD54-CDDE11378FBD}" type="presParOf" srcId="{799AF301-69EB-490C-B4DA-50240BD18C97}" destId="{650DF959-D5B5-455E-B3C2-52A974F4745F}" srcOrd="4" destOrd="0" presId="urn:microsoft.com/office/officeart/2018/5/layout/IconCircleLabelList"/>
    <dgm:cxn modelId="{3D673374-304F-4ED0-A777-786AF516E4A8}" type="presParOf" srcId="{650DF959-D5B5-455E-B3C2-52A974F4745F}" destId="{22D2B634-2ADA-43B5-BFB1-EE80004EAC94}" srcOrd="0" destOrd="0" presId="urn:microsoft.com/office/officeart/2018/5/layout/IconCircleLabelList"/>
    <dgm:cxn modelId="{E8479267-C2DE-464F-AE88-B9FA47DA1098}" type="presParOf" srcId="{650DF959-D5B5-455E-B3C2-52A974F4745F}" destId="{EAFD9606-5AC6-40AB-AAA0-A60E82165B49}" srcOrd="1" destOrd="0" presId="urn:microsoft.com/office/officeart/2018/5/layout/IconCircleLabelList"/>
    <dgm:cxn modelId="{D49AD62F-033D-4C78-943A-B440C4291CDA}" type="presParOf" srcId="{650DF959-D5B5-455E-B3C2-52A974F4745F}" destId="{8A850C5F-1336-44FA-984E-22BE2C9F2BEE}" srcOrd="2" destOrd="0" presId="urn:microsoft.com/office/officeart/2018/5/layout/IconCircleLabelList"/>
    <dgm:cxn modelId="{999DF10B-B41C-4DF4-AF6E-2B379E980001}" type="presParOf" srcId="{650DF959-D5B5-455E-B3C2-52A974F4745F}" destId="{242BD257-3518-4C2D-AB1E-C393FBA5E7B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220971-F4AC-42D0-81C5-196D1A4E4E69}">
      <dsp:nvSpPr>
        <dsp:cNvPr id="0" name=""/>
        <dsp:cNvSpPr/>
      </dsp:nvSpPr>
      <dsp:spPr>
        <a:xfrm>
          <a:off x="0" y="3319"/>
          <a:ext cx="6949440" cy="6217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DCBA6F-F8C0-4D99-9F05-83D4BFE55585}">
      <dsp:nvSpPr>
        <dsp:cNvPr id="0" name=""/>
        <dsp:cNvSpPr/>
      </dsp:nvSpPr>
      <dsp:spPr>
        <a:xfrm>
          <a:off x="188068" y="143205"/>
          <a:ext cx="342276" cy="3419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B950FB-F854-4544-B6C0-314769BCB71E}">
      <dsp:nvSpPr>
        <dsp:cNvPr id="0" name=""/>
        <dsp:cNvSpPr/>
      </dsp:nvSpPr>
      <dsp:spPr>
        <a:xfrm>
          <a:off x="718414" y="3319"/>
          <a:ext cx="6198569" cy="679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967" tIns="71967" rIns="71967" bIns="71967" numCol="1" spcCol="1270" anchor="ctr" anchorCtr="0">
          <a:noAutofit/>
        </a:bodyPr>
        <a:lstStyle/>
        <a:p>
          <a:pPr marL="0" lvl="0" indent="0" algn="l" defTabSz="622300">
            <a:lnSpc>
              <a:spcPct val="90000"/>
            </a:lnSpc>
            <a:spcBef>
              <a:spcPct val="0"/>
            </a:spcBef>
            <a:spcAft>
              <a:spcPct val="35000"/>
            </a:spcAft>
            <a:buNone/>
          </a:pPr>
          <a:r>
            <a:rPr lang="en-IN" sz="1400" kern="1200"/>
            <a:t>1. Design and Construct a Quadruped Robot : Develop a four-legged robotic platform capable of stable and adaptive walking on varied terrain using appropriate actuators, sensors, and structural materials.     </a:t>
          </a:r>
          <a:endParaRPr lang="en-US" sz="1400" kern="1200"/>
        </a:p>
      </dsp:txBody>
      <dsp:txXfrm>
        <a:off x="718414" y="3319"/>
        <a:ext cx="6198569" cy="679999"/>
      </dsp:txXfrm>
    </dsp:sp>
    <dsp:sp modelId="{A76B8702-E641-4AE3-8134-AAA787E7C8F3}">
      <dsp:nvSpPr>
        <dsp:cNvPr id="0" name=""/>
        <dsp:cNvSpPr/>
      </dsp:nvSpPr>
      <dsp:spPr>
        <a:xfrm>
          <a:off x="0" y="853319"/>
          <a:ext cx="6949440" cy="6217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683D89-D8F6-4F8A-A8D7-44648B9DFB79}">
      <dsp:nvSpPr>
        <dsp:cNvPr id="0" name=""/>
        <dsp:cNvSpPr/>
      </dsp:nvSpPr>
      <dsp:spPr>
        <a:xfrm>
          <a:off x="188068" y="993204"/>
          <a:ext cx="342276" cy="3419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B37079-A2F7-4A1A-A76D-21BA5A2D0C08}">
      <dsp:nvSpPr>
        <dsp:cNvPr id="0" name=""/>
        <dsp:cNvSpPr/>
      </dsp:nvSpPr>
      <dsp:spPr>
        <a:xfrm>
          <a:off x="718414" y="853319"/>
          <a:ext cx="6198569" cy="679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967" tIns="71967" rIns="71967" bIns="71967" numCol="1" spcCol="1270" anchor="ctr" anchorCtr="0">
          <a:noAutofit/>
        </a:bodyPr>
        <a:lstStyle/>
        <a:p>
          <a:pPr marL="0" lvl="0" indent="0" algn="l" defTabSz="622300">
            <a:lnSpc>
              <a:spcPct val="90000"/>
            </a:lnSpc>
            <a:spcBef>
              <a:spcPct val="0"/>
            </a:spcBef>
            <a:spcAft>
              <a:spcPct val="35000"/>
            </a:spcAft>
            <a:buNone/>
          </a:pPr>
          <a:r>
            <a:rPr lang="en-IN" sz="1400" kern="1200"/>
            <a:t>2. Implement Real-Time Locomotion Control : Design and implement a real-time control algorithm (e.g., inverse kinematics and gait planning) to enable smooth and responsive walking motion.</a:t>
          </a:r>
          <a:endParaRPr lang="en-US" sz="1400" kern="1200"/>
        </a:p>
      </dsp:txBody>
      <dsp:txXfrm>
        <a:off x="718414" y="853319"/>
        <a:ext cx="6198569" cy="679999"/>
      </dsp:txXfrm>
    </dsp:sp>
    <dsp:sp modelId="{FC43AF05-FCCD-4987-8378-4F50B8F3547F}">
      <dsp:nvSpPr>
        <dsp:cNvPr id="0" name=""/>
        <dsp:cNvSpPr/>
      </dsp:nvSpPr>
      <dsp:spPr>
        <a:xfrm>
          <a:off x="0" y="1703318"/>
          <a:ext cx="6949440" cy="6217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E123A9-9C2F-44CF-8E72-2C7C1C31D149}">
      <dsp:nvSpPr>
        <dsp:cNvPr id="0" name=""/>
        <dsp:cNvSpPr/>
      </dsp:nvSpPr>
      <dsp:spPr>
        <a:xfrm>
          <a:off x="188068" y="1843204"/>
          <a:ext cx="342276" cy="3419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BBB554-D43B-48C5-8B6E-98E51C0F8F9D}">
      <dsp:nvSpPr>
        <dsp:cNvPr id="0" name=""/>
        <dsp:cNvSpPr/>
      </dsp:nvSpPr>
      <dsp:spPr>
        <a:xfrm>
          <a:off x="718414" y="1703318"/>
          <a:ext cx="6198569" cy="679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967" tIns="71967" rIns="71967" bIns="71967" numCol="1" spcCol="1270" anchor="ctr" anchorCtr="0">
          <a:noAutofit/>
        </a:bodyPr>
        <a:lstStyle/>
        <a:p>
          <a:pPr marL="0" lvl="0" indent="0" algn="l" defTabSz="622300">
            <a:lnSpc>
              <a:spcPct val="90000"/>
            </a:lnSpc>
            <a:spcBef>
              <a:spcPct val="0"/>
            </a:spcBef>
            <a:spcAft>
              <a:spcPct val="35000"/>
            </a:spcAft>
            <a:buNone/>
          </a:pPr>
          <a:r>
            <a:rPr lang="en-IN" sz="1400" kern="1200"/>
            <a:t>3. Integrate Environmental Monitoring Sensors : Equip the robot with environmental sensors (e.g., temperature, humidity, gas, air quality, or camera modules) to collect real-time environmental data.</a:t>
          </a:r>
          <a:endParaRPr lang="en-US" sz="1400" kern="1200"/>
        </a:p>
      </dsp:txBody>
      <dsp:txXfrm>
        <a:off x="718414" y="1703318"/>
        <a:ext cx="6198569" cy="679999"/>
      </dsp:txXfrm>
    </dsp:sp>
    <dsp:sp modelId="{44C29F92-6404-42FA-B85C-098E79979946}">
      <dsp:nvSpPr>
        <dsp:cNvPr id="0" name=""/>
        <dsp:cNvSpPr/>
      </dsp:nvSpPr>
      <dsp:spPr>
        <a:xfrm>
          <a:off x="0" y="2553318"/>
          <a:ext cx="6949440" cy="6217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038D9D-2255-4B99-B0C6-FE18CCB35970}">
      <dsp:nvSpPr>
        <dsp:cNvPr id="0" name=""/>
        <dsp:cNvSpPr/>
      </dsp:nvSpPr>
      <dsp:spPr>
        <a:xfrm>
          <a:off x="188068" y="2693204"/>
          <a:ext cx="342276" cy="3419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DDC7F6-E148-4FD7-9CD0-EA84CF3ADA7E}">
      <dsp:nvSpPr>
        <dsp:cNvPr id="0" name=""/>
        <dsp:cNvSpPr/>
      </dsp:nvSpPr>
      <dsp:spPr>
        <a:xfrm>
          <a:off x="718414" y="2553318"/>
          <a:ext cx="6198569" cy="679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967" tIns="71967" rIns="71967" bIns="71967" numCol="1" spcCol="1270" anchor="ctr" anchorCtr="0">
          <a:noAutofit/>
        </a:bodyPr>
        <a:lstStyle/>
        <a:p>
          <a:pPr marL="0" lvl="0" indent="0" algn="l" defTabSz="622300">
            <a:lnSpc>
              <a:spcPct val="90000"/>
            </a:lnSpc>
            <a:spcBef>
              <a:spcPct val="0"/>
            </a:spcBef>
            <a:spcAft>
              <a:spcPct val="35000"/>
            </a:spcAft>
            <a:buNone/>
          </a:pPr>
          <a:r>
            <a:rPr lang="en-IN" sz="1400" kern="1200"/>
            <a:t>4. Develop a Data Acquisition and Transmission System : Implement a system to acquire, process, and wirelessly transmit sensor data to a remote station for analysis and visualization.</a:t>
          </a:r>
          <a:endParaRPr lang="en-US" sz="1400" kern="1200"/>
        </a:p>
      </dsp:txBody>
      <dsp:txXfrm>
        <a:off x="718414" y="2553318"/>
        <a:ext cx="6198569" cy="679999"/>
      </dsp:txXfrm>
    </dsp:sp>
    <dsp:sp modelId="{A58B2BE6-3B6C-46DD-8C0B-F7874FFD2330}">
      <dsp:nvSpPr>
        <dsp:cNvPr id="0" name=""/>
        <dsp:cNvSpPr/>
      </dsp:nvSpPr>
      <dsp:spPr>
        <a:xfrm>
          <a:off x="0" y="3403318"/>
          <a:ext cx="6949440" cy="6217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4E3BC4-3449-482A-B648-B818EBF5AC75}">
      <dsp:nvSpPr>
        <dsp:cNvPr id="0" name=""/>
        <dsp:cNvSpPr/>
      </dsp:nvSpPr>
      <dsp:spPr>
        <a:xfrm>
          <a:off x="188068" y="3543203"/>
          <a:ext cx="342276" cy="34194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77865A-694E-47AF-BE64-CE876331A703}">
      <dsp:nvSpPr>
        <dsp:cNvPr id="0" name=""/>
        <dsp:cNvSpPr/>
      </dsp:nvSpPr>
      <dsp:spPr>
        <a:xfrm>
          <a:off x="718414" y="3403318"/>
          <a:ext cx="6198569" cy="679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967" tIns="71967" rIns="71967" bIns="71967" numCol="1" spcCol="1270" anchor="ctr" anchorCtr="0">
          <a:noAutofit/>
        </a:bodyPr>
        <a:lstStyle/>
        <a:p>
          <a:pPr marL="0" lvl="0" indent="0" algn="l" defTabSz="622300">
            <a:lnSpc>
              <a:spcPct val="90000"/>
            </a:lnSpc>
            <a:spcBef>
              <a:spcPct val="0"/>
            </a:spcBef>
            <a:spcAft>
              <a:spcPct val="35000"/>
            </a:spcAft>
            <a:buNone/>
          </a:pPr>
          <a:r>
            <a:rPr lang="en-IN" sz="1400" kern="1200"/>
            <a:t>5. Enable Autonomous Navigation and Obstacle Avoidance : Integrate GPS and proximity sensors (e.g., ultrasonic, LiDAR) to enable semi-autonomous or fully autonomous navigation and obstacle detection.</a:t>
          </a:r>
          <a:endParaRPr lang="en-US" sz="1400" kern="1200"/>
        </a:p>
      </dsp:txBody>
      <dsp:txXfrm>
        <a:off x="718414" y="3403318"/>
        <a:ext cx="6198569" cy="679999"/>
      </dsp:txXfrm>
    </dsp:sp>
    <dsp:sp modelId="{656FB63F-EFF1-4BBC-9279-66C6ED97C1A0}">
      <dsp:nvSpPr>
        <dsp:cNvPr id="0" name=""/>
        <dsp:cNvSpPr/>
      </dsp:nvSpPr>
      <dsp:spPr>
        <a:xfrm>
          <a:off x="0" y="4253318"/>
          <a:ext cx="6949440" cy="6217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332A8B-A226-4A61-8286-57E914C6C137}">
      <dsp:nvSpPr>
        <dsp:cNvPr id="0" name=""/>
        <dsp:cNvSpPr/>
      </dsp:nvSpPr>
      <dsp:spPr>
        <a:xfrm>
          <a:off x="188068" y="4393203"/>
          <a:ext cx="342276" cy="34194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D6BD6E-FF7B-49EB-9A58-67B346079682}">
      <dsp:nvSpPr>
        <dsp:cNvPr id="0" name=""/>
        <dsp:cNvSpPr/>
      </dsp:nvSpPr>
      <dsp:spPr>
        <a:xfrm>
          <a:off x="718414" y="4253318"/>
          <a:ext cx="6198569" cy="679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967" tIns="71967" rIns="71967" bIns="71967" numCol="1" spcCol="1270" anchor="ctr" anchorCtr="0">
          <a:noAutofit/>
        </a:bodyPr>
        <a:lstStyle/>
        <a:p>
          <a:pPr marL="0" lvl="0" indent="0" algn="l" defTabSz="622300">
            <a:lnSpc>
              <a:spcPct val="90000"/>
            </a:lnSpc>
            <a:spcBef>
              <a:spcPct val="0"/>
            </a:spcBef>
            <a:spcAft>
              <a:spcPct val="35000"/>
            </a:spcAft>
            <a:buNone/>
          </a:pPr>
          <a:r>
            <a:rPr lang="en-IN" sz="1400" kern="1200"/>
            <a:t>6. Ensure Energy Efficiency and Mobility :Optimize the power system to support long-duration operation and design the locomotion to minimize energy consumption while maintaining mobility.</a:t>
          </a:r>
          <a:endParaRPr lang="en-US" sz="1400" kern="1200"/>
        </a:p>
      </dsp:txBody>
      <dsp:txXfrm>
        <a:off x="718414" y="4253318"/>
        <a:ext cx="6198569" cy="679999"/>
      </dsp:txXfrm>
    </dsp:sp>
    <dsp:sp modelId="{1C78200E-142E-41E8-996C-1C1CC0C8C5BE}">
      <dsp:nvSpPr>
        <dsp:cNvPr id="0" name=""/>
        <dsp:cNvSpPr/>
      </dsp:nvSpPr>
      <dsp:spPr>
        <a:xfrm>
          <a:off x="0" y="5103317"/>
          <a:ext cx="6949440" cy="6217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7CFD09-970E-4618-A081-ACCE3EC36DDB}">
      <dsp:nvSpPr>
        <dsp:cNvPr id="0" name=""/>
        <dsp:cNvSpPr/>
      </dsp:nvSpPr>
      <dsp:spPr>
        <a:xfrm>
          <a:off x="188068" y="5243203"/>
          <a:ext cx="342276" cy="34194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5AB039-59A9-4217-99F9-DD1089AEAB79}">
      <dsp:nvSpPr>
        <dsp:cNvPr id="0" name=""/>
        <dsp:cNvSpPr/>
      </dsp:nvSpPr>
      <dsp:spPr>
        <a:xfrm>
          <a:off x="718414" y="5103317"/>
          <a:ext cx="6198569" cy="679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967" tIns="71967" rIns="71967" bIns="71967" numCol="1" spcCol="1270" anchor="ctr" anchorCtr="0">
          <a:noAutofit/>
        </a:bodyPr>
        <a:lstStyle/>
        <a:p>
          <a:pPr marL="0" lvl="0" indent="0" algn="l" defTabSz="622300">
            <a:lnSpc>
              <a:spcPct val="90000"/>
            </a:lnSpc>
            <a:spcBef>
              <a:spcPct val="0"/>
            </a:spcBef>
            <a:spcAft>
              <a:spcPct val="35000"/>
            </a:spcAft>
            <a:buNone/>
          </a:pPr>
          <a:r>
            <a:rPr lang="en-IN" sz="1400" kern="1200"/>
            <a:t>7. Test and Validate in Real-World Environments : Evaluate the robot's performance in outdoor or indoor environments to ensure robustness, adaptability, and sensor accurancy.</a:t>
          </a:r>
          <a:endParaRPr lang="en-US" sz="1400" kern="1200"/>
        </a:p>
      </dsp:txBody>
      <dsp:txXfrm>
        <a:off x="718414" y="5103317"/>
        <a:ext cx="6198569" cy="6799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282CC6-AB76-40A3-B671-3D978B044D54}">
      <dsp:nvSpPr>
        <dsp:cNvPr id="0" name=""/>
        <dsp:cNvSpPr/>
      </dsp:nvSpPr>
      <dsp:spPr>
        <a:xfrm>
          <a:off x="1125496" y="288"/>
          <a:ext cx="1001496" cy="100149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87B56D-B6EB-4BEF-8CDD-CE395F970341}">
      <dsp:nvSpPr>
        <dsp:cNvPr id="0" name=""/>
        <dsp:cNvSpPr/>
      </dsp:nvSpPr>
      <dsp:spPr>
        <a:xfrm>
          <a:off x="1338929" y="213721"/>
          <a:ext cx="574628" cy="5746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4A99B2-6D7A-4E67-8755-053EAD004EA1}">
      <dsp:nvSpPr>
        <dsp:cNvPr id="0" name=""/>
        <dsp:cNvSpPr/>
      </dsp:nvSpPr>
      <dsp:spPr>
        <a:xfrm>
          <a:off x="805345"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t>SOFTWARE REQUIREMENTS:</a:t>
          </a:r>
          <a:endParaRPr lang="en-US" sz="1500" kern="1200" dirty="0"/>
        </a:p>
      </dsp:txBody>
      <dsp:txXfrm>
        <a:off x="805345" y="1313725"/>
        <a:ext cx="1641796" cy="656718"/>
      </dsp:txXfrm>
    </dsp:sp>
    <dsp:sp modelId="{58F70AC5-A73E-4516-9E34-CA28F7DE2872}">
      <dsp:nvSpPr>
        <dsp:cNvPr id="0" name=""/>
        <dsp:cNvSpPr/>
      </dsp:nvSpPr>
      <dsp:spPr>
        <a:xfrm>
          <a:off x="3054607" y="288"/>
          <a:ext cx="1001496" cy="100149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81DEC0-CF30-4A2C-9592-24A04C0C2E5B}">
      <dsp:nvSpPr>
        <dsp:cNvPr id="0" name=""/>
        <dsp:cNvSpPr/>
      </dsp:nvSpPr>
      <dsp:spPr>
        <a:xfrm>
          <a:off x="3268041" y="213721"/>
          <a:ext cx="574628" cy="5746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66EE31-E383-4361-B8E0-DA4A0BD0683A}">
      <dsp:nvSpPr>
        <dsp:cNvPr id="0" name=""/>
        <dsp:cNvSpPr/>
      </dsp:nvSpPr>
      <dsp:spPr>
        <a:xfrm>
          <a:off x="2734457"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Operating System: Windows 10.</a:t>
          </a:r>
        </a:p>
      </dsp:txBody>
      <dsp:txXfrm>
        <a:off x="2734457" y="1313725"/>
        <a:ext cx="1641796" cy="656718"/>
      </dsp:txXfrm>
    </dsp:sp>
    <dsp:sp modelId="{22D2B634-2ADA-43B5-BFB1-EE80004EAC94}">
      <dsp:nvSpPr>
        <dsp:cNvPr id="0" name=""/>
        <dsp:cNvSpPr/>
      </dsp:nvSpPr>
      <dsp:spPr>
        <a:xfrm>
          <a:off x="2090051" y="2380893"/>
          <a:ext cx="1001496" cy="100149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FD9606-5AC6-40AB-AAA0-A60E82165B49}">
      <dsp:nvSpPr>
        <dsp:cNvPr id="0" name=""/>
        <dsp:cNvSpPr/>
      </dsp:nvSpPr>
      <dsp:spPr>
        <a:xfrm>
          <a:off x="2303485" y="2594327"/>
          <a:ext cx="574628" cy="5746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2BD257-3518-4C2D-AB1E-C393FBA5E7BB}">
      <dsp:nvSpPr>
        <dsp:cNvPr id="0" name=""/>
        <dsp:cNvSpPr/>
      </dsp:nvSpPr>
      <dsp:spPr>
        <a:xfrm>
          <a:off x="1769901" y="3694331"/>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Programming: Arduino </a:t>
          </a:r>
        </a:p>
      </dsp:txBody>
      <dsp:txXfrm>
        <a:off x="1769901" y="3694331"/>
        <a:ext cx="1641796" cy="65671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28FA71-3A18-48C0-980F-4B68F7F63042}" type="datetime1">
              <a:rPr lang="en-US" smtClean="0"/>
              <a:t>7/1/2025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56531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7/1/2025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9030010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7/1/2025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45346095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7/1/2025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21175153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1EA198-6CAB-4B8F-B93F-1F9C8C4B6CE7}" type="datetime1">
              <a:rPr lang="en-US" smtClean="0"/>
              <a:t>7/1/2025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61343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F45AC6-C491-4585-A584-9CE2AF7D5500}" type="datetime1">
              <a:rPr lang="en-US" smtClean="0"/>
              <a:t>7/1/2025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89142431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F45AC6-C491-4585-A584-9CE2AF7D5500}" type="datetime1">
              <a:rPr lang="en-US" smtClean="0"/>
              <a:t>7/1/2025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9004945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6B226B-77A6-410C-9796-083F278E0125}" type="datetime1">
              <a:rPr lang="en-US" smtClean="0"/>
              <a:t>7/1/2025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65021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3A578B-D289-4C40-8593-3D356C49DA58}" type="datetime1">
              <a:rPr lang="en-US" smtClean="0"/>
              <a:t>7/1/2025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707914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F45AC6-C491-4585-A584-9CE2AF7D5500}" type="datetime1">
              <a:rPr lang="en-US" smtClean="0"/>
              <a:t>7/1/2025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27310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C5EAEF-6478-4102-8F5D-A5FE9FC97ACB}" type="datetime1">
              <a:rPr lang="en-US" smtClean="0"/>
              <a:t>7/1/2025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75488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F45AC6-C491-4585-A584-9CE2AF7D5500}" type="datetime1">
              <a:rPr lang="en-US" smtClean="0"/>
              <a:t>7/1/2025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640234543"/>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diagramLayout" Target="../diagrams/layout2.xml"/><Relationship Id="rId7" Type="http://schemas.openxmlformats.org/officeDocument/2006/relationships/hyperlink" Target="http://www.electronicshub.org/wp-content/uploads/2017/06/DHT11-Sensor.jpg" TargetMode="Externa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grey robot with  colorful buttons">
            <a:extLst>
              <a:ext uri="{FF2B5EF4-FFF2-40B4-BE49-F238E27FC236}">
                <a16:creationId xmlns:a16="http://schemas.microsoft.com/office/drawing/2014/main" id="{0935A2D4-5C64-63B4-BF3E-0CDD94BD57E4}"/>
              </a:ext>
            </a:extLst>
          </p:cNvPr>
          <p:cNvPicPr>
            <a:picLocks noChangeAspect="1"/>
          </p:cNvPicPr>
          <p:nvPr/>
        </p:nvPicPr>
        <p:blipFill>
          <a:blip r:embed="rId2"/>
          <a:srcRect t="21318" b="3682"/>
          <a:stretch>
            <a:fill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401EEB7A-5794-0D61-3675-42DEE067E4BC}"/>
              </a:ext>
            </a:extLst>
          </p:cNvPr>
          <p:cNvSpPr>
            <a:spLocks noGrp="1"/>
          </p:cNvSpPr>
          <p:nvPr>
            <p:ph type="ctrTitle"/>
          </p:nvPr>
        </p:nvSpPr>
        <p:spPr>
          <a:xfrm>
            <a:off x="286506" y="603315"/>
            <a:ext cx="5649211" cy="3685731"/>
          </a:xfrm>
        </p:spPr>
        <p:txBody>
          <a:bodyPr anchor="t">
            <a:normAutofit/>
          </a:bodyPr>
          <a:lstStyle/>
          <a:p>
            <a:pPr algn="l"/>
            <a:r>
              <a:rPr lang="en-US" sz="3600" b="1" dirty="0">
                <a:latin typeface="Cascadia Code Light" panose="020B0609020000020004" pitchFamily="49" charset="0"/>
                <a:ea typeface="Cascadia Code Light" panose="020B0609020000020004" pitchFamily="49" charset="0"/>
                <a:cs typeface="Cascadia Code Light" panose="020B0609020000020004" pitchFamily="49" charset="0"/>
              </a:rPr>
              <a:t>A REAL TIME DESIGN AND IMPLEMENTATION OF WALKING QUADRUPED ROBOT FOR ENVIRONMENTAL MONITORING</a:t>
            </a:r>
            <a:br>
              <a:rPr lang="en-US" sz="3600" b="1" dirty="0">
                <a:latin typeface="Cascadia Code Light" panose="020B0609020000020004" pitchFamily="49" charset="0"/>
                <a:ea typeface="Cascadia Code Light" panose="020B0609020000020004" pitchFamily="49" charset="0"/>
                <a:cs typeface="Cascadia Code Light" panose="020B0609020000020004" pitchFamily="49" charset="0"/>
              </a:rPr>
            </a:br>
            <a:endParaRPr lang="en-IN" sz="3600" dirty="0">
              <a:latin typeface="Cascadia Code Light" panose="020B0609020000020004" pitchFamily="49" charset="0"/>
              <a:ea typeface="Cascadia Code Light" panose="020B0609020000020004" pitchFamily="49" charset="0"/>
              <a:cs typeface="Cascadia Code Light" panose="020B0609020000020004" pitchFamily="49" charset="0"/>
            </a:endParaRPr>
          </a:p>
        </p:txBody>
      </p:sp>
      <p:sp>
        <p:nvSpPr>
          <p:cNvPr id="5" name="Subtitle 4">
            <a:extLst>
              <a:ext uri="{FF2B5EF4-FFF2-40B4-BE49-F238E27FC236}">
                <a16:creationId xmlns:a16="http://schemas.microsoft.com/office/drawing/2014/main" id="{A4468FDE-E9B9-F932-61A7-BA785B0EFBA3}"/>
              </a:ext>
            </a:extLst>
          </p:cNvPr>
          <p:cNvSpPr>
            <a:spLocks noGrp="1"/>
          </p:cNvSpPr>
          <p:nvPr>
            <p:ph type="subTitle" idx="1"/>
          </p:nvPr>
        </p:nvSpPr>
        <p:spPr>
          <a:xfrm>
            <a:off x="286507" y="4437176"/>
            <a:ext cx="4007587" cy="1290807"/>
          </a:xfrm>
        </p:spPr>
        <p:txBody>
          <a:bodyPr anchor="ctr">
            <a:normAutofit/>
          </a:bodyPr>
          <a:lstStyle/>
          <a:p>
            <a:pPr algn="l"/>
            <a:endParaRPr lang="en-IN" sz="2200"/>
          </a:p>
        </p:txBody>
      </p:sp>
    </p:spTree>
    <p:extLst>
      <p:ext uri="{BB962C8B-B14F-4D97-AF65-F5344CB8AC3E}">
        <p14:creationId xmlns:p14="http://schemas.microsoft.com/office/powerpoint/2010/main" val="127001509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AFFDD-C86D-051B-D969-A45D76254D4D}"/>
              </a:ext>
            </a:extLst>
          </p:cNvPr>
          <p:cNvSpPr>
            <a:spLocks noGrp="1"/>
          </p:cNvSpPr>
          <p:nvPr>
            <p:ph type="title"/>
          </p:nvPr>
        </p:nvSpPr>
        <p:spPr>
          <a:xfrm>
            <a:off x="612648" y="548640"/>
            <a:ext cx="3657600" cy="1294374"/>
          </a:xfrm>
        </p:spPr>
        <p:txBody>
          <a:bodyPr vert="horz" lIns="91440" tIns="45720" rIns="91440" bIns="45720" rtlCol="0" anchor="t">
            <a:normAutofit/>
          </a:bodyPr>
          <a:lstStyle/>
          <a:p>
            <a:r>
              <a:rPr lang="en-US" b="1" kern="1200" dirty="0">
                <a:solidFill>
                  <a:schemeClr val="tx1"/>
                </a:solidFill>
                <a:latin typeface="+mj-lt"/>
                <a:ea typeface="+mj-ea"/>
                <a:cs typeface="+mj-cs"/>
              </a:rPr>
              <a:t>MOTIVATION</a:t>
            </a:r>
          </a:p>
        </p:txBody>
      </p:sp>
      <p:sp>
        <p:nvSpPr>
          <p:cNvPr id="3" name="Content Placeholder 2">
            <a:extLst>
              <a:ext uri="{FF2B5EF4-FFF2-40B4-BE49-F238E27FC236}">
                <a16:creationId xmlns:a16="http://schemas.microsoft.com/office/drawing/2014/main" id="{BA2B8401-C7C8-5974-3FBD-112A1C38E1F7}"/>
              </a:ext>
            </a:extLst>
          </p:cNvPr>
          <p:cNvSpPr>
            <a:spLocks noGrp="1"/>
          </p:cNvSpPr>
          <p:nvPr>
            <p:ph sz="half" idx="1"/>
          </p:nvPr>
        </p:nvSpPr>
        <p:spPr>
          <a:xfrm>
            <a:off x="5092507" y="943898"/>
            <a:ext cx="6561437" cy="5914102"/>
          </a:xfrm>
        </p:spPr>
        <p:txBody>
          <a:bodyPr vert="horz" lIns="91440" tIns="45720" rIns="91440" bIns="45720" rtlCol="0">
            <a:noAutofit/>
          </a:bodyPr>
          <a:lstStyle/>
          <a:p>
            <a:pPr marL="0">
              <a:lnSpc>
                <a:spcPct val="110000"/>
              </a:lnSpc>
            </a:pPr>
            <a:r>
              <a:rPr lang="en-US" sz="1400" dirty="0"/>
              <a:t>1. Terrain Adaptability: Quadruped robots are more capable of navigating rough, uneven, or hazardous terrain than wheeled or tracked robots. This makes them ideal for environmental monitoring in forests, mountains, disaster zones, or remote locations.</a:t>
            </a:r>
          </a:p>
          <a:p>
            <a:pPr marL="0">
              <a:lnSpc>
                <a:spcPct val="110000"/>
              </a:lnSpc>
            </a:pPr>
            <a:r>
              <a:rPr lang="en-US" sz="1400" dirty="0"/>
              <a:t>2. Real-Time Data Collection: Real-time design allows the robot to collect, process, and respond to environmental data instantly, which is critical for applications like detecting pollution, temperature anomalies, gas leaks, or structural instabilities.</a:t>
            </a:r>
          </a:p>
          <a:p>
            <a:pPr marL="0">
              <a:lnSpc>
                <a:spcPct val="110000"/>
              </a:lnSpc>
            </a:pPr>
            <a:r>
              <a:rPr lang="en-US" sz="1400" dirty="0"/>
              <a:t>3. Autonomous and Continuous Monitoring: A mobile quadruped robot can operate autonomously for long periods, enabling continuous and consistent environmental monitoring without human intervention.</a:t>
            </a:r>
          </a:p>
          <a:p>
            <a:pPr marL="0">
              <a:lnSpc>
                <a:spcPct val="110000"/>
              </a:lnSpc>
            </a:pPr>
            <a:r>
              <a:rPr lang="en-US" sz="1400" dirty="0"/>
              <a:t>4.Versatility in Sensors: The robot can be equipped with a variety of sensors—such as cameras, gas sensors, temperature/humidity sensors, and LiDAR—to gather comprehensive environmental data.</a:t>
            </a:r>
          </a:p>
          <a:p>
            <a:pPr marL="0">
              <a:lnSpc>
                <a:spcPct val="110000"/>
              </a:lnSpc>
            </a:pPr>
            <a:r>
              <a:rPr lang="en-US" sz="1400" dirty="0"/>
              <a:t>5.Disaster Response and Risk Reduction: In post-disaster scenarios or hazardous zones (e.g., after a chemical spill or earthquake), a quadruped robot can enter areas unsafe for humans to assess conditions and help coordinate emergency responses.</a:t>
            </a:r>
          </a:p>
          <a:p>
            <a:pPr marL="0">
              <a:lnSpc>
                <a:spcPct val="110000"/>
              </a:lnSpc>
            </a:pPr>
            <a:r>
              <a:rPr lang="en-US" sz="1400" dirty="0"/>
              <a:t>6.Advancement in Robotics Research: Designing such a robot contributes to on going research in locomotion, balance, autonomous navigation, and sensor integration in robotics.</a:t>
            </a:r>
          </a:p>
        </p:txBody>
      </p:sp>
      <p:pic>
        <p:nvPicPr>
          <p:cNvPr id="7" name="Content Placeholder 6" descr="A machine on a dirt road&#10;&#10;AI-generated content may be incorrect.">
            <a:extLst>
              <a:ext uri="{FF2B5EF4-FFF2-40B4-BE49-F238E27FC236}">
                <a16:creationId xmlns:a16="http://schemas.microsoft.com/office/drawing/2014/main" id="{27137DDE-3575-ACD8-563E-772E78054EE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l="27240" r="20971" b="2"/>
          <a:stretch>
            <a:fillRect/>
          </a:stretch>
        </p:blipFill>
        <p:spPr>
          <a:xfrm>
            <a:off x="727382" y="1469696"/>
            <a:ext cx="3931704" cy="4839663"/>
          </a:xfrm>
          <a:prstGeom prst="rect">
            <a:avLst/>
          </a:prstGeom>
        </p:spPr>
      </p:pic>
    </p:spTree>
    <p:extLst>
      <p:ext uri="{BB962C8B-B14F-4D97-AF65-F5344CB8AC3E}">
        <p14:creationId xmlns:p14="http://schemas.microsoft.com/office/powerpoint/2010/main" val="923845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B71B8-870D-EEBF-2E4E-6BB5B389DA9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E567396-6AEF-B5B9-C3C5-F98271EB0AAA}"/>
              </a:ext>
            </a:extLst>
          </p:cNvPr>
          <p:cNvSpPr>
            <a:spLocks noGrp="1"/>
          </p:cNvSpPr>
          <p:nvPr>
            <p:ph idx="1"/>
          </p:nvPr>
        </p:nvSpPr>
        <p:spPr/>
        <p:txBody>
          <a:bodyPr>
            <a:normAutofit fontScale="85000" lnSpcReduction="20000"/>
          </a:bodyPr>
          <a:lstStyle/>
          <a:p>
            <a:pPr algn="just">
              <a:buFont typeface="Wingdings" panose="05000000000000000000" pitchFamily="2" charset="2"/>
              <a:buChar char="Ø"/>
            </a:pPr>
            <a:r>
              <a:rPr lang="en-IN" sz="2600" dirty="0"/>
              <a:t>Navigate rugged and unstructured terrain with better stability and flexibility.</a:t>
            </a:r>
          </a:p>
          <a:p>
            <a:pPr lvl="0" algn="just">
              <a:buFont typeface="Wingdings" panose="05000000000000000000" pitchFamily="2" charset="2"/>
              <a:buChar char="Ø"/>
            </a:pPr>
            <a:r>
              <a:rPr lang="en-IN" sz="2600" dirty="0"/>
              <a:t>Adapt their walking gait based on surface conditions (sand, mud, stones, vegetation).</a:t>
            </a:r>
          </a:p>
          <a:p>
            <a:pPr lvl="0" algn="just">
              <a:buFont typeface="Wingdings" panose="05000000000000000000" pitchFamily="2" charset="2"/>
              <a:buChar char="Ø"/>
            </a:pPr>
            <a:r>
              <a:rPr lang="en-IN" sz="2600" dirty="0"/>
              <a:t>Access hard-to-reach or dangerous areas that may be inaccessible to humans or wheeled robots.</a:t>
            </a:r>
          </a:p>
          <a:p>
            <a:pPr algn="just">
              <a:buFont typeface="Wingdings" panose="05000000000000000000" pitchFamily="2" charset="2"/>
              <a:buChar char="Ø"/>
            </a:pPr>
            <a:r>
              <a:rPr lang="en-IN" sz="2600" dirty="0"/>
              <a:t>Equipping this quadruped robot with environmental sensors (for temperature, gas, humidity, camera, etc.) and IoT communication modules can turn it into a mobile environmental monitoring station. Such a robot could autonomously collect critical environmental data and relay it in real time to a command </a:t>
            </a:r>
            <a:r>
              <a:rPr lang="en-IN" sz="2600" dirty="0" err="1"/>
              <a:t>center</a:t>
            </a:r>
            <a:r>
              <a:rPr lang="en-IN" sz="2600" dirty="0"/>
              <a:t>, aiding in:</a:t>
            </a:r>
          </a:p>
          <a:p>
            <a:pPr lvl="0" algn="just">
              <a:buFont typeface="Wingdings" panose="05000000000000000000" pitchFamily="2" charset="2"/>
              <a:buChar char="Ø"/>
            </a:pPr>
            <a:r>
              <a:rPr lang="en-IN" sz="2600" dirty="0"/>
              <a:t>Early warning systems (for gas leaks, fires, or air pollution),</a:t>
            </a:r>
          </a:p>
          <a:p>
            <a:pPr lvl="0" algn="just">
              <a:buFont typeface="Wingdings" panose="05000000000000000000" pitchFamily="2" charset="2"/>
              <a:buChar char="Ø"/>
            </a:pPr>
            <a:r>
              <a:rPr lang="en-IN" sz="2600" dirty="0"/>
              <a:t>Remote data collection in forest or mountain ecosystems,</a:t>
            </a:r>
          </a:p>
          <a:p>
            <a:pPr lvl="0" algn="just">
              <a:buFont typeface="Wingdings" panose="05000000000000000000" pitchFamily="2" charset="2"/>
              <a:buChar char="Ø"/>
            </a:pPr>
            <a:r>
              <a:rPr lang="en-IN" sz="2600" dirty="0"/>
              <a:t>Post-disaster reconnaissance in collapsed buildings or flooded zones,</a:t>
            </a:r>
          </a:p>
          <a:p>
            <a:pPr lvl="0" algn="just">
              <a:buFont typeface="Wingdings" panose="05000000000000000000" pitchFamily="2" charset="2"/>
              <a:buChar char="Ø"/>
            </a:pPr>
            <a:r>
              <a:rPr lang="en-IN" sz="2600" dirty="0"/>
              <a:t>Smart agriculture and climate-sensitive farming,</a:t>
            </a:r>
          </a:p>
          <a:p>
            <a:pPr lvl="0" algn="just">
              <a:buFont typeface="Wingdings" panose="05000000000000000000" pitchFamily="2" charset="2"/>
              <a:buChar char="Ø"/>
            </a:pPr>
            <a:r>
              <a:rPr lang="en-IN" sz="2600" b="1" dirty="0"/>
              <a:t>Research and conservation</a:t>
            </a:r>
            <a:r>
              <a:rPr lang="en-IN" sz="2600" dirty="0"/>
              <a:t> in inaccessible biodiversity hotspots.</a:t>
            </a:r>
          </a:p>
          <a:p>
            <a:pPr algn="just">
              <a:buFont typeface="Wingdings" panose="05000000000000000000" pitchFamily="2" charset="2"/>
              <a:buChar char="Ø"/>
            </a:pPr>
            <a:endParaRPr lang="en-IN" sz="2600" dirty="0"/>
          </a:p>
          <a:p>
            <a:endParaRPr lang="en-IN" dirty="0"/>
          </a:p>
        </p:txBody>
      </p:sp>
    </p:spTree>
    <p:extLst>
      <p:ext uri="{BB962C8B-B14F-4D97-AF65-F5344CB8AC3E}">
        <p14:creationId xmlns:p14="http://schemas.microsoft.com/office/powerpoint/2010/main" val="3441232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5FAAA-6F04-0F51-F1D9-C36D79CF6609}"/>
              </a:ext>
            </a:extLst>
          </p:cNvPr>
          <p:cNvSpPr>
            <a:spLocks noGrp="1"/>
          </p:cNvSpPr>
          <p:nvPr>
            <p:ph type="title"/>
          </p:nvPr>
        </p:nvSpPr>
        <p:spPr>
          <a:xfrm>
            <a:off x="5568534" y="603504"/>
            <a:ext cx="5916169" cy="1527048"/>
          </a:xfrm>
        </p:spPr>
        <p:txBody>
          <a:bodyPr anchor="b">
            <a:normAutofit/>
          </a:bodyPr>
          <a:lstStyle/>
          <a:p>
            <a:r>
              <a:rPr lang="en-IN" sz="2500"/>
              <a:t>OVERVIEW OF </a:t>
            </a:r>
            <a:r>
              <a:rPr lang="en-US" sz="2500">
                <a:ea typeface="Cascadia Code Light" panose="020B0609020000020004" pitchFamily="49" charset="0"/>
                <a:cs typeface="Cascadia Code Light" panose="020B0609020000020004" pitchFamily="49" charset="0"/>
              </a:rPr>
              <a:t>A REAL TIME DESIGN AND IMPLEMENTATION OF WALKING QUADRUPED ROBOT FOR ENVIRONMENTAL MONITORING</a:t>
            </a:r>
            <a:endParaRPr lang="en-IN" sz="2500"/>
          </a:p>
        </p:txBody>
      </p:sp>
      <p:sp>
        <p:nvSpPr>
          <p:cNvPr id="6" name="Content Placeholder 5">
            <a:extLst>
              <a:ext uri="{FF2B5EF4-FFF2-40B4-BE49-F238E27FC236}">
                <a16:creationId xmlns:a16="http://schemas.microsoft.com/office/drawing/2014/main" id="{AD8798B0-8492-90F1-8E4D-44E264A107D9}"/>
              </a:ext>
            </a:extLst>
          </p:cNvPr>
          <p:cNvSpPr>
            <a:spLocks noGrp="1"/>
          </p:cNvSpPr>
          <p:nvPr>
            <p:ph idx="1"/>
          </p:nvPr>
        </p:nvSpPr>
        <p:spPr>
          <a:xfrm>
            <a:off x="5568533" y="2214282"/>
            <a:ext cx="5916169" cy="4095078"/>
          </a:xfrm>
        </p:spPr>
        <p:txBody>
          <a:bodyPr>
            <a:normAutofit/>
          </a:bodyPr>
          <a:lstStyle/>
          <a:p>
            <a:pPr marL="0" indent="0">
              <a:lnSpc>
                <a:spcPct val="110000"/>
              </a:lnSpc>
              <a:buNone/>
            </a:pPr>
            <a:r>
              <a:rPr lang="en-IN" sz="900"/>
              <a:t>Environmental monitoring is vital for assessing ecosystem health, detecting hazardous conditions, and supporting scientific research. Traditional monitoring methods often rely on stationary sensors or human intervention, which can be limited in coverage and efficiency. This project aims to design and implement a real-time, walking quadruped robot capable of navigating various terrains and collecting environmental data autonomously. The quadruped design offers enhanced mobility and stability compared to wheeled robots, making it suitable for rugged or uneven environments such as forests, construction sites, or disaster zones. The robot is equipped with multiple sensors to monitor parameters like temperature, humidity, air quality, and gas concentration. A microcontroller or onboard processor handles real-time control of locomotion, sensor data processing, and wireless data transmission. Advanced gait algorithms ensure adaptive walking patterns, allowing the robot to navigate obstacles and maintain balance. Additionally, features like GPS, obstacle detection, and wireless communication enable semi-autonomous operation and remote supervision. This project combines elements of robotics, embedded systems, sensor networks, and environmental science, offering a flexible and scalable solution for automated environmental monitoring in real time.In recent years, the demand for advanced environmental monitoring systems has significantly increased due to the global rise in climate instability, pollution levels, natural disasters, and industrial hazards. Traditional methods—such as manual inspections, fixed sensor installations, or wheeled robotic platforms—are often inadequate in accessing remote, rough, or dangerous environments. These limitations pose serious challenges to collecting real-time environmental data needed for critical decision-making in areas like disaster management, agriculture, urban safety, and conservation.To address these challenges, this project proposes the real-time design and implementation of a walking quadruped robot, which is a mobile robotic platform equipped with legs (four limbs) for walking and navigating through a wide variety of terrains. Inspired by the natural locomotion of animals, a quadruped robot provides superior stability, balance, and adaptability, especially in unpredictable outdoor environments where wheeled robots may fail.</a:t>
            </a:r>
          </a:p>
          <a:p>
            <a:pPr>
              <a:lnSpc>
                <a:spcPct val="110000"/>
              </a:lnSpc>
            </a:pPr>
            <a:endParaRPr lang="en-IN" sz="900"/>
          </a:p>
        </p:txBody>
      </p:sp>
      <p:pic>
        <p:nvPicPr>
          <p:cNvPr id="9" name="Picture 8" descr="A transparent machine with wires and a tube&#10;&#10;AI-generated content may be incorrect.">
            <a:extLst>
              <a:ext uri="{FF2B5EF4-FFF2-40B4-BE49-F238E27FC236}">
                <a16:creationId xmlns:a16="http://schemas.microsoft.com/office/drawing/2014/main" id="{1CD123EE-194C-DEDB-D289-2717EBE3ED0E}"/>
              </a:ext>
            </a:extLst>
          </p:cNvPr>
          <p:cNvPicPr>
            <a:picLocks noChangeAspect="1"/>
          </p:cNvPicPr>
          <p:nvPr/>
        </p:nvPicPr>
        <p:blipFill>
          <a:blip r:embed="rId2">
            <a:extLst>
              <a:ext uri="{28A0092B-C50C-407E-A947-70E740481C1C}">
                <a14:useLocalDpi xmlns:a14="http://schemas.microsoft.com/office/drawing/2010/main" val="0"/>
              </a:ext>
            </a:extLst>
          </a:blip>
          <a:srcRect l="112" r="4422"/>
          <a:stretch>
            <a:fillRect/>
          </a:stretch>
        </p:blipFill>
        <p:spPr>
          <a:xfrm>
            <a:off x="-49073" y="-359218"/>
            <a:ext cx="4910308" cy="6857990"/>
          </a:xfrm>
          <a:prstGeom prst="rect">
            <a:avLst/>
          </a:prstGeom>
        </p:spPr>
      </p:pic>
    </p:spTree>
    <p:extLst>
      <p:ext uri="{BB962C8B-B14F-4D97-AF65-F5344CB8AC3E}">
        <p14:creationId xmlns:p14="http://schemas.microsoft.com/office/powerpoint/2010/main" val="3139832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C9E03C-537A-E656-5A1C-CE47D79C7678}"/>
              </a:ext>
            </a:extLst>
          </p:cNvPr>
          <p:cNvSpPr>
            <a:spLocks noGrp="1"/>
          </p:cNvSpPr>
          <p:nvPr>
            <p:ph type="title"/>
          </p:nvPr>
        </p:nvSpPr>
        <p:spPr>
          <a:xfrm>
            <a:off x="612648" y="1114923"/>
            <a:ext cx="4621553" cy="1360728"/>
          </a:xfrm>
        </p:spPr>
        <p:txBody>
          <a:bodyPr vert="horz" lIns="91440" tIns="45720" rIns="91440" bIns="45720" rtlCol="0" anchor="b">
            <a:normAutofit/>
          </a:bodyPr>
          <a:lstStyle/>
          <a:p>
            <a:endParaRPr lang="en-US" sz="3600" b="1" kern="120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F8AF3409-108D-BBEE-6D8E-EE3C3ABF500D}"/>
              </a:ext>
            </a:extLst>
          </p:cNvPr>
          <p:cNvSpPr>
            <a:spLocks noGrp="1"/>
          </p:cNvSpPr>
          <p:nvPr>
            <p:ph sz="half" idx="1"/>
          </p:nvPr>
        </p:nvSpPr>
        <p:spPr>
          <a:xfrm>
            <a:off x="612648" y="2584057"/>
            <a:ext cx="6294839" cy="4001799"/>
          </a:xfrm>
        </p:spPr>
        <p:txBody>
          <a:bodyPr vert="horz" lIns="91440" tIns="45720" rIns="91440" bIns="45720" rtlCol="0">
            <a:normAutofit/>
          </a:bodyPr>
          <a:lstStyle/>
          <a:p>
            <a:pPr>
              <a:lnSpc>
                <a:spcPct val="110000"/>
              </a:lnSpc>
            </a:pPr>
            <a:r>
              <a:rPr lang="en-US" sz="900" dirty="0"/>
              <a:t>Mechanical Design</a:t>
            </a:r>
            <a:br>
              <a:rPr lang="en-US" sz="900" dirty="0"/>
            </a:br>
            <a:r>
              <a:rPr lang="en-US" sz="900" dirty="0"/>
              <a:t>The robot is designed with four articulated legs, each with multiple degrees of freedom, allowing it to mimic biological walking gaits. Materials used are lightweight and durable to ensure energy efficiency and robustness.</a:t>
            </a:r>
          </a:p>
          <a:p>
            <a:pPr>
              <a:lnSpc>
                <a:spcPct val="110000"/>
              </a:lnSpc>
            </a:pPr>
            <a:r>
              <a:rPr lang="en-US" sz="900" dirty="0"/>
              <a:t>Locomotion and Real-Time Control</a:t>
            </a:r>
            <a:br>
              <a:rPr lang="en-US" sz="900" dirty="0"/>
            </a:br>
            <a:r>
              <a:rPr lang="en-US" sz="900" dirty="0"/>
              <a:t>The robot uses servo or brushless motors controlled via microcontrollers (e.g., Arduino or STM32) and real-time algorithms to manage balance, step size, and gait switching. Feedback systems such as gyroscopes and IMUs (Inertial Measurement Units) help maintain posture and detect terrain changes.</a:t>
            </a:r>
          </a:p>
          <a:p>
            <a:pPr>
              <a:lnSpc>
                <a:spcPct val="110000"/>
              </a:lnSpc>
            </a:pPr>
            <a:r>
              <a:rPr lang="en-US" sz="900" dirty="0"/>
              <a:t>Sensor Integration for Environmental Monitoring</a:t>
            </a:r>
            <a:br>
              <a:rPr lang="en-US" sz="900" dirty="0"/>
            </a:br>
            <a:r>
              <a:rPr lang="en-US" sz="900" dirty="0"/>
              <a:t>The robot is equipped with a wide range of sensors, including:</a:t>
            </a:r>
          </a:p>
          <a:p>
            <a:pPr marL="571500" lvl="1">
              <a:lnSpc>
                <a:spcPct val="110000"/>
              </a:lnSpc>
            </a:pPr>
            <a:r>
              <a:rPr lang="en-US" sz="900" dirty="0"/>
              <a:t>Gas sensors (e.g., MQ-series) for detecting hazardous gases.</a:t>
            </a:r>
          </a:p>
          <a:p>
            <a:pPr marL="571500" lvl="1">
              <a:lnSpc>
                <a:spcPct val="110000"/>
              </a:lnSpc>
            </a:pPr>
            <a:r>
              <a:rPr lang="en-US" sz="900" dirty="0"/>
              <a:t>Temperature and humidity sensors (e.g., DHT11/22) for climate data.</a:t>
            </a:r>
          </a:p>
          <a:p>
            <a:pPr marL="571500" lvl="1">
              <a:lnSpc>
                <a:spcPct val="110000"/>
              </a:lnSpc>
            </a:pPr>
            <a:r>
              <a:rPr lang="en-US" sz="900" dirty="0"/>
              <a:t>Soil moisture sensors for agricultural insights.</a:t>
            </a:r>
          </a:p>
          <a:p>
            <a:pPr marL="571500" lvl="1">
              <a:lnSpc>
                <a:spcPct val="110000"/>
              </a:lnSpc>
            </a:pPr>
            <a:r>
              <a:rPr lang="en-US" sz="900" dirty="0"/>
              <a:t>Camera and LIDAR for obstacle detection and terrain mapping.</a:t>
            </a:r>
          </a:p>
          <a:p>
            <a:pPr>
              <a:lnSpc>
                <a:spcPct val="110000"/>
              </a:lnSpc>
            </a:pPr>
            <a:r>
              <a:rPr lang="en-US" sz="900" b="1" dirty="0"/>
              <a:t>Real-Time Data Processing and Communication</a:t>
            </a:r>
            <a:br>
              <a:rPr lang="en-US" sz="900" dirty="0"/>
            </a:br>
            <a:r>
              <a:rPr lang="en-US" sz="900" dirty="0"/>
              <a:t>Data collected from the sensors is processed on-board using a Raspberry Pi or other edge computing units. The robot communicates this data in real-time to a central monitoring station using wireless technologies like </a:t>
            </a:r>
            <a:r>
              <a:rPr lang="en-US" sz="900" b="1" dirty="0"/>
              <a:t>Wi-Fi, Bluetooth, or </a:t>
            </a:r>
            <a:r>
              <a:rPr lang="en-US" sz="900" b="1" dirty="0" err="1"/>
              <a:t>LoRaWAN</a:t>
            </a:r>
            <a:r>
              <a:rPr lang="en-US" sz="900" dirty="0"/>
              <a:t>, depending on the range and bandwidth requirements.</a:t>
            </a:r>
          </a:p>
          <a:p>
            <a:pPr>
              <a:lnSpc>
                <a:spcPct val="110000"/>
              </a:lnSpc>
            </a:pPr>
            <a:r>
              <a:rPr lang="en-US" sz="900" b="1" dirty="0"/>
              <a:t>Power System</a:t>
            </a:r>
            <a:br>
              <a:rPr lang="en-US" sz="900" dirty="0"/>
            </a:br>
            <a:r>
              <a:rPr lang="en-US" sz="900" dirty="0"/>
              <a:t>A battery pack powers the robot, and power management is optimized to ensure extended field operation. Solar recharging may also be integrated for sustainable use in outdoor deployments.</a:t>
            </a:r>
          </a:p>
          <a:p>
            <a:pPr>
              <a:lnSpc>
                <a:spcPct val="110000"/>
              </a:lnSpc>
            </a:pPr>
            <a:endParaRPr lang="en-US" sz="600" dirty="0"/>
          </a:p>
        </p:txBody>
      </p:sp>
      <p:pic>
        <p:nvPicPr>
          <p:cNvPr id="7" name="Content Placeholder 6" descr="A close-up of a blue circuit board&#10;&#10;AI-generated content may be incorrect.">
            <a:extLst>
              <a:ext uri="{FF2B5EF4-FFF2-40B4-BE49-F238E27FC236}">
                <a16:creationId xmlns:a16="http://schemas.microsoft.com/office/drawing/2014/main" id="{D4D74DE0-A09D-5081-29EA-4086BB277B5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07487" y="1524424"/>
            <a:ext cx="4621554" cy="3809151"/>
          </a:xfrm>
          <a:prstGeom prst="rect">
            <a:avLst/>
          </a:prstGeom>
        </p:spPr>
      </p:pic>
    </p:spTree>
    <p:extLst>
      <p:ext uri="{BB962C8B-B14F-4D97-AF65-F5344CB8AC3E}">
        <p14:creationId xmlns:p14="http://schemas.microsoft.com/office/powerpoint/2010/main" val="3190825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1C84-39A0-C9D5-A5B8-97260212E11E}"/>
              </a:ext>
            </a:extLst>
          </p:cNvPr>
          <p:cNvSpPr>
            <a:spLocks noGrp="1"/>
          </p:cNvSpPr>
          <p:nvPr>
            <p:ph type="title"/>
          </p:nvPr>
        </p:nvSpPr>
        <p:spPr>
          <a:xfrm>
            <a:off x="5568534" y="603504"/>
            <a:ext cx="5916169" cy="1527048"/>
          </a:xfrm>
        </p:spPr>
        <p:txBody>
          <a:bodyPr anchor="b">
            <a:normAutofit/>
          </a:bodyPr>
          <a:lstStyle/>
          <a:p>
            <a:r>
              <a:rPr lang="en-IN" dirty="0"/>
              <a:t>SYSTEM REQUIREMENTS</a:t>
            </a:r>
          </a:p>
        </p:txBody>
      </p:sp>
      <p:sp>
        <p:nvSpPr>
          <p:cNvPr id="3" name="Content Placeholder 2">
            <a:extLst>
              <a:ext uri="{FF2B5EF4-FFF2-40B4-BE49-F238E27FC236}">
                <a16:creationId xmlns:a16="http://schemas.microsoft.com/office/drawing/2014/main" id="{76B3CF6C-62A2-FB27-DF04-554B82B5E9E4}"/>
              </a:ext>
            </a:extLst>
          </p:cNvPr>
          <p:cNvSpPr>
            <a:spLocks noGrp="1"/>
          </p:cNvSpPr>
          <p:nvPr>
            <p:ph idx="1"/>
          </p:nvPr>
        </p:nvSpPr>
        <p:spPr>
          <a:xfrm>
            <a:off x="5568533" y="2214282"/>
            <a:ext cx="5916169" cy="4095078"/>
          </a:xfrm>
        </p:spPr>
        <p:txBody>
          <a:bodyPr>
            <a:normAutofit/>
          </a:bodyPr>
          <a:lstStyle/>
          <a:p>
            <a:pPr>
              <a:lnSpc>
                <a:spcPct val="110000"/>
              </a:lnSpc>
              <a:buFont typeface="Wingdings" panose="05000000000000000000" pitchFamily="2" charset="2"/>
              <a:buChar char="q"/>
            </a:pPr>
            <a:r>
              <a:rPr lang="en-IN" sz="1400"/>
              <a:t>HARDWARE REQUIREMENTS:</a:t>
            </a:r>
          </a:p>
          <a:p>
            <a:pPr>
              <a:lnSpc>
                <a:spcPct val="110000"/>
              </a:lnSpc>
              <a:buFont typeface="Wingdings" panose="05000000000000000000" pitchFamily="2" charset="2"/>
              <a:buChar char="v"/>
            </a:pPr>
            <a:r>
              <a:rPr lang="en-IN" sz="1400"/>
              <a:t>Arduino Nano (Microcontroller Unit)</a:t>
            </a:r>
          </a:p>
          <a:p>
            <a:pPr>
              <a:lnSpc>
                <a:spcPct val="110000"/>
              </a:lnSpc>
              <a:buFont typeface="Wingdings" panose="05000000000000000000" pitchFamily="2" charset="2"/>
              <a:buChar char="v"/>
            </a:pPr>
            <a:r>
              <a:rPr lang="en-IN" sz="1400"/>
              <a:t>Buzzer</a:t>
            </a:r>
          </a:p>
          <a:p>
            <a:pPr>
              <a:lnSpc>
                <a:spcPct val="110000"/>
              </a:lnSpc>
              <a:buFont typeface="Wingdings" panose="05000000000000000000" pitchFamily="2" charset="2"/>
              <a:buChar char="v"/>
            </a:pPr>
            <a:r>
              <a:rPr lang="en-IN" sz="1400"/>
              <a:t>Sensors</a:t>
            </a:r>
          </a:p>
          <a:p>
            <a:pPr>
              <a:lnSpc>
                <a:spcPct val="110000"/>
              </a:lnSpc>
              <a:buFont typeface="Wingdings" panose="05000000000000000000" pitchFamily="2" charset="2"/>
              <a:buChar char="v"/>
            </a:pPr>
            <a:r>
              <a:rPr lang="en-IN" sz="1400"/>
              <a:t>Servo Motors</a:t>
            </a:r>
          </a:p>
          <a:p>
            <a:pPr>
              <a:lnSpc>
                <a:spcPct val="110000"/>
              </a:lnSpc>
              <a:buFont typeface="Wingdings" panose="05000000000000000000" pitchFamily="2" charset="2"/>
              <a:buChar char="v"/>
            </a:pPr>
            <a:r>
              <a:rPr lang="en-IN" sz="1400"/>
              <a:t>L293D Motor Driver IC</a:t>
            </a:r>
          </a:p>
          <a:p>
            <a:pPr>
              <a:lnSpc>
                <a:spcPct val="110000"/>
              </a:lnSpc>
              <a:buFont typeface="Wingdings" panose="05000000000000000000" pitchFamily="2" charset="2"/>
              <a:buChar char="v"/>
            </a:pPr>
            <a:r>
              <a:rPr lang="en-IN" sz="1400"/>
              <a:t>Ultrasonic Sensor – (HC SR04)</a:t>
            </a:r>
          </a:p>
          <a:p>
            <a:pPr>
              <a:lnSpc>
                <a:spcPct val="110000"/>
              </a:lnSpc>
              <a:buFont typeface="Wingdings" panose="05000000000000000000" pitchFamily="2" charset="2"/>
              <a:buChar char="v"/>
            </a:pPr>
            <a:r>
              <a:rPr lang="en-IN" sz="1400"/>
              <a:t>Transistor – (1A)</a:t>
            </a:r>
          </a:p>
          <a:p>
            <a:pPr>
              <a:lnSpc>
                <a:spcPct val="110000"/>
              </a:lnSpc>
              <a:buFont typeface="Wingdings" panose="05000000000000000000" pitchFamily="2" charset="2"/>
              <a:buChar char="v"/>
            </a:pPr>
            <a:r>
              <a:rPr lang="en-IN" sz="1400"/>
              <a:t>Pump</a:t>
            </a:r>
          </a:p>
          <a:p>
            <a:pPr>
              <a:lnSpc>
                <a:spcPct val="110000"/>
              </a:lnSpc>
              <a:buFont typeface="Wingdings" panose="05000000000000000000" pitchFamily="2" charset="2"/>
              <a:buChar char="v"/>
            </a:pPr>
            <a:r>
              <a:rPr lang="en-IN" sz="1400"/>
              <a:t>Regulator</a:t>
            </a:r>
          </a:p>
          <a:p>
            <a:pPr>
              <a:lnSpc>
                <a:spcPct val="110000"/>
              </a:lnSpc>
              <a:buFont typeface="Wingdings" panose="05000000000000000000" pitchFamily="2" charset="2"/>
              <a:buChar char="v"/>
            </a:pPr>
            <a:r>
              <a:rPr lang="en-IN" sz="1400"/>
              <a:t>Power Supply (Battery 11.1v)</a:t>
            </a:r>
          </a:p>
          <a:p>
            <a:pPr>
              <a:lnSpc>
                <a:spcPct val="110000"/>
              </a:lnSpc>
              <a:buFont typeface="Wingdings" panose="05000000000000000000" pitchFamily="2" charset="2"/>
              <a:buChar char="q"/>
            </a:pPr>
            <a:endParaRPr lang="en-IN" sz="1400"/>
          </a:p>
          <a:p>
            <a:pPr>
              <a:lnSpc>
                <a:spcPct val="110000"/>
              </a:lnSpc>
            </a:pPr>
            <a:endParaRPr lang="en-IN" sz="1400"/>
          </a:p>
        </p:txBody>
      </p:sp>
      <p:pic>
        <p:nvPicPr>
          <p:cNvPr id="5" name="Picture 4" descr="Electronics protoboard">
            <a:extLst>
              <a:ext uri="{FF2B5EF4-FFF2-40B4-BE49-F238E27FC236}">
                <a16:creationId xmlns:a16="http://schemas.microsoft.com/office/drawing/2014/main" id="{025AFC37-826C-A3AC-041C-827B61A334EA}"/>
              </a:ext>
            </a:extLst>
          </p:cNvPr>
          <p:cNvPicPr>
            <a:picLocks noChangeAspect="1"/>
          </p:cNvPicPr>
          <p:nvPr/>
        </p:nvPicPr>
        <p:blipFill>
          <a:blip r:embed="rId2"/>
          <a:srcRect l="9101" r="43105" b="-1"/>
          <a:stretch>
            <a:fillRect/>
          </a:stretch>
        </p:blipFill>
        <p:spPr>
          <a:xfrm>
            <a:off x="20" y="10"/>
            <a:ext cx="4910308" cy="6857990"/>
          </a:xfrm>
          <a:prstGeom prst="rect">
            <a:avLst/>
          </a:prstGeom>
        </p:spPr>
      </p:pic>
    </p:spTree>
    <p:extLst>
      <p:ext uri="{BB962C8B-B14F-4D97-AF65-F5344CB8AC3E}">
        <p14:creationId xmlns:p14="http://schemas.microsoft.com/office/powerpoint/2010/main" val="2746554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87A6AE-4842-6A54-F500-C4C9F9B5B842}"/>
              </a:ext>
            </a:extLst>
          </p:cNvPr>
          <p:cNvSpPr>
            <a:spLocks noGrp="1"/>
          </p:cNvSpPr>
          <p:nvPr>
            <p:ph type="title"/>
          </p:nvPr>
        </p:nvSpPr>
        <p:spPr/>
        <p:txBody>
          <a:bodyPr/>
          <a:lstStyle/>
          <a:p>
            <a:endParaRPr lang="en-IN"/>
          </a:p>
        </p:txBody>
      </p:sp>
      <p:graphicFrame>
        <p:nvGraphicFramePr>
          <p:cNvPr id="13" name="Content Placeholder 2">
            <a:extLst>
              <a:ext uri="{FF2B5EF4-FFF2-40B4-BE49-F238E27FC236}">
                <a16:creationId xmlns:a16="http://schemas.microsoft.com/office/drawing/2014/main" id="{D41B45C1-C569-8C04-1532-F86E714F90E8}"/>
              </a:ext>
            </a:extLst>
          </p:cNvPr>
          <p:cNvGraphicFramePr>
            <a:graphicFrameLocks noGrp="1"/>
          </p:cNvGraphicFramePr>
          <p:nvPr>
            <p:ph sz="half" idx="1"/>
            <p:extLst>
              <p:ext uri="{D42A27DB-BD31-4B8C-83A1-F6EECF244321}">
                <p14:modId xmlns:p14="http://schemas.microsoft.com/office/powerpoint/2010/main" val="1534004657"/>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7">
            <a:extLst>
              <a:ext uri="{FF2B5EF4-FFF2-40B4-BE49-F238E27FC236}">
                <a16:creationId xmlns:a16="http://schemas.microsoft.com/office/drawing/2014/main" id="{14754C87-70E2-45A6-E702-76080BB54906}"/>
              </a:ext>
            </a:extLst>
          </p:cNvPr>
          <p:cNvSpPr>
            <a:spLocks noGrp="1"/>
          </p:cNvSpPr>
          <p:nvPr>
            <p:ph sz="half" idx="2"/>
          </p:nvPr>
        </p:nvSpPr>
        <p:spPr/>
        <p:txBody>
          <a:bodyPr/>
          <a:lstStyle/>
          <a:p>
            <a:endParaRPr lang="en-IN"/>
          </a:p>
        </p:txBody>
      </p:sp>
      <p:pic>
        <p:nvPicPr>
          <p:cNvPr id="9" name="Picture 8" descr="DHT11 Sensor">
            <a:hlinkClick r:id="rId7"/>
            <a:extLst>
              <a:ext uri="{FF2B5EF4-FFF2-40B4-BE49-F238E27FC236}">
                <a16:creationId xmlns:a16="http://schemas.microsoft.com/office/drawing/2014/main" id="{7DA30FBA-6544-0E35-BECA-1F27F9DDB79C}"/>
              </a:ext>
            </a:extLst>
          </p:cNvPr>
          <p:cNvPicPr/>
          <p:nvPr/>
        </p:nvPicPr>
        <p:blipFill>
          <a:blip r:embed="rId8"/>
          <a:stretch>
            <a:fillRect/>
          </a:stretch>
        </p:blipFill>
        <p:spPr>
          <a:xfrm>
            <a:off x="6640285" y="2558143"/>
            <a:ext cx="4376057" cy="3113313"/>
          </a:xfrm>
          <a:prstGeom prst="rect">
            <a:avLst/>
          </a:prstGeom>
          <a:noFill/>
          <a:ln w="9525">
            <a:noFill/>
          </a:ln>
        </p:spPr>
      </p:pic>
    </p:spTree>
    <p:extLst>
      <p:ext uri="{BB962C8B-B14F-4D97-AF65-F5344CB8AC3E}">
        <p14:creationId xmlns:p14="http://schemas.microsoft.com/office/powerpoint/2010/main" val="3794186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CC010-A69E-724C-722A-8A38FC28074C}"/>
              </a:ext>
            </a:extLst>
          </p:cNvPr>
          <p:cNvSpPr>
            <a:spLocks noGrp="1"/>
          </p:cNvSpPr>
          <p:nvPr>
            <p:ph type="title"/>
          </p:nvPr>
        </p:nvSpPr>
        <p:spPr>
          <a:xfrm>
            <a:off x="320039" y="255830"/>
            <a:ext cx="8138160" cy="1061981"/>
          </a:xfrm>
        </p:spPr>
        <p:txBody>
          <a:bodyPr vert="horz" lIns="91440" tIns="45720" rIns="91440" bIns="45720" rtlCol="0" anchor="t">
            <a:normAutofit/>
          </a:bodyPr>
          <a:lstStyle/>
          <a:p>
            <a:r>
              <a:rPr lang="en-US" sz="4400"/>
              <a:t>Snapshot:</a:t>
            </a:r>
          </a:p>
        </p:txBody>
      </p:sp>
      <p:pic>
        <p:nvPicPr>
          <p:cNvPr id="9" name="Content Placeholder 8" descr="A blue and clear machine with wires and a plastic container&#10;&#10;AI-generated content may be incorrect.">
            <a:extLst>
              <a:ext uri="{FF2B5EF4-FFF2-40B4-BE49-F238E27FC236}">
                <a16:creationId xmlns:a16="http://schemas.microsoft.com/office/drawing/2014/main" id="{071949C9-52AA-EB23-21A1-E4A12819AE0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2042" t="23413" r="-1" b="12328"/>
          <a:stretch>
            <a:fillRect/>
          </a:stretch>
        </p:blipFill>
        <p:spPr>
          <a:xfrm>
            <a:off x="20" y="373526"/>
            <a:ext cx="11527951" cy="64844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32353815"/>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D92AA-91EB-7653-D6D6-1CC4467281C1}"/>
              </a:ext>
            </a:extLst>
          </p:cNvPr>
          <p:cNvSpPr>
            <a:spLocks noGrp="1"/>
          </p:cNvSpPr>
          <p:nvPr>
            <p:ph type="title"/>
          </p:nvPr>
        </p:nvSpPr>
        <p:spPr>
          <a:xfrm>
            <a:off x="320039" y="255830"/>
            <a:ext cx="8138160" cy="1061981"/>
          </a:xfrm>
        </p:spPr>
        <p:txBody>
          <a:bodyPr vert="horz" lIns="91440" tIns="45720" rIns="91440" bIns="45720" rtlCol="0" anchor="t">
            <a:normAutofit/>
          </a:bodyPr>
          <a:lstStyle/>
          <a:p>
            <a:endParaRPr lang="en-US" sz="4400"/>
          </a:p>
        </p:txBody>
      </p:sp>
      <p:pic>
        <p:nvPicPr>
          <p:cNvPr id="5" name="Content Placeholder 4" descr="A small robot with blue wheels&#10;&#10;AI-generated content may be incorrect.">
            <a:extLst>
              <a:ext uri="{FF2B5EF4-FFF2-40B4-BE49-F238E27FC236}">
                <a16:creationId xmlns:a16="http://schemas.microsoft.com/office/drawing/2014/main" id="{69A2C4D4-673C-911F-D881-7816723CA5F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8321" t="11003" r="-1" b="20237"/>
          <a:stretch>
            <a:fillRect/>
          </a:stretch>
        </p:blipFill>
        <p:spPr>
          <a:xfrm>
            <a:off x="20" y="10"/>
            <a:ext cx="12191979" cy="6857990"/>
          </a:xfrm>
          <a:prstGeom prst="rect">
            <a:avLst/>
          </a:prstGeom>
        </p:spPr>
      </p:pic>
    </p:spTree>
    <p:extLst>
      <p:ext uri="{BB962C8B-B14F-4D97-AF65-F5344CB8AC3E}">
        <p14:creationId xmlns:p14="http://schemas.microsoft.com/office/powerpoint/2010/main" val="150173365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B217D-9937-A73E-D183-4DED8403058D}"/>
              </a:ext>
            </a:extLst>
          </p:cNvPr>
          <p:cNvSpPr>
            <a:spLocks noGrp="1"/>
          </p:cNvSpPr>
          <p:nvPr>
            <p:ph type="title"/>
          </p:nvPr>
        </p:nvSpPr>
        <p:spPr>
          <a:xfrm>
            <a:off x="327593" y="340661"/>
            <a:ext cx="7326472" cy="787897"/>
          </a:xfrm>
        </p:spPr>
        <p:txBody>
          <a:bodyPr vert="horz" wrap="square" lIns="91440" tIns="45720" rIns="91440" bIns="45720" rtlCol="0" anchor="b">
            <a:normAutofit/>
          </a:bodyPr>
          <a:lstStyle/>
          <a:p>
            <a:endParaRPr lang="en-US" sz="4000"/>
          </a:p>
        </p:txBody>
      </p:sp>
      <p:pic>
        <p:nvPicPr>
          <p:cNvPr id="5" name="Content Placeholder 4" descr="A screenshot of a computer&#10;&#10;AI-generated content may be incorrect.">
            <a:extLst>
              <a:ext uri="{FF2B5EF4-FFF2-40B4-BE49-F238E27FC236}">
                <a16:creationId xmlns:a16="http://schemas.microsoft.com/office/drawing/2014/main" id="{2471D6FD-6ECD-99C8-7A8B-A8F85684DD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2050" y="1825625"/>
            <a:ext cx="9427899" cy="4351338"/>
          </a:xfrm>
          <a:prstGeom prst="rect">
            <a:avLst/>
          </a:prstGeom>
        </p:spPr>
      </p:pic>
    </p:spTree>
    <p:extLst>
      <p:ext uri="{BB962C8B-B14F-4D97-AF65-F5344CB8AC3E}">
        <p14:creationId xmlns:p14="http://schemas.microsoft.com/office/powerpoint/2010/main" val="4273236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FE5C9-D1F5-5E99-C150-B7C5B8452292}"/>
              </a:ext>
            </a:extLst>
          </p:cNvPr>
          <p:cNvSpPr>
            <a:spLocks noGrp="1"/>
          </p:cNvSpPr>
          <p:nvPr>
            <p:ph type="title"/>
          </p:nvPr>
        </p:nvSpPr>
        <p:spPr>
          <a:xfrm>
            <a:off x="5568534" y="603504"/>
            <a:ext cx="5916169" cy="1527048"/>
          </a:xfrm>
        </p:spPr>
        <p:txBody>
          <a:bodyPr anchor="b">
            <a:normAutofit/>
          </a:bodyPr>
          <a:lstStyle/>
          <a:p>
            <a:r>
              <a:rPr lang="en-IN" dirty="0"/>
              <a:t>Conclusion</a:t>
            </a:r>
          </a:p>
        </p:txBody>
      </p:sp>
      <p:sp>
        <p:nvSpPr>
          <p:cNvPr id="3" name="Content Placeholder 2">
            <a:extLst>
              <a:ext uri="{FF2B5EF4-FFF2-40B4-BE49-F238E27FC236}">
                <a16:creationId xmlns:a16="http://schemas.microsoft.com/office/drawing/2014/main" id="{64618D44-E824-E182-B45A-E8328224F15F}"/>
              </a:ext>
            </a:extLst>
          </p:cNvPr>
          <p:cNvSpPr>
            <a:spLocks noGrp="1"/>
          </p:cNvSpPr>
          <p:nvPr>
            <p:ph idx="1"/>
          </p:nvPr>
        </p:nvSpPr>
        <p:spPr>
          <a:xfrm>
            <a:off x="5568533" y="2214282"/>
            <a:ext cx="5916169" cy="4095078"/>
          </a:xfrm>
        </p:spPr>
        <p:txBody>
          <a:bodyPr>
            <a:normAutofit/>
          </a:bodyPr>
          <a:lstStyle/>
          <a:p>
            <a:pPr marL="0" indent="0">
              <a:lnSpc>
                <a:spcPct val="110000"/>
              </a:lnSpc>
              <a:buNone/>
            </a:pPr>
            <a:r>
              <a:rPr lang="en-IN" sz="1500"/>
              <a:t> Comprehensively, four legged robots use articulated limbs such as leg mechanisms, to provide locomotion. They are more versatile than wheeled robots and can traverse many different terrains, though these advantages require increased complexity and power consumption. This four-legged robot is an affordable solution for many applications. An important feature is that it has low-cost maintenance requirements and replacement of a component doesn’t affect its performance. It has extensive applications compared to wheeled robots, ranging from military to industrial applications. Four legged robots have the advantage of being statically stable when not moving, but require dynamic walking control. There are many different ways for a four-legged robot to walk including alternating pairs and opposite pairs as in six legged robots. However, these techniques now cease to be statically stable and thus require dynamic control.</a:t>
            </a:r>
          </a:p>
        </p:txBody>
      </p:sp>
      <p:pic>
        <p:nvPicPr>
          <p:cNvPr id="6" name="Picture 5" descr="A blue and white robot&#10;&#10;AI-generated content may be incorrect.">
            <a:extLst>
              <a:ext uri="{FF2B5EF4-FFF2-40B4-BE49-F238E27FC236}">
                <a16:creationId xmlns:a16="http://schemas.microsoft.com/office/drawing/2014/main" id="{1C0E7ED6-6786-800E-9281-E1B03E568EFA}"/>
              </a:ext>
            </a:extLst>
          </p:cNvPr>
          <p:cNvPicPr>
            <a:picLocks noChangeAspect="1"/>
          </p:cNvPicPr>
          <p:nvPr/>
        </p:nvPicPr>
        <p:blipFill>
          <a:blip r:embed="rId2">
            <a:extLst>
              <a:ext uri="{28A0092B-C50C-407E-A947-70E740481C1C}">
                <a14:useLocalDpi xmlns:a14="http://schemas.microsoft.com/office/drawing/2010/main" val="0"/>
              </a:ext>
            </a:extLst>
          </a:blip>
          <a:srcRect l="13646" r="14755"/>
          <a:stretch>
            <a:fillRect/>
          </a:stretch>
        </p:blipFill>
        <p:spPr>
          <a:xfrm>
            <a:off x="20" y="10"/>
            <a:ext cx="4910308" cy="6857990"/>
          </a:xfrm>
          <a:prstGeom prst="rect">
            <a:avLst/>
          </a:prstGeom>
        </p:spPr>
      </p:pic>
    </p:spTree>
    <p:extLst>
      <p:ext uri="{BB962C8B-B14F-4D97-AF65-F5344CB8AC3E}">
        <p14:creationId xmlns:p14="http://schemas.microsoft.com/office/powerpoint/2010/main" val="4194530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30A0-1BD3-67CF-244A-1B90F8116116}"/>
              </a:ext>
            </a:extLst>
          </p:cNvPr>
          <p:cNvSpPr>
            <a:spLocks noGrp="1"/>
          </p:cNvSpPr>
          <p:nvPr>
            <p:ph type="title"/>
          </p:nvPr>
        </p:nvSpPr>
        <p:spPr>
          <a:xfrm>
            <a:off x="359229" y="355392"/>
            <a:ext cx="6288458" cy="1529932"/>
          </a:xfrm>
        </p:spPr>
        <p:txBody>
          <a:bodyPr anchor="b">
            <a:normAutofit/>
          </a:bodyPr>
          <a:lstStyle/>
          <a:p>
            <a:r>
              <a:rPr lang="en-IN" dirty="0"/>
              <a:t> </a:t>
            </a:r>
            <a:br>
              <a:rPr lang="en-IN" dirty="0"/>
            </a:br>
            <a:r>
              <a:rPr lang="en-IN" dirty="0">
                <a:latin typeface="Bahnschrift SemiCondensed" panose="020B0502040204020203" pitchFamily="34" charset="0"/>
              </a:rPr>
              <a:t>TABLE OF CONTENTS</a:t>
            </a:r>
          </a:p>
        </p:txBody>
      </p:sp>
      <p:sp>
        <p:nvSpPr>
          <p:cNvPr id="21" name="Content Placeholder 2">
            <a:extLst>
              <a:ext uri="{FF2B5EF4-FFF2-40B4-BE49-F238E27FC236}">
                <a16:creationId xmlns:a16="http://schemas.microsoft.com/office/drawing/2014/main" id="{A597BDD0-53C2-8F4B-666A-2EED0F6E4E90}"/>
              </a:ext>
            </a:extLst>
          </p:cNvPr>
          <p:cNvSpPr>
            <a:spLocks noGrp="1"/>
          </p:cNvSpPr>
          <p:nvPr>
            <p:ph idx="1"/>
          </p:nvPr>
        </p:nvSpPr>
        <p:spPr>
          <a:xfrm>
            <a:off x="612647" y="2212848"/>
            <a:ext cx="6035041" cy="4096512"/>
          </a:xfrm>
        </p:spPr>
        <p:txBody>
          <a:bodyPr>
            <a:normAutofit/>
          </a:bodyPr>
          <a:lstStyle/>
          <a:p>
            <a:pPr>
              <a:buFont typeface="Wingdings" panose="05000000000000000000" pitchFamily="2" charset="2"/>
              <a:buChar char="q"/>
            </a:pPr>
            <a:r>
              <a:rPr lang="en-US" sz="1800" dirty="0"/>
              <a:t>INTRODUCTION</a:t>
            </a:r>
          </a:p>
          <a:p>
            <a:pPr>
              <a:buFont typeface="Wingdings" panose="05000000000000000000" pitchFamily="2" charset="2"/>
              <a:buChar char="q"/>
            </a:pPr>
            <a:r>
              <a:rPr lang="en-US" sz="1800" dirty="0"/>
              <a:t>PROBLEM STATMENT</a:t>
            </a:r>
          </a:p>
          <a:p>
            <a:pPr>
              <a:buFont typeface="Wingdings" panose="05000000000000000000" pitchFamily="2" charset="2"/>
              <a:buChar char="q"/>
            </a:pPr>
            <a:r>
              <a:rPr lang="en-US" sz="1800" dirty="0"/>
              <a:t>LITERATURE SURVEY</a:t>
            </a:r>
          </a:p>
          <a:p>
            <a:pPr>
              <a:buFont typeface="Wingdings" panose="05000000000000000000" pitchFamily="2" charset="2"/>
              <a:buChar char="q"/>
            </a:pPr>
            <a:r>
              <a:rPr lang="en-US" sz="1800" dirty="0"/>
              <a:t>OBJECTIVES</a:t>
            </a:r>
          </a:p>
          <a:p>
            <a:pPr>
              <a:buFont typeface="Wingdings" panose="05000000000000000000" pitchFamily="2" charset="2"/>
              <a:buChar char="q"/>
            </a:pPr>
            <a:r>
              <a:rPr lang="en-US" sz="1800" dirty="0"/>
              <a:t>SYSTEM REQUIREMENTS</a:t>
            </a:r>
          </a:p>
          <a:p>
            <a:pPr>
              <a:buFont typeface="Wingdings" panose="05000000000000000000" pitchFamily="2" charset="2"/>
              <a:buChar char="q"/>
            </a:pPr>
            <a:r>
              <a:rPr lang="en-US" sz="1800" dirty="0"/>
              <a:t>METHODOLOGY</a:t>
            </a:r>
          </a:p>
          <a:p>
            <a:pPr>
              <a:buFont typeface="Wingdings" panose="05000000000000000000" pitchFamily="2" charset="2"/>
              <a:buChar char="q"/>
            </a:pPr>
            <a:r>
              <a:rPr lang="en-US" sz="1800" dirty="0"/>
              <a:t>RESULT</a:t>
            </a:r>
          </a:p>
          <a:p>
            <a:pPr>
              <a:buFont typeface="Wingdings" panose="05000000000000000000" pitchFamily="2" charset="2"/>
              <a:buChar char="q"/>
            </a:pPr>
            <a:r>
              <a:rPr lang="en-US" sz="1800" dirty="0"/>
              <a:t>CONCLUSION AND FUTURE SCOPE</a:t>
            </a:r>
          </a:p>
          <a:p>
            <a:pPr>
              <a:buFont typeface="Wingdings" panose="05000000000000000000" pitchFamily="2" charset="2"/>
              <a:buChar char="q"/>
            </a:pPr>
            <a:endParaRPr lang="en-IN" sz="1800" dirty="0"/>
          </a:p>
          <a:p>
            <a:endParaRPr lang="en-IN" sz="1800" dirty="0"/>
          </a:p>
        </p:txBody>
      </p:sp>
      <p:pic>
        <p:nvPicPr>
          <p:cNvPr id="5" name="Picture 4" descr="School supplies on a table">
            <a:extLst>
              <a:ext uri="{FF2B5EF4-FFF2-40B4-BE49-F238E27FC236}">
                <a16:creationId xmlns:a16="http://schemas.microsoft.com/office/drawing/2014/main" id="{BDE44881-858E-488A-0409-F65CE0535D93}"/>
              </a:ext>
            </a:extLst>
          </p:cNvPr>
          <p:cNvPicPr>
            <a:picLocks noChangeAspect="1"/>
          </p:cNvPicPr>
          <p:nvPr/>
        </p:nvPicPr>
        <p:blipFill>
          <a:blip r:embed="rId2"/>
          <a:srcRect l="18957" r="33872" b="-1"/>
          <a:stretch>
            <a:fillRect/>
          </a:stretch>
        </p:blipFill>
        <p:spPr>
          <a:xfrm>
            <a:off x="7345680" y="10"/>
            <a:ext cx="4846320" cy="6857990"/>
          </a:xfrm>
          <a:prstGeom prst="rect">
            <a:avLst/>
          </a:prstGeom>
        </p:spPr>
      </p:pic>
    </p:spTree>
    <p:extLst>
      <p:ext uri="{BB962C8B-B14F-4D97-AF65-F5344CB8AC3E}">
        <p14:creationId xmlns:p14="http://schemas.microsoft.com/office/powerpoint/2010/main" val="2233102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AF112-6287-6B3D-3657-D91F8E6778A4}"/>
              </a:ext>
            </a:extLst>
          </p:cNvPr>
          <p:cNvSpPr>
            <a:spLocks noGrp="1"/>
          </p:cNvSpPr>
          <p:nvPr>
            <p:ph type="title"/>
          </p:nvPr>
        </p:nvSpPr>
        <p:spPr/>
        <p:txBody>
          <a:bodyPr>
            <a:normAutofit/>
          </a:bodyPr>
          <a:lstStyle/>
          <a:p>
            <a:r>
              <a:rPr lang="en-IN" dirty="0"/>
              <a:t>THANK YOU </a:t>
            </a:r>
          </a:p>
        </p:txBody>
      </p:sp>
      <p:sp>
        <p:nvSpPr>
          <p:cNvPr id="7" name="Content Placeholder 6">
            <a:extLst>
              <a:ext uri="{FF2B5EF4-FFF2-40B4-BE49-F238E27FC236}">
                <a16:creationId xmlns:a16="http://schemas.microsoft.com/office/drawing/2014/main" id="{54B44F3E-A47E-27BE-76F9-9BD2DE103F3A}"/>
              </a:ext>
            </a:extLst>
          </p:cNvPr>
          <p:cNvSpPr>
            <a:spLocks noGrp="1"/>
          </p:cNvSpPr>
          <p:nvPr>
            <p:ph idx="1"/>
          </p:nvPr>
        </p:nvSpPr>
        <p:spPr/>
        <p:txBody>
          <a:bodyPr/>
          <a:lstStyle/>
          <a:p>
            <a:endParaRPr lang="en-IN"/>
          </a:p>
        </p:txBody>
      </p:sp>
      <p:pic>
        <p:nvPicPr>
          <p:cNvPr id="5" name="Content Placeholder 4" descr="A cartoon robot with a key&#10;&#10;AI-generated content may be incorrect.">
            <a:extLst>
              <a:ext uri="{FF2B5EF4-FFF2-40B4-BE49-F238E27FC236}">
                <a16:creationId xmlns:a16="http://schemas.microsoft.com/office/drawing/2014/main" id="{1DF210FC-07FA-1215-9C57-31B119A3C478}"/>
              </a:ext>
            </a:extLst>
          </p:cNvPr>
          <p:cNvPicPr>
            <a:picLocks noChangeAspect="1"/>
          </p:cNvPicPr>
          <p:nvPr/>
        </p:nvPicPr>
        <p:blipFill>
          <a:blip r:embed="rId2">
            <a:extLst>
              <a:ext uri="{28A0092B-C50C-407E-A947-70E740481C1C}">
                <a14:useLocalDpi xmlns:a14="http://schemas.microsoft.com/office/drawing/2010/main" val="0"/>
              </a:ext>
            </a:extLst>
          </a:blip>
          <a:srcRect l="9406" r="8846"/>
          <a:stretch>
            <a:fillRect/>
          </a:stretch>
        </p:blipFill>
        <p:spPr>
          <a:xfrm>
            <a:off x="3642359" y="1879142"/>
            <a:ext cx="4543697" cy="4168636"/>
          </a:xfrm>
          <a:prstGeom prst="rect">
            <a:avLst/>
          </a:prstGeom>
        </p:spPr>
      </p:pic>
    </p:spTree>
    <p:extLst>
      <p:ext uri="{BB962C8B-B14F-4D97-AF65-F5344CB8AC3E}">
        <p14:creationId xmlns:p14="http://schemas.microsoft.com/office/powerpoint/2010/main" val="2283509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D3D38-93BE-AC7D-74E4-095820B9B23A}"/>
              </a:ext>
            </a:extLst>
          </p:cNvPr>
          <p:cNvSpPr>
            <a:spLocks noGrp="1"/>
          </p:cNvSpPr>
          <p:nvPr>
            <p:ph type="title"/>
          </p:nvPr>
        </p:nvSpPr>
        <p:spPr>
          <a:xfrm>
            <a:off x="612648" y="603504"/>
            <a:ext cx="4361686" cy="1527048"/>
          </a:xfrm>
        </p:spPr>
        <p:txBody>
          <a:bodyPr vert="horz" lIns="91440" tIns="45720" rIns="91440" bIns="45720" rtlCol="0" anchor="b">
            <a:normAutofit/>
          </a:bodyPr>
          <a:lstStyle/>
          <a:p>
            <a:r>
              <a:rPr lang="en-US" b="1" kern="1200" dirty="0">
                <a:solidFill>
                  <a:schemeClr val="tx1"/>
                </a:solidFill>
                <a:latin typeface="+mj-lt"/>
                <a:ea typeface="+mj-ea"/>
                <a:cs typeface="+mj-cs"/>
              </a:rPr>
              <a:t>INTRODUCTION</a:t>
            </a:r>
          </a:p>
        </p:txBody>
      </p:sp>
      <p:sp>
        <p:nvSpPr>
          <p:cNvPr id="3" name="Content Placeholder 2">
            <a:extLst>
              <a:ext uri="{FF2B5EF4-FFF2-40B4-BE49-F238E27FC236}">
                <a16:creationId xmlns:a16="http://schemas.microsoft.com/office/drawing/2014/main" id="{E29F1A19-D023-9E02-24DE-D7C88D533C3C}"/>
              </a:ext>
            </a:extLst>
          </p:cNvPr>
          <p:cNvSpPr>
            <a:spLocks noGrp="1"/>
          </p:cNvSpPr>
          <p:nvPr>
            <p:ph sz="half" idx="1"/>
          </p:nvPr>
        </p:nvSpPr>
        <p:spPr>
          <a:xfrm>
            <a:off x="612647" y="2212848"/>
            <a:ext cx="4361687" cy="4096512"/>
          </a:xfrm>
        </p:spPr>
        <p:txBody>
          <a:bodyPr vert="horz" lIns="91440" tIns="45720" rIns="91440" bIns="45720" rtlCol="0">
            <a:normAutofit/>
          </a:bodyPr>
          <a:lstStyle/>
          <a:p>
            <a:pPr marL="0" indent="0" algn="just">
              <a:lnSpc>
                <a:spcPct val="110000"/>
              </a:lnSpc>
              <a:buNone/>
            </a:pPr>
            <a:r>
              <a:rPr lang="en-US" sz="1100" dirty="0"/>
              <a:t> </a:t>
            </a:r>
            <a:r>
              <a:rPr lang="en-US" sz="1200" dirty="0"/>
              <a:t>In many cases, there is a requirement for mobile platforms that can move in areas with difficult landscape conditions where wheeled vehicles can't travel. Samples of such situations can be found in search and salvage task, and in addition in conveying payloads. Not at all like wheeled robots, walking robot are described by great portability in unpleasant territory. The primary objective of this paper is to show an inventive, modular and reasonable design of a four-legged robot for environmental research purpose. The objective is to create a cheap legged platform, which allows research and testing of walking chassis and monitoring environmental conditions. The robot should either be driven from the base station or remote location that should send all available data from sensors, which will be displayed on the computer in the user interface program. It is also important to create and program a system into the microcontroller unit (MCU) of the robot, which would have the capacity to control the servomotors and sensors.</a:t>
            </a:r>
          </a:p>
          <a:p>
            <a:pPr>
              <a:lnSpc>
                <a:spcPct val="110000"/>
              </a:lnSpc>
            </a:pPr>
            <a:endParaRPr lang="en-US" sz="1100" dirty="0"/>
          </a:p>
        </p:txBody>
      </p:sp>
      <p:pic>
        <p:nvPicPr>
          <p:cNvPr id="19" name="Content Placeholder 18" descr="A blue and clear machine with wires and a plastic container&#10;&#10;AI-generated content may be incorrect.">
            <a:extLst>
              <a:ext uri="{FF2B5EF4-FFF2-40B4-BE49-F238E27FC236}">
                <a16:creationId xmlns:a16="http://schemas.microsoft.com/office/drawing/2014/main" id="{31AD2FEB-4BDE-6735-F8C4-90AEF55D88F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l="11176" r="9133" b="-1"/>
          <a:stretch>
            <a:fillRect/>
          </a:stretch>
        </p:blipFill>
        <p:spPr>
          <a:xfrm>
            <a:off x="5818632" y="-1"/>
            <a:ext cx="6373368" cy="6858001"/>
          </a:xfrm>
          <a:prstGeom prst="rect">
            <a:avLst/>
          </a:prstGeom>
        </p:spPr>
      </p:pic>
    </p:spTree>
    <p:extLst>
      <p:ext uri="{BB962C8B-B14F-4D97-AF65-F5344CB8AC3E}">
        <p14:creationId xmlns:p14="http://schemas.microsoft.com/office/powerpoint/2010/main" val="283115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4F23D77-127E-5839-5D23-7FF15835974F}"/>
              </a:ext>
            </a:extLst>
          </p:cNvPr>
          <p:cNvSpPr>
            <a:spLocks noGrp="1"/>
          </p:cNvSpPr>
          <p:nvPr>
            <p:ph type="title"/>
          </p:nvPr>
        </p:nvSpPr>
        <p:spPr>
          <a:xfrm>
            <a:off x="612648" y="548640"/>
            <a:ext cx="4803224" cy="1298446"/>
          </a:xfrm>
        </p:spPr>
        <p:txBody>
          <a:bodyPr>
            <a:normAutofit/>
          </a:bodyPr>
          <a:lstStyle/>
          <a:p>
            <a:endParaRPr lang="en-IN"/>
          </a:p>
        </p:txBody>
      </p:sp>
      <p:sp>
        <p:nvSpPr>
          <p:cNvPr id="3" name="Content Placeholder 2">
            <a:extLst>
              <a:ext uri="{FF2B5EF4-FFF2-40B4-BE49-F238E27FC236}">
                <a16:creationId xmlns:a16="http://schemas.microsoft.com/office/drawing/2014/main" id="{D994C771-39FE-F52E-38E1-3F9342A92B79}"/>
              </a:ext>
            </a:extLst>
          </p:cNvPr>
          <p:cNvSpPr>
            <a:spLocks noGrp="1"/>
          </p:cNvSpPr>
          <p:nvPr>
            <p:ph idx="1"/>
          </p:nvPr>
        </p:nvSpPr>
        <p:spPr>
          <a:xfrm>
            <a:off x="6028520" y="548637"/>
            <a:ext cx="5546770" cy="5760723"/>
          </a:xfrm>
        </p:spPr>
        <p:txBody>
          <a:bodyPr vert="horz" lIns="91440" tIns="45720" rIns="91440" bIns="45720" rtlCol="0">
            <a:normAutofit/>
          </a:bodyPr>
          <a:lstStyle/>
          <a:p>
            <a:pPr marL="0" indent="0" algn="just">
              <a:lnSpc>
                <a:spcPct val="110000"/>
              </a:lnSpc>
              <a:buNone/>
            </a:pPr>
            <a:r>
              <a:rPr lang="en-US" sz="1700" dirty="0"/>
              <a:t>The increasing need for effective environmental monitoring has led to the development of innovative robotic solutions. One such solution is the real-time design and implementation of a walking quadruped robot, capable of navigating rough and uneven terrains where traditional wheeled or tracked robots may struggle. Inspired by four-legged animals, quadruped robots offer enhanced mobility, stability, and adaptability, making them highly suitable for outdoor environmental monitoring </a:t>
            </a:r>
            <a:r>
              <a:rPr lang="en-US" sz="1700" dirty="0" err="1"/>
              <a:t>applications.This</a:t>
            </a:r>
            <a:r>
              <a:rPr lang="en-US" sz="1700" dirty="0"/>
              <a:t> project focuses on the design, development, and deployment of a quadruped robot equipped with environmental sensors such as temperature, humidity, gas detectors, and cameras. The robot is designed to operate autonomously or semi-autonomously, using sensors and embedded systems to gather real-time data from remote or hazardous environments such as forests, industrial zones, or disaster-struck areas.</a:t>
            </a:r>
          </a:p>
          <a:p>
            <a:pPr>
              <a:lnSpc>
                <a:spcPct val="110000"/>
              </a:lnSpc>
            </a:pPr>
            <a:endParaRPr lang="en-US" sz="1700" dirty="0"/>
          </a:p>
        </p:txBody>
      </p:sp>
      <p:pic>
        <p:nvPicPr>
          <p:cNvPr id="23" name="Content Placeholder 22" descr="A robot dog on grass&#10;&#10;AI-generated content may be incorrect.">
            <a:extLst>
              <a:ext uri="{FF2B5EF4-FFF2-40B4-BE49-F238E27FC236}">
                <a16:creationId xmlns:a16="http://schemas.microsoft.com/office/drawing/2014/main" id="{32038B3E-B31F-3597-536E-CB81F22B5385}"/>
              </a:ext>
            </a:extLst>
          </p:cNvPr>
          <p:cNvPicPr>
            <a:picLocks noGrp="1" noChangeAspect="1"/>
          </p:cNvPicPr>
          <p:nvPr>
            <p:ph sz="quarter" idx="4294967295"/>
          </p:nvPr>
        </p:nvPicPr>
        <p:blipFill>
          <a:blip r:embed="rId2">
            <a:extLst>
              <a:ext uri="{28A0092B-C50C-407E-A947-70E740481C1C}">
                <a14:useLocalDpi xmlns:a14="http://schemas.microsoft.com/office/drawing/2010/main" val="0"/>
              </a:ext>
            </a:extLst>
          </a:blip>
          <a:srcRect l="20304" r="18385"/>
          <a:stretch>
            <a:fillRect/>
          </a:stretch>
        </p:blipFill>
        <p:spPr>
          <a:xfrm>
            <a:off x="0" y="2011363"/>
            <a:ext cx="4684713" cy="4297362"/>
          </a:xfrm>
          <a:prstGeom prst="rect">
            <a:avLst/>
          </a:prstGeom>
        </p:spPr>
      </p:pic>
    </p:spTree>
    <p:extLst>
      <p:ext uri="{BB962C8B-B14F-4D97-AF65-F5344CB8AC3E}">
        <p14:creationId xmlns:p14="http://schemas.microsoft.com/office/powerpoint/2010/main" val="3995986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3DF8-EABC-943A-5331-8DF4B5CD620B}"/>
              </a:ext>
            </a:extLst>
          </p:cNvPr>
          <p:cNvSpPr>
            <a:spLocks noGrp="1"/>
          </p:cNvSpPr>
          <p:nvPr>
            <p:ph type="title"/>
          </p:nvPr>
        </p:nvSpPr>
        <p:spPr>
          <a:xfrm>
            <a:off x="612648" y="603504"/>
            <a:ext cx="4361686" cy="1527048"/>
          </a:xfrm>
        </p:spPr>
        <p:txBody>
          <a:bodyPr anchor="b">
            <a:normAutofit/>
          </a:bodyPr>
          <a:lstStyle/>
          <a:p>
            <a:r>
              <a:rPr lang="en-IN" dirty="0"/>
              <a:t>PROBLEM STATEMENT </a:t>
            </a:r>
          </a:p>
        </p:txBody>
      </p:sp>
      <p:sp>
        <p:nvSpPr>
          <p:cNvPr id="3" name="Content Placeholder 2">
            <a:extLst>
              <a:ext uri="{FF2B5EF4-FFF2-40B4-BE49-F238E27FC236}">
                <a16:creationId xmlns:a16="http://schemas.microsoft.com/office/drawing/2014/main" id="{2F925AB1-94FF-A885-27FA-0979357E6C9B}"/>
              </a:ext>
            </a:extLst>
          </p:cNvPr>
          <p:cNvSpPr>
            <a:spLocks noGrp="1"/>
          </p:cNvSpPr>
          <p:nvPr>
            <p:ph idx="1"/>
          </p:nvPr>
        </p:nvSpPr>
        <p:spPr>
          <a:xfrm>
            <a:off x="612647" y="2212848"/>
            <a:ext cx="4361687" cy="4096512"/>
          </a:xfrm>
        </p:spPr>
        <p:txBody>
          <a:bodyPr>
            <a:normAutofit/>
          </a:bodyPr>
          <a:lstStyle/>
          <a:p>
            <a:pPr marL="0" indent="0" algn="just">
              <a:lnSpc>
                <a:spcPct val="110000"/>
              </a:lnSpc>
              <a:buNone/>
            </a:pPr>
            <a:r>
              <a:rPr lang="en-IN" sz="1700" dirty="0"/>
              <a:t>        In our project we are proposing Quadruped, to cater needs for various applications such as Agriculture application. We had proposed a solution with minimum and affordable cost. To control robot, wire-less remote controller is implemented. Monitoring environment temperature &amp; humidity  soil moisture etc.  An important feature of the robot is that it has low-cost maintenance requirements and replacement of a component does not affect its performance. </a:t>
            </a:r>
          </a:p>
        </p:txBody>
      </p:sp>
      <p:pic>
        <p:nvPicPr>
          <p:cNvPr id="21" name="Picture 20" descr="Green and dry land">
            <a:extLst>
              <a:ext uri="{FF2B5EF4-FFF2-40B4-BE49-F238E27FC236}">
                <a16:creationId xmlns:a16="http://schemas.microsoft.com/office/drawing/2014/main" id="{23C75A1E-830F-293E-14BB-09504EBC98CA}"/>
              </a:ext>
            </a:extLst>
          </p:cNvPr>
          <p:cNvPicPr>
            <a:picLocks noChangeAspect="1"/>
          </p:cNvPicPr>
          <p:nvPr/>
        </p:nvPicPr>
        <p:blipFill>
          <a:blip r:embed="rId2"/>
          <a:srcRect l="27996" r="26932" b="1"/>
          <a:stretch>
            <a:fillRect/>
          </a:stretch>
        </p:blipFill>
        <p:spPr>
          <a:xfrm>
            <a:off x="5818632" y="-1"/>
            <a:ext cx="6373368" cy="6858001"/>
          </a:xfrm>
          <a:prstGeom prst="rect">
            <a:avLst/>
          </a:prstGeom>
        </p:spPr>
      </p:pic>
    </p:spTree>
    <p:extLst>
      <p:ext uri="{BB962C8B-B14F-4D97-AF65-F5344CB8AC3E}">
        <p14:creationId xmlns:p14="http://schemas.microsoft.com/office/powerpoint/2010/main" val="567625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4DC71-12CA-3CF7-A0B3-5B49F29F767A}"/>
              </a:ext>
            </a:extLst>
          </p:cNvPr>
          <p:cNvSpPr>
            <a:spLocks noGrp="1"/>
          </p:cNvSpPr>
          <p:nvPr>
            <p:ph type="title"/>
          </p:nvPr>
        </p:nvSpPr>
        <p:spPr/>
        <p:txBody>
          <a:bodyPr>
            <a:normAutofit fontScale="90000"/>
          </a:bodyPr>
          <a:lstStyle/>
          <a:p>
            <a:r>
              <a:rPr lang="en-IN" dirty="0"/>
              <a:t>LITERATURE SURVEY </a:t>
            </a:r>
            <a:br>
              <a:rPr lang="en-IN" dirty="0"/>
            </a:br>
            <a:br>
              <a:rPr lang="en-IN" dirty="0"/>
            </a:br>
            <a:endParaRPr lang="en-IN" dirty="0"/>
          </a:p>
        </p:txBody>
      </p:sp>
      <p:sp>
        <p:nvSpPr>
          <p:cNvPr id="3" name="Content Placeholder 2">
            <a:extLst>
              <a:ext uri="{FF2B5EF4-FFF2-40B4-BE49-F238E27FC236}">
                <a16:creationId xmlns:a16="http://schemas.microsoft.com/office/drawing/2014/main" id="{A1DF3238-6F18-F3B5-BF28-F8EF7588E411}"/>
              </a:ext>
            </a:extLst>
          </p:cNvPr>
          <p:cNvSpPr>
            <a:spLocks noGrp="1"/>
          </p:cNvSpPr>
          <p:nvPr>
            <p:ph idx="1"/>
          </p:nvPr>
        </p:nvSpPr>
        <p:spPr/>
        <p:txBody>
          <a:bodyPr>
            <a:normAutofit fontScale="92500" lnSpcReduction="20000"/>
          </a:bodyPr>
          <a:lstStyle/>
          <a:p>
            <a:pPr marL="0" indent="0">
              <a:buNone/>
            </a:pPr>
            <a:r>
              <a:rPr lang="en-IN" dirty="0"/>
              <a:t>1. Evolution of Quadruped Robotics</a:t>
            </a:r>
          </a:p>
          <a:p>
            <a:r>
              <a:rPr lang="en-IN" dirty="0"/>
              <a:t>Quadruped robots have their roots in biologically inspired robotics, where locomotion is </a:t>
            </a:r>
            <a:r>
              <a:rPr lang="en-IN" dirty="0" err="1"/>
              <a:t>modeled</a:t>
            </a:r>
            <a:r>
              <a:rPr lang="en-IN" dirty="0"/>
              <a:t> after animals like dogs or goats for terrain adaptability.</a:t>
            </a:r>
          </a:p>
          <a:p>
            <a:pPr lvl="0"/>
            <a:r>
              <a:rPr lang="en-IN" dirty="0"/>
              <a:t>Raibert et al. (2008), from Boston Dynamics, introduced the concept of dynamic quadruped movement with real-time stability control, laying the groundwork for future robotic designs.</a:t>
            </a:r>
          </a:p>
          <a:p>
            <a:pPr lvl="0"/>
            <a:r>
              <a:rPr lang="en-IN" dirty="0" err="1"/>
              <a:t>Semini</a:t>
            </a:r>
            <a:r>
              <a:rPr lang="en-IN" dirty="0"/>
              <a:t> et al. (2011) presented </a:t>
            </a:r>
            <a:r>
              <a:rPr lang="en-IN" dirty="0" err="1"/>
              <a:t>HyQ</a:t>
            </a:r>
            <a:r>
              <a:rPr lang="en-IN" dirty="0"/>
              <a:t>, a hydraulically actuated quadruped, highlighting robust gait planning and load handling abilities.</a:t>
            </a:r>
          </a:p>
          <a:p>
            <a:r>
              <a:rPr lang="en-IN" dirty="0"/>
              <a:t>Hutter et al. (2016) developed </a:t>
            </a:r>
            <a:r>
              <a:rPr lang="en-IN" dirty="0" err="1"/>
              <a:t>ANYmal</a:t>
            </a:r>
            <a:r>
              <a:rPr lang="en-IN" dirty="0"/>
              <a:t>, a fully autonomous quadruped robot capable of inspection in complex industrial environments using 3D vision and environmental sensors.</a:t>
            </a:r>
          </a:p>
          <a:p>
            <a:pPr lvl="0"/>
            <a:endParaRPr lang="en-IN" dirty="0"/>
          </a:p>
          <a:p>
            <a:endParaRPr lang="en-IN" dirty="0"/>
          </a:p>
        </p:txBody>
      </p:sp>
    </p:spTree>
    <p:extLst>
      <p:ext uri="{BB962C8B-B14F-4D97-AF65-F5344CB8AC3E}">
        <p14:creationId xmlns:p14="http://schemas.microsoft.com/office/powerpoint/2010/main" val="2759659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FFB25-020D-992A-C818-43A2B361B0CC}"/>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C7F930EC-ABD1-3E9E-FE6C-CE378A862289}"/>
              </a:ext>
            </a:extLst>
          </p:cNvPr>
          <p:cNvSpPr>
            <a:spLocks noGrp="1"/>
          </p:cNvSpPr>
          <p:nvPr>
            <p:ph idx="1"/>
          </p:nvPr>
        </p:nvSpPr>
        <p:spPr/>
        <p:txBody>
          <a:bodyPr>
            <a:normAutofit fontScale="92500" lnSpcReduction="20000"/>
          </a:bodyPr>
          <a:lstStyle/>
          <a:p>
            <a:r>
              <a:rPr lang="en-IN" dirty="0"/>
              <a:t>2. Real-Time Control and Locomotion Strategies</a:t>
            </a:r>
          </a:p>
          <a:p>
            <a:r>
              <a:rPr lang="en-IN" dirty="0"/>
              <a:t>Real-time gait control, coordination, and stability maintenance are critical in field robots.</a:t>
            </a:r>
          </a:p>
          <a:p>
            <a:pPr lvl="0"/>
            <a:r>
              <a:rPr lang="en-IN" dirty="0"/>
              <a:t>Boaventura et al. (2012) explored the use of Model Predictive Control (MPC) in real-time locomotion of legged robots, achieving adaptive walking on varying terrains.</a:t>
            </a:r>
          </a:p>
          <a:p>
            <a:pPr lvl="0"/>
            <a:r>
              <a:rPr lang="en-IN" dirty="0" err="1"/>
              <a:t>Kalakrishnan</a:t>
            </a:r>
            <a:r>
              <a:rPr lang="en-IN" dirty="0"/>
              <a:t> et al. (2010) used machine learning-based locomotion to allow quadrupeds to learn optimal walking patterns based on terrain feedback.</a:t>
            </a:r>
          </a:p>
          <a:p>
            <a:pPr lvl="0"/>
            <a:r>
              <a:rPr lang="en-IN" dirty="0"/>
              <a:t>Lee et al. (2019) developed a real-time embedded system that synchronizes multiple servos using feedback loops and inertial measurement units (IMUs) for posture control.</a:t>
            </a:r>
          </a:p>
          <a:p>
            <a:pPr marL="0" lvl="0" indent="0">
              <a:buNone/>
            </a:pPr>
            <a:endParaRPr lang="en-IN" dirty="0"/>
          </a:p>
        </p:txBody>
      </p:sp>
    </p:spTree>
    <p:extLst>
      <p:ext uri="{BB962C8B-B14F-4D97-AF65-F5344CB8AC3E}">
        <p14:creationId xmlns:p14="http://schemas.microsoft.com/office/powerpoint/2010/main" val="1736338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40A8E-7E4E-D997-BEE4-71401844A07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F14E70-CCC9-A835-237D-6A1FFD35C124}"/>
              </a:ext>
            </a:extLst>
          </p:cNvPr>
          <p:cNvSpPr>
            <a:spLocks noGrp="1"/>
          </p:cNvSpPr>
          <p:nvPr>
            <p:ph idx="1"/>
          </p:nvPr>
        </p:nvSpPr>
        <p:spPr/>
        <p:txBody>
          <a:bodyPr>
            <a:normAutofit fontScale="92500" lnSpcReduction="10000"/>
          </a:bodyPr>
          <a:lstStyle/>
          <a:p>
            <a:r>
              <a:rPr lang="en-IN" dirty="0"/>
              <a:t>3. Environmental Monitoring Use-Cases with Robotics</a:t>
            </a:r>
          </a:p>
          <a:p>
            <a:r>
              <a:rPr lang="en-IN" dirty="0"/>
              <a:t>Robots have already been used successfully in a wide range of environmental monitoring applications.</a:t>
            </a:r>
          </a:p>
          <a:p>
            <a:pPr lvl="0"/>
            <a:r>
              <a:rPr lang="en-IN" dirty="0"/>
              <a:t>Sarkar et al. (2018) built a ground robot equipped with gas, temperature, and smoke sensors for post-disaster monitoring in industrial plants.</a:t>
            </a:r>
          </a:p>
          <a:p>
            <a:pPr lvl="0"/>
            <a:r>
              <a:rPr lang="en-IN" dirty="0"/>
              <a:t>Sugiura et al. (2021) proposed a mobile robot that surveyed radioactive zones after the Fukushima disaster, reinforcing the role of autonomous systems in human-unreachable areas.</a:t>
            </a:r>
          </a:p>
          <a:p>
            <a:pPr lvl="0"/>
            <a:r>
              <a:rPr lang="en-IN" dirty="0"/>
              <a:t>Pyo et al. (2022) implemented real-time climate monitoring robots in forested areas for early wildfire detection, using environmental thresholds to trigger alerts.</a:t>
            </a:r>
          </a:p>
          <a:p>
            <a:endParaRPr lang="en-IN" dirty="0"/>
          </a:p>
        </p:txBody>
      </p:sp>
    </p:spTree>
    <p:extLst>
      <p:ext uri="{BB962C8B-B14F-4D97-AF65-F5344CB8AC3E}">
        <p14:creationId xmlns:p14="http://schemas.microsoft.com/office/powerpoint/2010/main" val="2925094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552C-A245-7142-F2A6-D7CAC2349678}"/>
              </a:ext>
            </a:extLst>
          </p:cNvPr>
          <p:cNvSpPr>
            <a:spLocks noGrp="1"/>
          </p:cNvSpPr>
          <p:nvPr>
            <p:ph type="title"/>
          </p:nvPr>
        </p:nvSpPr>
        <p:spPr>
          <a:xfrm>
            <a:off x="612649" y="548639"/>
            <a:ext cx="3494314" cy="5786638"/>
          </a:xfrm>
        </p:spPr>
        <p:txBody>
          <a:bodyPr anchor="t">
            <a:normAutofit/>
          </a:bodyPr>
          <a:lstStyle/>
          <a:p>
            <a:r>
              <a:rPr lang="en-IN" dirty="0"/>
              <a:t>OBJECTIVES</a:t>
            </a:r>
          </a:p>
        </p:txBody>
      </p:sp>
      <p:graphicFrame>
        <p:nvGraphicFramePr>
          <p:cNvPr id="20" name="Content Placeholder 2">
            <a:extLst>
              <a:ext uri="{FF2B5EF4-FFF2-40B4-BE49-F238E27FC236}">
                <a16:creationId xmlns:a16="http://schemas.microsoft.com/office/drawing/2014/main" id="{C6E9A334-B005-AD82-2019-580C943204F4}"/>
              </a:ext>
            </a:extLst>
          </p:cNvPr>
          <p:cNvGraphicFramePr>
            <a:graphicFrameLocks noGrp="1"/>
          </p:cNvGraphicFramePr>
          <p:nvPr>
            <p:ph idx="1"/>
            <p:extLst>
              <p:ext uri="{D42A27DB-BD31-4B8C-83A1-F6EECF244321}">
                <p14:modId xmlns:p14="http://schemas.microsoft.com/office/powerpoint/2010/main" val="1279093839"/>
              </p:ext>
            </p:extLst>
          </p:nvPr>
        </p:nvGraphicFramePr>
        <p:xfrm>
          <a:off x="4608246" y="548640"/>
          <a:ext cx="6949440" cy="5786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1061320"/>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836</TotalTime>
  <Words>2202</Words>
  <Application>Microsoft Office PowerPoint</Application>
  <PresentationFormat>Widescreen</PresentationFormat>
  <Paragraphs>86</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Bahnschrift SemiCondensed</vt:lpstr>
      <vt:lpstr>Calibri</vt:lpstr>
      <vt:lpstr>Calibri Light</vt:lpstr>
      <vt:lpstr>Cascadia Code Light</vt:lpstr>
      <vt:lpstr>Wingdings</vt:lpstr>
      <vt:lpstr>Office 2013 - 2022 Theme</vt:lpstr>
      <vt:lpstr>A REAL TIME DESIGN AND IMPLEMENTATION OF WALKING QUADRUPED ROBOT FOR ENVIRONMENTAL MONITORING </vt:lpstr>
      <vt:lpstr>  TABLE OF CONTENTS</vt:lpstr>
      <vt:lpstr>INTRODUCTION</vt:lpstr>
      <vt:lpstr>PowerPoint Presentation</vt:lpstr>
      <vt:lpstr>PROBLEM STATEMENT </vt:lpstr>
      <vt:lpstr>LITERATURE SURVEY   </vt:lpstr>
      <vt:lpstr> </vt:lpstr>
      <vt:lpstr>PowerPoint Presentation</vt:lpstr>
      <vt:lpstr>OBJECTIVES</vt:lpstr>
      <vt:lpstr>MOTIVATION</vt:lpstr>
      <vt:lpstr>PowerPoint Presentation</vt:lpstr>
      <vt:lpstr>OVERVIEW OF A REAL TIME DESIGN AND IMPLEMENTATION OF WALKING QUADRUPED ROBOT FOR ENVIRONMENTAL MONITORING</vt:lpstr>
      <vt:lpstr>PowerPoint Presentation</vt:lpstr>
      <vt:lpstr>SYSTEM REQUIREMENTS</vt:lpstr>
      <vt:lpstr>PowerPoint Presentation</vt:lpstr>
      <vt:lpstr>Snapshot:</vt:lpstr>
      <vt:lpstr>PowerPoint Presentation</vt:lpstr>
      <vt:lpstr>PowerPoint Presentation</vt:lpstr>
      <vt:lpstr>Conclusion</vt:lpstr>
      <vt:lpstr>THANK YOU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vaishnavi jahagirdhar</dc:creator>
  <cp:lastModifiedBy>vaishnavi jahagirdhar</cp:lastModifiedBy>
  <cp:revision>2</cp:revision>
  <dcterms:created xsi:type="dcterms:W3CDTF">2025-06-30T13:31:08Z</dcterms:created>
  <dcterms:modified xsi:type="dcterms:W3CDTF">2025-07-01T07:46:11Z</dcterms:modified>
</cp:coreProperties>
</file>