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700"/>
  </p:normalViewPr>
  <p:slideViewPr>
    <p:cSldViewPr snapToGrid="0" snapToObjects="1">
      <p:cViewPr varScale="1">
        <p:scale>
          <a:sx n="106" d="100"/>
          <a:sy n="106"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4A213A3-10E9-421F-81BE-56E0786AB515}" type="datetime2">
              <a:rPr lang="en-US" smtClean="0"/>
              <a:t>Sunday, July 12, 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0773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0076A27-8146-4F75-9851-A83577C6FD8A}" type="datetime2">
              <a:rPr lang="en-US" smtClean="0"/>
              <a:t>Sunday, July 12,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041592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0076A27-8146-4F75-9851-A83577C6FD8A}" type="datetime2">
              <a:rPr lang="en-US" smtClean="0"/>
              <a:t>Sunday, July 12,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128650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0076A27-8146-4F75-9851-A83577C6FD8A}" type="datetime2">
              <a:rPr lang="en-US" smtClean="0"/>
              <a:t>Sunday, July 12,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33428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0076A27-8146-4F75-9851-A83577C6FD8A}" type="datetime2">
              <a:rPr lang="en-US" smtClean="0"/>
              <a:t>Sunday, July 12,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23628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0076A27-8146-4F75-9851-A83577C6FD8A}" type="datetime2">
              <a:rPr lang="en-US" smtClean="0"/>
              <a:t>Sunday, July 12,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912420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0076A27-8146-4F75-9851-A83577C6FD8A}" type="datetime2">
              <a:rPr lang="en-US" smtClean="0"/>
              <a:t>Sunday, July 12,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727315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D5DABC0-2199-478F-BA77-33A651B6CB89}" type="datetime2">
              <a:rPr lang="en-US" smtClean="0"/>
              <a:t>Sunday, July 12,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77195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72230C6-DF61-47F4-B8C5-1B70E884BF06}" type="datetime2">
              <a:rPr lang="en-US" smtClean="0"/>
              <a:t>Sunday, July 12,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671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B12B50C-7EEE-46CD-BAF7-BBC4026D959A}" type="datetime2">
              <a:rPr lang="en-US" smtClean="0"/>
              <a:t>Sunday, July 12,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3461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4211C4-AE09-4254-A5E3-6DA9B099C971}" type="datetime2">
              <a:rPr lang="en-US" smtClean="0"/>
              <a:t>Sunday, July 12,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61116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81742C3-E082-4760-93B2-E209268DD00C}" type="datetime2">
              <a:rPr lang="en-US" smtClean="0"/>
              <a:t>Sunday, July 12,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882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B6FC950-F824-48B9-B984-CAEE265865E5}" type="datetime2">
              <a:rPr lang="en-US" smtClean="0"/>
              <a:t>Sunday, July 12,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185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C8E3A0F-68E7-4D17-BB84-ED1BA4F6AC6B}" type="datetime2">
              <a:rPr lang="en-US" smtClean="0"/>
              <a:t>Sunday, July 12,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71049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7BC4F-EDA1-4BA2-BFF3-FE5B31CCB58B}" type="datetime2">
              <a:rPr lang="en-US" smtClean="0"/>
              <a:t>Sunday, July 12,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0451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AAE694C-1394-4838-A564-7380835C2E77}" type="datetime2">
              <a:rPr lang="en-US" smtClean="0"/>
              <a:t>Sunday, July 12,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8840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AB84B19-1A00-4EDB-8425-E1827A377364}" type="datetime2">
              <a:rPr lang="en-US" smtClean="0"/>
              <a:t>Sunday, July 12,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781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076A27-8146-4F75-9851-A83577C6FD8A}" type="datetime2">
              <a:rPr lang="en-US" smtClean="0"/>
              <a:t>Sunday, July 12, 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0934107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thehudsucker.com/2016/03/21/bakery-guide-indianapolis-indiana/" TargetMode="External"/><Relationship Id="rId5" Type="http://schemas.openxmlformats.org/officeDocument/2006/relationships/image" Target="../media/image5.jpg"/><Relationship Id="rId4" Type="http://schemas.openxmlformats.org/officeDocument/2006/relationships/hyperlink" Target="https://en.wikipedia.org/wiki/india_gat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ategory:Neighbourhoods_in_Delh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E12E0B-1D03-4FB0-9616-92EB9E17C0B5}"/>
              </a:ext>
            </a:extLst>
          </p:cNvPr>
          <p:cNvPicPr>
            <a:picLocks noChangeAspect="1"/>
          </p:cNvPicPr>
          <p:nvPr/>
        </p:nvPicPr>
        <p:blipFill rotWithShape="1">
          <a:blip r:embed="rId2"/>
          <a:srcRect t="13023" b="3028"/>
          <a:stretch/>
        </p:blipFill>
        <p:spPr>
          <a:xfrm>
            <a:off x="20" y="-1"/>
            <a:ext cx="12191980" cy="6857571"/>
          </a:xfrm>
          <a:prstGeom prst="rect">
            <a:avLst/>
          </a:prstGeom>
        </p:spPr>
      </p:pic>
      <p:sp>
        <p:nvSpPr>
          <p:cNvPr id="5" name="TextBox 4">
            <a:extLst>
              <a:ext uri="{FF2B5EF4-FFF2-40B4-BE49-F238E27FC236}">
                <a16:creationId xmlns:a16="http://schemas.microsoft.com/office/drawing/2014/main" id="{C0FF0B4D-88EA-4447-B945-A9AAA5A69E21}"/>
              </a:ext>
            </a:extLst>
          </p:cNvPr>
          <p:cNvSpPr txBox="1"/>
          <p:nvPr/>
        </p:nvSpPr>
        <p:spPr>
          <a:xfrm>
            <a:off x="1914897" y="245555"/>
            <a:ext cx="8115300" cy="5539978"/>
          </a:xfrm>
          <a:prstGeom prst="rect">
            <a:avLst/>
          </a:prstGeom>
          <a:noFill/>
        </p:spPr>
        <p:txBody>
          <a:bodyPr wrap="square" rtlCol="0">
            <a:spAutoFit/>
          </a:bodyPr>
          <a:lstStyle/>
          <a:p>
            <a:pPr algn="ctr"/>
            <a:r>
              <a:rPr lang="en-AU" sz="4400" b="1" u="sng" dirty="0"/>
              <a:t>Coursera Capstone</a:t>
            </a:r>
          </a:p>
          <a:p>
            <a:pPr algn="ctr"/>
            <a:r>
              <a:rPr lang="en-AU" sz="4400" b="1" u="sng" dirty="0"/>
              <a:t>IBM Applied Data Science Capstone</a:t>
            </a:r>
          </a:p>
          <a:p>
            <a:pPr algn="ctr"/>
            <a:endParaRPr lang="en-AU" sz="4400" b="1" u="sng" dirty="0"/>
          </a:p>
          <a:p>
            <a:pPr algn="ctr"/>
            <a:r>
              <a:rPr lang="en-AU" sz="4000" b="1" i="1" dirty="0"/>
              <a:t>Opening a new Bakery in Delhi, India</a:t>
            </a:r>
          </a:p>
          <a:p>
            <a:pPr algn="ctr"/>
            <a:endParaRPr lang="en-AU" sz="4000" dirty="0"/>
          </a:p>
          <a:p>
            <a:pPr algn="ctr"/>
            <a:r>
              <a:rPr lang="en-AU" sz="4000" dirty="0"/>
              <a:t>By: Vaishnavi Gupta</a:t>
            </a:r>
          </a:p>
          <a:p>
            <a:pPr algn="ctr"/>
            <a:r>
              <a:rPr lang="en-AU" sz="4000" dirty="0"/>
              <a:t>July 2020</a:t>
            </a:r>
          </a:p>
          <a:p>
            <a:endParaRPr lang="en-US" dirty="0"/>
          </a:p>
        </p:txBody>
      </p:sp>
      <p:pic>
        <p:nvPicPr>
          <p:cNvPr id="7" name="Picture 6" descr="A group of people walking in front of a building&#10;&#10;Description automatically generated">
            <a:extLst>
              <a:ext uri="{FF2B5EF4-FFF2-40B4-BE49-F238E27FC236}">
                <a16:creationId xmlns:a16="http://schemas.microsoft.com/office/drawing/2014/main" id="{251B9711-4BE0-E949-836A-8AC1E32AB68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72613" y="3557588"/>
            <a:ext cx="2443886" cy="3054857"/>
          </a:xfrm>
          <a:prstGeom prst="rect">
            <a:avLst/>
          </a:prstGeom>
        </p:spPr>
      </p:pic>
      <p:pic>
        <p:nvPicPr>
          <p:cNvPr id="14" name="Picture 13" descr="A glass display case filled with different kinds of donuts&#10;&#10;Description automatically generated">
            <a:extLst>
              <a:ext uri="{FF2B5EF4-FFF2-40B4-BE49-F238E27FC236}">
                <a16:creationId xmlns:a16="http://schemas.microsoft.com/office/drawing/2014/main" id="{3EE8526C-1E71-1047-B1E0-FF2262609D5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44091" y="3714750"/>
            <a:ext cx="3227759" cy="2931892"/>
          </a:xfrm>
          <a:prstGeom prst="rect">
            <a:avLst/>
          </a:prstGeom>
        </p:spPr>
      </p:pic>
    </p:spTree>
    <p:extLst>
      <p:ext uri="{BB962C8B-B14F-4D97-AF65-F5344CB8AC3E}">
        <p14:creationId xmlns:p14="http://schemas.microsoft.com/office/powerpoint/2010/main" val="208533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6F2B6B09-1360-4645-8146-4EF59CF4BB6A}"/>
              </a:ext>
            </a:extLst>
          </p:cNvPr>
          <p:cNvSpPr>
            <a:spLocks noGrp="1"/>
          </p:cNvSpPr>
          <p:nvPr>
            <p:ph type="title"/>
          </p:nvPr>
        </p:nvSpPr>
        <p:spPr>
          <a:xfrm>
            <a:off x="5957888" y="489931"/>
            <a:ext cx="4598985" cy="1026132"/>
          </a:xfrm>
        </p:spPr>
        <p:txBody>
          <a:bodyPr>
            <a:normAutofit fontScale="90000"/>
          </a:bodyPr>
          <a:lstStyle/>
          <a:p>
            <a:pPr algn="ctr"/>
            <a:r>
              <a:rPr lang="en-AU" sz="4000" b="1" dirty="0"/>
              <a:t>CONCLUSION</a:t>
            </a:r>
            <a:br>
              <a:rPr lang="en-AU" dirty="0"/>
            </a:br>
            <a:endParaRPr lang="en-US" dirty="0"/>
          </a:p>
        </p:txBody>
      </p:sp>
      <p:pic>
        <p:nvPicPr>
          <p:cNvPr id="5" name="Picture 4">
            <a:extLst>
              <a:ext uri="{FF2B5EF4-FFF2-40B4-BE49-F238E27FC236}">
                <a16:creationId xmlns:a16="http://schemas.microsoft.com/office/drawing/2014/main" id="{EF75FF99-3CB9-47B4-960D-0533835B2DA6}"/>
              </a:ext>
            </a:extLst>
          </p:cNvPr>
          <p:cNvPicPr>
            <a:picLocks noChangeAspect="1"/>
          </p:cNvPicPr>
          <p:nvPr/>
        </p:nvPicPr>
        <p:blipFill rotWithShape="1">
          <a:blip r:embed="rId3"/>
          <a:srcRect l="12371" r="28240" b="-1"/>
          <a:stretch/>
        </p:blipFill>
        <p:spPr>
          <a:xfrm>
            <a:off x="-5596" y="10"/>
            <a:ext cx="3763210"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A774665A-CE15-7345-BF46-E18750A2828F}"/>
              </a:ext>
            </a:extLst>
          </p:cNvPr>
          <p:cNvSpPr>
            <a:spLocks noGrp="1"/>
          </p:cNvSpPr>
          <p:nvPr>
            <p:ph idx="1"/>
          </p:nvPr>
        </p:nvSpPr>
        <p:spPr>
          <a:xfrm>
            <a:off x="4010026" y="1435100"/>
            <a:ext cx="7943849" cy="5184776"/>
          </a:xfrm>
        </p:spPr>
        <p:txBody>
          <a:bodyPr>
            <a:normAutofit fontScale="92500"/>
          </a:bodyPr>
          <a:lstStyle/>
          <a:p>
            <a:pPr>
              <a:lnSpc>
                <a:spcPct val="110000"/>
              </a:lnSpc>
            </a:pPr>
            <a:r>
              <a:rPr lang="en-AU" dirty="0"/>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 bakery enthusiasts to open a new bakery. </a:t>
            </a:r>
          </a:p>
          <a:p>
            <a:pPr>
              <a:lnSpc>
                <a:spcPct val="110000"/>
              </a:lnSpc>
            </a:pPr>
            <a:r>
              <a:rPr lang="en-AU" dirty="0"/>
              <a:t>To answer the business question that was raised in the introduction section, the answer proposed by this project is: The neighbourhoods in cluster 1 are the most preferred locations to open a new bakery.</a:t>
            </a:r>
          </a:p>
          <a:p>
            <a:pPr>
              <a:lnSpc>
                <a:spcPct val="110000"/>
              </a:lnSpc>
            </a:pPr>
            <a:r>
              <a:rPr lang="en-AU" dirty="0"/>
              <a:t> The findings of this project will help the relevant stakeholders to capitalize on the opportunities on high potential locations while avoiding overcrowded areas in their decisions to open a new bakery. </a:t>
            </a:r>
          </a:p>
          <a:p>
            <a:pPr>
              <a:lnSpc>
                <a:spcPct val="110000"/>
              </a:lnSpc>
            </a:pPr>
            <a:endParaRPr lang="en-US" sz="1300" dirty="0"/>
          </a:p>
        </p:txBody>
      </p:sp>
    </p:spTree>
    <p:extLst>
      <p:ext uri="{BB962C8B-B14F-4D97-AF65-F5344CB8AC3E}">
        <p14:creationId xmlns:p14="http://schemas.microsoft.com/office/powerpoint/2010/main" val="152153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AF3EC-0E2B-E04E-A485-58233006214E}"/>
              </a:ext>
            </a:extLst>
          </p:cNvPr>
          <p:cNvSpPr>
            <a:spLocks noGrp="1"/>
          </p:cNvSpPr>
          <p:nvPr>
            <p:ph type="title"/>
          </p:nvPr>
        </p:nvSpPr>
        <p:spPr>
          <a:xfrm>
            <a:off x="1577445" y="1168078"/>
            <a:ext cx="9048219" cy="1092200"/>
          </a:xfrm>
        </p:spPr>
        <p:txBody>
          <a:bodyPr anchor="ctr">
            <a:normAutofit/>
          </a:bodyPr>
          <a:lstStyle/>
          <a:p>
            <a:pPr algn="ctr"/>
            <a:r>
              <a:rPr lang="en-AU" b="1" dirty="0">
                <a:solidFill>
                  <a:srgbClr val="FFFFFF"/>
                </a:solidFill>
              </a:rPr>
              <a:t>REFERENCES </a:t>
            </a:r>
            <a:br>
              <a:rPr lang="en-AU"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D9D5D619-01CD-4348-B7BE-A21F403A3650}"/>
              </a:ext>
            </a:extLst>
          </p:cNvPr>
          <p:cNvSpPr>
            <a:spLocks noGrp="1"/>
          </p:cNvSpPr>
          <p:nvPr>
            <p:ph idx="1"/>
          </p:nvPr>
        </p:nvSpPr>
        <p:spPr>
          <a:xfrm>
            <a:off x="1577446" y="2413001"/>
            <a:ext cx="9048218" cy="3033180"/>
          </a:xfrm>
        </p:spPr>
        <p:txBody>
          <a:bodyPr anchor="ctr">
            <a:normAutofit/>
          </a:bodyPr>
          <a:lstStyle/>
          <a:p>
            <a:r>
              <a:rPr lang="en-AU" dirty="0">
                <a:solidFill>
                  <a:srgbClr val="FFFFFF"/>
                </a:solidFill>
              </a:rPr>
              <a:t>Category: Neighbourhoods in Delhi. </a:t>
            </a:r>
            <a:r>
              <a:rPr lang="en-AU" i="1" dirty="0">
                <a:solidFill>
                  <a:srgbClr val="FFFFFF"/>
                </a:solidFill>
              </a:rPr>
              <a:t>Wikipedia</a:t>
            </a:r>
            <a:r>
              <a:rPr lang="en-AU" dirty="0">
                <a:solidFill>
                  <a:srgbClr val="FFFFFF"/>
                </a:solidFill>
              </a:rPr>
              <a:t>. Retrieved from https://</a:t>
            </a:r>
            <a:r>
              <a:rPr lang="en-AU" dirty="0" err="1">
                <a:solidFill>
                  <a:srgbClr val="FFFFFF"/>
                </a:solidFill>
              </a:rPr>
              <a:t>en.wikipedia.org</a:t>
            </a:r>
            <a:r>
              <a:rPr lang="en-AU" dirty="0">
                <a:solidFill>
                  <a:srgbClr val="FFFFFF"/>
                </a:solidFill>
              </a:rPr>
              <a:t>/wiki/</a:t>
            </a:r>
            <a:r>
              <a:rPr lang="en-AU" dirty="0" err="1">
                <a:solidFill>
                  <a:srgbClr val="FFFFFF"/>
                </a:solidFill>
              </a:rPr>
              <a:t>Category:Neighbourhoods_in_Delhi</a:t>
            </a:r>
            <a:r>
              <a:rPr lang="en-AU" dirty="0">
                <a:solidFill>
                  <a:srgbClr val="FFFFFF"/>
                </a:solidFill>
              </a:rPr>
              <a:t> </a:t>
            </a:r>
          </a:p>
          <a:p>
            <a:r>
              <a:rPr lang="en-AU" dirty="0">
                <a:solidFill>
                  <a:srgbClr val="FFFFFF"/>
                </a:solidFill>
              </a:rPr>
              <a:t>Foursquare Developers Documentation. </a:t>
            </a:r>
            <a:r>
              <a:rPr lang="en-AU" i="1" dirty="0">
                <a:solidFill>
                  <a:srgbClr val="FFFFFF"/>
                </a:solidFill>
              </a:rPr>
              <a:t>Foursquare</a:t>
            </a:r>
            <a:r>
              <a:rPr lang="en-AU" dirty="0">
                <a:solidFill>
                  <a:srgbClr val="FFFFFF"/>
                </a:solidFill>
              </a:rPr>
              <a:t>. Retrieved from https://</a:t>
            </a:r>
            <a:r>
              <a:rPr lang="en-AU" dirty="0" err="1">
                <a:solidFill>
                  <a:srgbClr val="FFFFFF"/>
                </a:solidFill>
              </a:rPr>
              <a:t>developer.foursquare.com</a:t>
            </a:r>
            <a:r>
              <a:rPr lang="en-AU" dirty="0">
                <a:solidFill>
                  <a:srgbClr val="FFFFFF"/>
                </a:solidFill>
              </a:rPr>
              <a:t>/docs </a:t>
            </a:r>
          </a:p>
          <a:p>
            <a:endParaRPr lang="en-US" sz="2000" dirty="0">
              <a:solidFill>
                <a:srgbClr val="FFFFFF"/>
              </a:solidFill>
            </a:endParaRPr>
          </a:p>
        </p:txBody>
      </p:sp>
    </p:spTree>
    <p:extLst>
      <p:ext uri="{BB962C8B-B14F-4D97-AF65-F5344CB8AC3E}">
        <p14:creationId xmlns:p14="http://schemas.microsoft.com/office/powerpoint/2010/main" val="37492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7A4B6F5-7D02-6F46-929B-41CF36F6700A}"/>
              </a:ext>
            </a:extLst>
          </p:cNvPr>
          <p:cNvSpPr>
            <a:spLocks noGrp="1"/>
          </p:cNvSpPr>
          <p:nvPr>
            <p:ph type="title"/>
          </p:nvPr>
        </p:nvSpPr>
        <p:spPr>
          <a:xfrm>
            <a:off x="1141413" y="618518"/>
            <a:ext cx="9905998" cy="1478570"/>
          </a:xfrm>
        </p:spPr>
        <p:txBody>
          <a:bodyPr>
            <a:normAutofit/>
          </a:bodyPr>
          <a:lstStyle/>
          <a:p>
            <a:pPr algn="ctr"/>
            <a:r>
              <a:rPr lang="en-AU" b="1" dirty="0"/>
              <a:t>INTRODUCTION</a:t>
            </a:r>
            <a:br>
              <a:rPr lang="en-AU" dirty="0"/>
            </a:br>
            <a:endParaRPr lang="en-US" dirty="0"/>
          </a:p>
        </p:txBody>
      </p:sp>
      <p:sp>
        <p:nvSpPr>
          <p:cNvPr id="3" name="Content Placeholder 2">
            <a:extLst>
              <a:ext uri="{FF2B5EF4-FFF2-40B4-BE49-F238E27FC236}">
                <a16:creationId xmlns:a16="http://schemas.microsoft.com/office/drawing/2014/main" id="{908A5384-23D1-124C-8837-6C8AB52C1347}"/>
              </a:ext>
            </a:extLst>
          </p:cNvPr>
          <p:cNvSpPr>
            <a:spLocks noGrp="1"/>
          </p:cNvSpPr>
          <p:nvPr>
            <p:ph idx="1"/>
          </p:nvPr>
        </p:nvSpPr>
        <p:spPr>
          <a:xfrm>
            <a:off x="1141412" y="2249487"/>
            <a:ext cx="9905999" cy="3541714"/>
          </a:xfrm>
        </p:spPr>
        <p:txBody>
          <a:bodyPr>
            <a:normAutofit fontScale="92500" lnSpcReduction="10000"/>
          </a:bodyPr>
          <a:lstStyle/>
          <a:p>
            <a:pPr>
              <a:lnSpc>
                <a:spcPct val="110000"/>
              </a:lnSpc>
            </a:pPr>
            <a:r>
              <a:rPr lang="en-AU" dirty="0"/>
              <a:t>For many people, bakeries are a good place to get the best and exotic delicacies from. With the improving lifestyle of people, many prefer to opt for good bakeries to satisfy their tummies and with the arrival of new delicacies and sweets from across the world, opening a bakery store has its own brilliant financial returns.  </a:t>
            </a:r>
          </a:p>
          <a:p>
            <a:pPr>
              <a:lnSpc>
                <a:spcPct val="110000"/>
              </a:lnSpc>
            </a:pPr>
            <a:r>
              <a:rPr lang="en-AU" dirty="0"/>
              <a:t>Baking enthusiasts are keener than ever to tap this growing market that has more demand now than ever before. </a:t>
            </a:r>
          </a:p>
          <a:p>
            <a:pPr>
              <a:lnSpc>
                <a:spcPct val="110000"/>
              </a:lnSpc>
            </a:pPr>
            <a:r>
              <a:rPr lang="en-AU" dirty="0"/>
              <a:t>Opening bakeries allows property developers to earn rental income as well. </a:t>
            </a:r>
          </a:p>
          <a:p>
            <a:pPr>
              <a:lnSpc>
                <a:spcPct val="110000"/>
              </a:lnSpc>
            </a:pPr>
            <a:r>
              <a:rPr lang="en-AU" dirty="0"/>
              <a:t>The location of the bakery is one of the most important decisions that will determine whether it will be a success or a failure. </a:t>
            </a:r>
          </a:p>
          <a:p>
            <a:pPr>
              <a:lnSpc>
                <a:spcPct val="110000"/>
              </a:lnSpc>
            </a:pPr>
            <a:endParaRPr lang="en-US" sz="2000" dirty="0"/>
          </a:p>
        </p:txBody>
      </p:sp>
      <p:grpSp>
        <p:nvGrpSpPr>
          <p:cNvPr id="90" name="Group 89">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91"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7712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39EE407A-9574-AA49-BF21-1B7323217FDA}"/>
              </a:ext>
            </a:extLst>
          </p:cNvPr>
          <p:cNvSpPr>
            <a:spLocks noGrp="1"/>
          </p:cNvSpPr>
          <p:nvPr>
            <p:ph idx="1"/>
          </p:nvPr>
        </p:nvSpPr>
        <p:spPr>
          <a:xfrm>
            <a:off x="1141412" y="903288"/>
            <a:ext cx="9905999" cy="5154612"/>
          </a:xfrm>
        </p:spPr>
        <p:txBody>
          <a:bodyPr>
            <a:normAutofit/>
          </a:bodyPr>
          <a:lstStyle/>
          <a:p>
            <a:pPr marL="0" indent="0">
              <a:lnSpc>
                <a:spcPct val="110000"/>
              </a:lnSpc>
              <a:buNone/>
            </a:pPr>
            <a:r>
              <a:rPr lang="en-AU" sz="3500" b="1" dirty="0"/>
              <a:t>Business Problem </a:t>
            </a:r>
            <a:endParaRPr lang="en-AU" sz="3500" dirty="0"/>
          </a:p>
          <a:p>
            <a:pPr>
              <a:lnSpc>
                <a:spcPct val="110000"/>
              </a:lnSpc>
            </a:pPr>
            <a:r>
              <a:rPr lang="en-AU" dirty="0"/>
              <a:t>Objective: To analyse and select the best locations in the city of Delhi, India to open a new bakery. </a:t>
            </a:r>
          </a:p>
          <a:p>
            <a:pPr marL="0" indent="0">
              <a:lnSpc>
                <a:spcPct val="110000"/>
              </a:lnSpc>
              <a:buNone/>
            </a:pPr>
            <a:endParaRPr lang="en-AU" dirty="0"/>
          </a:p>
          <a:p>
            <a:pPr marL="0" indent="0">
              <a:lnSpc>
                <a:spcPct val="110000"/>
              </a:lnSpc>
              <a:buNone/>
            </a:pPr>
            <a:r>
              <a:rPr lang="en-AU" sz="3500" b="1" dirty="0"/>
              <a:t>Target Audience of this project </a:t>
            </a:r>
            <a:endParaRPr lang="en-AU" sz="3500" dirty="0"/>
          </a:p>
          <a:p>
            <a:pPr>
              <a:lnSpc>
                <a:spcPct val="110000"/>
              </a:lnSpc>
            </a:pPr>
            <a:r>
              <a:rPr lang="en-AU" dirty="0"/>
              <a:t>This project is particularly useful to help baking enthusiasts who are willing to take further steps in establishing their bakery. </a:t>
            </a:r>
          </a:p>
          <a:p>
            <a:pPr>
              <a:lnSpc>
                <a:spcPct val="110000"/>
              </a:lnSpc>
            </a:pPr>
            <a:r>
              <a:rPr lang="en-AU" dirty="0"/>
              <a:t>Now that more and more people are looking forward to taking up something that aligns with their passion, this project becomes even more important.</a:t>
            </a:r>
          </a:p>
          <a:p>
            <a:pPr>
              <a:lnSpc>
                <a:spcPct val="110000"/>
              </a:lnSpc>
            </a:pPr>
            <a:endParaRPr lang="en-US" sz="1300"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64478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9EB4DA4-C85F-A84A-B232-A0EE98CEA7F2}"/>
              </a:ext>
            </a:extLst>
          </p:cNvPr>
          <p:cNvSpPr>
            <a:spLocks noGrp="1"/>
          </p:cNvSpPr>
          <p:nvPr>
            <p:ph type="title"/>
          </p:nvPr>
        </p:nvSpPr>
        <p:spPr>
          <a:xfrm>
            <a:off x="1073150" y="171147"/>
            <a:ext cx="9905998" cy="1478570"/>
          </a:xfrm>
        </p:spPr>
        <p:txBody>
          <a:bodyPr>
            <a:normAutofit/>
          </a:bodyPr>
          <a:lstStyle/>
          <a:p>
            <a:pPr algn="ctr"/>
            <a:r>
              <a:rPr lang="en-AU" b="1" dirty="0"/>
              <a:t>DATA</a:t>
            </a:r>
            <a:br>
              <a:rPr lang="en-AU" dirty="0"/>
            </a:br>
            <a:endParaRPr lang="en-US" dirty="0"/>
          </a:p>
        </p:txBody>
      </p:sp>
      <p:sp>
        <p:nvSpPr>
          <p:cNvPr id="3" name="Content Placeholder 2">
            <a:extLst>
              <a:ext uri="{FF2B5EF4-FFF2-40B4-BE49-F238E27FC236}">
                <a16:creationId xmlns:a16="http://schemas.microsoft.com/office/drawing/2014/main" id="{1211215F-41F6-C94F-BFDE-F5D5058ECA06}"/>
              </a:ext>
            </a:extLst>
          </p:cNvPr>
          <p:cNvSpPr>
            <a:spLocks noGrp="1"/>
          </p:cNvSpPr>
          <p:nvPr>
            <p:ph idx="1"/>
          </p:nvPr>
        </p:nvSpPr>
        <p:spPr>
          <a:xfrm>
            <a:off x="903288" y="1435100"/>
            <a:ext cx="10144124" cy="5005388"/>
          </a:xfrm>
        </p:spPr>
        <p:txBody>
          <a:bodyPr>
            <a:normAutofit fontScale="47500" lnSpcReduction="20000"/>
          </a:bodyPr>
          <a:lstStyle/>
          <a:p>
            <a:pPr marL="0" indent="0">
              <a:lnSpc>
                <a:spcPct val="110000"/>
              </a:lnSpc>
              <a:buNone/>
            </a:pPr>
            <a:r>
              <a:rPr lang="en-AU" sz="6700" b="1" dirty="0"/>
              <a:t>To solve the problem, we will need the following data: </a:t>
            </a:r>
            <a:endParaRPr lang="en-AU" sz="6700" dirty="0"/>
          </a:p>
          <a:p>
            <a:pPr lvl="0">
              <a:lnSpc>
                <a:spcPct val="110000"/>
              </a:lnSpc>
            </a:pPr>
            <a:r>
              <a:rPr lang="en-AU" sz="5100" dirty="0"/>
              <a:t>List of neighbourhoods in Delhi. </a:t>
            </a:r>
          </a:p>
          <a:p>
            <a:pPr lvl="0">
              <a:lnSpc>
                <a:spcPct val="110000"/>
              </a:lnSpc>
            </a:pPr>
            <a:r>
              <a:rPr lang="en-AU" sz="5100" dirty="0"/>
              <a:t>Latitude and longitude coordinates of those neighbourhoods. </a:t>
            </a:r>
          </a:p>
          <a:p>
            <a:pPr lvl="0">
              <a:lnSpc>
                <a:spcPct val="110000"/>
              </a:lnSpc>
            </a:pPr>
            <a:r>
              <a:rPr lang="en-AU" sz="5100" dirty="0"/>
              <a:t>Venue data, particularly data related to bakeries. </a:t>
            </a:r>
          </a:p>
          <a:p>
            <a:pPr marL="0" lvl="0" indent="0">
              <a:lnSpc>
                <a:spcPct val="110000"/>
              </a:lnSpc>
              <a:buNone/>
            </a:pPr>
            <a:r>
              <a:rPr lang="en-AU" sz="6700" b="1" dirty="0"/>
              <a:t>Sources of data and methods to extract them:</a:t>
            </a:r>
            <a:endParaRPr lang="en-AU" sz="6700" dirty="0"/>
          </a:p>
          <a:p>
            <a:pPr>
              <a:lnSpc>
                <a:spcPct val="110000"/>
              </a:lnSpc>
            </a:pPr>
            <a:r>
              <a:rPr lang="en-AU" sz="5100" dirty="0"/>
              <a:t>This Wikipedia page </a:t>
            </a:r>
            <a:r>
              <a:rPr lang="en-AU" sz="5100" dirty="0">
                <a:hlinkClick r:id="rId2"/>
              </a:rPr>
              <a:t>https://en.wikipedia.org/wiki/Category:Neighbourhoods_in_Delhi</a:t>
            </a:r>
            <a:endParaRPr lang="en-AU" sz="5100" dirty="0"/>
          </a:p>
          <a:p>
            <a:pPr>
              <a:lnSpc>
                <a:spcPct val="110000"/>
              </a:lnSpc>
            </a:pPr>
            <a:r>
              <a:rPr lang="en-AU" sz="5100" dirty="0"/>
              <a:t> We will use web scraping techniques to extract the data from the Wikipedia page, with the help of Python requests and </a:t>
            </a:r>
            <a:r>
              <a:rPr lang="en-AU" sz="5100" dirty="0" err="1"/>
              <a:t>beautifulsoup</a:t>
            </a:r>
            <a:r>
              <a:rPr lang="en-AU" sz="5100" dirty="0"/>
              <a:t> packages. </a:t>
            </a:r>
          </a:p>
          <a:p>
            <a:pPr>
              <a:lnSpc>
                <a:spcPct val="110000"/>
              </a:lnSpc>
            </a:pPr>
            <a:r>
              <a:rPr lang="en-AU" sz="5100" dirty="0"/>
              <a:t>using Python Geocoder package to get the latitude and longitude coordinates of the neighbourhoods. </a:t>
            </a:r>
          </a:p>
          <a:p>
            <a:pPr>
              <a:lnSpc>
                <a:spcPct val="110000"/>
              </a:lnSpc>
            </a:pPr>
            <a:endParaRPr lang="en-US" sz="1500"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31045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9"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3306403-AA97-0E41-8576-2D6FC353B98E}"/>
              </a:ext>
            </a:extLst>
          </p:cNvPr>
          <p:cNvSpPr>
            <a:spLocks noGrp="1"/>
          </p:cNvSpPr>
          <p:nvPr>
            <p:ph type="title"/>
          </p:nvPr>
        </p:nvSpPr>
        <p:spPr>
          <a:xfrm>
            <a:off x="1141413" y="618518"/>
            <a:ext cx="9905998" cy="1478570"/>
          </a:xfrm>
        </p:spPr>
        <p:txBody>
          <a:bodyPr>
            <a:normAutofit/>
          </a:bodyPr>
          <a:lstStyle/>
          <a:p>
            <a:pPr algn="ctr"/>
            <a:r>
              <a:rPr lang="en-AU" b="1" dirty="0"/>
              <a:t>METHODOLOGY</a:t>
            </a:r>
            <a:br>
              <a:rPr lang="en-AU" dirty="0"/>
            </a:br>
            <a:endParaRPr lang="en-US" dirty="0"/>
          </a:p>
        </p:txBody>
      </p:sp>
      <p:sp>
        <p:nvSpPr>
          <p:cNvPr id="3" name="Content Placeholder 2">
            <a:extLst>
              <a:ext uri="{FF2B5EF4-FFF2-40B4-BE49-F238E27FC236}">
                <a16:creationId xmlns:a16="http://schemas.microsoft.com/office/drawing/2014/main" id="{215C000D-A632-3A47-8156-E1139D47BBC9}"/>
              </a:ext>
            </a:extLst>
          </p:cNvPr>
          <p:cNvSpPr>
            <a:spLocks noGrp="1"/>
          </p:cNvSpPr>
          <p:nvPr>
            <p:ph idx="1"/>
          </p:nvPr>
        </p:nvSpPr>
        <p:spPr>
          <a:xfrm>
            <a:off x="1141412" y="1382713"/>
            <a:ext cx="10090150" cy="4838700"/>
          </a:xfrm>
        </p:spPr>
        <p:txBody>
          <a:bodyPr>
            <a:normAutofit fontScale="92500" lnSpcReduction="10000"/>
          </a:bodyPr>
          <a:lstStyle/>
          <a:p>
            <a:pPr marL="0" lvl="0" indent="0">
              <a:lnSpc>
                <a:spcPct val="110000"/>
              </a:lnSpc>
              <a:buNone/>
            </a:pPr>
            <a:endParaRPr lang="en-AU" sz="1700" dirty="0"/>
          </a:p>
          <a:p>
            <a:pPr>
              <a:lnSpc>
                <a:spcPct val="110000"/>
              </a:lnSpc>
            </a:pPr>
            <a:r>
              <a:rPr lang="en-AU" sz="2600" dirty="0"/>
              <a:t>Firstly, we need to get the list of neighbourhoods in the city of Delhi. Fortunately, the list is available in the Wikipedia page (https://</a:t>
            </a:r>
            <a:r>
              <a:rPr lang="en-AU" sz="2600" dirty="0" err="1"/>
              <a:t>en.wikipedia.org</a:t>
            </a:r>
            <a:r>
              <a:rPr lang="en-AU" sz="2600" dirty="0"/>
              <a:t>/wiki/</a:t>
            </a:r>
            <a:r>
              <a:rPr lang="en-AU" sz="2600" dirty="0" err="1"/>
              <a:t>Category:Neighbourhoods_in_Delhi</a:t>
            </a:r>
            <a:r>
              <a:rPr lang="en-AU" sz="2600" dirty="0"/>
              <a:t>). For this we use pandas library.</a:t>
            </a:r>
          </a:p>
          <a:p>
            <a:pPr>
              <a:lnSpc>
                <a:spcPct val="110000"/>
              </a:lnSpc>
            </a:pPr>
            <a:r>
              <a:rPr lang="en-AU" sz="2600" dirty="0"/>
              <a:t>Next, we will use Foursquare API to get the top 100 venues that are within a radius of 2000 meters. Foursquare will return the venue data in JSON format and we will extract the venue name, venue category, venue latitude and longitude. </a:t>
            </a:r>
          </a:p>
          <a:p>
            <a:pPr>
              <a:lnSpc>
                <a:spcPct val="110000"/>
              </a:lnSpc>
            </a:pPr>
            <a:r>
              <a:rPr lang="en-AU" sz="2600" dirty="0"/>
              <a:t>Then, we will analyse each neighbourhood by grouping the rows by neighbourhood and taking the mean of the frequency of occurrence of each venue category. </a:t>
            </a:r>
          </a:p>
          <a:p>
            <a:pPr>
              <a:lnSpc>
                <a:spcPct val="110000"/>
              </a:lnSpc>
            </a:pPr>
            <a:endParaRPr lang="en-US" sz="1700" dirty="0"/>
          </a:p>
        </p:txBody>
      </p:sp>
      <p:grpSp>
        <p:nvGrpSpPr>
          <p:cNvPr id="87" name="Group 86">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88"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31891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8F460274-7627-7F43-9767-01FB68829D4C}"/>
              </a:ext>
            </a:extLst>
          </p:cNvPr>
          <p:cNvSpPr>
            <a:spLocks noGrp="1"/>
          </p:cNvSpPr>
          <p:nvPr>
            <p:ph idx="1"/>
          </p:nvPr>
        </p:nvSpPr>
        <p:spPr>
          <a:xfrm>
            <a:off x="1141412" y="912813"/>
            <a:ext cx="9905999" cy="4878388"/>
          </a:xfrm>
        </p:spPr>
        <p:txBody>
          <a:bodyPr>
            <a:normAutofit lnSpcReduction="10000"/>
          </a:bodyPr>
          <a:lstStyle/>
          <a:p>
            <a:pPr>
              <a:lnSpc>
                <a:spcPct val="110000"/>
              </a:lnSpc>
            </a:pPr>
            <a:r>
              <a:rPr lang="en-AU" dirty="0"/>
              <a:t>By doing so, we are also preparing the data for use in clustering. Since we are analysing the “Bakery” data, we will filter the “Bakery” as venue category for the neighbourhoods. </a:t>
            </a:r>
          </a:p>
          <a:p>
            <a:pPr>
              <a:lnSpc>
                <a:spcPct val="110000"/>
              </a:lnSpc>
            </a:pPr>
            <a:r>
              <a:rPr lang="en-AU" dirty="0"/>
              <a:t>Lastly, we will perform clustering on the data by using k-means clustering. We will cluster the neighbourhoods into 3 clusters based on their frequency of occurrence for “Bakery”. </a:t>
            </a:r>
          </a:p>
          <a:p>
            <a:pPr>
              <a:lnSpc>
                <a:spcPct val="110000"/>
              </a:lnSpc>
            </a:pPr>
            <a:r>
              <a:rPr lang="en-AU" dirty="0"/>
              <a:t>The results will allow us to identify which neighbourhoods have higher concentration of bakeries and which neighbourhoods have fewer number of bakeries.</a:t>
            </a:r>
          </a:p>
          <a:p>
            <a:pPr>
              <a:lnSpc>
                <a:spcPct val="110000"/>
              </a:lnSpc>
            </a:pPr>
            <a:r>
              <a:rPr lang="en-AU" dirty="0"/>
              <a:t> Based on the occurrence of bakeries in different neighbourhoods, it will help us to answer the question as to which neighbourhoods are most suitable to open new bakeries. </a:t>
            </a:r>
          </a:p>
          <a:p>
            <a:pPr>
              <a:lnSpc>
                <a:spcPct val="110000"/>
              </a:lnSpc>
            </a:pPr>
            <a:endParaRPr lang="en-US" sz="2000"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17389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6" name="Rectangle 4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ECBF2CCC-2655-D643-9083-9B2C1EA5AE89}"/>
              </a:ext>
            </a:extLst>
          </p:cNvPr>
          <p:cNvSpPr>
            <a:spLocks noGrp="1"/>
          </p:cNvSpPr>
          <p:nvPr>
            <p:ph type="title"/>
          </p:nvPr>
        </p:nvSpPr>
        <p:spPr>
          <a:xfrm>
            <a:off x="6448425" y="618518"/>
            <a:ext cx="4598985" cy="1478570"/>
          </a:xfrm>
        </p:spPr>
        <p:txBody>
          <a:bodyPr>
            <a:normAutofit/>
          </a:bodyPr>
          <a:lstStyle/>
          <a:p>
            <a:pPr algn="ctr"/>
            <a:r>
              <a:rPr lang="en-AU" b="1" dirty="0"/>
              <a:t>RESULTS</a:t>
            </a:r>
            <a:br>
              <a:rPr lang="en-AU" dirty="0"/>
            </a:br>
            <a:endParaRPr lang="en-US" dirty="0"/>
          </a:p>
        </p:txBody>
      </p:sp>
      <p:pic>
        <p:nvPicPr>
          <p:cNvPr id="5" name="Picture 4" descr="A close up of a map&#10;&#10;Description automatically generated">
            <a:extLst>
              <a:ext uri="{FF2B5EF4-FFF2-40B4-BE49-F238E27FC236}">
                <a16:creationId xmlns:a16="http://schemas.microsoft.com/office/drawing/2014/main" id="{9F79A843-3135-F542-8117-54B98876B85F}"/>
              </a:ext>
            </a:extLst>
          </p:cNvPr>
          <p:cNvPicPr>
            <a:picLocks noChangeAspect="1"/>
          </p:cNvPicPr>
          <p:nvPr/>
        </p:nvPicPr>
        <p:blipFill rotWithShape="1">
          <a:blip r:embed="rId3"/>
          <a:srcRect l="22206" r="24635" b="2"/>
          <a:stretch/>
        </p:blipFill>
        <p:spPr>
          <a:xfrm>
            <a:off x="-5597" y="10"/>
            <a:ext cx="6101597" cy="6857990"/>
          </a:xfrm>
          <a:prstGeom prst="rect">
            <a:avLst/>
          </a:prstGeom>
        </p:spPr>
      </p:pic>
      <p:grpSp>
        <p:nvGrpSpPr>
          <p:cNvPr id="49" name="Group 4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0" name="Rectangle 4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Rectangle 5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Rectangle 7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Rectangle 8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A23CB7A3-1D5B-CB40-9DF7-903B19D030D4}"/>
              </a:ext>
            </a:extLst>
          </p:cNvPr>
          <p:cNvSpPr>
            <a:spLocks noGrp="1"/>
          </p:cNvSpPr>
          <p:nvPr>
            <p:ph idx="1"/>
          </p:nvPr>
        </p:nvSpPr>
        <p:spPr>
          <a:xfrm>
            <a:off x="6448425" y="1830388"/>
            <a:ext cx="5410200" cy="3989995"/>
          </a:xfrm>
        </p:spPr>
        <p:txBody>
          <a:bodyPr>
            <a:noAutofit/>
          </a:bodyPr>
          <a:lstStyle/>
          <a:p>
            <a:pPr marL="457200" lvl="0" indent="-457200">
              <a:lnSpc>
                <a:spcPct val="110000"/>
              </a:lnSpc>
              <a:buFont typeface="+mj-lt"/>
              <a:buAutoNum type="arabicPeriod"/>
            </a:pPr>
            <a:r>
              <a:rPr lang="en-AU" dirty="0"/>
              <a:t>Cluster 0: Neighbourhoods with moderate number of bakeries </a:t>
            </a:r>
          </a:p>
          <a:p>
            <a:pPr marL="457200" lvl="0" indent="-457200">
              <a:lnSpc>
                <a:spcPct val="110000"/>
              </a:lnSpc>
              <a:buFont typeface="+mj-lt"/>
              <a:buAutoNum type="arabicPeriod"/>
            </a:pPr>
            <a:r>
              <a:rPr lang="en-AU" dirty="0"/>
              <a:t>Cluster 1: Neighbourhoods with low number to no existence of bakeries </a:t>
            </a:r>
          </a:p>
          <a:p>
            <a:pPr marL="457200" lvl="0" indent="-457200">
              <a:lnSpc>
                <a:spcPct val="110000"/>
              </a:lnSpc>
              <a:buFont typeface="+mj-lt"/>
              <a:buAutoNum type="arabicPeriod"/>
            </a:pPr>
            <a:r>
              <a:rPr lang="en-AU" dirty="0"/>
              <a:t>Cluster 2: Neighbourhoods with high concentration of bakeries </a:t>
            </a:r>
          </a:p>
          <a:p>
            <a:pPr>
              <a:lnSpc>
                <a:spcPct val="110000"/>
              </a:lnSpc>
            </a:pPr>
            <a:r>
              <a:rPr lang="en-AU" dirty="0"/>
              <a:t>The results of the clustering are visualized in the map with cluster 0 in red colour, cluster 1 in purple colour, and cluster 2 in mint green colour.</a:t>
            </a:r>
            <a:endParaRPr lang="en-US" dirty="0"/>
          </a:p>
        </p:txBody>
      </p:sp>
    </p:spTree>
    <p:extLst>
      <p:ext uri="{BB962C8B-B14F-4D97-AF65-F5344CB8AC3E}">
        <p14:creationId xmlns:p14="http://schemas.microsoft.com/office/powerpoint/2010/main" val="114343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5BBD4077-D333-6645-A70E-7D0CB8E8518D}"/>
              </a:ext>
            </a:extLst>
          </p:cNvPr>
          <p:cNvSpPr>
            <a:spLocks noGrp="1"/>
          </p:cNvSpPr>
          <p:nvPr>
            <p:ph type="title"/>
          </p:nvPr>
        </p:nvSpPr>
        <p:spPr>
          <a:xfrm>
            <a:off x="1141413" y="618518"/>
            <a:ext cx="9905998" cy="1478570"/>
          </a:xfrm>
        </p:spPr>
        <p:txBody>
          <a:bodyPr>
            <a:normAutofit/>
          </a:bodyPr>
          <a:lstStyle/>
          <a:p>
            <a:pPr algn="ctr"/>
            <a:r>
              <a:rPr lang="en-AU" b="1" dirty="0"/>
              <a:t>DISCUSSION</a:t>
            </a:r>
            <a:br>
              <a:rPr lang="en-AU" dirty="0"/>
            </a:br>
            <a:endParaRPr lang="en-US" dirty="0"/>
          </a:p>
        </p:txBody>
      </p:sp>
      <p:sp>
        <p:nvSpPr>
          <p:cNvPr id="3" name="Content Placeholder 2">
            <a:extLst>
              <a:ext uri="{FF2B5EF4-FFF2-40B4-BE49-F238E27FC236}">
                <a16:creationId xmlns:a16="http://schemas.microsoft.com/office/drawing/2014/main" id="{7EDF42E5-EB62-BB4F-8E57-44C8AB9BDF49}"/>
              </a:ext>
            </a:extLst>
          </p:cNvPr>
          <p:cNvSpPr>
            <a:spLocks noGrp="1"/>
          </p:cNvSpPr>
          <p:nvPr>
            <p:ph idx="1"/>
          </p:nvPr>
        </p:nvSpPr>
        <p:spPr>
          <a:xfrm>
            <a:off x="1141412" y="1435100"/>
            <a:ext cx="9905999" cy="4895849"/>
          </a:xfrm>
        </p:spPr>
        <p:txBody>
          <a:bodyPr>
            <a:noAutofit/>
          </a:bodyPr>
          <a:lstStyle/>
          <a:p>
            <a:pPr>
              <a:lnSpc>
                <a:spcPct val="110000"/>
              </a:lnSpc>
            </a:pPr>
            <a:r>
              <a:rPr lang="en-AU" dirty="0"/>
              <a:t>Most of the bakeries are concentrated in the central area of Delhi, with the highest number in cluster 2 and moderate number in cluster 0. </a:t>
            </a:r>
          </a:p>
          <a:p>
            <a:pPr>
              <a:lnSpc>
                <a:spcPct val="110000"/>
              </a:lnSpc>
            </a:pPr>
            <a:r>
              <a:rPr lang="en-AU" dirty="0"/>
              <a:t>On the other hand, cluster 1 has very low number of bakeries in the neighbourhoods.</a:t>
            </a:r>
          </a:p>
          <a:p>
            <a:pPr>
              <a:lnSpc>
                <a:spcPct val="110000"/>
              </a:lnSpc>
            </a:pPr>
            <a:r>
              <a:rPr lang="en-AU" dirty="0"/>
              <a:t>Bakeries can also stand out from the competition if they have new items to offer in neighbourhoods in cluster 0 with moderate competition.</a:t>
            </a:r>
          </a:p>
          <a:p>
            <a:pPr>
              <a:lnSpc>
                <a:spcPct val="110000"/>
              </a:lnSpc>
            </a:pPr>
            <a:r>
              <a:rPr lang="en-AU" dirty="0"/>
              <a:t>Lastly, developers are advised to avoid neighbourhoods in cluster 2 which already have high concentration of bakeries and suffering from intense competition.</a:t>
            </a:r>
            <a:endParaRPr lang="en-US"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287083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D73F956-7020-1440-87D6-7BE0BF5DBCDD}"/>
              </a:ext>
            </a:extLst>
          </p:cNvPr>
          <p:cNvSpPr>
            <a:spLocks noGrp="1"/>
          </p:cNvSpPr>
          <p:nvPr>
            <p:ph type="title"/>
          </p:nvPr>
        </p:nvSpPr>
        <p:spPr>
          <a:xfrm>
            <a:off x="1141413" y="618518"/>
            <a:ext cx="9905998" cy="1478570"/>
          </a:xfrm>
        </p:spPr>
        <p:txBody>
          <a:bodyPr>
            <a:normAutofit/>
          </a:bodyPr>
          <a:lstStyle/>
          <a:p>
            <a:pPr algn="ctr"/>
            <a:r>
              <a:rPr lang="en-AU" sz="3300" b="1" dirty="0"/>
              <a:t> Suggestions </a:t>
            </a:r>
            <a:br>
              <a:rPr lang="en-AU" sz="3300" dirty="0"/>
            </a:br>
            <a:endParaRPr lang="en-US" sz="3300" dirty="0"/>
          </a:p>
        </p:txBody>
      </p:sp>
      <p:sp>
        <p:nvSpPr>
          <p:cNvPr id="3" name="Content Placeholder 2">
            <a:extLst>
              <a:ext uri="{FF2B5EF4-FFF2-40B4-BE49-F238E27FC236}">
                <a16:creationId xmlns:a16="http://schemas.microsoft.com/office/drawing/2014/main" id="{5DBE03DB-B8E6-6C4A-9766-768DB94F98E0}"/>
              </a:ext>
            </a:extLst>
          </p:cNvPr>
          <p:cNvSpPr>
            <a:spLocks noGrp="1"/>
          </p:cNvSpPr>
          <p:nvPr>
            <p:ph idx="1"/>
          </p:nvPr>
        </p:nvSpPr>
        <p:spPr>
          <a:xfrm>
            <a:off x="1141412" y="1730376"/>
            <a:ext cx="9905999" cy="4600574"/>
          </a:xfrm>
        </p:spPr>
        <p:txBody>
          <a:bodyPr>
            <a:normAutofit/>
          </a:bodyPr>
          <a:lstStyle/>
          <a:p>
            <a:pPr marL="0" indent="0">
              <a:lnSpc>
                <a:spcPct val="110000"/>
              </a:lnSpc>
              <a:buNone/>
            </a:pPr>
            <a:endParaRPr lang="en-AU" sz="1700" dirty="0"/>
          </a:p>
          <a:p>
            <a:pPr>
              <a:lnSpc>
                <a:spcPct val="110000"/>
              </a:lnSpc>
            </a:pPr>
            <a:r>
              <a:rPr lang="en-AU" dirty="0"/>
              <a:t>Cluster 1 is best suited for a new bakery.</a:t>
            </a:r>
          </a:p>
          <a:p>
            <a:pPr>
              <a:lnSpc>
                <a:spcPct val="110000"/>
              </a:lnSpc>
            </a:pPr>
            <a:r>
              <a:rPr lang="en-US" dirty="0"/>
              <a:t>Cluster 0 can be used to open a new bakery with moderate competition, and it can stand out if the owner has some special dishes or offers.</a:t>
            </a:r>
          </a:p>
          <a:p>
            <a:pPr>
              <a:lnSpc>
                <a:spcPct val="110000"/>
              </a:lnSpc>
            </a:pPr>
            <a:r>
              <a:rPr lang="en-US" dirty="0"/>
              <a:t>Cluster 2 should be avoided as it has high competition and can hit the revenue generation.</a:t>
            </a:r>
          </a:p>
          <a:p>
            <a:pPr>
              <a:lnSpc>
                <a:spcPct val="110000"/>
              </a:lnSpc>
            </a:pPr>
            <a:r>
              <a:rPr lang="en-US" dirty="0"/>
              <a:t>Other factors such as family income, rent of a shop and culture of the place shall be kept in mind for further study.</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000820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8</TotalTime>
  <Words>998</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PowerPoint Presentation</vt:lpstr>
      <vt:lpstr>INTRODUCTION </vt:lpstr>
      <vt:lpstr>PowerPoint Presentation</vt:lpstr>
      <vt:lpstr>DATA </vt:lpstr>
      <vt:lpstr>METHODOLOGY </vt:lpstr>
      <vt:lpstr>PowerPoint Presentation</vt:lpstr>
      <vt:lpstr>RESULTS </vt:lpstr>
      <vt:lpstr>DISCUSSION </vt:lpstr>
      <vt:lpstr> Suggestions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Shubh (sgupt6)</dc:creator>
  <cp:lastModifiedBy>GUPTA, Shubh (sgupt6)</cp:lastModifiedBy>
  <cp:revision>2</cp:revision>
  <dcterms:created xsi:type="dcterms:W3CDTF">2020-07-12T14:44:28Z</dcterms:created>
  <dcterms:modified xsi:type="dcterms:W3CDTF">2020-07-12T14:55:41Z</dcterms:modified>
</cp:coreProperties>
</file>