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700" r:id="rId2"/>
    <p:sldMasterId id="2147483726" r:id="rId3"/>
    <p:sldMasterId id="2147483752" r:id="rId4"/>
    <p:sldMasterId id="2147483778" r:id="rId5"/>
    <p:sldMasterId id="2147483804" r:id="rId6"/>
    <p:sldMasterId id="2147484023" r:id="rId7"/>
  </p:sldMasterIdLst>
  <p:notesMasterIdLst>
    <p:notesMasterId r:id="rId20"/>
  </p:notesMasterIdLst>
  <p:sldIdLst>
    <p:sldId id="256" r:id="rId8"/>
    <p:sldId id="268" r:id="rId9"/>
    <p:sldId id="269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5322" autoAdjust="0"/>
  </p:normalViewPr>
  <p:slideViewPr>
    <p:cSldViewPr snapToGrid="0">
      <p:cViewPr varScale="1">
        <p:scale>
          <a:sx n="54" d="100"/>
          <a:sy n="54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Sheet2!$A$5:$A$200</c:f>
              <c:multiLvlStrCache>
                <c:ptCount val="182"/>
                <c:lvl>
                  <c:pt idx="0">
                    <c:v>43297</c:v>
                  </c:pt>
                  <c:pt idx="1">
                    <c:v>43305</c:v>
                  </c:pt>
                  <c:pt idx="2">
                    <c:v>43340</c:v>
                  </c:pt>
                  <c:pt idx="3">
                    <c:v>43397</c:v>
                  </c:pt>
                  <c:pt idx="4">
                    <c:v>43416</c:v>
                  </c:pt>
                  <c:pt idx="5">
                    <c:v>43458</c:v>
                  </c:pt>
                  <c:pt idx="6">
                    <c:v>43521</c:v>
                  </c:pt>
                  <c:pt idx="7">
                    <c:v>43567</c:v>
                  </c:pt>
                  <c:pt idx="8">
                    <c:v>44077</c:v>
                  </c:pt>
                  <c:pt idx="9">
                    <c:v>44223</c:v>
                  </c:pt>
                  <c:pt idx="10">
                    <c:v>44288</c:v>
                  </c:pt>
                  <c:pt idx="11">
                    <c:v>44431</c:v>
                  </c:pt>
                  <c:pt idx="12">
                    <c:v>13-Aug-18</c:v>
                  </c:pt>
                  <c:pt idx="13">
                    <c:v>18-Apr-19</c:v>
                  </c:pt>
                  <c:pt idx="14">
                    <c:v>18-Mar-20</c:v>
                  </c:pt>
                  <c:pt idx="15">
                    <c:v>26-Jun-18</c:v>
                  </c:pt>
                  <c:pt idx="16">
                    <c:v>26-Mar-19</c:v>
                  </c:pt>
                  <c:pt idx="17">
                    <c:v>Oct 1, 2018</c:v>
                  </c:pt>
                  <c:pt idx="18">
                    <c:v>43392</c:v>
                  </c:pt>
                  <c:pt idx="19">
                    <c:v>43494</c:v>
                  </c:pt>
                  <c:pt idx="20">
                    <c:v>43710</c:v>
                  </c:pt>
                  <c:pt idx="21">
                    <c:v>43914</c:v>
                  </c:pt>
                  <c:pt idx="22">
                    <c:v>43972</c:v>
                  </c:pt>
                  <c:pt idx="23">
                    <c:v>44195</c:v>
                  </c:pt>
                  <c:pt idx="24">
                    <c:v>10-Aug-20</c:v>
                  </c:pt>
                  <c:pt idx="25">
                    <c:v>13-Jan-20</c:v>
                  </c:pt>
                  <c:pt idx="26">
                    <c:v>18-Nov-19</c:v>
                  </c:pt>
                  <c:pt idx="27">
                    <c:v>19-Apr-21</c:v>
                  </c:pt>
                  <c:pt idx="28">
                    <c:v>26-Feb-20</c:v>
                  </c:pt>
                  <c:pt idx="29">
                    <c:v>27-Dec-19</c:v>
                  </c:pt>
                  <c:pt idx="30">
                    <c:v>29-Aug-19</c:v>
                  </c:pt>
                  <c:pt idx="31">
                    <c:v>31-Dec-18</c:v>
                  </c:pt>
                  <c:pt idx="32">
                    <c:v>3-Jan-19</c:v>
                  </c:pt>
                  <c:pt idx="33">
                    <c:v>3-Sep-18</c:v>
                  </c:pt>
                  <c:pt idx="34">
                    <c:v>5-Feb-18</c:v>
                  </c:pt>
                  <c:pt idx="35">
                    <c:v>Apr 29, 2020</c:v>
                  </c:pt>
                  <c:pt idx="36">
                    <c:v>43291</c:v>
                  </c:pt>
                  <c:pt idx="37">
                    <c:v>43430</c:v>
                  </c:pt>
                  <c:pt idx="38">
                    <c:v>43521</c:v>
                  </c:pt>
                  <c:pt idx="39">
                    <c:v>43809</c:v>
                  </c:pt>
                  <c:pt idx="40">
                    <c:v>44425</c:v>
                  </c:pt>
                  <c:pt idx="41">
                    <c:v>10-Dec-18</c:v>
                  </c:pt>
                  <c:pt idx="42">
                    <c:v>22-May-20</c:v>
                  </c:pt>
                  <c:pt idx="43">
                    <c:v>27-Jan-20</c:v>
                  </c:pt>
                  <c:pt idx="44">
                    <c:v>Jan 25, 2021</c:v>
                  </c:pt>
                  <c:pt idx="45">
                    <c:v>Jul 16, 2019</c:v>
                  </c:pt>
                  <c:pt idx="46">
                    <c:v>Jun 11, 2021</c:v>
                  </c:pt>
                  <c:pt idx="47">
                    <c:v>Oct 16, 2020</c:v>
                  </c:pt>
                  <c:pt idx="48">
                    <c:v>14-05-2019</c:v>
                  </c:pt>
                  <c:pt idx="49">
                    <c:v>43430</c:v>
                  </c:pt>
                  <c:pt idx="50">
                    <c:v>43794</c:v>
                  </c:pt>
                  <c:pt idx="51">
                    <c:v>44078</c:v>
                  </c:pt>
                  <c:pt idx="52">
                    <c:v>44285</c:v>
                  </c:pt>
                  <c:pt idx="53">
                    <c:v>44383</c:v>
                  </c:pt>
                  <c:pt idx="54">
                    <c:v>15-Apr-19</c:v>
                  </c:pt>
                  <c:pt idx="55">
                    <c:v>26-Nov-18</c:v>
                  </c:pt>
                  <c:pt idx="56">
                    <c:v>27-May-19</c:v>
                  </c:pt>
                  <c:pt idx="57">
                    <c:v>30-Mar-21</c:v>
                  </c:pt>
                  <c:pt idx="58">
                    <c:v>30-Sep-20</c:v>
                  </c:pt>
                  <c:pt idx="59">
                    <c:v>8-Jan-19</c:v>
                  </c:pt>
                  <c:pt idx="60">
                    <c:v>Apr 15, 2020</c:v>
                  </c:pt>
                  <c:pt idx="61">
                    <c:v>19-08-2020</c:v>
                  </c:pt>
                  <c:pt idx="62">
                    <c:v>43234</c:v>
                  </c:pt>
                  <c:pt idx="63">
                    <c:v>43255</c:v>
                  </c:pt>
                  <c:pt idx="64">
                    <c:v>43280</c:v>
                  </c:pt>
                  <c:pt idx="65">
                    <c:v>43602</c:v>
                  </c:pt>
                  <c:pt idx="66">
                    <c:v>43682</c:v>
                  </c:pt>
                  <c:pt idx="67">
                    <c:v>43916</c:v>
                  </c:pt>
                  <c:pt idx="68">
                    <c:v>44011</c:v>
                  </c:pt>
                  <c:pt idx="69">
                    <c:v>44221</c:v>
                  </c:pt>
                  <c:pt idx="70">
                    <c:v>44393</c:v>
                  </c:pt>
                  <c:pt idx="71">
                    <c:v>44473</c:v>
                  </c:pt>
                  <c:pt idx="72">
                    <c:v>15-Mar-21</c:v>
                  </c:pt>
                  <c:pt idx="73">
                    <c:v>1-Feb-21</c:v>
                  </c:pt>
                  <c:pt idx="74">
                    <c:v>28-Dec-20</c:v>
                  </c:pt>
                  <c:pt idx="75">
                    <c:v>Jul 5, 2021</c:v>
                  </c:pt>
                  <c:pt idx="76">
                    <c:v>May 5, 2020</c:v>
                  </c:pt>
                  <c:pt idx="77">
                    <c:v>Nov 13, 2020</c:v>
                  </c:pt>
                  <c:pt idx="78">
                    <c:v>Sep 23, 2021</c:v>
                  </c:pt>
                  <c:pt idx="79">
                    <c:v>43152</c:v>
                  </c:pt>
                  <c:pt idx="80">
                    <c:v>43643</c:v>
                  </c:pt>
                  <c:pt idx="81">
                    <c:v>44062</c:v>
                  </c:pt>
                  <c:pt idx="82">
                    <c:v>16-Sep-20</c:v>
                  </c:pt>
                  <c:pt idx="83">
                    <c:v>1-Feb-19</c:v>
                  </c:pt>
                  <c:pt idx="84">
                    <c:v>26-Jun-19</c:v>
                  </c:pt>
                  <c:pt idx="85">
                    <c:v>28-Jan-19</c:v>
                  </c:pt>
                  <c:pt idx="86">
                    <c:v>30-Apr-20</c:v>
                  </c:pt>
                  <c:pt idx="87">
                    <c:v>3-Jul-19</c:v>
                  </c:pt>
                  <c:pt idx="88">
                    <c:v>7-Jun-18</c:v>
                  </c:pt>
                  <c:pt idx="89">
                    <c:v>43416</c:v>
                  </c:pt>
                  <c:pt idx="90">
                    <c:v>44193</c:v>
                  </c:pt>
                  <c:pt idx="91">
                    <c:v>10-Feb-21</c:v>
                  </c:pt>
                  <c:pt idx="92">
                    <c:v>12-Nov-18</c:v>
                  </c:pt>
                  <c:pt idx="93">
                    <c:v>21-Oct-19</c:v>
                  </c:pt>
                  <c:pt idx="94">
                    <c:v>24-Apr-20</c:v>
                  </c:pt>
                  <c:pt idx="95">
                    <c:v>Aug 12, 2020</c:v>
                  </c:pt>
                  <c:pt idx="96">
                    <c:v>08-07-2019</c:v>
                  </c:pt>
                  <c:pt idx="97">
                    <c:v>43311</c:v>
                  </c:pt>
                  <c:pt idx="98">
                    <c:v>43563</c:v>
                  </c:pt>
                  <c:pt idx="99">
                    <c:v>43725</c:v>
                  </c:pt>
                  <c:pt idx="100">
                    <c:v>43794</c:v>
                  </c:pt>
                  <c:pt idx="101">
                    <c:v>43874</c:v>
                  </c:pt>
                  <c:pt idx="102">
                    <c:v>44004</c:v>
                  </c:pt>
                  <c:pt idx="103">
                    <c:v>44393</c:v>
                  </c:pt>
                  <c:pt idx="104">
                    <c:v>12-Feb-21</c:v>
                  </c:pt>
                  <c:pt idx="105">
                    <c:v>18-Feb-19</c:v>
                  </c:pt>
                  <c:pt idx="106">
                    <c:v>21-Dec-20</c:v>
                  </c:pt>
                  <c:pt idx="107">
                    <c:v>29-Oct-18</c:v>
                  </c:pt>
                  <c:pt idx="108">
                    <c:v>May 11, 2020</c:v>
                  </c:pt>
                  <c:pt idx="109">
                    <c:v>Nov 2, 2018</c:v>
                  </c:pt>
                  <c:pt idx="110">
                    <c:v>Nov 25, 2019</c:v>
                  </c:pt>
                  <c:pt idx="111">
                    <c:v>Nov 30, 2018</c:v>
                  </c:pt>
                  <c:pt idx="112">
                    <c:v>43466</c:v>
                  </c:pt>
                  <c:pt idx="113">
                    <c:v>43489</c:v>
                  </c:pt>
                  <c:pt idx="114">
                    <c:v>43504</c:v>
                  </c:pt>
                  <c:pt idx="115">
                    <c:v>43538</c:v>
                  </c:pt>
                  <c:pt idx="116">
                    <c:v>43839</c:v>
                  </c:pt>
                  <c:pt idx="117">
                    <c:v>43846</c:v>
                  </c:pt>
                  <c:pt idx="118">
                    <c:v>44203</c:v>
                  </c:pt>
                  <c:pt idx="119">
                    <c:v>44431</c:v>
                  </c:pt>
                  <c:pt idx="120">
                    <c:v>44501</c:v>
                  </c:pt>
                  <c:pt idx="121">
                    <c:v>10-Apr-20</c:v>
                  </c:pt>
                  <c:pt idx="122">
                    <c:v>14-Nov-18</c:v>
                  </c:pt>
                  <c:pt idx="123">
                    <c:v>27-Jan-20</c:v>
                  </c:pt>
                  <c:pt idx="124">
                    <c:v>29-Jan-18</c:v>
                  </c:pt>
                  <c:pt idx="125">
                    <c:v>4-Feb-19</c:v>
                  </c:pt>
                  <c:pt idx="126">
                    <c:v>43332</c:v>
                  </c:pt>
                  <c:pt idx="127">
                    <c:v>43397</c:v>
                  </c:pt>
                  <c:pt idx="128">
                    <c:v>43508</c:v>
                  </c:pt>
                  <c:pt idx="129">
                    <c:v>43700</c:v>
                  </c:pt>
                  <c:pt idx="130">
                    <c:v>43943</c:v>
                  </c:pt>
                  <c:pt idx="131">
                    <c:v>44494</c:v>
                  </c:pt>
                  <c:pt idx="132">
                    <c:v>12-Oct-20</c:v>
                  </c:pt>
                  <c:pt idx="133">
                    <c:v>26-Aug-21</c:v>
                  </c:pt>
                  <c:pt idx="134">
                    <c:v>4-Oct-21</c:v>
                  </c:pt>
                  <c:pt idx="135">
                    <c:v>43146</c:v>
                  </c:pt>
                  <c:pt idx="136">
                    <c:v>43206</c:v>
                  </c:pt>
                  <c:pt idx="137">
                    <c:v>43390</c:v>
                  </c:pt>
                  <c:pt idx="138">
                    <c:v>43584</c:v>
                  </c:pt>
                  <c:pt idx="139">
                    <c:v>43791</c:v>
                  </c:pt>
                  <c:pt idx="140">
                    <c:v>43801</c:v>
                  </c:pt>
                  <c:pt idx="141">
                    <c:v>43895</c:v>
                  </c:pt>
                  <c:pt idx="142">
                    <c:v>43902</c:v>
                  </c:pt>
                  <c:pt idx="143">
                    <c:v>44019</c:v>
                  </c:pt>
                  <c:pt idx="144">
                    <c:v>19-Jul-19</c:v>
                  </c:pt>
                  <c:pt idx="145">
                    <c:v>23-Apr-18</c:v>
                  </c:pt>
                  <c:pt idx="146">
                    <c:v>2-Oct-19</c:v>
                  </c:pt>
                  <c:pt idx="147">
                    <c:v>Jan 29, 2019</c:v>
                  </c:pt>
                  <c:pt idx="148">
                    <c:v>Oct 18, 2021</c:v>
                  </c:pt>
                  <c:pt idx="149">
                    <c:v>43283</c:v>
                  </c:pt>
                  <c:pt idx="150">
                    <c:v>43452</c:v>
                  </c:pt>
                  <c:pt idx="151">
                    <c:v>43669</c:v>
                  </c:pt>
                  <c:pt idx="152">
                    <c:v>43815</c:v>
                  </c:pt>
                  <c:pt idx="153">
                    <c:v>43822</c:v>
                  </c:pt>
                  <c:pt idx="154">
                    <c:v>44067</c:v>
                  </c:pt>
                  <c:pt idx="155">
                    <c:v>44357</c:v>
                  </c:pt>
                  <c:pt idx="156">
                    <c:v>44502</c:v>
                  </c:pt>
                  <c:pt idx="157">
                    <c:v>12-Mar-18</c:v>
                  </c:pt>
                  <c:pt idx="158">
                    <c:v>16-Sep-19</c:v>
                  </c:pt>
                  <c:pt idx="159">
                    <c:v>24-Nov-20</c:v>
                  </c:pt>
                  <c:pt idx="160">
                    <c:v>25-Oct-19</c:v>
                  </c:pt>
                  <c:pt idx="161">
                    <c:v>25-Sep-19</c:v>
                  </c:pt>
                  <c:pt idx="162">
                    <c:v>7-Dec-20</c:v>
                  </c:pt>
                  <c:pt idx="163">
                    <c:v>9-Sep-19</c:v>
                  </c:pt>
                  <c:pt idx="164">
                    <c:v>43164</c:v>
                  </c:pt>
                  <c:pt idx="165">
                    <c:v>43250</c:v>
                  </c:pt>
                  <c:pt idx="166">
                    <c:v>43258</c:v>
                  </c:pt>
                  <c:pt idx="167">
                    <c:v>43272</c:v>
                  </c:pt>
                  <c:pt idx="168">
                    <c:v>43633</c:v>
                  </c:pt>
                  <c:pt idx="169">
                    <c:v>43808</c:v>
                  </c:pt>
                  <c:pt idx="170">
                    <c:v>43949</c:v>
                  </c:pt>
                  <c:pt idx="171">
                    <c:v>12-Mar-18</c:v>
                  </c:pt>
                  <c:pt idx="172">
                    <c:v>19-Jul-21</c:v>
                  </c:pt>
                  <c:pt idx="173">
                    <c:v>22-Feb-21</c:v>
                  </c:pt>
                  <c:pt idx="174">
                    <c:v>27-Jul-20</c:v>
                  </c:pt>
                  <c:pt idx="175">
                    <c:v>29-Apr-21</c:v>
                  </c:pt>
                  <c:pt idx="176">
                    <c:v>2-Apr-18</c:v>
                  </c:pt>
                  <c:pt idx="177">
                    <c:v>30-Aug-19</c:v>
                  </c:pt>
                  <c:pt idx="178">
                    <c:v>8-Jul-19</c:v>
                  </c:pt>
                  <c:pt idx="179">
                    <c:v>Dec 24, 2019</c:v>
                  </c:pt>
                  <c:pt idx="180">
                    <c:v>Mar 5, 2018</c:v>
                  </c:pt>
                  <c:pt idx="181">
                    <c:v>May 14, 2019</c:v>
                  </c:pt>
                </c:lvl>
                <c:lvl>
                  <c:pt idx="0">
                    <c:v>Accounting</c:v>
                  </c:pt>
                  <c:pt idx="18">
                    <c:v>Business Development</c:v>
                  </c:pt>
                  <c:pt idx="36">
                    <c:v>Engineering</c:v>
                  </c:pt>
                  <c:pt idx="49">
                    <c:v>Human Resources</c:v>
                  </c:pt>
                  <c:pt idx="62">
                    <c:v>Legal</c:v>
                  </c:pt>
                  <c:pt idx="79">
                    <c:v>Marketing</c:v>
                  </c:pt>
                  <c:pt idx="89">
                    <c:v>NULL</c:v>
                  </c:pt>
                  <c:pt idx="97">
                    <c:v>Product Management</c:v>
                  </c:pt>
                  <c:pt idx="112">
                    <c:v>Research and Development</c:v>
                  </c:pt>
                  <c:pt idx="126">
                    <c:v>Sales</c:v>
                  </c:pt>
                  <c:pt idx="135">
                    <c:v>Services</c:v>
                  </c:pt>
                  <c:pt idx="149">
                    <c:v>Support</c:v>
                  </c:pt>
                  <c:pt idx="164">
                    <c:v>Training</c:v>
                  </c:pt>
                </c:lvl>
              </c:multiLvlStrCache>
            </c:multiLvlStrRef>
          </c:cat>
          <c:val>
            <c:numRef>
              <c:f>Sheet2!$B$5:$B$200</c:f>
              <c:numCache>
                <c:formatCode>General</c:formatCode>
                <c:ptCount val="182"/>
                <c:pt idx="1">
                  <c:v>1</c:v>
                </c:pt>
                <c:pt idx="5">
                  <c:v>2</c:v>
                </c:pt>
                <c:pt idx="8">
                  <c:v>1</c:v>
                </c:pt>
                <c:pt idx="23">
                  <c:v>1</c:v>
                </c:pt>
                <c:pt idx="28">
                  <c:v>1</c:v>
                </c:pt>
                <c:pt idx="30">
                  <c:v>1</c:v>
                </c:pt>
                <c:pt idx="31">
                  <c:v>1</c:v>
                </c:pt>
                <c:pt idx="37">
                  <c:v>1</c:v>
                </c:pt>
                <c:pt idx="39">
                  <c:v>1</c:v>
                </c:pt>
                <c:pt idx="48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9">
                  <c:v>1</c:v>
                </c:pt>
                <c:pt idx="64">
                  <c:v>1</c:v>
                </c:pt>
                <c:pt idx="71">
                  <c:v>1</c:v>
                </c:pt>
                <c:pt idx="83">
                  <c:v>1</c:v>
                </c:pt>
                <c:pt idx="91">
                  <c:v>1</c:v>
                </c:pt>
                <c:pt idx="98">
                  <c:v>2</c:v>
                </c:pt>
                <c:pt idx="109">
                  <c:v>1</c:v>
                </c:pt>
                <c:pt idx="125">
                  <c:v>1</c:v>
                </c:pt>
                <c:pt idx="132">
                  <c:v>1</c:v>
                </c:pt>
                <c:pt idx="139">
                  <c:v>1</c:v>
                </c:pt>
                <c:pt idx="144">
                  <c:v>1</c:v>
                </c:pt>
                <c:pt idx="148">
                  <c:v>1</c:v>
                </c:pt>
                <c:pt idx="149">
                  <c:v>1</c:v>
                </c:pt>
                <c:pt idx="152">
                  <c:v>1</c:v>
                </c:pt>
                <c:pt idx="154">
                  <c:v>1</c:v>
                </c:pt>
                <c:pt idx="165">
                  <c:v>2</c:v>
                </c:pt>
                <c:pt idx="166">
                  <c:v>1</c:v>
                </c:pt>
                <c:pt idx="167">
                  <c:v>1</c:v>
                </c:pt>
                <c:pt idx="18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28-4E9F-B4A2-A96F0BD5420D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Sheet2!$A$5:$A$200</c:f>
              <c:multiLvlStrCache>
                <c:ptCount val="182"/>
                <c:lvl>
                  <c:pt idx="0">
                    <c:v>43297</c:v>
                  </c:pt>
                  <c:pt idx="1">
                    <c:v>43305</c:v>
                  </c:pt>
                  <c:pt idx="2">
                    <c:v>43340</c:v>
                  </c:pt>
                  <c:pt idx="3">
                    <c:v>43397</c:v>
                  </c:pt>
                  <c:pt idx="4">
                    <c:v>43416</c:v>
                  </c:pt>
                  <c:pt idx="5">
                    <c:v>43458</c:v>
                  </c:pt>
                  <c:pt idx="6">
                    <c:v>43521</c:v>
                  </c:pt>
                  <c:pt idx="7">
                    <c:v>43567</c:v>
                  </c:pt>
                  <c:pt idx="8">
                    <c:v>44077</c:v>
                  </c:pt>
                  <c:pt idx="9">
                    <c:v>44223</c:v>
                  </c:pt>
                  <c:pt idx="10">
                    <c:v>44288</c:v>
                  </c:pt>
                  <c:pt idx="11">
                    <c:v>44431</c:v>
                  </c:pt>
                  <c:pt idx="12">
                    <c:v>13-Aug-18</c:v>
                  </c:pt>
                  <c:pt idx="13">
                    <c:v>18-Apr-19</c:v>
                  </c:pt>
                  <c:pt idx="14">
                    <c:v>18-Mar-20</c:v>
                  </c:pt>
                  <c:pt idx="15">
                    <c:v>26-Jun-18</c:v>
                  </c:pt>
                  <c:pt idx="16">
                    <c:v>26-Mar-19</c:v>
                  </c:pt>
                  <c:pt idx="17">
                    <c:v>Oct 1, 2018</c:v>
                  </c:pt>
                  <c:pt idx="18">
                    <c:v>43392</c:v>
                  </c:pt>
                  <c:pt idx="19">
                    <c:v>43494</c:v>
                  </c:pt>
                  <c:pt idx="20">
                    <c:v>43710</c:v>
                  </c:pt>
                  <c:pt idx="21">
                    <c:v>43914</c:v>
                  </c:pt>
                  <c:pt idx="22">
                    <c:v>43972</c:v>
                  </c:pt>
                  <c:pt idx="23">
                    <c:v>44195</c:v>
                  </c:pt>
                  <c:pt idx="24">
                    <c:v>10-Aug-20</c:v>
                  </c:pt>
                  <c:pt idx="25">
                    <c:v>13-Jan-20</c:v>
                  </c:pt>
                  <c:pt idx="26">
                    <c:v>18-Nov-19</c:v>
                  </c:pt>
                  <c:pt idx="27">
                    <c:v>19-Apr-21</c:v>
                  </c:pt>
                  <c:pt idx="28">
                    <c:v>26-Feb-20</c:v>
                  </c:pt>
                  <c:pt idx="29">
                    <c:v>27-Dec-19</c:v>
                  </c:pt>
                  <c:pt idx="30">
                    <c:v>29-Aug-19</c:v>
                  </c:pt>
                  <c:pt idx="31">
                    <c:v>31-Dec-18</c:v>
                  </c:pt>
                  <c:pt idx="32">
                    <c:v>3-Jan-19</c:v>
                  </c:pt>
                  <c:pt idx="33">
                    <c:v>3-Sep-18</c:v>
                  </c:pt>
                  <c:pt idx="34">
                    <c:v>5-Feb-18</c:v>
                  </c:pt>
                  <c:pt idx="35">
                    <c:v>Apr 29, 2020</c:v>
                  </c:pt>
                  <c:pt idx="36">
                    <c:v>43291</c:v>
                  </c:pt>
                  <c:pt idx="37">
                    <c:v>43430</c:v>
                  </c:pt>
                  <c:pt idx="38">
                    <c:v>43521</c:v>
                  </c:pt>
                  <c:pt idx="39">
                    <c:v>43809</c:v>
                  </c:pt>
                  <c:pt idx="40">
                    <c:v>44425</c:v>
                  </c:pt>
                  <c:pt idx="41">
                    <c:v>10-Dec-18</c:v>
                  </c:pt>
                  <c:pt idx="42">
                    <c:v>22-May-20</c:v>
                  </c:pt>
                  <c:pt idx="43">
                    <c:v>27-Jan-20</c:v>
                  </c:pt>
                  <c:pt idx="44">
                    <c:v>Jan 25, 2021</c:v>
                  </c:pt>
                  <c:pt idx="45">
                    <c:v>Jul 16, 2019</c:v>
                  </c:pt>
                  <c:pt idx="46">
                    <c:v>Jun 11, 2021</c:v>
                  </c:pt>
                  <c:pt idx="47">
                    <c:v>Oct 16, 2020</c:v>
                  </c:pt>
                  <c:pt idx="48">
                    <c:v>14-05-2019</c:v>
                  </c:pt>
                  <c:pt idx="49">
                    <c:v>43430</c:v>
                  </c:pt>
                  <c:pt idx="50">
                    <c:v>43794</c:v>
                  </c:pt>
                  <c:pt idx="51">
                    <c:v>44078</c:v>
                  </c:pt>
                  <c:pt idx="52">
                    <c:v>44285</c:v>
                  </c:pt>
                  <c:pt idx="53">
                    <c:v>44383</c:v>
                  </c:pt>
                  <c:pt idx="54">
                    <c:v>15-Apr-19</c:v>
                  </c:pt>
                  <c:pt idx="55">
                    <c:v>26-Nov-18</c:v>
                  </c:pt>
                  <c:pt idx="56">
                    <c:v>27-May-19</c:v>
                  </c:pt>
                  <c:pt idx="57">
                    <c:v>30-Mar-21</c:v>
                  </c:pt>
                  <c:pt idx="58">
                    <c:v>30-Sep-20</c:v>
                  </c:pt>
                  <c:pt idx="59">
                    <c:v>8-Jan-19</c:v>
                  </c:pt>
                  <c:pt idx="60">
                    <c:v>Apr 15, 2020</c:v>
                  </c:pt>
                  <c:pt idx="61">
                    <c:v>19-08-2020</c:v>
                  </c:pt>
                  <c:pt idx="62">
                    <c:v>43234</c:v>
                  </c:pt>
                  <c:pt idx="63">
                    <c:v>43255</c:v>
                  </c:pt>
                  <c:pt idx="64">
                    <c:v>43280</c:v>
                  </c:pt>
                  <c:pt idx="65">
                    <c:v>43602</c:v>
                  </c:pt>
                  <c:pt idx="66">
                    <c:v>43682</c:v>
                  </c:pt>
                  <c:pt idx="67">
                    <c:v>43916</c:v>
                  </c:pt>
                  <c:pt idx="68">
                    <c:v>44011</c:v>
                  </c:pt>
                  <c:pt idx="69">
                    <c:v>44221</c:v>
                  </c:pt>
                  <c:pt idx="70">
                    <c:v>44393</c:v>
                  </c:pt>
                  <c:pt idx="71">
                    <c:v>44473</c:v>
                  </c:pt>
                  <c:pt idx="72">
                    <c:v>15-Mar-21</c:v>
                  </c:pt>
                  <c:pt idx="73">
                    <c:v>1-Feb-21</c:v>
                  </c:pt>
                  <c:pt idx="74">
                    <c:v>28-Dec-20</c:v>
                  </c:pt>
                  <c:pt idx="75">
                    <c:v>Jul 5, 2021</c:v>
                  </c:pt>
                  <c:pt idx="76">
                    <c:v>May 5, 2020</c:v>
                  </c:pt>
                  <c:pt idx="77">
                    <c:v>Nov 13, 2020</c:v>
                  </c:pt>
                  <c:pt idx="78">
                    <c:v>Sep 23, 2021</c:v>
                  </c:pt>
                  <c:pt idx="79">
                    <c:v>43152</c:v>
                  </c:pt>
                  <c:pt idx="80">
                    <c:v>43643</c:v>
                  </c:pt>
                  <c:pt idx="81">
                    <c:v>44062</c:v>
                  </c:pt>
                  <c:pt idx="82">
                    <c:v>16-Sep-20</c:v>
                  </c:pt>
                  <c:pt idx="83">
                    <c:v>1-Feb-19</c:v>
                  </c:pt>
                  <c:pt idx="84">
                    <c:v>26-Jun-19</c:v>
                  </c:pt>
                  <c:pt idx="85">
                    <c:v>28-Jan-19</c:v>
                  </c:pt>
                  <c:pt idx="86">
                    <c:v>30-Apr-20</c:v>
                  </c:pt>
                  <c:pt idx="87">
                    <c:v>3-Jul-19</c:v>
                  </c:pt>
                  <c:pt idx="88">
                    <c:v>7-Jun-18</c:v>
                  </c:pt>
                  <c:pt idx="89">
                    <c:v>43416</c:v>
                  </c:pt>
                  <c:pt idx="90">
                    <c:v>44193</c:v>
                  </c:pt>
                  <c:pt idx="91">
                    <c:v>10-Feb-21</c:v>
                  </c:pt>
                  <c:pt idx="92">
                    <c:v>12-Nov-18</c:v>
                  </c:pt>
                  <c:pt idx="93">
                    <c:v>21-Oct-19</c:v>
                  </c:pt>
                  <c:pt idx="94">
                    <c:v>24-Apr-20</c:v>
                  </c:pt>
                  <c:pt idx="95">
                    <c:v>Aug 12, 2020</c:v>
                  </c:pt>
                  <c:pt idx="96">
                    <c:v>08-07-2019</c:v>
                  </c:pt>
                  <c:pt idx="97">
                    <c:v>43311</c:v>
                  </c:pt>
                  <c:pt idx="98">
                    <c:v>43563</c:v>
                  </c:pt>
                  <c:pt idx="99">
                    <c:v>43725</c:v>
                  </c:pt>
                  <c:pt idx="100">
                    <c:v>43794</c:v>
                  </c:pt>
                  <c:pt idx="101">
                    <c:v>43874</c:v>
                  </c:pt>
                  <c:pt idx="102">
                    <c:v>44004</c:v>
                  </c:pt>
                  <c:pt idx="103">
                    <c:v>44393</c:v>
                  </c:pt>
                  <c:pt idx="104">
                    <c:v>12-Feb-21</c:v>
                  </c:pt>
                  <c:pt idx="105">
                    <c:v>18-Feb-19</c:v>
                  </c:pt>
                  <c:pt idx="106">
                    <c:v>21-Dec-20</c:v>
                  </c:pt>
                  <c:pt idx="107">
                    <c:v>29-Oct-18</c:v>
                  </c:pt>
                  <c:pt idx="108">
                    <c:v>May 11, 2020</c:v>
                  </c:pt>
                  <c:pt idx="109">
                    <c:v>Nov 2, 2018</c:v>
                  </c:pt>
                  <c:pt idx="110">
                    <c:v>Nov 25, 2019</c:v>
                  </c:pt>
                  <c:pt idx="111">
                    <c:v>Nov 30, 2018</c:v>
                  </c:pt>
                  <c:pt idx="112">
                    <c:v>43466</c:v>
                  </c:pt>
                  <c:pt idx="113">
                    <c:v>43489</c:v>
                  </c:pt>
                  <c:pt idx="114">
                    <c:v>43504</c:v>
                  </c:pt>
                  <c:pt idx="115">
                    <c:v>43538</c:v>
                  </c:pt>
                  <c:pt idx="116">
                    <c:v>43839</c:v>
                  </c:pt>
                  <c:pt idx="117">
                    <c:v>43846</c:v>
                  </c:pt>
                  <c:pt idx="118">
                    <c:v>44203</c:v>
                  </c:pt>
                  <c:pt idx="119">
                    <c:v>44431</c:v>
                  </c:pt>
                  <c:pt idx="120">
                    <c:v>44501</c:v>
                  </c:pt>
                  <c:pt idx="121">
                    <c:v>10-Apr-20</c:v>
                  </c:pt>
                  <c:pt idx="122">
                    <c:v>14-Nov-18</c:v>
                  </c:pt>
                  <c:pt idx="123">
                    <c:v>27-Jan-20</c:v>
                  </c:pt>
                  <c:pt idx="124">
                    <c:v>29-Jan-18</c:v>
                  </c:pt>
                  <c:pt idx="125">
                    <c:v>4-Feb-19</c:v>
                  </c:pt>
                  <c:pt idx="126">
                    <c:v>43332</c:v>
                  </c:pt>
                  <c:pt idx="127">
                    <c:v>43397</c:v>
                  </c:pt>
                  <c:pt idx="128">
                    <c:v>43508</c:v>
                  </c:pt>
                  <c:pt idx="129">
                    <c:v>43700</c:v>
                  </c:pt>
                  <c:pt idx="130">
                    <c:v>43943</c:v>
                  </c:pt>
                  <c:pt idx="131">
                    <c:v>44494</c:v>
                  </c:pt>
                  <c:pt idx="132">
                    <c:v>12-Oct-20</c:v>
                  </c:pt>
                  <c:pt idx="133">
                    <c:v>26-Aug-21</c:v>
                  </c:pt>
                  <c:pt idx="134">
                    <c:v>4-Oct-21</c:v>
                  </c:pt>
                  <c:pt idx="135">
                    <c:v>43146</c:v>
                  </c:pt>
                  <c:pt idx="136">
                    <c:v>43206</c:v>
                  </c:pt>
                  <c:pt idx="137">
                    <c:v>43390</c:v>
                  </c:pt>
                  <c:pt idx="138">
                    <c:v>43584</c:v>
                  </c:pt>
                  <c:pt idx="139">
                    <c:v>43791</c:v>
                  </c:pt>
                  <c:pt idx="140">
                    <c:v>43801</c:v>
                  </c:pt>
                  <c:pt idx="141">
                    <c:v>43895</c:v>
                  </c:pt>
                  <c:pt idx="142">
                    <c:v>43902</c:v>
                  </c:pt>
                  <c:pt idx="143">
                    <c:v>44019</c:v>
                  </c:pt>
                  <c:pt idx="144">
                    <c:v>19-Jul-19</c:v>
                  </c:pt>
                  <c:pt idx="145">
                    <c:v>23-Apr-18</c:v>
                  </c:pt>
                  <c:pt idx="146">
                    <c:v>2-Oct-19</c:v>
                  </c:pt>
                  <c:pt idx="147">
                    <c:v>Jan 29, 2019</c:v>
                  </c:pt>
                  <c:pt idx="148">
                    <c:v>Oct 18, 2021</c:v>
                  </c:pt>
                  <c:pt idx="149">
                    <c:v>43283</c:v>
                  </c:pt>
                  <c:pt idx="150">
                    <c:v>43452</c:v>
                  </c:pt>
                  <c:pt idx="151">
                    <c:v>43669</c:v>
                  </c:pt>
                  <c:pt idx="152">
                    <c:v>43815</c:v>
                  </c:pt>
                  <c:pt idx="153">
                    <c:v>43822</c:v>
                  </c:pt>
                  <c:pt idx="154">
                    <c:v>44067</c:v>
                  </c:pt>
                  <c:pt idx="155">
                    <c:v>44357</c:v>
                  </c:pt>
                  <c:pt idx="156">
                    <c:v>44502</c:v>
                  </c:pt>
                  <c:pt idx="157">
                    <c:v>12-Mar-18</c:v>
                  </c:pt>
                  <c:pt idx="158">
                    <c:v>16-Sep-19</c:v>
                  </c:pt>
                  <c:pt idx="159">
                    <c:v>24-Nov-20</c:v>
                  </c:pt>
                  <c:pt idx="160">
                    <c:v>25-Oct-19</c:v>
                  </c:pt>
                  <c:pt idx="161">
                    <c:v>25-Sep-19</c:v>
                  </c:pt>
                  <c:pt idx="162">
                    <c:v>7-Dec-20</c:v>
                  </c:pt>
                  <c:pt idx="163">
                    <c:v>9-Sep-19</c:v>
                  </c:pt>
                  <c:pt idx="164">
                    <c:v>43164</c:v>
                  </c:pt>
                  <c:pt idx="165">
                    <c:v>43250</c:v>
                  </c:pt>
                  <c:pt idx="166">
                    <c:v>43258</c:v>
                  </c:pt>
                  <c:pt idx="167">
                    <c:v>43272</c:v>
                  </c:pt>
                  <c:pt idx="168">
                    <c:v>43633</c:v>
                  </c:pt>
                  <c:pt idx="169">
                    <c:v>43808</c:v>
                  </c:pt>
                  <c:pt idx="170">
                    <c:v>43949</c:v>
                  </c:pt>
                  <c:pt idx="171">
                    <c:v>12-Mar-18</c:v>
                  </c:pt>
                  <c:pt idx="172">
                    <c:v>19-Jul-21</c:v>
                  </c:pt>
                  <c:pt idx="173">
                    <c:v>22-Feb-21</c:v>
                  </c:pt>
                  <c:pt idx="174">
                    <c:v>27-Jul-20</c:v>
                  </c:pt>
                  <c:pt idx="175">
                    <c:v>29-Apr-21</c:v>
                  </c:pt>
                  <c:pt idx="176">
                    <c:v>2-Apr-18</c:v>
                  </c:pt>
                  <c:pt idx="177">
                    <c:v>30-Aug-19</c:v>
                  </c:pt>
                  <c:pt idx="178">
                    <c:v>8-Jul-19</c:v>
                  </c:pt>
                  <c:pt idx="179">
                    <c:v>Dec 24, 2019</c:v>
                  </c:pt>
                  <c:pt idx="180">
                    <c:v>Mar 5, 2018</c:v>
                  </c:pt>
                  <c:pt idx="181">
                    <c:v>May 14, 2019</c:v>
                  </c:pt>
                </c:lvl>
                <c:lvl>
                  <c:pt idx="0">
                    <c:v>Accounting</c:v>
                  </c:pt>
                  <c:pt idx="18">
                    <c:v>Business Development</c:v>
                  </c:pt>
                  <c:pt idx="36">
                    <c:v>Engineering</c:v>
                  </c:pt>
                  <c:pt idx="49">
                    <c:v>Human Resources</c:v>
                  </c:pt>
                  <c:pt idx="62">
                    <c:v>Legal</c:v>
                  </c:pt>
                  <c:pt idx="79">
                    <c:v>Marketing</c:v>
                  </c:pt>
                  <c:pt idx="89">
                    <c:v>NULL</c:v>
                  </c:pt>
                  <c:pt idx="97">
                    <c:v>Product Management</c:v>
                  </c:pt>
                  <c:pt idx="112">
                    <c:v>Research and Development</c:v>
                  </c:pt>
                  <c:pt idx="126">
                    <c:v>Sales</c:v>
                  </c:pt>
                  <c:pt idx="135">
                    <c:v>Services</c:v>
                  </c:pt>
                  <c:pt idx="149">
                    <c:v>Support</c:v>
                  </c:pt>
                  <c:pt idx="164">
                    <c:v>Training</c:v>
                  </c:pt>
                </c:lvl>
              </c:multiLvlStrCache>
            </c:multiLvlStrRef>
          </c:cat>
          <c:val>
            <c:numRef>
              <c:f>Sheet2!$C$5:$C$200</c:f>
              <c:numCache>
                <c:formatCode>General</c:formatCode>
                <c:ptCount val="182"/>
                <c:pt idx="0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9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8">
                  <c:v>1</c:v>
                </c:pt>
                <c:pt idx="40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7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8">
                  <c:v>1</c:v>
                </c:pt>
                <c:pt idx="60">
                  <c:v>1</c:v>
                </c:pt>
                <c:pt idx="61">
                  <c:v>1</c:v>
                </c:pt>
                <c:pt idx="63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2</c:v>
                </c:pt>
                <c:pt idx="69">
                  <c:v>1</c:v>
                </c:pt>
                <c:pt idx="70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9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2</c:v>
                </c:pt>
                <c:pt idx="106">
                  <c:v>1</c:v>
                </c:pt>
                <c:pt idx="107">
                  <c:v>1</c:v>
                </c:pt>
                <c:pt idx="108">
                  <c:v>2</c:v>
                </c:pt>
                <c:pt idx="110">
                  <c:v>1</c:v>
                </c:pt>
                <c:pt idx="112">
                  <c:v>1</c:v>
                </c:pt>
                <c:pt idx="114">
                  <c:v>2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2">
                  <c:v>1</c:v>
                </c:pt>
                <c:pt idx="123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30">
                  <c:v>1</c:v>
                </c:pt>
                <c:pt idx="131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2</c:v>
                </c:pt>
                <c:pt idx="138">
                  <c:v>1</c:v>
                </c:pt>
                <c:pt idx="140">
                  <c:v>1</c:v>
                </c:pt>
                <c:pt idx="142">
                  <c:v>1</c:v>
                </c:pt>
                <c:pt idx="143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50">
                  <c:v>2</c:v>
                </c:pt>
                <c:pt idx="151">
                  <c:v>1</c:v>
                </c:pt>
                <c:pt idx="153">
                  <c:v>1</c:v>
                </c:pt>
                <c:pt idx="156">
                  <c:v>1</c:v>
                </c:pt>
                <c:pt idx="158">
                  <c:v>2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4">
                  <c:v>1</c:v>
                </c:pt>
                <c:pt idx="172">
                  <c:v>1</c:v>
                </c:pt>
                <c:pt idx="173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28-4E9F-B4A2-A96F0BD5420D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Sheet2!$A$5:$A$200</c:f>
              <c:multiLvlStrCache>
                <c:ptCount val="182"/>
                <c:lvl>
                  <c:pt idx="0">
                    <c:v>43297</c:v>
                  </c:pt>
                  <c:pt idx="1">
                    <c:v>43305</c:v>
                  </c:pt>
                  <c:pt idx="2">
                    <c:v>43340</c:v>
                  </c:pt>
                  <c:pt idx="3">
                    <c:v>43397</c:v>
                  </c:pt>
                  <c:pt idx="4">
                    <c:v>43416</c:v>
                  </c:pt>
                  <c:pt idx="5">
                    <c:v>43458</c:v>
                  </c:pt>
                  <c:pt idx="6">
                    <c:v>43521</c:v>
                  </c:pt>
                  <c:pt idx="7">
                    <c:v>43567</c:v>
                  </c:pt>
                  <c:pt idx="8">
                    <c:v>44077</c:v>
                  </c:pt>
                  <c:pt idx="9">
                    <c:v>44223</c:v>
                  </c:pt>
                  <c:pt idx="10">
                    <c:v>44288</c:v>
                  </c:pt>
                  <c:pt idx="11">
                    <c:v>44431</c:v>
                  </c:pt>
                  <c:pt idx="12">
                    <c:v>13-Aug-18</c:v>
                  </c:pt>
                  <c:pt idx="13">
                    <c:v>18-Apr-19</c:v>
                  </c:pt>
                  <c:pt idx="14">
                    <c:v>18-Mar-20</c:v>
                  </c:pt>
                  <c:pt idx="15">
                    <c:v>26-Jun-18</c:v>
                  </c:pt>
                  <c:pt idx="16">
                    <c:v>26-Mar-19</c:v>
                  </c:pt>
                  <c:pt idx="17">
                    <c:v>Oct 1, 2018</c:v>
                  </c:pt>
                  <c:pt idx="18">
                    <c:v>43392</c:v>
                  </c:pt>
                  <c:pt idx="19">
                    <c:v>43494</c:v>
                  </c:pt>
                  <c:pt idx="20">
                    <c:v>43710</c:v>
                  </c:pt>
                  <c:pt idx="21">
                    <c:v>43914</c:v>
                  </c:pt>
                  <c:pt idx="22">
                    <c:v>43972</c:v>
                  </c:pt>
                  <c:pt idx="23">
                    <c:v>44195</c:v>
                  </c:pt>
                  <c:pt idx="24">
                    <c:v>10-Aug-20</c:v>
                  </c:pt>
                  <c:pt idx="25">
                    <c:v>13-Jan-20</c:v>
                  </c:pt>
                  <c:pt idx="26">
                    <c:v>18-Nov-19</c:v>
                  </c:pt>
                  <c:pt idx="27">
                    <c:v>19-Apr-21</c:v>
                  </c:pt>
                  <c:pt idx="28">
                    <c:v>26-Feb-20</c:v>
                  </c:pt>
                  <c:pt idx="29">
                    <c:v>27-Dec-19</c:v>
                  </c:pt>
                  <c:pt idx="30">
                    <c:v>29-Aug-19</c:v>
                  </c:pt>
                  <c:pt idx="31">
                    <c:v>31-Dec-18</c:v>
                  </c:pt>
                  <c:pt idx="32">
                    <c:v>3-Jan-19</c:v>
                  </c:pt>
                  <c:pt idx="33">
                    <c:v>3-Sep-18</c:v>
                  </c:pt>
                  <c:pt idx="34">
                    <c:v>5-Feb-18</c:v>
                  </c:pt>
                  <c:pt idx="35">
                    <c:v>Apr 29, 2020</c:v>
                  </c:pt>
                  <c:pt idx="36">
                    <c:v>43291</c:v>
                  </c:pt>
                  <c:pt idx="37">
                    <c:v>43430</c:v>
                  </c:pt>
                  <c:pt idx="38">
                    <c:v>43521</c:v>
                  </c:pt>
                  <c:pt idx="39">
                    <c:v>43809</c:v>
                  </c:pt>
                  <c:pt idx="40">
                    <c:v>44425</c:v>
                  </c:pt>
                  <c:pt idx="41">
                    <c:v>10-Dec-18</c:v>
                  </c:pt>
                  <c:pt idx="42">
                    <c:v>22-May-20</c:v>
                  </c:pt>
                  <c:pt idx="43">
                    <c:v>27-Jan-20</c:v>
                  </c:pt>
                  <c:pt idx="44">
                    <c:v>Jan 25, 2021</c:v>
                  </c:pt>
                  <c:pt idx="45">
                    <c:v>Jul 16, 2019</c:v>
                  </c:pt>
                  <c:pt idx="46">
                    <c:v>Jun 11, 2021</c:v>
                  </c:pt>
                  <c:pt idx="47">
                    <c:v>Oct 16, 2020</c:v>
                  </c:pt>
                  <c:pt idx="48">
                    <c:v>14-05-2019</c:v>
                  </c:pt>
                  <c:pt idx="49">
                    <c:v>43430</c:v>
                  </c:pt>
                  <c:pt idx="50">
                    <c:v>43794</c:v>
                  </c:pt>
                  <c:pt idx="51">
                    <c:v>44078</c:v>
                  </c:pt>
                  <c:pt idx="52">
                    <c:v>44285</c:v>
                  </c:pt>
                  <c:pt idx="53">
                    <c:v>44383</c:v>
                  </c:pt>
                  <c:pt idx="54">
                    <c:v>15-Apr-19</c:v>
                  </c:pt>
                  <c:pt idx="55">
                    <c:v>26-Nov-18</c:v>
                  </c:pt>
                  <c:pt idx="56">
                    <c:v>27-May-19</c:v>
                  </c:pt>
                  <c:pt idx="57">
                    <c:v>30-Mar-21</c:v>
                  </c:pt>
                  <c:pt idx="58">
                    <c:v>30-Sep-20</c:v>
                  </c:pt>
                  <c:pt idx="59">
                    <c:v>8-Jan-19</c:v>
                  </c:pt>
                  <c:pt idx="60">
                    <c:v>Apr 15, 2020</c:v>
                  </c:pt>
                  <c:pt idx="61">
                    <c:v>19-08-2020</c:v>
                  </c:pt>
                  <c:pt idx="62">
                    <c:v>43234</c:v>
                  </c:pt>
                  <c:pt idx="63">
                    <c:v>43255</c:v>
                  </c:pt>
                  <c:pt idx="64">
                    <c:v>43280</c:v>
                  </c:pt>
                  <c:pt idx="65">
                    <c:v>43602</c:v>
                  </c:pt>
                  <c:pt idx="66">
                    <c:v>43682</c:v>
                  </c:pt>
                  <c:pt idx="67">
                    <c:v>43916</c:v>
                  </c:pt>
                  <c:pt idx="68">
                    <c:v>44011</c:v>
                  </c:pt>
                  <c:pt idx="69">
                    <c:v>44221</c:v>
                  </c:pt>
                  <c:pt idx="70">
                    <c:v>44393</c:v>
                  </c:pt>
                  <c:pt idx="71">
                    <c:v>44473</c:v>
                  </c:pt>
                  <c:pt idx="72">
                    <c:v>15-Mar-21</c:v>
                  </c:pt>
                  <c:pt idx="73">
                    <c:v>1-Feb-21</c:v>
                  </c:pt>
                  <c:pt idx="74">
                    <c:v>28-Dec-20</c:v>
                  </c:pt>
                  <c:pt idx="75">
                    <c:v>Jul 5, 2021</c:v>
                  </c:pt>
                  <c:pt idx="76">
                    <c:v>May 5, 2020</c:v>
                  </c:pt>
                  <c:pt idx="77">
                    <c:v>Nov 13, 2020</c:v>
                  </c:pt>
                  <c:pt idx="78">
                    <c:v>Sep 23, 2021</c:v>
                  </c:pt>
                  <c:pt idx="79">
                    <c:v>43152</c:v>
                  </c:pt>
                  <c:pt idx="80">
                    <c:v>43643</c:v>
                  </c:pt>
                  <c:pt idx="81">
                    <c:v>44062</c:v>
                  </c:pt>
                  <c:pt idx="82">
                    <c:v>16-Sep-20</c:v>
                  </c:pt>
                  <c:pt idx="83">
                    <c:v>1-Feb-19</c:v>
                  </c:pt>
                  <c:pt idx="84">
                    <c:v>26-Jun-19</c:v>
                  </c:pt>
                  <c:pt idx="85">
                    <c:v>28-Jan-19</c:v>
                  </c:pt>
                  <c:pt idx="86">
                    <c:v>30-Apr-20</c:v>
                  </c:pt>
                  <c:pt idx="87">
                    <c:v>3-Jul-19</c:v>
                  </c:pt>
                  <c:pt idx="88">
                    <c:v>7-Jun-18</c:v>
                  </c:pt>
                  <c:pt idx="89">
                    <c:v>43416</c:v>
                  </c:pt>
                  <c:pt idx="90">
                    <c:v>44193</c:v>
                  </c:pt>
                  <c:pt idx="91">
                    <c:v>10-Feb-21</c:v>
                  </c:pt>
                  <c:pt idx="92">
                    <c:v>12-Nov-18</c:v>
                  </c:pt>
                  <c:pt idx="93">
                    <c:v>21-Oct-19</c:v>
                  </c:pt>
                  <c:pt idx="94">
                    <c:v>24-Apr-20</c:v>
                  </c:pt>
                  <c:pt idx="95">
                    <c:v>Aug 12, 2020</c:v>
                  </c:pt>
                  <c:pt idx="96">
                    <c:v>08-07-2019</c:v>
                  </c:pt>
                  <c:pt idx="97">
                    <c:v>43311</c:v>
                  </c:pt>
                  <c:pt idx="98">
                    <c:v>43563</c:v>
                  </c:pt>
                  <c:pt idx="99">
                    <c:v>43725</c:v>
                  </c:pt>
                  <c:pt idx="100">
                    <c:v>43794</c:v>
                  </c:pt>
                  <c:pt idx="101">
                    <c:v>43874</c:v>
                  </c:pt>
                  <c:pt idx="102">
                    <c:v>44004</c:v>
                  </c:pt>
                  <c:pt idx="103">
                    <c:v>44393</c:v>
                  </c:pt>
                  <c:pt idx="104">
                    <c:v>12-Feb-21</c:v>
                  </c:pt>
                  <c:pt idx="105">
                    <c:v>18-Feb-19</c:v>
                  </c:pt>
                  <c:pt idx="106">
                    <c:v>21-Dec-20</c:v>
                  </c:pt>
                  <c:pt idx="107">
                    <c:v>29-Oct-18</c:v>
                  </c:pt>
                  <c:pt idx="108">
                    <c:v>May 11, 2020</c:v>
                  </c:pt>
                  <c:pt idx="109">
                    <c:v>Nov 2, 2018</c:v>
                  </c:pt>
                  <c:pt idx="110">
                    <c:v>Nov 25, 2019</c:v>
                  </c:pt>
                  <c:pt idx="111">
                    <c:v>Nov 30, 2018</c:v>
                  </c:pt>
                  <c:pt idx="112">
                    <c:v>43466</c:v>
                  </c:pt>
                  <c:pt idx="113">
                    <c:v>43489</c:v>
                  </c:pt>
                  <c:pt idx="114">
                    <c:v>43504</c:v>
                  </c:pt>
                  <c:pt idx="115">
                    <c:v>43538</c:v>
                  </c:pt>
                  <c:pt idx="116">
                    <c:v>43839</c:v>
                  </c:pt>
                  <c:pt idx="117">
                    <c:v>43846</c:v>
                  </c:pt>
                  <c:pt idx="118">
                    <c:v>44203</c:v>
                  </c:pt>
                  <c:pt idx="119">
                    <c:v>44431</c:v>
                  </c:pt>
                  <c:pt idx="120">
                    <c:v>44501</c:v>
                  </c:pt>
                  <c:pt idx="121">
                    <c:v>10-Apr-20</c:v>
                  </c:pt>
                  <c:pt idx="122">
                    <c:v>14-Nov-18</c:v>
                  </c:pt>
                  <c:pt idx="123">
                    <c:v>27-Jan-20</c:v>
                  </c:pt>
                  <c:pt idx="124">
                    <c:v>29-Jan-18</c:v>
                  </c:pt>
                  <c:pt idx="125">
                    <c:v>4-Feb-19</c:v>
                  </c:pt>
                  <c:pt idx="126">
                    <c:v>43332</c:v>
                  </c:pt>
                  <c:pt idx="127">
                    <c:v>43397</c:v>
                  </c:pt>
                  <c:pt idx="128">
                    <c:v>43508</c:v>
                  </c:pt>
                  <c:pt idx="129">
                    <c:v>43700</c:v>
                  </c:pt>
                  <c:pt idx="130">
                    <c:v>43943</c:v>
                  </c:pt>
                  <c:pt idx="131">
                    <c:v>44494</c:v>
                  </c:pt>
                  <c:pt idx="132">
                    <c:v>12-Oct-20</c:v>
                  </c:pt>
                  <c:pt idx="133">
                    <c:v>26-Aug-21</c:v>
                  </c:pt>
                  <c:pt idx="134">
                    <c:v>4-Oct-21</c:v>
                  </c:pt>
                  <c:pt idx="135">
                    <c:v>43146</c:v>
                  </c:pt>
                  <c:pt idx="136">
                    <c:v>43206</c:v>
                  </c:pt>
                  <c:pt idx="137">
                    <c:v>43390</c:v>
                  </c:pt>
                  <c:pt idx="138">
                    <c:v>43584</c:v>
                  </c:pt>
                  <c:pt idx="139">
                    <c:v>43791</c:v>
                  </c:pt>
                  <c:pt idx="140">
                    <c:v>43801</c:v>
                  </c:pt>
                  <c:pt idx="141">
                    <c:v>43895</c:v>
                  </c:pt>
                  <c:pt idx="142">
                    <c:v>43902</c:v>
                  </c:pt>
                  <c:pt idx="143">
                    <c:v>44019</c:v>
                  </c:pt>
                  <c:pt idx="144">
                    <c:v>19-Jul-19</c:v>
                  </c:pt>
                  <c:pt idx="145">
                    <c:v>23-Apr-18</c:v>
                  </c:pt>
                  <c:pt idx="146">
                    <c:v>2-Oct-19</c:v>
                  </c:pt>
                  <c:pt idx="147">
                    <c:v>Jan 29, 2019</c:v>
                  </c:pt>
                  <c:pt idx="148">
                    <c:v>Oct 18, 2021</c:v>
                  </c:pt>
                  <c:pt idx="149">
                    <c:v>43283</c:v>
                  </c:pt>
                  <c:pt idx="150">
                    <c:v>43452</c:v>
                  </c:pt>
                  <c:pt idx="151">
                    <c:v>43669</c:v>
                  </c:pt>
                  <c:pt idx="152">
                    <c:v>43815</c:v>
                  </c:pt>
                  <c:pt idx="153">
                    <c:v>43822</c:v>
                  </c:pt>
                  <c:pt idx="154">
                    <c:v>44067</c:v>
                  </c:pt>
                  <c:pt idx="155">
                    <c:v>44357</c:v>
                  </c:pt>
                  <c:pt idx="156">
                    <c:v>44502</c:v>
                  </c:pt>
                  <c:pt idx="157">
                    <c:v>12-Mar-18</c:v>
                  </c:pt>
                  <c:pt idx="158">
                    <c:v>16-Sep-19</c:v>
                  </c:pt>
                  <c:pt idx="159">
                    <c:v>24-Nov-20</c:v>
                  </c:pt>
                  <c:pt idx="160">
                    <c:v>25-Oct-19</c:v>
                  </c:pt>
                  <c:pt idx="161">
                    <c:v>25-Sep-19</c:v>
                  </c:pt>
                  <c:pt idx="162">
                    <c:v>7-Dec-20</c:v>
                  </c:pt>
                  <c:pt idx="163">
                    <c:v>9-Sep-19</c:v>
                  </c:pt>
                  <c:pt idx="164">
                    <c:v>43164</c:v>
                  </c:pt>
                  <c:pt idx="165">
                    <c:v>43250</c:v>
                  </c:pt>
                  <c:pt idx="166">
                    <c:v>43258</c:v>
                  </c:pt>
                  <c:pt idx="167">
                    <c:v>43272</c:v>
                  </c:pt>
                  <c:pt idx="168">
                    <c:v>43633</c:v>
                  </c:pt>
                  <c:pt idx="169">
                    <c:v>43808</c:v>
                  </c:pt>
                  <c:pt idx="170">
                    <c:v>43949</c:v>
                  </c:pt>
                  <c:pt idx="171">
                    <c:v>12-Mar-18</c:v>
                  </c:pt>
                  <c:pt idx="172">
                    <c:v>19-Jul-21</c:v>
                  </c:pt>
                  <c:pt idx="173">
                    <c:v>22-Feb-21</c:v>
                  </c:pt>
                  <c:pt idx="174">
                    <c:v>27-Jul-20</c:v>
                  </c:pt>
                  <c:pt idx="175">
                    <c:v>29-Apr-21</c:v>
                  </c:pt>
                  <c:pt idx="176">
                    <c:v>2-Apr-18</c:v>
                  </c:pt>
                  <c:pt idx="177">
                    <c:v>30-Aug-19</c:v>
                  </c:pt>
                  <c:pt idx="178">
                    <c:v>8-Jul-19</c:v>
                  </c:pt>
                  <c:pt idx="179">
                    <c:v>Dec 24, 2019</c:v>
                  </c:pt>
                  <c:pt idx="180">
                    <c:v>Mar 5, 2018</c:v>
                  </c:pt>
                  <c:pt idx="181">
                    <c:v>May 14, 2019</c:v>
                  </c:pt>
                </c:lvl>
                <c:lvl>
                  <c:pt idx="0">
                    <c:v>Accounting</c:v>
                  </c:pt>
                  <c:pt idx="18">
                    <c:v>Business Development</c:v>
                  </c:pt>
                  <c:pt idx="36">
                    <c:v>Engineering</c:v>
                  </c:pt>
                  <c:pt idx="49">
                    <c:v>Human Resources</c:v>
                  </c:pt>
                  <c:pt idx="62">
                    <c:v>Legal</c:v>
                  </c:pt>
                  <c:pt idx="79">
                    <c:v>Marketing</c:v>
                  </c:pt>
                  <c:pt idx="89">
                    <c:v>NULL</c:v>
                  </c:pt>
                  <c:pt idx="97">
                    <c:v>Product Management</c:v>
                  </c:pt>
                  <c:pt idx="112">
                    <c:v>Research and Development</c:v>
                  </c:pt>
                  <c:pt idx="126">
                    <c:v>Sales</c:v>
                  </c:pt>
                  <c:pt idx="135">
                    <c:v>Services</c:v>
                  </c:pt>
                  <c:pt idx="149">
                    <c:v>Support</c:v>
                  </c:pt>
                  <c:pt idx="164">
                    <c:v>Training</c:v>
                  </c:pt>
                </c:lvl>
              </c:multiLvlStrCache>
            </c:multiLvlStrRef>
          </c:cat>
          <c:val>
            <c:numRef>
              <c:f>Sheet2!$D$5:$D$200</c:f>
              <c:numCache>
                <c:formatCode>General</c:formatCode>
                <c:ptCount val="182"/>
                <c:pt idx="13">
                  <c:v>1</c:v>
                </c:pt>
                <c:pt idx="17">
                  <c:v>2</c:v>
                </c:pt>
                <c:pt idx="22">
                  <c:v>2</c:v>
                </c:pt>
                <c:pt idx="36">
                  <c:v>1</c:v>
                </c:pt>
                <c:pt idx="41">
                  <c:v>1</c:v>
                </c:pt>
                <c:pt idx="42">
                  <c:v>1</c:v>
                </c:pt>
                <c:pt idx="46">
                  <c:v>1</c:v>
                </c:pt>
                <c:pt idx="53">
                  <c:v>1</c:v>
                </c:pt>
                <c:pt idx="57">
                  <c:v>1</c:v>
                </c:pt>
                <c:pt idx="62">
                  <c:v>1</c:v>
                </c:pt>
                <c:pt idx="72">
                  <c:v>1</c:v>
                </c:pt>
                <c:pt idx="73">
                  <c:v>1</c:v>
                </c:pt>
                <c:pt idx="77">
                  <c:v>1</c:v>
                </c:pt>
                <c:pt idx="82">
                  <c:v>1</c:v>
                </c:pt>
                <c:pt idx="97">
                  <c:v>1</c:v>
                </c:pt>
                <c:pt idx="100">
                  <c:v>1</c:v>
                </c:pt>
                <c:pt idx="111">
                  <c:v>1</c:v>
                </c:pt>
                <c:pt idx="113">
                  <c:v>1</c:v>
                </c:pt>
                <c:pt idx="121">
                  <c:v>1</c:v>
                </c:pt>
                <c:pt idx="124">
                  <c:v>1</c:v>
                </c:pt>
                <c:pt idx="129">
                  <c:v>1</c:v>
                </c:pt>
                <c:pt idx="141">
                  <c:v>2</c:v>
                </c:pt>
                <c:pt idx="155">
                  <c:v>1</c:v>
                </c:pt>
                <c:pt idx="157">
                  <c:v>1</c:v>
                </c:pt>
                <c:pt idx="163">
                  <c:v>1</c:v>
                </c:pt>
                <c:pt idx="168">
                  <c:v>1</c:v>
                </c:pt>
                <c:pt idx="169">
                  <c:v>2</c:v>
                </c:pt>
                <c:pt idx="170">
                  <c:v>1</c:v>
                </c:pt>
                <c:pt idx="171">
                  <c:v>2</c:v>
                </c:pt>
                <c:pt idx="174">
                  <c:v>1</c:v>
                </c:pt>
                <c:pt idx="178">
                  <c:v>1</c:v>
                </c:pt>
                <c:pt idx="18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28-4E9F-B4A2-A96F0BD54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08884528"/>
        <c:axId val="508884880"/>
      </c:barChart>
      <c:catAx>
        <c:axId val="508884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884880"/>
        <c:crosses val="autoZero"/>
        <c:auto val="1"/>
        <c:lblAlgn val="ctr"/>
        <c:lblOffset val="100"/>
        <c:noMultiLvlLbl val="0"/>
      </c:catAx>
      <c:valAx>
        <c:axId val="508884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88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F4CD7469-A468-44AE-8F41-73C120F4E80E}" type="slidenum">
              <a:rPr lang="en-IN" sz="1400" b="0" strike="noStrike" spc="-1" smtClean="0">
                <a:latin typeface="Times New Roman"/>
              </a:rPr>
              <a:t>10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777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E6E0-967B-4A30-BA67-1DEDEF5EC72A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6353-DFC5-4B70-8DF8-1F512144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493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44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E6E0-967B-4A30-BA67-1DEDEF5EC72A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6353-DFC5-4B70-8DF8-1F512144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739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33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733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E6E0-967B-4A30-BA67-1DEDEF5EC72A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6353-DFC5-4B70-8DF8-1F512144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1862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E6E0-967B-4A30-BA67-1DEDEF5EC72A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6353-DFC5-4B70-8DF8-1F512144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42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572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E6E0-967B-4A30-BA67-1DEDEF5EC72A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6353-DFC5-4B70-8DF8-1F5121444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4728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800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6434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792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9673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527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76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3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6"/>
          <p:cNvSpPr/>
          <p:nvPr/>
        </p:nvSpPr>
        <p:spPr>
          <a:xfrm>
            <a:off x="-197224" y="878541"/>
            <a:ext cx="9349864" cy="1494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Employee Data Analysis using Excel </a:t>
            </a:r>
            <a:br>
              <a:rPr dirty="0">
                <a:solidFill>
                  <a:schemeClr val="accent1">
                    <a:lumMod val="50000"/>
                  </a:schemeClr>
                </a:solidFill>
              </a:rPr>
            </a:br>
            <a:endParaRPr lang="en-IN" sz="3200" b="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878540" y="3030071"/>
            <a:ext cx="1013337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chemeClr val="accent2">
                    <a:lumMod val="50000"/>
                  </a:schemeClr>
                </a:solidFill>
                <a:latin typeface="Bahnschrift SemiBold SemiConden" panose="020B0502040204020203" pitchFamily="34" charset="0"/>
                <a:ea typeface="DejaVu Sans"/>
              </a:rPr>
              <a:t>STUDENT NAME:     VAISHNAVI R</a:t>
            </a:r>
            <a:endParaRPr lang="en-IN" sz="2400" b="1" strike="noStrike" spc="-1" dirty="0">
              <a:solidFill>
                <a:schemeClr val="accent2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chemeClr val="accent2">
                    <a:lumMod val="50000"/>
                  </a:schemeClr>
                </a:solidFill>
                <a:latin typeface="Bahnschrift SemiBold SemiConden" panose="020B0502040204020203" pitchFamily="34" charset="0"/>
                <a:ea typeface="DejaVu Sans"/>
              </a:rPr>
              <a:t>REGISTER NO:           312209949</a:t>
            </a:r>
            <a:endParaRPr lang="en-IN" sz="2400" b="1" strike="noStrike" spc="-1" dirty="0">
              <a:solidFill>
                <a:schemeClr val="accent2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chemeClr val="accent2">
                    <a:lumMod val="50000"/>
                  </a:schemeClr>
                </a:solidFill>
                <a:latin typeface="Bahnschrift SemiBold SemiConden" panose="020B0502040204020203" pitchFamily="34" charset="0"/>
                <a:ea typeface="DejaVu Sans"/>
              </a:rPr>
              <a:t>DEPARTMENT:          B.COM BANK MANAGEMENT</a:t>
            </a:r>
            <a:endParaRPr lang="en-IN" sz="2400" b="1" strike="noStrike" spc="-1" dirty="0">
              <a:solidFill>
                <a:schemeClr val="accent2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chemeClr val="accent2">
                    <a:lumMod val="50000"/>
                  </a:schemeClr>
                </a:solidFill>
                <a:latin typeface="Bahnschrift SemiBold SemiConden" panose="020B0502040204020203" pitchFamily="34" charset="0"/>
                <a:ea typeface="Microsoft YaHei"/>
              </a:rPr>
              <a:t>COLLEGE</a:t>
            </a:r>
            <a:r>
              <a:rPr lang="en-IN" sz="2400" b="1" strike="noStrike" spc="-1" dirty="0">
                <a:solidFill>
                  <a:schemeClr val="accent2">
                    <a:lumMod val="50000"/>
                  </a:schemeClr>
                </a:solidFill>
                <a:latin typeface="Bahnschrift SemiBold SemiConden" panose="020B0502040204020203" pitchFamily="34" charset="0"/>
                <a:ea typeface="DejaVu Sans"/>
              </a:rPr>
              <a:t>:                   VALLIAMMAL COLLEGE FOR WOMEN </a:t>
            </a:r>
            <a:endParaRPr lang="en-IN" sz="2400" b="1" strike="noStrike" spc="-1" dirty="0">
              <a:solidFill>
                <a:schemeClr val="accent2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object 6"/>
          <p:cNvPicPr/>
          <p:nvPr/>
        </p:nvPicPr>
        <p:blipFill>
          <a:blip r:embed="rId3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505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200" b="1" strike="noStrike" spc="9" dirty="0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3200" b="1" strike="noStrike" spc="-15" dirty="0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3200" b="1" strike="noStrike" spc="-32" dirty="0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3200" b="1" strike="noStrike" spc="-7" dirty="0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3200" b="1" strike="noStrike" spc="26" dirty="0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3200" b="1" strike="noStrike" spc="1" dirty="0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accent2">
                    <a:lumMod val="50000"/>
                  </a:schemeClr>
                </a:solidFill>
                <a:latin typeface="Bodoni MT"/>
              </a:rPr>
              <a:t>DATA COLLECTION</a:t>
            </a:r>
            <a:endParaRPr lang="en-IN" sz="1800" b="0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</a:t>
            </a:r>
            <a:r>
              <a:rPr lang="en-IN" sz="18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*Identification</a:t>
            </a:r>
            <a:endParaRPr lang="en-IN" sz="1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 *Gathering</a:t>
            </a:r>
            <a:endParaRPr lang="en-IN" sz="1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 *Preparation</a:t>
            </a:r>
            <a:endParaRPr lang="en-IN" sz="1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accent2">
                    <a:lumMod val="75000"/>
                  </a:schemeClr>
                </a:solidFill>
                <a:latin typeface="Bodoni MT"/>
              </a:rPr>
              <a:t>DATA CLEANING</a:t>
            </a:r>
            <a:endParaRPr lang="en-IN" sz="18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  *</a:t>
            </a:r>
            <a:r>
              <a:rPr lang="en-IN" sz="1800" b="0" strike="noStrike" spc="-1" dirty="0" err="1">
                <a:solidFill>
                  <a:schemeClr val="accent1">
                    <a:lumMod val="75000"/>
                  </a:schemeClr>
                </a:solidFill>
                <a:latin typeface="Bodoni MT"/>
              </a:rPr>
              <a:t>Standarization</a:t>
            </a:r>
            <a:r>
              <a:rPr lang="en-IN" sz="18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</a:t>
            </a:r>
            <a:r>
              <a:rPr lang="en-IN" sz="1800" b="0" strike="noStrike" spc="-1" dirty="0" err="1">
                <a:solidFill>
                  <a:schemeClr val="accent1">
                    <a:lumMod val="75000"/>
                  </a:schemeClr>
                </a:solidFill>
                <a:latin typeface="Bodoni MT"/>
              </a:rPr>
              <a:t>dization</a:t>
            </a:r>
            <a:endParaRPr lang="en-IN" sz="1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  *Correction</a:t>
            </a:r>
            <a:endParaRPr lang="en-IN" sz="1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  *Validation</a:t>
            </a:r>
            <a:endParaRPr lang="en-IN" sz="1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accent2">
                    <a:lumMod val="50000"/>
                  </a:schemeClr>
                </a:solidFill>
                <a:latin typeface="Bodoni MT"/>
              </a:rPr>
              <a:t>SUMMARY</a:t>
            </a:r>
            <a:endParaRPr lang="en-IN" sz="1800" b="0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Data analysis involves examining, transforming, and </a:t>
            </a:r>
            <a:r>
              <a:rPr lang="en-IN" sz="1800" b="0" strike="noStrike" spc="-1" dirty="0" err="1">
                <a:solidFill>
                  <a:schemeClr val="accent1">
                    <a:lumMod val="75000"/>
                  </a:schemeClr>
                </a:solidFill>
                <a:latin typeface="Bodoni MT"/>
              </a:rPr>
              <a:t>modeling</a:t>
            </a:r>
            <a:r>
              <a:rPr lang="en-IN" sz="18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data to </a:t>
            </a:r>
            <a:endParaRPr lang="en-IN" sz="1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Extract insights , identify patterns, and support decisions-making.</a:t>
            </a:r>
            <a:endParaRPr lang="en-IN" sz="1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505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-4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32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-406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TS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DC479A1-295E-764D-1B14-1DDA77672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65576"/>
              </p:ext>
            </p:extLst>
          </p:nvPr>
        </p:nvGraphicFramePr>
        <p:xfrm>
          <a:off x="645459" y="1344705"/>
          <a:ext cx="7736541" cy="4966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3999" y="1656000"/>
            <a:ext cx="8995765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* </a:t>
            </a: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IN CONCLUSION, the employee data analysis conducted using Excel </a:t>
            </a:r>
            <a:endParaRPr lang="en-IN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   Provided valuable insights into workforce trends enabling more </a:t>
            </a:r>
            <a:endParaRPr lang="en-IN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   </a:t>
            </a:r>
            <a:r>
              <a:rPr lang="en-IN" sz="2400" b="0" strike="noStrike" spc="-1" dirty="0" err="1">
                <a:solidFill>
                  <a:schemeClr val="accent1">
                    <a:lumMod val="75000"/>
                  </a:schemeClr>
                </a:solidFill>
                <a:latin typeface="Bodoni MT"/>
              </a:rPr>
              <a:t>Infromed</a:t>
            </a: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decision-making.</a:t>
            </a:r>
            <a:endParaRPr lang="en-IN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         </a:t>
            </a:r>
            <a:endParaRPr lang="en-IN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          The use of Excel allowed efficient data organization, visualization</a:t>
            </a:r>
            <a:endParaRPr lang="en-IN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   and reporting,   ultimately helping to enhance HR strategies, improve</a:t>
            </a:r>
            <a:endParaRPr lang="en-IN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   and employee satisfaction and optimize overall organizational </a:t>
            </a:r>
            <a:endParaRPr lang="en-IN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   performance.         </a:t>
            </a:r>
            <a:endParaRPr lang="en-IN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5">
            <a:extLst>
              <a:ext uri="{FF2B5EF4-FFF2-40B4-BE49-F238E27FC236}">
                <a16:creationId xmlns:a16="http://schemas.microsoft.com/office/drawing/2014/main" id="{F6771B2A-00D5-4326-8674-3333C5FA3FAE}"/>
              </a:ext>
            </a:extLst>
          </p:cNvPr>
          <p:cNvSpPr/>
          <p:nvPr/>
        </p:nvSpPr>
        <p:spPr>
          <a:xfrm>
            <a:off x="834120" y="574920"/>
            <a:ext cx="5636160" cy="847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5400" b="1" strike="noStrike" spc="-21" dirty="0">
                <a:solidFill>
                  <a:schemeClr val="accent6">
                    <a:lumMod val="75000"/>
                  </a:schemeClr>
                </a:solidFill>
                <a:latin typeface="Trebuchet MS"/>
              </a:rPr>
              <a:t>P</a:t>
            </a:r>
            <a:r>
              <a:rPr lang="en-IN" sz="5400" b="1" strike="noStrike" spc="9" dirty="0">
                <a:solidFill>
                  <a:schemeClr val="accent6">
                    <a:lumMod val="75000"/>
                  </a:schemeClr>
                </a:solidFill>
                <a:latin typeface="Trebuchet MS"/>
              </a:rPr>
              <a:t>ROJECT</a:t>
            </a:r>
            <a:r>
              <a:rPr lang="en-IN" sz="4800" b="1" strike="noStrike" spc="9" dirty="0">
                <a:solidFill>
                  <a:schemeClr val="accent6">
                    <a:lumMod val="75000"/>
                  </a:schemeClr>
                </a:solidFill>
                <a:latin typeface="Trebuchet MS"/>
              </a:rPr>
              <a:t> </a:t>
            </a:r>
            <a:r>
              <a:rPr lang="en-IN" sz="5400" b="1" strike="noStrike" spc="9" dirty="0">
                <a:solidFill>
                  <a:schemeClr val="accent6">
                    <a:lumMod val="75000"/>
                  </a:schemeClr>
                </a:solidFill>
                <a:latin typeface="Trebuchet MS"/>
              </a:rPr>
              <a:t>TITLE</a:t>
            </a:r>
            <a:endParaRPr lang="en-IN" sz="48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4" name="CustomShape 5">
            <a:extLst>
              <a:ext uri="{FF2B5EF4-FFF2-40B4-BE49-F238E27FC236}">
                <a16:creationId xmlns:a16="http://schemas.microsoft.com/office/drawing/2014/main" id="{1CF4961F-A618-49BD-8868-1A9241534CEA}"/>
              </a:ext>
            </a:extLst>
          </p:cNvPr>
          <p:cNvSpPr/>
          <p:nvPr/>
        </p:nvSpPr>
        <p:spPr>
          <a:xfrm>
            <a:off x="3041563" y="2254462"/>
            <a:ext cx="5636160" cy="1260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US" sz="4000" strike="noStrike" spc="-21" dirty="0">
                <a:solidFill>
                  <a:schemeClr val="accent1">
                    <a:lumMod val="50000"/>
                  </a:schemeClr>
                </a:solidFill>
                <a:latin typeface="Trebuchet MS"/>
              </a:rPr>
              <a:t> Employee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Performance</a:t>
            </a:r>
          </a:p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US" sz="4000" strike="noStrike" spc="-21" dirty="0">
                <a:solidFill>
                  <a:schemeClr val="accent1">
                    <a:lumMod val="50000"/>
                  </a:schemeClr>
                </a:solidFill>
                <a:latin typeface="Trebuchet MS"/>
              </a:rPr>
              <a:t> Analysis Using Excel</a:t>
            </a:r>
            <a:endParaRPr lang="en-IN" sz="4000" strike="noStrike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66C64-0635-1C1E-E607-764A871B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3749040"/>
            <a:ext cx="234369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5">
            <a:extLst>
              <a:ext uri="{FF2B5EF4-FFF2-40B4-BE49-F238E27FC236}">
                <a16:creationId xmlns:a16="http://schemas.microsoft.com/office/drawing/2014/main" id="{9BDAE419-B440-4476-97D2-11E422E3A677}"/>
              </a:ext>
            </a:extLst>
          </p:cNvPr>
          <p:cNvSpPr/>
          <p:nvPr/>
        </p:nvSpPr>
        <p:spPr>
          <a:xfrm>
            <a:off x="834120" y="574920"/>
            <a:ext cx="5636160" cy="693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130"/>
              </a:spcBef>
            </a:pPr>
            <a:r>
              <a:rPr lang="en-US" sz="4000" b="1" spc="-21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400" b="1" spc="-21" dirty="0">
                <a:solidFill>
                  <a:srgbClr val="000000"/>
                </a:solidFill>
                <a:latin typeface="Trebuchet MS"/>
              </a:rPr>
              <a:t>GENDA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5EAC53E5-0FF5-44B5-B426-F393E6A43229}"/>
              </a:ext>
            </a:extLst>
          </p:cNvPr>
          <p:cNvSpPr/>
          <p:nvPr/>
        </p:nvSpPr>
        <p:spPr>
          <a:xfrm>
            <a:off x="594360" y="2267759"/>
            <a:ext cx="8519160" cy="30611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241200" indent="-228600">
              <a:lnSpc>
                <a:spcPct val="100000"/>
              </a:lnSpc>
              <a:spcBef>
                <a:spcPts val="130"/>
              </a:spcBef>
              <a:buAutoNum type="arabicPeriod"/>
            </a:pPr>
            <a:r>
              <a:rPr lang="en-US" sz="2400" strike="noStrike" spc="-21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Problem </a:t>
            </a:r>
            <a:r>
              <a:rPr lang="en-US" sz="2400" strike="noStrike" spc="-21" dirty="0" err="1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Stament</a:t>
            </a:r>
            <a:endParaRPr lang="en-US" sz="2400" strike="noStrike" spc="-21" dirty="0">
              <a:solidFill>
                <a:schemeClr val="accent1">
                  <a:lumMod val="75000"/>
                </a:schemeClr>
              </a:solidFill>
              <a:latin typeface="Trebuchet MS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AutoNum type="arabicPeriod"/>
            </a:pPr>
            <a:r>
              <a:rPr lang="en-US" sz="2400" strike="noStrike" spc="-21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Project Overview</a:t>
            </a: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AutoNum type="arabicPeriod"/>
            </a:pPr>
            <a:r>
              <a:rPr lang="en-US" sz="2400" spc="-21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End User</a:t>
            </a: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AutoNum type="arabicPeriod"/>
            </a:pPr>
            <a:r>
              <a:rPr lang="en-US" sz="2400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O</a:t>
            </a:r>
            <a:r>
              <a:rPr lang="en-IN" sz="2400" spc="-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ur</a:t>
            </a:r>
            <a:r>
              <a:rPr lang="en-IN" sz="2400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Solutions and Proposition</a:t>
            </a: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AutoNum type="arabicPeriod"/>
            </a:pPr>
            <a:r>
              <a:rPr lang="en-US" sz="2400" strike="noStrike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D</a:t>
            </a:r>
            <a:r>
              <a:rPr lang="en-IN" sz="2400" strike="noStrike" spc="-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ataset</a:t>
            </a:r>
            <a:r>
              <a:rPr lang="en-IN" sz="2400" strike="noStrike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Description</a:t>
            </a: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AutoNum type="arabicPeriod"/>
            </a:pPr>
            <a:r>
              <a:rPr lang="en-US" sz="2400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M</a:t>
            </a:r>
            <a:r>
              <a:rPr lang="en-IN" sz="2400" spc="-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odelling</a:t>
            </a:r>
            <a:r>
              <a:rPr lang="en-IN" sz="2400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lang="en-IN" sz="2400" spc="-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Approch</a:t>
            </a:r>
            <a:endParaRPr lang="en-IN" sz="2400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AutoNum type="arabicPeriod"/>
            </a:pPr>
            <a:r>
              <a:rPr lang="en-US" sz="2400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Results and Discussion</a:t>
            </a:r>
          </a:p>
          <a:p>
            <a:pPr marL="241200" indent="-228600">
              <a:lnSpc>
                <a:spcPct val="100000"/>
              </a:lnSpc>
              <a:spcBef>
                <a:spcPts val="130"/>
              </a:spcBef>
              <a:buAutoNum type="arabicPeriod"/>
            </a:pPr>
            <a:r>
              <a:rPr lang="en-US" sz="2400" strike="noStrike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Conclusion</a:t>
            </a:r>
            <a:endParaRPr lang="en-US" sz="2400" strike="noStrike" spc="-21" dirty="0">
              <a:solidFill>
                <a:schemeClr val="accent1">
                  <a:lumMod val="75000"/>
                </a:schemeClr>
              </a:solidFill>
              <a:latin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0EEEE-CE21-30B4-B04C-C84522946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52" y="1920240"/>
            <a:ext cx="3275648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0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6" name="CustomShape 5"/>
          <p:cNvSpPr/>
          <p:nvPr/>
        </p:nvSpPr>
        <p:spPr>
          <a:xfrm>
            <a:off x="834120" y="574920"/>
            <a:ext cx="5636160" cy="632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130"/>
              </a:spcBef>
            </a:pPr>
            <a:r>
              <a:rPr lang="en-IN" sz="4000" b="1" strike="noStrike" spc="-21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000" b="1" strike="noStrike" spc="9" dirty="0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000" b="1" strike="noStrike" spc="49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00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000" b="1" strike="noStrike" spc="15" dirty="0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000" b="1" strike="noStrike" spc="-1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00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000" b="1" strike="noStrike" spc="-37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000" b="1" strike="noStrike" spc="-37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000" b="1" strike="noStrike" spc="9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000" b="1" strike="noStrike" spc="-12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000" b="1" strike="noStrike" spc="-21" dirty="0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000" b="1" strike="noStrike" spc="7" dirty="0">
                <a:solidFill>
                  <a:srgbClr val="000000"/>
                </a:solidFill>
                <a:latin typeface="Trebuchet MS"/>
              </a:rPr>
              <a:t>NT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350520" y="2354040"/>
            <a:ext cx="8073120" cy="47075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.  </a:t>
            </a: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Utilize Excel to </a:t>
            </a:r>
            <a:r>
              <a:rPr lang="en-IN" sz="2400" b="0" strike="noStrike" spc="-1" dirty="0" err="1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efficently</a:t>
            </a: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analyse employee data by leveraging </a:t>
            </a: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  Function such as PIVOT TABLES, </a:t>
            </a:r>
            <a:r>
              <a:rPr lang="en-IN" sz="2400" b="0" strike="noStrike" spc="-1" dirty="0" err="1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nad</a:t>
            </a: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conditional </a:t>
            </a:r>
            <a:r>
              <a:rPr lang="en-IN" sz="2400" b="0" strike="noStrike" spc="-1" dirty="0" err="1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formating</a:t>
            </a: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.   The enables the identification of key trends, such as current</a:t>
            </a: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  Employees rates, performance levels.</a:t>
            </a: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  </a:t>
            </a:r>
            <a:r>
              <a:rPr lang="en-IN" sz="2400" b="0" strike="noStrike" spc="-1" dirty="0" err="1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Desicion</a:t>
            </a: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-making processes by visualization this data through </a:t>
            </a: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    Pie chart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5" name="CustomShape 5"/>
          <p:cNvSpPr/>
          <p:nvPr/>
        </p:nvSpPr>
        <p:spPr>
          <a:xfrm>
            <a:off x="739800" y="829800"/>
            <a:ext cx="5262840" cy="632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000" b="1" strike="noStrike" spc="1" dirty="0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000" b="1" strike="noStrike" spc="-21" dirty="0">
                <a:solidFill>
                  <a:srgbClr val="000000"/>
                </a:solidFill>
                <a:latin typeface="Trebuchet MS"/>
              </a:rPr>
              <a:t>OVERVIEW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653143" y="2232000"/>
            <a:ext cx="8346497" cy="40919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This project focuses on analysing employee data to identify trends and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And insights that can drive better decision.</a:t>
            </a: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chemeClr val="accent1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Excel will be used to clean, organize, and </a:t>
            </a:r>
            <a:r>
              <a:rPr lang="en-IN" sz="2000" b="0" strike="noStrike" spc="-1" dirty="0" err="1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visuzalise</a:t>
            </a: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n-IN" sz="2000" b="0" strike="noStrike" spc="-1" dirty="0" err="1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kry</a:t>
            </a: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metrics such as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Employee demographics, performance, and </a:t>
            </a:r>
            <a:r>
              <a:rPr lang="en-IN" sz="2000" b="0" strike="noStrike" spc="-1" dirty="0" err="1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rention</a:t>
            </a: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rates.</a:t>
            </a: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chemeClr val="accent1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The analysis will highlights areas of </a:t>
            </a:r>
            <a:r>
              <a:rPr lang="en-IN" sz="2000" b="0" strike="noStrike" spc="-1" dirty="0" err="1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improvemnet</a:t>
            </a: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in workforce management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Helping to optimize resource allocation.</a:t>
            </a: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chemeClr val="accent1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Outcomes will </a:t>
            </a:r>
            <a:r>
              <a:rPr lang="en-IN" sz="2000" b="0" strike="noStrike" spc="-1" dirty="0" err="1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iclude</a:t>
            </a: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detailed reports and dashboard for management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Review.</a:t>
            </a: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chemeClr val="accent1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The finding aim to support </a:t>
            </a:r>
            <a:r>
              <a:rPr lang="en-IN" sz="2000" b="0" strike="noStrike" spc="-1" dirty="0" err="1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stratergic</a:t>
            </a:r>
            <a:r>
              <a:rPr lang="en-IN" sz="2000" b="0" strike="noStrike" spc="-1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planning.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 dirty="0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 dirty="0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 dirty="0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59657" y="1640114"/>
            <a:ext cx="8853714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The end users of the employee data employee data analysis are HR</a:t>
            </a:r>
            <a:endParaRPr lang="en-IN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Managers team leads and senior management. </a:t>
            </a:r>
            <a:endParaRPr lang="en-IN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B29F3-609C-4EC9-B002-D0E54C92C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00" y="2757714"/>
            <a:ext cx="6577979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32" name="CustomShape 4"/>
          <p:cNvSpPr/>
          <p:nvPr/>
        </p:nvSpPr>
        <p:spPr>
          <a:xfrm>
            <a:off x="1152000" y="497520"/>
            <a:ext cx="9762480" cy="505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2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-34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200" b="1" strike="noStrike" spc="-7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29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5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96" dirty="0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2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6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200" b="1" strike="noStrike" spc="-3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endParaRPr lang="en-IN" sz="3200" b="0" strike="noStrike" spc="-1" dirty="0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1640114"/>
            <a:ext cx="6873030" cy="3137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Conditional formatting – </a:t>
            </a:r>
            <a:r>
              <a:rPr lang="en-IN" sz="2200" b="0" strike="noStrike" spc="-1" dirty="0" err="1">
                <a:solidFill>
                  <a:schemeClr val="accent1">
                    <a:lumMod val="75000"/>
                  </a:schemeClr>
                </a:solidFill>
                <a:latin typeface="Bodoni MT"/>
              </a:rPr>
              <a:t>highligths</a:t>
            </a: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 missing cells 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Filter – helps to remove the empty cells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Formulas – helps to identify the performance of </a:t>
            </a:r>
            <a:r>
              <a:rPr lang="en-IN" sz="2200" b="0" strike="noStrike" spc="-1" dirty="0" err="1">
                <a:solidFill>
                  <a:schemeClr val="accent1">
                    <a:lumMod val="75000"/>
                  </a:schemeClr>
                </a:solidFill>
                <a:latin typeface="Bodoni MT"/>
              </a:rPr>
              <a:t>emloyees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Pivot table – helps summarize 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Pie chart – shows the data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3476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1. Employee ID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2. First name 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3. Last name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4. Business unit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5. Employee classification type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6. Employee type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7. </a:t>
            </a:r>
            <a:r>
              <a:rPr lang="en-IN" sz="2200" b="0" strike="noStrike" spc="-1" dirty="0" err="1">
                <a:solidFill>
                  <a:schemeClr val="accent1">
                    <a:lumMod val="75000"/>
                  </a:schemeClr>
                </a:solidFill>
                <a:latin typeface="Bodoni MT"/>
              </a:rPr>
              <a:t>Gendor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8. Performance score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9. Current employee rate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 dirty="0">
                <a:solidFill>
                  <a:schemeClr val="accent1">
                    <a:lumMod val="75000"/>
                  </a:schemeClr>
                </a:solidFill>
                <a:latin typeface="Bodoni MT"/>
              </a:rPr>
              <a:t>10. Performance level</a:t>
            </a:r>
            <a:endParaRPr lang="en-IN" sz="22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509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3200" b="1" strike="noStrike" spc="15" dirty="0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3200" b="1" strike="noStrike" spc="8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3200" b="1" strike="noStrike" spc="-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15" dirty="0">
                <a:solidFill>
                  <a:srgbClr val="000000"/>
                </a:solidFill>
                <a:latin typeface="Trebuchet MS"/>
              </a:rPr>
              <a:t>SOLUTION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52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466</Words>
  <Application>Microsoft Office PowerPoint</Application>
  <PresentationFormat>Widescreen</PresentationFormat>
  <Paragraphs>111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</vt:lpstr>
      <vt:lpstr>Bahnschrift Light</vt:lpstr>
      <vt:lpstr>Bahnschrift Light SemiCondensed</vt:lpstr>
      <vt:lpstr>Bahnschrift SemiBold SemiConden</vt:lpstr>
      <vt:lpstr>Bodoni MT</vt:lpstr>
      <vt:lpstr>Calibri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Bharath KumaR</cp:lastModifiedBy>
  <cp:revision>38</cp:revision>
  <dcterms:created xsi:type="dcterms:W3CDTF">2024-03-29T15:07:22Z</dcterms:created>
  <dcterms:modified xsi:type="dcterms:W3CDTF">2024-08-30T04:53:30Z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